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8"/>
  </p:notesMasterIdLst>
  <p:sldIdLst>
    <p:sldId id="4371" r:id="rId2"/>
    <p:sldId id="4412" r:id="rId3"/>
    <p:sldId id="4306" r:id="rId4"/>
    <p:sldId id="4384" r:id="rId5"/>
    <p:sldId id="4285" r:id="rId6"/>
    <p:sldId id="4385" r:id="rId7"/>
    <p:sldId id="4352" r:id="rId8"/>
    <p:sldId id="4319" r:id="rId9"/>
    <p:sldId id="4387" r:id="rId10"/>
    <p:sldId id="4410" r:id="rId11"/>
    <p:sldId id="4338" r:id="rId12"/>
    <p:sldId id="4355" r:id="rId13"/>
    <p:sldId id="4394" r:id="rId14"/>
    <p:sldId id="4388" r:id="rId15"/>
    <p:sldId id="4395" r:id="rId16"/>
    <p:sldId id="4391" r:id="rId17"/>
    <p:sldId id="4392" r:id="rId18"/>
    <p:sldId id="4389" r:id="rId19"/>
    <p:sldId id="4396" r:id="rId20"/>
    <p:sldId id="4390" r:id="rId21"/>
    <p:sldId id="4397" r:id="rId22"/>
    <p:sldId id="4393" r:id="rId23"/>
    <p:sldId id="260" r:id="rId24"/>
    <p:sldId id="275" r:id="rId25"/>
    <p:sldId id="4398" r:id="rId26"/>
    <p:sldId id="4399" r:id="rId27"/>
    <p:sldId id="4379" r:id="rId28"/>
    <p:sldId id="4400" r:id="rId29"/>
    <p:sldId id="4305" r:id="rId30"/>
    <p:sldId id="4401" r:id="rId31"/>
    <p:sldId id="4402" r:id="rId32"/>
    <p:sldId id="4403" r:id="rId33"/>
    <p:sldId id="4411" r:id="rId34"/>
    <p:sldId id="4408" r:id="rId35"/>
    <p:sldId id="4351" r:id="rId36"/>
    <p:sldId id="4404" r:id="rId37"/>
    <p:sldId id="269" r:id="rId38"/>
    <p:sldId id="4405" r:id="rId39"/>
    <p:sldId id="4314" r:id="rId40"/>
    <p:sldId id="4375" r:id="rId41"/>
    <p:sldId id="4406" r:id="rId42"/>
    <p:sldId id="4407" r:id="rId43"/>
    <p:sldId id="4313" r:id="rId44"/>
    <p:sldId id="4409" r:id="rId45"/>
    <p:sldId id="4300" r:id="rId46"/>
    <p:sldId id="426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CA7BB3"/>
    <a:srgbClr val="727272"/>
    <a:srgbClr val="615AA6"/>
    <a:srgbClr val="EBCB1F"/>
    <a:srgbClr val="5496D1"/>
    <a:srgbClr val="403B6D"/>
    <a:srgbClr val="C16D32"/>
    <a:srgbClr val="BDA6CE"/>
    <a:srgbClr val="E5BD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7CD9A3-CACA-4516-B7FA-CD4D3D448BF2}" v="1" dt="2026-07-02T19:59:17.1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82"/>
  </p:normalViewPr>
  <p:slideViewPr>
    <p:cSldViewPr snapToGrid="0" snapToObjects="1">
      <p:cViewPr varScale="1">
        <p:scale>
          <a:sx n="106" d="100"/>
          <a:sy n="106" d="100"/>
        </p:scale>
        <p:origin x="258" y="9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56" d="100"/>
        <a:sy n="5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 Schneidermann" userId="eq29njGU8y0PSNDJNl4ufIg6G2AS0r0w7kVXUGd1zCU=" providerId="None" clId="Web-{FC7CD9A3-CACA-4516-B7FA-CD4D3D448BF2}"/>
    <pc:docChg chg="modSld">
      <pc:chgData name="Anja Schneidermann" userId="eq29njGU8y0PSNDJNl4ufIg6G2AS0r0w7kVXUGd1zCU=" providerId="None" clId="Web-{FC7CD9A3-CACA-4516-B7FA-CD4D3D448BF2}" dt="2026-07-02T19:59:17.190" v="0" actId="1076"/>
      <pc:docMkLst>
        <pc:docMk/>
      </pc:docMkLst>
      <pc:sldChg chg="modSp">
        <pc:chgData name="Anja Schneidermann" userId="eq29njGU8y0PSNDJNl4ufIg6G2AS0r0w7kVXUGd1zCU=" providerId="None" clId="Web-{FC7CD9A3-CACA-4516-B7FA-CD4D3D448BF2}" dt="2026-07-02T19:59:17.190" v="0" actId="1076"/>
        <pc:sldMkLst>
          <pc:docMk/>
          <pc:sldMk cId="4286318819" sldId="4391"/>
        </pc:sldMkLst>
        <pc:spChg chg="mod">
          <ac:chgData name="Anja Schneidermann" userId="eq29njGU8y0PSNDJNl4ufIg6G2AS0r0w7kVXUGd1zCU=" providerId="None" clId="Web-{FC7CD9A3-CACA-4516-B7FA-CD4D3D448BF2}" dt="2026-07-02T19:59:17.190" v="0" actId="1076"/>
          <ac:spMkLst>
            <pc:docMk/>
            <pc:sldMk cId="4286318819" sldId="4391"/>
            <ac:spMk id="34" creationId="{B8D81662-6101-AF81-BDF9-E91E9E18E6E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AD120-3405-E45E-78F2-6FFCEAEBB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888FE-2066-702B-C055-0D94E234A9BB}"/>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E535F3E2-AFB1-BE2E-3CAB-4C4AB75A8DD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3AED1E-6D34-CE5C-F8F3-DF56408D9446}"/>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45208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5B5D2-5A46-CCB2-1E00-E102EAD13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A86C6-10EE-EB6B-AD19-D45D07D01E00}"/>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316C7ED-B66E-7F77-0C5B-132C13A51F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F570DF-F32B-B247-E05B-278F5D3E2B33}"/>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97656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5830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08848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74512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35195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958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9209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8197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761524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57641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942241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24804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38016265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44810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870549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1596622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7443474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122594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96500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7626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9114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2264170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12293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1160130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3186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81" r:id="rId1"/>
    <p:sldLayoutId id="2147483940" r:id="rId2"/>
    <p:sldLayoutId id="2147483923" r:id="rId3"/>
    <p:sldLayoutId id="2147483922" r:id="rId4"/>
    <p:sldLayoutId id="2147483945" r:id="rId5"/>
    <p:sldLayoutId id="2147483882" r:id="rId6"/>
    <p:sldLayoutId id="2147483935" r:id="rId7"/>
    <p:sldLayoutId id="2147483936" r:id="rId8"/>
    <p:sldLayoutId id="2147483840" r:id="rId9"/>
    <p:sldLayoutId id="2147483912" r:id="rId10"/>
    <p:sldLayoutId id="2147483918" r:id="rId11"/>
    <p:sldLayoutId id="2147483944" r:id="rId12"/>
    <p:sldLayoutId id="2147483883" r:id="rId13"/>
    <p:sldLayoutId id="2147483841" r:id="rId14"/>
    <p:sldLayoutId id="2147483927" r:id="rId15"/>
    <p:sldLayoutId id="2147483885" r:id="rId16"/>
    <p:sldLayoutId id="2147483937" r:id="rId17"/>
    <p:sldLayoutId id="2147483938" r:id="rId18"/>
    <p:sldLayoutId id="2147483939" r:id="rId19"/>
    <p:sldLayoutId id="2147483886" r:id="rId20"/>
    <p:sldLayoutId id="2147483931" r:id="rId21"/>
    <p:sldLayoutId id="2147483861" r:id="rId22"/>
    <p:sldLayoutId id="2147483900" r:id="rId23"/>
    <p:sldLayoutId id="2147483902" r:id="rId24"/>
    <p:sldLayoutId id="2147483833" r:id="rId25"/>
    <p:sldLayoutId id="2147483933" r:id="rId26"/>
    <p:sldLayoutId id="2147483847" r:id="rId27"/>
    <p:sldLayoutId id="2147483930" r:id="rId28"/>
    <p:sldLayoutId id="2147483853"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hyperlink" Target="https://support.apple.com/en-us/109016" TargetMode="External"/><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hyperlink" Target="https://ai4seniorsproject.eu/resources/" TargetMode="External"/><Relationship Id="rId5" Type="http://schemas.openxmlformats.org/officeDocument/2006/relationships/image" Target="../media/image20.png"/><Relationship Id="rId4" Type="http://schemas.openxmlformats.org/officeDocument/2006/relationships/hyperlink" Target="https://passwords.google.com/"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5.jpeg"/><Relationship Id="rId7" Type="http://schemas.openxmlformats.org/officeDocument/2006/relationships/hyperlink" Target="https://ai4seniorsproject.eu/resources/" TargetMode="External"/><Relationship Id="rId2" Type="http://schemas.openxmlformats.org/officeDocument/2006/relationships/slideLayout" Target="../slideLayouts/slideLayout26.xml"/><Relationship Id="rId1" Type="http://schemas.openxmlformats.org/officeDocument/2006/relationships/video" Target="https://www.youtube.com/embed/4pvtGyWRaO8?feature=oembed" TargetMode="External"/><Relationship Id="rId6" Type="http://schemas.openxmlformats.org/officeDocument/2006/relationships/hyperlink" Target="https://www.youtube.com/watch?v=5DAbYSxQ3-E" TargetMode="External"/><Relationship Id="rId5" Type="http://schemas.openxmlformats.org/officeDocument/2006/relationships/hyperlink" Target="https://www.youtube.com/watch?v=iG47kb9AUKA" TargetMode="External"/><Relationship Id="rId4" Type="http://schemas.openxmlformats.org/officeDocument/2006/relationships/hyperlink" Target="https://www.youtube.com/watch?v=4pvtGyWRaO8"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ai4seniorsproject.eu/resources/" TargetMode="External"/><Relationship Id="rId2" Type="http://schemas.openxmlformats.org/officeDocument/2006/relationships/image" Target="../media/image27.jpeg"/><Relationship Id="rId1" Type="http://schemas.openxmlformats.org/officeDocument/2006/relationships/slideLayout" Target="../slideLayouts/slideLayout2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hyperlink" Target="http://thechoice.escp.eu/choose-to-lead/harnessing-ai-to-accelerate-digital-transformation/" TargetMode="External"/><Relationship Id="rId2" Type="http://schemas.openxmlformats.org/officeDocument/2006/relationships/image" Target="../media/image30.jpe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jpeg"/><Relationship Id="rId1" Type="http://schemas.openxmlformats.org/officeDocument/2006/relationships/slideLayout" Target="../slideLayouts/slideLayout28.xml"/><Relationship Id="rId5" Type="http://schemas.openxmlformats.org/officeDocument/2006/relationships/image" Target="../media/image35.svg"/><Relationship Id="rId4" Type="http://schemas.openxmlformats.org/officeDocument/2006/relationships/image" Target="../media/image34.sv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HSYm31_O4Lk" TargetMode="External"/><Relationship Id="rId7" Type="http://schemas.openxmlformats.org/officeDocument/2006/relationships/hyperlink" Target="https://www.youtube.com/watch?v=JC9Pgrfp_Do" TargetMode="External"/><Relationship Id="rId2" Type="http://schemas.openxmlformats.org/officeDocument/2006/relationships/slideLayout" Target="../slideLayouts/slideLayout26.xml"/><Relationship Id="rId1" Type="http://schemas.openxmlformats.org/officeDocument/2006/relationships/video" Target="https://www.youtube.com/embed/JC9Pgrfp_Do?feature=oembed" TargetMode="External"/><Relationship Id="rId6" Type="http://schemas.openxmlformats.org/officeDocument/2006/relationships/image" Target="../media/image36.jpeg"/><Relationship Id="rId5" Type="http://schemas.openxmlformats.org/officeDocument/2006/relationships/hyperlink" Target="https://www.youtube.com/watch?v=Tn8NkqJAILs" TargetMode="External"/><Relationship Id="rId4" Type="http://schemas.openxmlformats.org/officeDocument/2006/relationships/hyperlink" Target="https://www.youtube.com/watch?v=2i7o6kEgNkQ"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https://www.labopen.fi/en/lab-pro/testing-the-reliability-of-ai-detectors-having-to-prove-a-negative-and-gaming-ai-detectors/" TargetMode="External"/><Relationship Id="rId2" Type="http://schemas.openxmlformats.org/officeDocument/2006/relationships/image" Target="../media/image38.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https://www.lifegate.it/deepfake-definizione-soluzione" TargetMode="External"/><Relationship Id="rId2" Type="http://schemas.openxmlformats.org/officeDocument/2006/relationships/image" Target="../media/image39.pn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1.xml"/><Relationship Id="rId5" Type="http://schemas.openxmlformats.org/officeDocument/2006/relationships/image" Target="../media/image43.sv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shorts/oPbuyJqSQ2k" TargetMode="External"/><Relationship Id="rId2" Type="http://schemas.openxmlformats.org/officeDocument/2006/relationships/slideLayout" Target="../slideLayouts/slideLayout27.xml"/><Relationship Id="rId1" Type="http://schemas.openxmlformats.org/officeDocument/2006/relationships/video" Target="https://www.youtube.com/embed/oPbuyJqSQ2k?feature=oembed" TargetMode="External"/><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image" Target="../media/image48.svg"/><Relationship Id="rId5" Type="http://schemas.openxmlformats.org/officeDocument/2006/relationships/image" Target="../media/image47.svg"/><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svg"/></Relationships>
</file>

<file path=ppt/slides/_rels/slide3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4.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5.jpeg"/><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5.jpeg"/><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3" Type="http://schemas.openxmlformats.org/officeDocument/2006/relationships/hyperlink" Target="https://www.snopes.com/" TargetMode="External"/><Relationship Id="rId2" Type="http://schemas.openxmlformats.org/officeDocument/2006/relationships/image" Target="../media/image56.jpeg"/><Relationship Id="rId1" Type="http://schemas.openxmlformats.org/officeDocument/2006/relationships/slideLayout" Target="../slideLayouts/slideLayout10.xml"/><Relationship Id="rId5" Type="http://schemas.openxmlformats.org/officeDocument/2006/relationships/hyperlink" Target="https://www.factcheck.org/" TargetMode="External"/><Relationship Id="rId4" Type="http://schemas.openxmlformats.org/officeDocument/2006/relationships/hyperlink" Target="https://fullfact.or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26.xml"/><Relationship Id="rId1" Type="http://schemas.openxmlformats.org/officeDocument/2006/relationships/video" Target="https://www.youtube.com/embed/cEvqVh6Gixg?feature=oembed" TargetMode="External"/><Relationship Id="rId4" Type="http://schemas.openxmlformats.org/officeDocument/2006/relationships/hyperlink" Target="https://www.youtube.com/watch?v=cEvqVh6Gixg"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images/search/secure%20password/" TargetMode="External"/><Relationship Id="rId2" Type="http://schemas.openxmlformats.org/officeDocument/2006/relationships/image" Target="../media/image18.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Device and padlock">
            <a:extLst>
              <a:ext uri="{FF2B5EF4-FFF2-40B4-BE49-F238E27FC236}">
                <a16:creationId xmlns:a16="http://schemas.microsoft.com/office/drawing/2014/main" id="{891B4395-C80B-F7DA-3315-8EF9824AB53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0B5133A5-4E90-289E-FCFD-BE39647BAE88}"/>
              </a:ext>
            </a:extLst>
          </p:cNvPr>
          <p:cNvSpPr txBox="1"/>
          <p:nvPr/>
        </p:nvSpPr>
        <p:spPr>
          <a:xfrm>
            <a:off x="8276734" y="4053526"/>
            <a:ext cx="3601039" cy="923330"/>
          </a:xfrm>
          <a:prstGeom prst="rect">
            <a:avLst/>
          </a:prstGeom>
          <a:noFill/>
        </p:spPr>
        <p:txBody>
          <a:bodyPr wrap="square" rtlCol="0">
            <a:spAutoFit/>
          </a:bodyPr>
          <a:lstStyle/>
          <a:p>
            <a:r>
              <a:rPr lang="en-IE" sz="5400" b="1" dirty="0">
                <a:solidFill>
                  <a:srgbClr val="242B62"/>
                </a:solidFill>
              </a:rPr>
              <a:t>MODULE 1</a:t>
            </a:r>
          </a:p>
        </p:txBody>
      </p:sp>
      <p:sp>
        <p:nvSpPr>
          <p:cNvPr id="6" name="TextBox 5">
            <a:extLst>
              <a:ext uri="{FF2B5EF4-FFF2-40B4-BE49-F238E27FC236}">
                <a16:creationId xmlns:a16="http://schemas.microsoft.com/office/drawing/2014/main" id="{2AC0BA0B-3904-0A61-3DE2-14DD0C6DEC07}"/>
              </a:ext>
            </a:extLst>
          </p:cNvPr>
          <p:cNvSpPr txBox="1"/>
          <p:nvPr/>
        </p:nvSpPr>
        <p:spPr>
          <a:xfrm>
            <a:off x="548891" y="4053526"/>
            <a:ext cx="4013682" cy="1569660"/>
          </a:xfrm>
          <a:prstGeom prst="rect">
            <a:avLst/>
          </a:prstGeom>
          <a:noFill/>
        </p:spPr>
        <p:txBody>
          <a:bodyPr wrap="square" rtlCol="0">
            <a:spAutoFit/>
          </a:bodyPr>
          <a:lstStyle/>
          <a:p>
            <a:r>
              <a:rPr lang="en-IE" sz="4800" dirty="0">
                <a:solidFill>
                  <a:schemeClr val="bg1"/>
                </a:solidFill>
              </a:rPr>
              <a:t>Online Security &amp; Digital Safety</a:t>
            </a:r>
          </a:p>
        </p:txBody>
      </p:sp>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03D26A-745F-45BC-6F12-4822B0DA753D}"/>
              </a:ext>
            </a:extLst>
          </p:cNvPr>
          <p:cNvSpPr>
            <a:spLocks noGrp="1"/>
          </p:cNvSpPr>
          <p:nvPr>
            <p:ph type="body" sz="quarter" idx="15"/>
          </p:nvPr>
        </p:nvSpPr>
        <p:spPr/>
        <p:txBody>
          <a:bodyPr/>
          <a:lstStyle/>
          <a:p>
            <a:r>
              <a:rPr lang="en-IE" b="1" dirty="0"/>
              <a:t>Your Digital Key</a:t>
            </a:r>
          </a:p>
        </p:txBody>
      </p:sp>
      <p:sp>
        <p:nvSpPr>
          <p:cNvPr id="4" name="Google Shape;256;p20">
            <a:extLst>
              <a:ext uri="{FF2B5EF4-FFF2-40B4-BE49-F238E27FC236}">
                <a16:creationId xmlns:a16="http://schemas.microsoft.com/office/drawing/2014/main" id="{E87FDD06-DA66-5212-28E6-508DE2CD2AC4}"/>
              </a:ext>
            </a:extLst>
          </p:cNvPr>
          <p:cNvSpPr/>
          <p:nvPr/>
        </p:nvSpPr>
        <p:spPr>
          <a:xfrm>
            <a:off x="4555090" y="2678078"/>
            <a:ext cx="3407335" cy="2526872"/>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5" name="Google Shape;257;p20">
            <a:extLst>
              <a:ext uri="{FF2B5EF4-FFF2-40B4-BE49-F238E27FC236}">
                <a16:creationId xmlns:a16="http://schemas.microsoft.com/office/drawing/2014/main" id="{23D81DA8-6FBC-2BDE-1660-DF70E6F06E05}"/>
              </a:ext>
            </a:extLst>
          </p:cNvPr>
          <p:cNvSpPr/>
          <p:nvPr/>
        </p:nvSpPr>
        <p:spPr>
          <a:xfrm>
            <a:off x="6803422" y="2507816"/>
            <a:ext cx="299846" cy="425072"/>
          </a:xfrm>
          <a:custGeom>
            <a:avLst/>
            <a:gdLst/>
            <a:ahLst/>
            <a:cxnLst/>
            <a:rect l="l" t="t" r="r" b="b"/>
            <a:pathLst>
              <a:path w="2329" h="3007" extrusionOk="0">
                <a:moveTo>
                  <a:pt x="1" y="1"/>
                </a:moveTo>
                <a:lnTo>
                  <a:pt x="1" y="3006"/>
                </a:lnTo>
                <a:lnTo>
                  <a:pt x="2328" y="1504"/>
                </a:lnTo>
                <a:lnTo>
                  <a:pt x="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6" name="Google Shape;258;p20">
            <a:extLst>
              <a:ext uri="{FF2B5EF4-FFF2-40B4-BE49-F238E27FC236}">
                <a16:creationId xmlns:a16="http://schemas.microsoft.com/office/drawing/2014/main" id="{4EEC7ED7-1B0A-A195-441E-AE4B5F4CB73F}"/>
              </a:ext>
            </a:extLst>
          </p:cNvPr>
          <p:cNvSpPr/>
          <p:nvPr/>
        </p:nvSpPr>
        <p:spPr>
          <a:xfrm>
            <a:off x="6260824" y="4747021"/>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7" name="Google Shape;259;p20">
            <a:extLst>
              <a:ext uri="{FF2B5EF4-FFF2-40B4-BE49-F238E27FC236}">
                <a16:creationId xmlns:a16="http://schemas.microsoft.com/office/drawing/2014/main" id="{034D40AD-B7CB-CAE0-B7C1-3ED14F20BC28}"/>
              </a:ext>
            </a:extLst>
          </p:cNvPr>
          <p:cNvSpPr/>
          <p:nvPr/>
        </p:nvSpPr>
        <p:spPr>
          <a:xfrm>
            <a:off x="6217607" y="4673305"/>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8" name="Google Shape;268;p20">
            <a:extLst>
              <a:ext uri="{FF2B5EF4-FFF2-40B4-BE49-F238E27FC236}">
                <a16:creationId xmlns:a16="http://schemas.microsoft.com/office/drawing/2014/main" id="{EE203CF0-B900-05E0-7382-1F1289CA3C93}"/>
              </a:ext>
            </a:extLst>
          </p:cNvPr>
          <p:cNvSpPr/>
          <p:nvPr/>
        </p:nvSpPr>
        <p:spPr>
          <a:xfrm>
            <a:off x="1677971" y="1681951"/>
            <a:ext cx="3113036" cy="28729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9" name="Google Shape;269;p20">
            <a:extLst>
              <a:ext uri="{FF2B5EF4-FFF2-40B4-BE49-F238E27FC236}">
                <a16:creationId xmlns:a16="http://schemas.microsoft.com/office/drawing/2014/main" id="{F3C05BA0-A045-902F-DB00-DE49C7FBF0F1}"/>
              </a:ext>
            </a:extLst>
          </p:cNvPr>
          <p:cNvSpPr/>
          <p:nvPr/>
        </p:nvSpPr>
        <p:spPr>
          <a:xfrm>
            <a:off x="3829531" y="4280768"/>
            <a:ext cx="330133" cy="392537"/>
          </a:xfrm>
          <a:custGeom>
            <a:avLst/>
            <a:gdLst/>
            <a:ahLst/>
            <a:cxnLst/>
            <a:rect l="l" t="t" r="r" b="b"/>
            <a:pathLst>
              <a:path w="2329" h="3006" extrusionOk="0">
                <a:moveTo>
                  <a:pt x="1" y="0"/>
                </a:moveTo>
                <a:lnTo>
                  <a:pt x="1" y="3006"/>
                </a:lnTo>
                <a:lnTo>
                  <a:pt x="2328" y="1503"/>
                </a:lnTo>
                <a:lnTo>
                  <a:pt x="1" y="0"/>
                </a:ln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0" name="Google Shape;270;p20">
            <a:extLst>
              <a:ext uri="{FF2B5EF4-FFF2-40B4-BE49-F238E27FC236}">
                <a16:creationId xmlns:a16="http://schemas.microsoft.com/office/drawing/2014/main" id="{52332EA2-1751-BC78-C39C-EE7C921DB697}"/>
              </a:ext>
            </a:extLst>
          </p:cNvPr>
          <p:cNvSpPr/>
          <p:nvPr/>
        </p:nvSpPr>
        <p:spPr>
          <a:xfrm>
            <a:off x="3108669" y="1385003"/>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1" name="Google Shape;271;p20">
            <a:extLst>
              <a:ext uri="{FF2B5EF4-FFF2-40B4-BE49-F238E27FC236}">
                <a16:creationId xmlns:a16="http://schemas.microsoft.com/office/drawing/2014/main" id="{9388777D-7BC0-2E55-6974-FD9B03F81761}"/>
              </a:ext>
            </a:extLst>
          </p:cNvPr>
          <p:cNvSpPr/>
          <p:nvPr/>
        </p:nvSpPr>
        <p:spPr>
          <a:xfrm>
            <a:off x="3035801" y="1311354"/>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2" name="TextBox 28">
            <a:extLst>
              <a:ext uri="{FF2B5EF4-FFF2-40B4-BE49-F238E27FC236}">
                <a16:creationId xmlns:a16="http://schemas.microsoft.com/office/drawing/2014/main" id="{230A78FB-6248-1D61-C882-27D1376DB66A}"/>
              </a:ext>
            </a:extLst>
          </p:cNvPr>
          <p:cNvSpPr txBox="1"/>
          <p:nvPr/>
        </p:nvSpPr>
        <p:spPr>
          <a:xfrm>
            <a:off x="2074984" y="2098520"/>
            <a:ext cx="2278946" cy="2085186"/>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Move from Passwords to Passphrases. </a:t>
            </a:r>
            <a:endParaRPr lang="en-US" sz="800" dirty="0">
              <a:solidFill>
                <a:srgbClr val="273370"/>
              </a:solidFill>
              <a:latin typeface="Calibri" panose="020F0502020204030204"/>
              <a:cs typeface="Times New Roman" panose="02020603050405020304" pitchFamily="18" charset="0"/>
            </a:endParaRPr>
          </a:p>
          <a:p>
            <a:pPr defTabSz="914400"/>
            <a:r>
              <a:rPr lang="en-US" dirty="0">
                <a:solidFill>
                  <a:srgbClr val="273370"/>
                </a:solidFill>
                <a:latin typeface="Calibri" panose="020F0502020204030204"/>
                <a:cs typeface="Times New Roman" panose="02020603050405020304" pitchFamily="18" charset="0"/>
              </a:rPr>
              <a:t>Use 3-4 random words strung together…Example: blue-garden-chair. </a:t>
            </a:r>
          </a:p>
        </p:txBody>
      </p:sp>
      <p:sp>
        <p:nvSpPr>
          <p:cNvPr id="13" name="TextBox 28">
            <a:extLst>
              <a:ext uri="{FF2B5EF4-FFF2-40B4-BE49-F238E27FC236}">
                <a16:creationId xmlns:a16="http://schemas.microsoft.com/office/drawing/2014/main" id="{B6C9931A-E151-ACCE-6EE9-85346704BCB6}"/>
              </a:ext>
            </a:extLst>
          </p:cNvPr>
          <p:cNvSpPr txBox="1"/>
          <p:nvPr/>
        </p:nvSpPr>
        <p:spPr>
          <a:xfrm>
            <a:off x="4864430" y="3103150"/>
            <a:ext cx="2617758" cy="1495281"/>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Add a Personal Twist</a:t>
            </a:r>
            <a:endParaRPr lang="en-US" sz="300" dirty="0">
              <a:solidFill>
                <a:srgbClr val="273370"/>
              </a:solidFill>
              <a:latin typeface="Calibri" panose="020F0502020204030204"/>
              <a:cs typeface="Times New Roman" panose="02020603050405020304" pitchFamily="18" charset="0"/>
            </a:endParaRPr>
          </a:p>
          <a:p>
            <a:pPr defTabSz="914400"/>
            <a:r>
              <a:rPr lang="en-US" dirty="0">
                <a:solidFill>
                  <a:srgbClr val="273370"/>
                </a:solidFill>
                <a:latin typeface="Calibri" panose="020F0502020204030204"/>
                <a:cs typeface="Times New Roman" panose="02020603050405020304" pitchFamily="18" charset="0"/>
              </a:rPr>
              <a:t>To make it even stronger, add a capital letter and a number.  Example: Blue-Garden-Chair-26</a:t>
            </a:r>
          </a:p>
        </p:txBody>
      </p:sp>
      <p:sp>
        <p:nvSpPr>
          <p:cNvPr id="14" name="TextBox 26">
            <a:extLst>
              <a:ext uri="{FF2B5EF4-FFF2-40B4-BE49-F238E27FC236}">
                <a16:creationId xmlns:a16="http://schemas.microsoft.com/office/drawing/2014/main" id="{4D434ABD-7DF1-EFA1-4AF5-4274DA499B4C}"/>
              </a:ext>
            </a:extLst>
          </p:cNvPr>
          <p:cNvSpPr txBox="1"/>
          <p:nvPr/>
        </p:nvSpPr>
        <p:spPr bwMode="auto">
          <a:xfrm>
            <a:off x="6311224" y="4756538"/>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02</a:t>
            </a:r>
          </a:p>
        </p:txBody>
      </p:sp>
      <p:sp>
        <p:nvSpPr>
          <p:cNvPr id="15" name="TextBox 26">
            <a:extLst>
              <a:ext uri="{FF2B5EF4-FFF2-40B4-BE49-F238E27FC236}">
                <a16:creationId xmlns:a16="http://schemas.microsoft.com/office/drawing/2014/main" id="{EEEC6100-8C0A-CAED-3B9F-6EC3203F4CCB}"/>
              </a:ext>
            </a:extLst>
          </p:cNvPr>
          <p:cNvSpPr txBox="1"/>
          <p:nvPr/>
        </p:nvSpPr>
        <p:spPr bwMode="auto">
          <a:xfrm>
            <a:off x="3118818" y="1415188"/>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01</a:t>
            </a:r>
          </a:p>
        </p:txBody>
      </p:sp>
      <p:sp>
        <p:nvSpPr>
          <p:cNvPr id="16" name="Google Shape;264;p20">
            <a:extLst>
              <a:ext uri="{FF2B5EF4-FFF2-40B4-BE49-F238E27FC236}">
                <a16:creationId xmlns:a16="http://schemas.microsoft.com/office/drawing/2014/main" id="{414DD991-6F15-06FD-052C-E29F720FAA9D}"/>
              </a:ext>
            </a:extLst>
          </p:cNvPr>
          <p:cNvSpPr/>
          <p:nvPr/>
        </p:nvSpPr>
        <p:spPr>
          <a:xfrm>
            <a:off x="7718257" y="1747115"/>
            <a:ext cx="3273397" cy="2533653"/>
          </a:xfrm>
          <a:custGeom>
            <a:avLst/>
            <a:gdLst/>
            <a:ahLst/>
            <a:cxnLst/>
            <a:rect l="l" t="t" r="r" b="b"/>
            <a:pathLst>
              <a:path w="17245" h="22162" extrusionOk="0">
                <a:moveTo>
                  <a:pt x="2325" y="1"/>
                </a:moveTo>
                <a:cubicBezTo>
                  <a:pt x="1043" y="1"/>
                  <a:pt x="1" y="1042"/>
                  <a:pt x="1" y="2324"/>
                </a:cubicBezTo>
                <a:lnTo>
                  <a:pt x="1" y="19838"/>
                </a:lnTo>
                <a:cubicBezTo>
                  <a:pt x="1" y="21119"/>
                  <a:pt x="1043" y="22162"/>
                  <a:pt x="2325" y="22162"/>
                </a:cubicBezTo>
                <a:lnTo>
                  <a:pt x="12012" y="22162"/>
                </a:lnTo>
                <a:lnTo>
                  <a:pt x="12012" y="21029"/>
                </a:lnTo>
                <a:lnTo>
                  <a:pt x="2325" y="21029"/>
                </a:lnTo>
                <a:cubicBezTo>
                  <a:pt x="1668" y="21029"/>
                  <a:pt x="1134" y="20495"/>
                  <a:pt x="1134" y="19840"/>
                </a:cubicBezTo>
                <a:lnTo>
                  <a:pt x="1134" y="2324"/>
                </a:lnTo>
                <a:cubicBezTo>
                  <a:pt x="1134" y="1668"/>
                  <a:pt x="1668" y="1133"/>
                  <a:pt x="2325" y="1133"/>
                </a:cubicBezTo>
                <a:lnTo>
                  <a:pt x="14921" y="1133"/>
                </a:lnTo>
                <a:cubicBezTo>
                  <a:pt x="15577" y="1133"/>
                  <a:pt x="16111" y="1668"/>
                  <a:pt x="16111" y="2324"/>
                </a:cubicBezTo>
                <a:lnTo>
                  <a:pt x="16111" y="7628"/>
                </a:lnTo>
                <a:lnTo>
                  <a:pt x="17245" y="7628"/>
                </a:lnTo>
                <a:lnTo>
                  <a:pt x="17245" y="2324"/>
                </a:lnTo>
                <a:cubicBezTo>
                  <a:pt x="17245" y="1042"/>
                  <a:pt x="16203" y="1"/>
                  <a:pt x="14921" y="1"/>
                </a:cubicBez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7" name="Google Shape;265;p20">
            <a:extLst>
              <a:ext uri="{FF2B5EF4-FFF2-40B4-BE49-F238E27FC236}">
                <a16:creationId xmlns:a16="http://schemas.microsoft.com/office/drawing/2014/main" id="{445E3E18-9396-1C58-B076-8098B0CA87C0}"/>
              </a:ext>
            </a:extLst>
          </p:cNvPr>
          <p:cNvSpPr/>
          <p:nvPr/>
        </p:nvSpPr>
        <p:spPr>
          <a:xfrm>
            <a:off x="9927137" y="3998124"/>
            <a:ext cx="299846" cy="371163"/>
          </a:xfrm>
          <a:custGeom>
            <a:avLst/>
            <a:gdLst/>
            <a:ahLst/>
            <a:cxnLst/>
            <a:rect l="l" t="t" r="r" b="b"/>
            <a:pathLst>
              <a:path w="2329" h="3006" extrusionOk="0">
                <a:moveTo>
                  <a:pt x="1" y="0"/>
                </a:moveTo>
                <a:lnTo>
                  <a:pt x="1" y="3006"/>
                </a:lnTo>
                <a:lnTo>
                  <a:pt x="2328" y="1503"/>
                </a:lnTo>
                <a:lnTo>
                  <a:pt x="1" y="0"/>
                </a:ln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8" name="TextBox 28">
            <a:extLst>
              <a:ext uri="{FF2B5EF4-FFF2-40B4-BE49-F238E27FC236}">
                <a16:creationId xmlns:a16="http://schemas.microsoft.com/office/drawing/2014/main" id="{065A367F-6C2A-13F1-77E4-6A7749A56E74}"/>
              </a:ext>
            </a:extLst>
          </p:cNvPr>
          <p:cNvSpPr txBox="1"/>
          <p:nvPr/>
        </p:nvSpPr>
        <p:spPr>
          <a:xfrm>
            <a:off x="8035848" y="2217523"/>
            <a:ext cx="2327530" cy="689741"/>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Two Things to Avoid</a:t>
            </a:r>
          </a:p>
        </p:txBody>
      </p:sp>
      <p:sp>
        <p:nvSpPr>
          <p:cNvPr id="19" name="TextBox 18">
            <a:extLst>
              <a:ext uri="{FF2B5EF4-FFF2-40B4-BE49-F238E27FC236}">
                <a16:creationId xmlns:a16="http://schemas.microsoft.com/office/drawing/2014/main" id="{7552F459-6006-E413-B610-CB40FAE36C9D}"/>
              </a:ext>
            </a:extLst>
          </p:cNvPr>
          <p:cNvSpPr txBox="1"/>
          <p:nvPr/>
        </p:nvSpPr>
        <p:spPr>
          <a:xfrm>
            <a:off x="8035848" y="2945072"/>
            <a:ext cx="2478181" cy="752770"/>
          </a:xfrm>
          <a:prstGeom prst="rect">
            <a:avLst/>
          </a:prstGeom>
          <a:noFill/>
        </p:spPr>
        <p:txBody>
          <a:bodyPr wrap="square">
            <a:spAutoFit/>
          </a:bodyPr>
          <a:lstStyle/>
          <a:p>
            <a:pPr marL="342900" indent="-342900" defTabSz="914400">
              <a:lnSpc>
                <a:spcPts val="1720"/>
              </a:lnSpc>
              <a:buFont typeface="+mj-lt"/>
              <a:buAutoNum type="arabicPeriod"/>
            </a:pPr>
            <a:r>
              <a:rPr lang="en-US" kern="0" dirty="0">
                <a:solidFill>
                  <a:srgbClr val="273370"/>
                </a:solidFill>
                <a:latin typeface="Calibri" panose="020F0502020204030204"/>
                <a:cs typeface="Times New Roman" panose="02020603050405020304" pitchFamily="18" charset="0"/>
              </a:rPr>
              <a:t>The Grandkid Trap</a:t>
            </a:r>
          </a:p>
          <a:p>
            <a:pPr marL="342900" indent="-342900" defTabSz="914400">
              <a:lnSpc>
                <a:spcPts val="1720"/>
              </a:lnSpc>
              <a:buFont typeface="+mj-lt"/>
              <a:buAutoNum type="arabicPeriod"/>
            </a:pPr>
            <a:endParaRPr lang="en-US" kern="0" dirty="0">
              <a:solidFill>
                <a:srgbClr val="273370"/>
              </a:solidFill>
              <a:latin typeface="Calibri" panose="020F0502020204030204"/>
              <a:cs typeface="Times New Roman" panose="02020603050405020304" pitchFamily="18" charset="0"/>
            </a:endParaRPr>
          </a:p>
          <a:p>
            <a:pPr marL="342900" indent="-342900" defTabSz="914400">
              <a:lnSpc>
                <a:spcPts val="1720"/>
              </a:lnSpc>
              <a:buFont typeface="+mj-lt"/>
              <a:buAutoNum type="arabicPeriod"/>
            </a:pPr>
            <a:r>
              <a:rPr lang="en-US" dirty="0">
                <a:solidFill>
                  <a:srgbClr val="273370"/>
                </a:solidFill>
                <a:latin typeface="Calibri" panose="020F0502020204030204"/>
              </a:rPr>
              <a:t>The Repeat Offender</a:t>
            </a:r>
          </a:p>
        </p:txBody>
      </p:sp>
      <p:sp>
        <p:nvSpPr>
          <p:cNvPr id="20" name="Google Shape;266;p20">
            <a:extLst>
              <a:ext uri="{FF2B5EF4-FFF2-40B4-BE49-F238E27FC236}">
                <a16:creationId xmlns:a16="http://schemas.microsoft.com/office/drawing/2014/main" id="{757FD630-8B2D-48BA-0B1A-85FE5817F1E3}"/>
              </a:ext>
            </a:extLst>
          </p:cNvPr>
          <p:cNvSpPr/>
          <p:nvPr/>
        </p:nvSpPr>
        <p:spPr>
          <a:xfrm>
            <a:off x="9721704" y="1382349"/>
            <a:ext cx="731141" cy="741459"/>
          </a:xfrm>
          <a:custGeom>
            <a:avLst/>
            <a:gdLst/>
            <a:ahLst/>
            <a:cxnLst/>
            <a:rect l="l" t="t" r="r" b="b"/>
            <a:pathLst>
              <a:path w="5679" h="5678" extrusionOk="0">
                <a:moveTo>
                  <a:pt x="2839" y="1"/>
                </a:moveTo>
                <a:cubicBezTo>
                  <a:pt x="1271" y="1"/>
                  <a:pt x="1" y="1272"/>
                  <a:pt x="1" y="2839"/>
                </a:cubicBezTo>
                <a:cubicBezTo>
                  <a:pt x="1" y="4407"/>
                  <a:pt x="1271" y="5678"/>
                  <a:pt x="2839" y="5678"/>
                </a:cubicBezTo>
                <a:cubicBezTo>
                  <a:pt x="4407" y="5678"/>
                  <a:pt x="5678" y="4407"/>
                  <a:pt x="5678" y="2839"/>
                </a:cubicBezTo>
                <a:cubicBezTo>
                  <a:pt x="5678" y="1272"/>
                  <a:pt x="4407" y="1"/>
                  <a:pt x="2839" y="1"/>
                </a:cubicBezTo>
                <a:close/>
              </a:path>
            </a:pathLst>
          </a:custGeom>
          <a:solidFill>
            <a:srgbClr val="CA7B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TextBox 26">
            <a:extLst>
              <a:ext uri="{FF2B5EF4-FFF2-40B4-BE49-F238E27FC236}">
                <a16:creationId xmlns:a16="http://schemas.microsoft.com/office/drawing/2014/main" id="{D298F66D-640F-0DC9-0FC2-0EB051D41238}"/>
              </a:ext>
            </a:extLst>
          </p:cNvPr>
          <p:cNvSpPr txBox="1"/>
          <p:nvPr/>
        </p:nvSpPr>
        <p:spPr bwMode="auto">
          <a:xfrm>
            <a:off x="9721704" y="143041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23" name="TextBox 22">
            <a:extLst>
              <a:ext uri="{FF2B5EF4-FFF2-40B4-BE49-F238E27FC236}">
                <a16:creationId xmlns:a16="http://schemas.microsoft.com/office/drawing/2014/main" id="{F2655622-A216-C85C-F614-8FADBA520CE7}"/>
              </a:ext>
            </a:extLst>
          </p:cNvPr>
          <p:cNvSpPr txBox="1"/>
          <p:nvPr/>
        </p:nvSpPr>
        <p:spPr>
          <a:xfrm>
            <a:off x="549757" y="4756538"/>
            <a:ext cx="3514283" cy="923330"/>
          </a:xfrm>
          <a:prstGeom prst="rect">
            <a:avLst/>
          </a:prstGeom>
          <a:noFill/>
        </p:spPr>
        <p:txBody>
          <a:bodyPr wrap="square">
            <a:spAutoFit/>
          </a:bodyPr>
          <a:lstStyle/>
          <a:p>
            <a:pPr algn="ctr"/>
            <a:r>
              <a:rPr lang="en-US" b="1" dirty="0">
                <a:solidFill>
                  <a:srgbClr val="615AA6"/>
                </a:solidFill>
              </a:rPr>
              <a:t>Passphrases</a:t>
            </a:r>
            <a:r>
              <a:rPr lang="en-US" dirty="0">
                <a:solidFill>
                  <a:srgbClr val="615AA6"/>
                </a:solidFill>
              </a:rPr>
              <a:t> are much longer (which computers hate) but tell a story (which humans love).</a:t>
            </a:r>
          </a:p>
        </p:txBody>
      </p:sp>
    </p:spTree>
    <p:extLst>
      <p:ext uri="{BB962C8B-B14F-4D97-AF65-F5344CB8AC3E}">
        <p14:creationId xmlns:p14="http://schemas.microsoft.com/office/powerpoint/2010/main" val="2185165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536746" y="2229008"/>
            <a:ext cx="6180772" cy="4021291"/>
          </a:xfrm>
          <a:prstGeom prst="rect">
            <a:avLst/>
          </a:prstGeom>
        </p:spPr>
        <p:txBody>
          <a:bodyPr/>
          <a:lstStyle/>
          <a:p>
            <a:pPr marL="504000" indent="-504000">
              <a:buFont typeface="Arial" panose="020B0604020202020204" pitchFamily="34" charset="0"/>
              <a:buChar char="•"/>
            </a:pPr>
            <a:r>
              <a:rPr lang="en-US" b="1" dirty="0"/>
              <a:t>The </a:t>
            </a:r>
            <a:r>
              <a:rPr lang="en-US" b="1" i="1" dirty="0"/>
              <a:t>Grandkid Trap</a:t>
            </a:r>
            <a:r>
              <a:rPr lang="en-US" b="1" dirty="0"/>
              <a:t>:</a:t>
            </a:r>
            <a:r>
              <a:rPr lang="en-US" dirty="0"/>
              <a:t> Avoid using just names and birthdays (e.g., Linda1955). Scammers can find this info easily on social media.</a:t>
            </a:r>
          </a:p>
          <a:p>
            <a:endParaRPr lang="en-US" dirty="0"/>
          </a:p>
          <a:p>
            <a:pPr marL="504000" indent="-504000">
              <a:buFont typeface="Arial" panose="020B0604020202020204" pitchFamily="34" charset="0"/>
              <a:buChar char="•"/>
            </a:pPr>
            <a:r>
              <a:rPr lang="en-US" b="1" dirty="0"/>
              <a:t>The </a:t>
            </a:r>
            <a:r>
              <a:rPr lang="en-US" b="1" i="1" dirty="0"/>
              <a:t>Repeat Offender</a:t>
            </a:r>
            <a:r>
              <a:rPr lang="en-US" b="1" dirty="0"/>
              <a:t>:</a:t>
            </a:r>
            <a:r>
              <a:rPr lang="en-US" dirty="0"/>
              <a:t> Never use the same password for your </a:t>
            </a:r>
            <a:r>
              <a:rPr lang="en-US" b="1" dirty="0"/>
              <a:t>Bank</a:t>
            </a:r>
            <a:r>
              <a:rPr lang="en-US" dirty="0"/>
              <a:t> as you do for your </a:t>
            </a:r>
            <a:r>
              <a:rPr lang="en-US" b="1" dirty="0"/>
              <a:t>Facebook</a:t>
            </a:r>
            <a:r>
              <a:rPr lang="en-US" dirty="0"/>
              <a:t>. If one </a:t>
            </a:r>
            <a:r>
              <a:rPr lang="en-US" i="1" dirty="0"/>
              <a:t>lock</a:t>
            </a:r>
            <a:r>
              <a:rPr lang="en-US" dirty="0"/>
              <a:t> is broken, the thief has the key to everything.</a:t>
            </a:r>
          </a:p>
          <a:p>
            <a:pPr marL="457200" indent="-457200">
              <a:buAutoNum type="arabicPeriod"/>
            </a:pPr>
            <a:endParaRPr lang="en-US" dirty="0"/>
          </a:p>
        </p:txBody>
      </p:sp>
      <p:pic>
        <p:nvPicPr>
          <p:cNvPr id="6146" name="Picture 2">
            <a:extLst>
              <a:ext uri="{FF2B5EF4-FFF2-40B4-BE49-F238E27FC236}">
                <a16:creationId xmlns:a16="http://schemas.microsoft.com/office/drawing/2014/main" id="{E94AC825-119B-2735-0C66-B5B9A608E021}"/>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4">
            <a:extLst>
              <a:ext uri="{FF2B5EF4-FFF2-40B4-BE49-F238E27FC236}">
                <a16:creationId xmlns:a16="http://schemas.microsoft.com/office/drawing/2014/main" id="{E4631EE2-6207-88A8-179B-B94A40C6B023}"/>
              </a:ext>
            </a:extLst>
          </p:cNvPr>
          <p:cNvSpPr txBox="1">
            <a:spLocks/>
          </p:cNvSpPr>
          <p:nvPr/>
        </p:nvSpPr>
        <p:spPr>
          <a:xfrm>
            <a:off x="3372501" y="787183"/>
            <a:ext cx="4585890" cy="13966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92668"/>
                </a:solidFill>
              </a:rPr>
              <a:t>What to AVOID: </a:t>
            </a:r>
          </a:p>
        </p:txBody>
      </p:sp>
      <p:sp>
        <p:nvSpPr>
          <p:cNvPr id="12" name="TextBox 11">
            <a:extLst>
              <a:ext uri="{FF2B5EF4-FFF2-40B4-BE49-F238E27FC236}">
                <a16:creationId xmlns:a16="http://schemas.microsoft.com/office/drawing/2014/main" id="{BB6647EF-9BF0-46EF-F001-928F7026CC6A}"/>
              </a:ext>
            </a:extLst>
          </p:cNvPr>
          <p:cNvSpPr txBox="1"/>
          <p:nvPr/>
        </p:nvSpPr>
        <p:spPr>
          <a:xfrm rot="20667850">
            <a:off x="1484769" y="2454985"/>
            <a:ext cx="3331676" cy="646331"/>
          </a:xfrm>
          <a:prstGeom prst="rect">
            <a:avLst/>
          </a:prstGeom>
          <a:solidFill>
            <a:schemeClr val="bg1"/>
          </a:solidFill>
          <a:ln w="38100">
            <a:solidFill>
              <a:srgbClr val="FF0000"/>
            </a:solidFill>
          </a:ln>
        </p:spPr>
        <p:txBody>
          <a:bodyPr wrap="square" rtlCol="0">
            <a:spAutoFit/>
          </a:bodyPr>
          <a:lstStyle/>
          <a:p>
            <a:pPr algn="ctr"/>
            <a:r>
              <a:rPr lang="en-US" b="1" dirty="0">
                <a:solidFill>
                  <a:srgbClr val="615AA6"/>
                </a:solidFill>
              </a:rPr>
              <a:t>Making your PASSPHASE Strong &amp; Simple</a:t>
            </a:r>
            <a:endParaRPr lang="en-IE" dirty="0"/>
          </a:p>
        </p:txBody>
      </p:sp>
    </p:spTree>
    <p:extLst>
      <p:ext uri="{BB962C8B-B14F-4D97-AF65-F5344CB8AC3E}">
        <p14:creationId xmlns:p14="http://schemas.microsoft.com/office/powerpoint/2010/main" val="2155738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3"/>
          </p:nvPr>
        </p:nvSpPr>
        <p:spPr>
          <a:xfrm>
            <a:off x="610797" y="389300"/>
            <a:ext cx="6224569" cy="1396676"/>
          </a:xfrm>
          <a:prstGeom prst="rect">
            <a:avLst/>
          </a:prstGeom>
        </p:spPr>
        <p:txBody>
          <a:bodyPr>
            <a:normAutofit/>
          </a:bodyPr>
          <a:lstStyle/>
          <a:p>
            <a:r>
              <a:rPr lang="en-US" b="1" dirty="0">
                <a:highlight>
                  <a:srgbClr val="CA7BB3"/>
                </a:highlight>
              </a:rPr>
              <a:t>TIP: </a:t>
            </a:r>
            <a:r>
              <a:rPr lang="en-US" b="1" dirty="0"/>
              <a:t>Use a Password Manager</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4"/>
          </p:nvPr>
        </p:nvSpPr>
        <p:spPr>
          <a:xfrm>
            <a:off x="674171" y="1246002"/>
            <a:ext cx="6677243" cy="4021291"/>
          </a:xfrm>
          <a:prstGeom prst="rect">
            <a:avLst/>
          </a:prstGeom>
        </p:spPr>
        <p:txBody>
          <a:bodyPr/>
          <a:lstStyle/>
          <a:p>
            <a:r>
              <a:rPr lang="en-US" dirty="0"/>
              <a:t>You don’t need to remember 50 passwords!</a:t>
            </a:r>
          </a:p>
          <a:p>
            <a:pPr marL="342900" indent="-342900">
              <a:buFont typeface="Arial" panose="020B0604020202020204" pitchFamily="34" charset="0"/>
              <a:buChar char="•"/>
            </a:pPr>
            <a:r>
              <a:rPr lang="en-US" dirty="0"/>
              <a:t>A </a:t>
            </a:r>
            <a:r>
              <a:rPr lang="en-US" b="1" dirty="0"/>
              <a:t>Password Manager </a:t>
            </a:r>
            <a:r>
              <a:rPr lang="en-US" dirty="0"/>
              <a:t>is like a digital address book that stores all your "keys" behind one Master Key. EG., Apple Passwords (</a:t>
            </a:r>
            <a:r>
              <a:rPr lang="en-US" dirty="0">
                <a:hlinkClick r:id="rId3"/>
              </a:rPr>
              <a:t>iCloud Keychain</a:t>
            </a:r>
            <a:r>
              <a:rPr lang="en-US" dirty="0"/>
              <a:t>) used on Apple devices or </a:t>
            </a:r>
            <a:r>
              <a:rPr lang="en-US" dirty="0">
                <a:hlinkClick r:id="rId4"/>
              </a:rPr>
              <a:t>Google Password Manager</a:t>
            </a:r>
            <a:r>
              <a:rPr lang="en-US" dirty="0"/>
              <a:t> used on Android phones or the Google Chrome Browser</a:t>
            </a:r>
          </a:p>
          <a:p>
            <a:pPr marL="342900" indent="-342900">
              <a:spcAft>
                <a:spcPts val="1200"/>
              </a:spcAft>
              <a:buFont typeface="Arial" panose="020B0604020202020204" pitchFamily="34" charset="0"/>
              <a:buChar char="•"/>
            </a:pPr>
            <a:r>
              <a:rPr lang="en-US" dirty="0"/>
              <a:t>You only have to remember one strong passphrase to unlock everything else.</a:t>
            </a:r>
            <a:endParaRPr lang="en-US" sz="1200" dirty="0"/>
          </a:p>
          <a:p>
            <a:r>
              <a:rPr lang="en-US" b="1" dirty="0"/>
              <a:t>Password Checklist :</a:t>
            </a:r>
          </a:p>
          <a:p>
            <a:pPr marL="342900" indent="-342900">
              <a:buFont typeface="Wingdings" panose="05000000000000000000" pitchFamily="2" charset="2"/>
              <a:buChar char="ü"/>
            </a:pPr>
            <a:r>
              <a:rPr lang="en-US" dirty="0"/>
              <a:t>Is it at least 12 characters long?</a:t>
            </a:r>
          </a:p>
          <a:p>
            <a:pPr marL="342900" indent="-342900">
              <a:buFont typeface="Wingdings" panose="05000000000000000000" pitchFamily="2" charset="2"/>
              <a:buChar char="ü"/>
            </a:pPr>
            <a:r>
              <a:rPr lang="en-US" dirty="0"/>
              <a:t>Is it unique (not used elsewhere)?</a:t>
            </a:r>
          </a:p>
          <a:p>
            <a:pPr marL="342900" indent="-342900">
              <a:buFont typeface="Wingdings" panose="05000000000000000000" pitchFamily="2" charset="2"/>
              <a:buChar char="ü"/>
            </a:pPr>
            <a:r>
              <a:rPr lang="en-US" dirty="0"/>
              <a:t>Is it memorable to you, but nonsense to a stranger?</a:t>
            </a:r>
          </a:p>
        </p:txBody>
      </p:sp>
      <p:pic>
        <p:nvPicPr>
          <p:cNvPr id="6" name="Picture Placeholder 5">
            <a:extLst>
              <a:ext uri="{FF2B5EF4-FFF2-40B4-BE49-F238E27FC236}">
                <a16:creationId xmlns:a16="http://schemas.microsoft.com/office/drawing/2014/main" id="{D9F2C35F-FA0E-E055-E846-39AC03AD5666}"/>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t="-41574" b="-42798"/>
          <a:stretch>
            <a:fillRect/>
          </a:stretch>
        </p:blipFill>
        <p:spPr>
          <a:xfrm>
            <a:off x="7735037" y="1373925"/>
            <a:ext cx="2444127" cy="4336988"/>
          </a:xfrm>
          <a:solidFill>
            <a:srgbClr val="E5BDDA"/>
          </a:solidFill>
        </p:spPr>
      </p:pic>
      <p:pic>
        <p:nvPicPr>
          <p:cNvPr id="3" name="Picture 2">
            <a:hlinkClick r:id="rId6"/>
            <a:extLst>
              <a:ext uri="{FF2B5EF4-FFF2-40B4-BE49-F238E27FC236}">
                <a16:creationId xmlns:a16="http://schemas.microsoft.com/office/drawing/2014/main" id="{89262A72-08DD-ABBD-95C1-26FDB269F5C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35366" y="4830015"/>
            <a:ext cx="1302626" cy="1842323"/>
          </a:xfrm>
          <a:prstGeom prst="rect">
            <a:avLst/>
          </a:prstGeom>
          <a:ln>
            <a:solidFill>
              <a:srgbClr val="002465"/>
            </a:solidFill>
          </a:ln>
        </p:spPr>
      </p:pic>
      <p:grpSp>
        <p:nvGrpSpPr>
          <p:cNvPr id="4" name="Graphic 4">
            <a:extLst>
              <a:ext uri="{FF2B5EF4-FFF2-40B4-BE49-F238E27FC236}">
                <a16:creationId xmlns:a16="http://schemas.microsoft.com/office/drawing/2014/main" id="{3BBBA805-044E-04BB-F57A-4C357ED34E4D}"/>
              </a:ext>
            </a:extLst>
          </p:cNvPr>
          <p:cNvGrpSpPr/>
          <p:nvPr/>
        </p:nvGrpSpPr>
        <p:grpSpPr>
          <a:xfrm rot="3928889">
            <a:off x="6103140" y="5729258"/>
            <a:ext cx="416812" cy="946355"/>
            <a:chOff x="9129274" y="2719113"/>
            <a:chExt cx="717139" cy="1386497"/>
          </a:xfrm>
          <a:solidFill>
            <a:srgbClr val="242B62"/>
          </a:solidFill>
        </p:grpSpPr>
        <p:grpSp>
          <p:nvGrpSpPr>
            <p:cNvPr id="7" name="Graphic 4">
              <a:extLst>
                <a:ext uri="{FF2B5EF4-FFF2-40B4-BE49-F238E27FC236}">
                  <a16:creationId xmlns:a16="http://schemas.microsoft.com/office/drawing/2014/main" id="{D36F681A-3FC3-E960-94F8-DC9F207D9CB3}"/>
                </a:ext>
              </a:extLst>
            </p:cNvPr>
            <p:cNvGrpSpPr/>
            <p:nvPr/>
          </p:nvGrpSpPr>
          <p:grpSpPr>
            <a:xfrm>
              <a:off x="9159507" y="2719113"/>
              <a:ext cx="446280" cy="440141"/>
              <a:chOff x="9159507" y="2719113"/>
              <a:chExt cx="446280" cy="440141"/>
            </a:xfrm>
            <a:grpFill/>
          </p:grpSpPr>
          <p:sp>
            <p:nvSpPr>
              <p:cNvPr id="16" name="Freeform 21">
                <a:extLst>
                  <a:ext uri="{FF2B5EF4-FFF2-40B4-BE49-F238E27FC236}">
                    <a16:creationId xmlns:a16="http://schemas.microsoft.com/office/drawing/2014/main" id="{843C298E-559E-F728-235F-CFC0CA1BA76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7" name="Freeform 22">
                <a:extLst>
                  <a:ext uri="{FF2B5EF4-FFF2-40B4-BE49-F238E27FC236}">
                    <a16:creationId xmlns:a16="http://schemas.microsoft.com/office/drawing/2014/main" id="{FFAD0E11-B0CE-C425-F20A-AEAEFCD90F1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8" name="Graphic 4">
              <a:extLst>
                <a:ext uri="{FF2B5EF4-FFF2-40B4-BE49-F238E27FC236}">
                  <a16:creationId xmlns:a16="http://schemas.microsoft.com/office/drawing/2014/main" id="{5EF03FB0-04D6-3318-9985-CB44BF62238D}"/>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5F819B4F-2FBC-5C1D-57D7-39914902DAA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5">
                <a:extLst>
                  <a:ext uri="{FF2B5EF4-FFF2-40B4-BE49-F238E27FC236}">
                    <a16:creationId xmlns:a16="http://schemas.microsoft.com/office/drawing/2014/main" id="{C8B064E0-D028-93B2-2B6C-282CEFE71EE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6">
                <a:extLst>
                  <a:ext uri="{FF2B5EF4-FFF2-40B4-BE49-F238E27FC236}">
                    <a16:creationId xmlns:a16="http://schemas.microsoft.com/office/drawing/2014/main" id="{3D134674-EF97-8B93-6823-E0CDFDB729F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7">
                <a:extLst>
                  <a:ext uri="{FF2B5EF4-FFF2-40B4-BE49-F238E27FC236}">
                    <a16:creationId xmlns:a16="http://schemas.microsoft.com/office/drawing/2014/main" id="{C54E3297-FDAB-8125-5807-E3870F77971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8">
                <a:extLst>
                  <a:ext uri="{FF2B5EF4-FFF2-40B4-BE49-F238E27FC236}">
                    <a16:creationId xmlns:a16="http://schemas.microsoft.com/office/drawing/2014/main" id="{9017BD48-D371-6927-454A-326DB7C7184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9">
                <a:extLst>
                  <a:ext uri="{FF2B5EF4-FFF2-40B4-BE49-F238E27FC236}">
                    <a16:creationId xmlns:a16="http://schemas.microsoft.com/office/drawing/2014/main" id="{AB34A430-08AB-5AD7-996A-31C5EF7D4F2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20">
                <a:extLst>
                  <a:ext uri="{FF2B5EF4-FFF2-40B4-BE49-F238E27FC236}">
                    <a16:creationId xmlns:a16="http://schemas.microsoft.com/office/drawing/2014/main" id="{45727197-EF2D-66D5-4D2A-3797E85F48A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8" name="TextBox 17">
            <a:extLst>
              <a:ext uri="{FF2B5EF4-FFF2-40B4-BE49-F238E27FC236}">
                <a16:creationId xmlns:a16="http://schemas.microsoft.com/office/drawing/2014/main" id="{AF444B55-E45F-08EB-9B01-FDC6894A4AD0}"/>
              </a:ext>
            </a:extLst>
          </p:cNvPr>
          <p:cNvSpPr txBox="1"/>
          <p:nvPr/>
        </p:nvSpPr>
        <p:spPr>
          <a:xfrm>
            <a:off x="428017" y="5917213"/>
            <a:ext cx="5445370" cy="714811"/>
          </a:xfrm>
          <a:prstGeom prst="rect">
            <a:avLst/>
          </a:prstGeom>
          <a:noFill/>
        </p:spPr>
        <p:txBody>
          <a:bodyPr wrap="square">
            <a:spAutoFit/>
          </a:bodyPr>
          <a:lstStyle/>
          <a:p>
            <a:pPr marL="228600">
              <a:lnSpc>
                <a:spcPct val="103333"/>
              </a:lnSpc>
              <a:buClr>
                <a:srgbClr val="FFFFFF"/>
              </a:buClr>
              <a:buSzPts val="2400"/>
              <a:buFont typeface="Arial"/>
              <a:buNone/>
              <a:defRPr/>
            </a:pPr>
            <a:r>
              <a:rPr lang="en-US" sz="2000" kern="0" dirty="0">
                <a:solidFill>
                  <a:srgbClr val="615AA6"/>
                </a:solidFill>
                <a:ea typeface="Calibri"/>
                <a:cs typeface="Calibri"/>
                <a:sym typeface="Calibri"/>
              </a:rPr>
              <a:t>See the exercise sheets in the </a:t>
            </a:r>
            <a:r>
              <a:rPr lang="en-US" sz="2000" b="1" kern="0" dirty="0">
                <a:solidFill>
                  <a:srgbClr val="615AA6"/>
                </a:solidFill>
                <a:ea typeface="Calibri"/>
                <a:cs typeface="Calibri"/>
                <a:sym typeface="Calibri"/>
              </a:rPr>
              <a:t>Learner’s Digital Guide </a:t>
            </a:r>
            <a:r>
              <a:rPr lang="en-US" sz="2000" kern="0" dirty="0">
                <a:solidFill>
                  <a:srgbClr val="615AA6"/>
                </a:solidFill>
                <a:ea typeface="Calibri"/>
                <a:cs typeface="Calibri"/>
                <a:sym typeface="Calibri"/>
              </a:rPr>
              <a:t>for steps on how to carry out these tasks</a:t>
            </a:r>
          </a:p>
        </p:txBody>
      </p:sp>
    </p:spTree>
    <p:extLst>
      <p:ext uri="{BB962C8B-B14F-4D97-AF65-F5344CB8AC3E}">
        <p14:creationId xmlns:p14="http://schemas.microsoft.com/office/powerpoint/2010/main" val="1934515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C76C24-822C-64B6-D2FF-B2B88970F8AF}"/>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9526555" y="2164008"/>
            <a:ext cx="1828800" cy="2197885"/>
          </a:xfrm>
          <a:prstGeom prst="rect">
            <a:avLst/>
          </a:prstGeom>
        </p:spPr>
      </p:pic>
      <p:sp>
        <p:nvSpPr>
          <p:cNvPr id="2" name="Text Placeholder 1">
            <a:extLst>
              <a:ext uri="{FF2B5EF4-FFF2-40B4-BE49-F238E27FC236}">
                <a16:creationId xmlns:a16="http://schemas.microsoft.com/office/drawing/2014/main" id="{8112A52D-0938-179D-F005-DB45869743D2}"/>
              </a:ext>
            </a:extLst>
          </p:cNvPr>
          <p:cNvSpPr>
            <a:spLocks noGrp="1"/>
          </p:cNvSpPr>
          <p:nvPr>
            <p:ph type="body" sz="quarter" idx="15"/>
          </p:nvPr>
        </p:nvSpPr>
        <p:spPr>
          <a:xfrm>
            <a:off x="742831" y="618522"/>
            <a:ext cx="10013110" cy="697353"/>
          </a:xfrm>
        </p:spPr>
        <p:txBody>
          <a:bodyPr/>
          <a:lstStyle/>
          <a:p>
            <a:r>
              <a:rPr lang="en-IE" b="1" dirty="0"/>
              <a:t>What is Two-Factor Authentication?</a:t>
            </a:r>
          </a:p>
        </p:txBody>
      </p:sp>
      <p:sp>
        <p:nvSpPr>
          <p:cNvPr id="3" name="Text Placeholder 2">
            <a:extLst>
              <a:ext uri="{FF2B5EF4-FFF2-40B4-BE49-F238E27FC236}">
                <a16:creationId xmlns:a16="http://schemas.microsoft.com/office/drawing/2014/main" id="{8B1EFA3A-34A8-86D9-CA10-D60BA608DD26}"/>
              </a:ext>
            </a:extLst>
          </p:cNvPr>
          <p:cNvSpPr>
            <a:spLocks noGrp="1"/>
          </p:cNvSpPr>
          <p:nvPr>
            <p:ph type="body" sz="quarter" idx="17"/>
          </p:nvPr>
        </p:nvSpPr>
        <p:spPr>
          <a:xfrm>
            <a:off x="742832" y="1315875"/>
            <a:ext cx="9025858" cy="4021291"/>
          </a:xfrm>
        </p:spPr>
        <p:txBody>
          <a:bodyPr/>
          <a:lstStyle/>
          <a:p>
            <a:pPr>
              <a:spcAft>
                <a:spcPts val="800"/>
              </a:spcAft>
            </a:pPr>
            <a:r>
              <a:rPr lang="en-US" dirty="0"/>
              <a:t>Think of it as a </a:t>
            </a:r>
            <a:r>
              <a:rPr lang="en-US" b="1" i="1" dirty="0"/>
              <a:t>Double Lock </a:t>
            </a:r>
            <a:r>
              <a:rPr lang="en-US" dirty="0"/>
              <a:t>for your most important digital doors (like your bank or email). Even if a thief manages to steal your password (the first key), they still can’t get in because they don't have the second key.</a:t>
            </a:r>
          </a:p>
          <a:p>
            <a:r>
              <a:rPr lang="en-US" b="1" dirty="0"/>
              <a:t>How It Works (The 3 Simple Steps)</a:t>
            </a:r>
          </a:p>
          <a:p>
            <a:pPr marL="457200" indent="-457200">
              <a:buFont typeface="+mj-lt"/>
              <a:buAutoNum type="arabicPeriod"/>
            </a:pPr>
            <a:r>
              <a:rPr lang="en-US" b="1" dirty="0"/>
              <a:t>Log In:</a:t>
            </a:r>
            <a:r>
              <a:rPr lang="en-US" dirty="0"/>
              <a:t> You type in your username and password as usual.</a:t>
            </a:r>
          </a:p>
          <a:p>
            <a:pPr marL="457200" indent="-457200">
              <a:buFont typeface="+mj-lt"/>
              <a:buAutoNum type="arabicPeriod"/>
            </a:pPr>
            <a:r>
              <a:rPr lang="en-US" b="1" dirty="0"/>
              <a:t>The Check:</a:t>
            </a:r>
            <a:r>
              <a:rPr lang="en-US" dirty="0"/>
              <a:t> The website says…</a:t>
            </a:r>
            <a:r>
              <a:rPr lang="en-US" i="1" dirty="0"/>
              <a:t>Wait! I need to make sure it's really you. </a:t>
            </a:r>
            <a:r>
              <a:rPr lang="en-US" dirty="0"/>
              <a:t> It sends a secret code to your physical phone (usually via a text message).</a:t>
            </a:r>
          </a:p>
          <a:p>
            <a:pPr marL="457200" indent="-457200">
              <a:buFont typeface="+mj-lt"/>
              <a:buAutoNum type="arabicPeriod"/>
            </a:pPr>
            <a:r>
              <a:rPr lang="en-US" b="1" dirty="0"/>
              <a:t>The Proof:</a:t>
            </a:r>
            <a:r>
              <a:rPr lang="en-US" dirty="0"/>
              <a:t> You type that code into the website. Since only </a:t>
            </a:r>
            <a:r>
              <a:rPr lang="en-US" b="1" dirty="0"/>
              <a:t>you</a:t>
            </a:r>
            <a:r>
              <a:rPr lang="en-US" dirty="0"/>
              <a:t> have your phone in your hand, the website knows it’s safe to let you in.</a:t>
            </a:r>
          </a:p>
          <a:p>
            <a:endParaRPr lang="en-US" b="1" dirty="0">
              <a:highlight>
                <a:srgbClr val="EBCB1F"/>
              </a:highlight>
            </a:endParaRPr>
          </a:p>
          <a:p>
            <a:r>
              <a:rPr lang="en-US" b="1" dirty="0">
                <a:highlight>
                  <a:srgbClr val="EBCB1F"/>
                </a:highlight>
              </a:rPr>
              <a:t>TIP:</a:t>
            </a:r>
            <a:r>
              <a:rPr lang="en-US" dirty="0"/>
              <a:t> If you ever receive a code on your phone when you </a:t>
            </a:r>
            <a:r>
              <a:rPr lang="en-US" i="1" dirty="0"/>
              <a:t>aren't</a:t>
            </a:r>
            <a:r>
              <a:rPr lang="en-US" dirty="0"/>
              <a:t> trying to log in, it’s a warning!    It means someone else tried to use your password, but the </a:t>
            </a:r>
            <a:r>
              <a:rPr lang="en-US" i="1" dirty="0"/>
              <a:t>double lock</a:t>
            </a:r>
            <a:r>
              <a:rPr lang="en-US" dirty="0"/>
              <a:t> stopped them.</a:t>
            </a:r>
          </a:p>
          <a:p>
            <a:r>
              <a:rPr lang="en-US" sz="2000" dirty="0"/>
              <a:t>Other terms for this are: </a:t>
            </a:r>
            <a:r>
              <a:rPr lang="en-US" sz="2000" b="1" dirty="0"/>
              <a:t>MFA</a:t>
            </a:r>
            <a:r>
              <a:rPr lang="en-US" sz="2000" dirty="0"/>
              <a:t> (Multi-Factor Authentication) or </a:t>
            </a:r>
            <a:r>
              <a:rPr lang="en-US" sz="2000" b="1" dirty="0"/>
              <a:t>2-Step Verification</a:t>
            </a:r>
            <a:endParaRPr lang="en-IE" sz="2000" dirty="0"/>
          </a:p>
        </p:txBody>
      </p:sp>
    </p:spTree>
    <p:extLst>
      <p:ext uri="{BB962C8B-B14F-4D97-AF65-F5344CB8AC3E}">
        <p14:creationId xmlns:p14="http://schemas.microsoft.com/office/powerpoint/2010/main" val="3150127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E882D-253C-F6F6-66AA-14FA776E0A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C45892F-410F-B5E7-CB54-C011D2AB4F0A}"/>
              </a:ext>
            </a:extLst>
          </p:cNvPr>
          <p:cNvSpPr>
            <a:spLocks noGrp="1"/>
          </p:cNvSpPr>
          <p:nvPr>
            <p:ph type="body" sz="quarter" idx="15"/>
          </p:nvPr>
        </p:nvSpPr>
        <p:spPr/>
        <p:txBody>
          <a:bodyPr/>
          <a:lstStyle/>
          <a:p>
            <a:r>
              <a:rPr lang="en-US" b="1" dirty="0"/>
              <a:t>Privacy Settings: The Digital </a:t>
            </a:r>
            <a:r>
              <a:rPr lang="en-US" b="1" i="1" dirty="0">
                <a:solidFill>
                  <a:srgbClr val="615AA6"/>
                </a:solidFill>
              </a:rPr>
              <a:t>Curtains</a:t>
            </a:r>
            <a:endParaRPr lang="en-IE" b="1" dirty="0"/>
          </a:p>
        </p:txBody>
      </p:sp>
      <p:sp>
        <p:nvSpPr>
          <p:cNvPr id="3" name="Text Placeholder 2">
            <a:extLst>
              <a:ext uri="{FF2B5EF4-FFF2-40B4-BE49-F238E27FC236}">
                <a16:creationId xmlns:a16="http://schemas.microsoft.com/office/drawing/2014/main" id="{2B12AD74-B41B-317F-8595-15D783C8F3A0}"/>
              </a:ext>
            </a:extLst>
          </p:cNvPr>
          <p:cNvSpPr>
            <a:spLocks noGrp="1"/>
          </p:cNvSpPr>
          <p:nvPr>
            <p:ph type="body" sz="quarter" idx="17"/>
          </p:nvPr>
        </p:nvSpPr>
        <p:spPr>
          <a:xfrm>
            <a:off x="885786" y="1880689"/>
            <a:ext cx="6589670" cy="4021291"/>
          </a:xfrm>
        </p:spPr>
        <p:txBody>
          <a:bodyPr/>
          <a:lstStyle/>
          <a:p>
            <a:pPr>
              <a:spcAft>
                <a:spcPts val="1200"/>
              </a:spcAft>
            </a:pPr>
            <a:r>
              <a:rPr lang="en-US" dirty="0"/>
              <a:t>If a password is the lock on your front door, privacy settings are the curtains on your windows.</a:t>
            </a:r>
            <a:endParaRPr lang="en-US" sz="800" dirty="0"/>
          </a:p>
          <a:p>
            <a:pPr>
              <a:spcAft>
                <a:spcPts val="1200"/>
              </a:spcAft>
            </a:pPr>
            <a:r>
              <a:rPr lang="en-US" b="1" dirty="0"/>
              <a:t>Their Job:</a:t>
            </a:r>
            <a:r>
              <a:rPr lang="en-US" dirty="0"/>
              <a:t> They allow you to choose </a:t>
            </a:r>
            <a:r>
              <a:rPr lang="en-US" b="1" dirty="0"/>
              <a:t>who</a:t>
            </a:r>
            <a:r>
              <a:rPr lang="en-US" dirty="0"/>
              <a:t> can see what you are doing.</a:t>
            </a:r>
          </a:p>
          <a:p>
            <a:r>
              <a:rPr lang="en-US" b="1" dirty="0"/>
              <a:t>Giving you a Choice:</a:t>
            </a:r>
            <a:r>
              <a:rPr lang="en-US" dirty="0"/>
              <a:t> You might want your family to see your vacation photos, but you probably don't want a telemarketer or a stranger in another country to see them. Settings let you flip a switch from </a:t>
            </a:r>
            <a:r>
              <a:rPr lang="en-US" b="1" i="1" dirty="0"/>
              <a:t>Public</a:t>
            </a:r>
            <a:r>
              <a:rPr lang="en-US" dirty="0"/>
              <a:t> (everyone can see) to </a:t>
            </a:r>
            <a:r>
              <a:rPr lang="en-US" b="1" i="1" dirty="0"/>
              <a:t>Private</a:t>
            </a:r>
            <a:r>
              <a:rPr lang="en-US" dirty="0"/>
              <a:t> (only friends/family).</a:t>
            </a:r>
          </a:p>
          <a:p>
            <a:endParaRPr lang="en-IE" dirty="0"/>
          </a:p>
        </p:txBody>
      </p:sp>
      <p:pic>
        <p:nvPicPr>
          <p:cNvPr id="5" name="Picture 4" descr="Work desk at home">
            <a:extLst>
              <a:ext uri="{FF2B5EF4-FFF2-40B4-BE49-F238E27FC236}">
                <a16:creationId xmlns:a16="http://schemas.microsoft.com/office/drawing/2014/main" id="{200F5FEA-06E6-06A1-4F83-A828723A509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7475456" y="1758140"/>
            <a:ext cx="3900195" cy="4372136"/>
          </a:xfrm>
          <a:prstGeom prst="rect">
            <a:avLst/>
          </a:prstGeom>
        </p:spPr>
      </p:pic>
      <p:pic>
        <p:nvPicPr>
          <p:cNvPr id="6" name="Picture 5" descr="Close-up of purple curtain in various tones">
            <a:extLst>
              <a:ext uri="{FF2B5EF4-FFF2-40B4-BE49-F238E27FC236}">
                <a16:creationId xmlns:a16="http://schemas.microsoft.com/office/drawing/2014/main" id="{BAE7158A-FD37-5C99-CFCA-DA34C50B29A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54211" y="3662561"/>
            <a:ext cx="1256923" cy="663802"/>
          </a:xfrm>
          <a:prstGeom prst="rect">
            <a:avLst/>
          </a:prstGeom>
          <a:ln>
            <a:solidFill>
              <a:schemeClr val="bg1"/>
            </a:solidFill>
          </a:ln>
        </p:spPr>
      </p:pic>
    </p:spTree>
    <p:extLst>
      <p:ext uri="{BB962C8B-B14F-4D97-AF65-F5344CB8AC3E}">
        <p14:creationId xmlns:p14="http://schemas.microsoft.com/office/powerpoint/2010/main" val="301171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72201-4C5F-85E1-3193-DE42ED1C4DC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229FA7-1E06-456D-C735-93E000B94331}"/>
              </a:ext>
            </a:extLst>
          </p:cNvPr>
          <p:cNvSpPr>
            <a:spLocks noGrp="1"/>
          </p:cNvSpPr>
          <p:nvPr>
            <p:ph type="body" sz="quarter" idx="15"/>
          </p:nvPr>
        </p:nvSpPr>
        <p:spPr>
          <a:xfrm>
            <a:off x="885785" y="581642"/>
            <a:ext cx="10013110" cy="697353"/>
          </a:xfrm>
        </p:spPr>
        <p:txBody>
          <a:bodyPr/>
          <a:lstStyle/>
          <a:p>
            <a:r>
              <a:rPr lang="en-US" b="1" dirty="0"/>
              <a:t>Privacy Settings: Who is looking in your window?</a:t>
            </a:r>
            <a:endParaRPr lang="en-IE" b="1" dirty="0"/>
          </a:p>
        </p:txBody>
      </p:sp>
      <p:sp>
        <p:nvSpPr>
          <p:cNvPr id="3" name="Text Placeholder 2">
            <a:extLst>
              <a:ext uri="{FF2B5EF4-FFF2-40B4-BE49-F238E27FC236}">
                <a16:creationId xmlns:a16="http://schemas.microsoft.com/office/drawing/2014/main" id="{A6CA7733-BF56-A4D5-F116-7C49567586C6}"/>
              </a:ext>
            </a:extLst>
          </p:cNvPr>
          <p:cNvSpPr>
            <a:spLocks noGrp="1"/>
          </p:cNvSpPr>
          <p:nvPr>
            <p:ph type="body" sz="quarter" idx="17"/>
          </p:nvPr>
        </p:nvSpPr>
        <p:spPr>
          <a:xfrm>
            <a:off x="885785" y="1278996"/>
            <a:ext cx="10218990" cy="4432862"/>
          </a:xfrm>
        </p:spPr>
        <p:txBody>
          <a:bodyPr/>
          <a:lstStyle/>
          <a:p>
            <a:pPr>
              <a:spcAft>
                <a:spcPts val="600"/>
              </a:spcAft>
            </a:pPr>
            <a:r>
              <a:rPr lang="en-US" dirty="0">
                <a:highlight>
                  <a:srgbClr val="EBCB1F"/>
                </a:highlight>
              </a:rPr>
              <a:t>Most people don’t </a:t>
            </a:r>
            <a:r>
              <a:rPr lang="en-US" dirty="0" err="1">
                <a:highlight>
                  <a:srgbClr val="EBCB1F"/>
                </a:highlight>
              </a:rPr>
              <a:t>realise</a:t>
            </a:r>
            <a:r>
              <a:rPr lang="en-US" dirty="0">
                <a:highlight>
                  <a:srgbClr val="EBCB1F"/>
                </a:highlight>
              </a:rPr>
              <a:t> that social media DEFAULTS are usually set to public!!</a:t>
            </a:r>
          </a:p>
          <a:p>
            <a:pPr>
              <a:spcAft>
                <a:spcPts val="600"/>
              </a:spcAft>
            </a:pPr>
            <a:r>
              <a:rPr lang="en-US" dirty="0"/>
              <a:t>Therefore, it is a good idea to follow these rules: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1200" dirty="0"/>
          </a:p>
          <a:p>
            <a:r>
              <a:rPr lang="en-US" dirty="0"/>
              <a:t>Check out the Videos on the next slide to adjust your PRIVACY SETTINGS</a:t>
            </a:r>
            <a:endParaRPr lang="en-IE" dirty="0"/>
          </a:p>
        </p:txBody>
      </p:sp>
      <p:sp>
        <p:nvSpPr>
          <p:cNvPr id="23" name="Google Shape;256;p20">
            <a:extLst>
              <a:ext uri="{FF2B5EF4-FFF2-40B4-BE49-F238E27FC236}">
                <a16:creationId xmlns:a16="http://schemas.microsoft.com/office/drawing/2014/main" id="{84C7B2EC-24F8-42D0-B146-7A63C4F7A134}"/>
              </a:ext>
            </a:extLst>
          </p:cNvPr>
          <p:cNvSpPr/>
          <p:nvPr/>
        </p:nvSpPr>
        <p:spPr>
          <a:xfrm>
            <a:off x="4098073" y="3332869"/>
            <a:ext cx="3691252" cy="2378989"/>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4" name="Google Shape;257;p20">
            <a:extLst>
              <a:ext uri="{FF2B5EF4-FFF2-40B4-BE49-F238E27FC236}">
                <a16:creationId xmlns:a16="http://schemas.microsoft.com/office/drawing/2014/main" id="{B6DBA7C7-FBFE-B996-EF92-42C45CE620A9}"/>
              </a:ext>
            </a:extLst>
          </p:cNvPr>
          <p:cNvSpPr/>
          <p:nvPr/>
        </p:nvSpPr>
        <p:spPr>
          <a:xfrm>
            <a:off x="6630321" y="3162607"/>
            <a:ext cx="299846" cy="425072"/>
          </a:xfrm>
          <a:custGeom>
            <a:avLst/>
            <a:gdLst/>
            <a:ahLst/>
            <a:cxnLst/>
            <a:rect l="l" t="t" r="r" b="b"/>
            <a:pathLst>
              <a:path w="2329" h="3007" extrusionOk="0">
                <a:moveTo>
                  <a:pt x="1" y="1"/>
                </a:moveTo>
                <a:lnTo>
                  <a:pt x="1" y="3006"/>
                </a:lnTo>
                <a:lnTo>
                  <a:pt x="2328" y="1504"/>
                </a:lnTo>
                <a:lnTo>
                  <a:pt x="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5" name="Google Shape;258;p20">
            <a:extLst>
              <a:ext uri="{FF2B5EF4-FFF2-40B4-BE49-F238E27FC236}">
                <a16:creationId xmlns:a16="http://schemas.microsoft.com/office/drawing/2014/main" id="{C6A799C9-A901-3CB6-FC81-7795A927F5CA}"/>
              </a:ext>
            </a:extLst>
          </p:cNvPr>
          <p:cNvSpPr/>
          <p:nvPr/>
        </p:nvSpPr>
        <p:spPr>
          <a:xfrm>
            <a:off x="7070023" y="5013614"/>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6" name="Google Shape;259;p20">
            <a:extLst>
              <a:ext uri="{FF2B5EF4-FFF2-40B4-BE49-F238E27FC236}">
                <a16:creationId xmlns:a16="http://schemas.microsoft.com/office/drawing/2014/main" id="{D7BF3A93-1C76-1266-EDB4-7D5282C83BB6}"/>
              </a:ext>
            </a:extLst>
          </p:cNvPr>
          <p:cNvSpPr/>
          <p:nvPr/>
        </p:nvSpPr>
        <p:spPr>
          <a:xfrm>
            <a:off x="6999376" y="4939900"/>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7" name="Google Shape;268;p20">
            <a:extLst>
              <a:ext uri="{FF2B5EF4-FFF2-40B4-BE49-F238E27FC236}">
                <a16:creationId xmlns:a16="http://schemas.microsoft.com/office/drawing/2014/main" id="{AB6E883B-F51C-BE3E-1370-83D259AC0CA3}"/>
              </a:ext>
            </a:extLst>
          </p:cNvPr>
          <p:cNvSpPr/>
          <p:nvPr/>
        </p:nvSpPr>
        <p:spPr>
          <a:xfrm>
            <a:off x="1456228" y="2432873"/>
            <a:ext cx="3113036" cy="2533653"/>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8" name="Google Shape;269;p20">
            <a:extLst>
              <a:ext uri="{FF2B5EF4-FFF2-40B4-BE49-F238E27FC236}">
                <a16:creationId xmlns:a16="http://schemas.microsoft.com/office/drawing/2014/main" id="{3FC099E2-ADD2-8D2D-3853-36DA99B1CA2F}"/>
              </a:ext>
            </a:extLst>
          </p:cNvPr>
          <p:cNvSpPr/>
          <p:nvPr/>
        </p:nvSpPr>
        <p:spPr>
          <a:xfrm>
            <a:off x="3568676" y="4695996"/>
            <a:ext cx="330133" cy="392537"/>
          </a:xfrm>
          <a:custGeom>
            <a:avLst/>
            <a:gdLst/>
            <a:ahLst/>
            <a:cxnLst/>
            <a:rect l="l" t="t" r="r" b="b"/>
            <a:pathLst>
              <a:path w="2329" h="3006" extrusionOk="0">
                <a:moveTo>
                  <a:pt x="1" y="0"/>
                </a:moveTo>
                <a:lnTo>
                  <a:pt x="1" y="3006"/>
                </a:lnTo>
                <a:lnTo>
                  <a:pt x="2328" y="1503"/>
                </a:lnTo>
                <a:lnTo>
                  <a:pt x="1" y="0"/>
                </a:ln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9" name="Google Shape;270;p20">
            <a:extLst>
              <a:ext uri="{FF2B5EF4-FFF2-40B4-BE49-F238E27FC236}">
                <a16:creationId xmlns:a16="http://schemas.microsoft.com/office/drawing/2014/main" id="{5EC183B2-0A18-AFBC-ED1A-DC4844DA8171}"/>
              </a:ext>
            </a:extLst>
          </p:cNvPr>
          <p:cNvSpPr/>
          <p:nvPr/>
        </p:nvSpPr>
        <p:spPr>
          <a:xfrm>
            <a:off x="2886926" y="2135925"/>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0" name="Google Shape;271;p20">
            <a:extLst>
              <a:ext uri="{FF2B5EF4-FFF2-40B4-BE49-F238E27FC236}">
                <a16:creationId xmlns:a16="http://schemas.microsoft.com/office/drawing/2014/main" id="{E5DA4E86-6276-A813-FCF2-DC4F9FAB6A0E}"/>
              </a:ext>
            </a:extLst>
          </p:cNvPr>
          <p:cNvSpPr/>
          <p:nvPr/>
        </p:nvSpPr>
        <p:spPr>
          <a:xfrm>
            <a:off x="2814058" y="2062276"/>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1" name="TextBox 28">
            <a:extLst>
              <a:ext uri="{FF2B5EF4-FFF2-40B4-BE49-F238E27FC236}">
                <a16:creationId xmlns:a16="http://schemas.microsoft.com/office/drawing/2014/main" id="{5907ADB6-3865-B434-5985-DCBDD89E5BC4}"/>
              </a:ext>
            </a:extLst>
          </p:cNvPr>
          <p:cNvSpPr txBox="1"/>
          <p:nvPr/>
        </p:nvSpPr>
        <p:spPr>
          <a:xfrm>
            <a:off x="1853241" y="3047556"/>
            <a:ext cx="2278946" cy="1554272"/>
          </a:xfrm>
          <a:prstGeom prst="rect">
            <a:avLst/>
          </a:prstGeom>
          <a:noFill/>
        </p:spPr>
        <p:txBody>
          <a:bodyPr wrap="square">
            <a:spAutoFit/>
          </a:bodyPr>
          <a:lstStyle/>
          <a:p>
            <a:pPr defTabSz="914400">
              <a:lnSpc>
                <a:spcPts val="2340"/>
              </a:lnSpc>
            </a:pPr>
            <a:r>
              <a:rPr lang="es-ES" sz="2200" b="1" dirty="0">
                <a:solidFill>
                  <a:srgbClr val="273370"/>
                </a:solidFill>
                <a:latin typeface="Calibri" panose="020F0502020204030204"/>
                <a:cs typeface="Times New Roman" panose="02020603050405020304" pitchFamily="18" charset="0"/>
              </a:rPr>
              <a:t>A Social Media </a:t>
            </a:r>
            <a:r>
              <a:rPr lang="es-ES" sz="2200" b="1" dirty="0" err="1">
                <a:solidFill>
                  <a:srgbClr val="273370"/>
                </a:solidFill>
                <a:latin typeface="Calibri" panose="020F0502020204030204"/>
                <a:cs typeface="Times New Roman" panose="02020603050405020304" pitchFamily="18" charset="0"/>
              </a:rPr>
              <a:t>Audience</a:t>
            </a:r>
            <a:r>
              <a:rPr lang="es-ES" sz="2200" b="1" dirty="0">
                <a:solidFill>
                  <a:srgbClr val="273370"/>
                </a:solidFill>
                <a:latin typeface="Calibri" panose="020F0502020204030204"/>
                <a:cs typeface="Times New Roman" panose="02020603050405020304" pitchFamily="18" charset="0"/>
              </a:rPr>
              <a:t> Check</a:t>
            </a:r>
            <a:endParaRPr lang="en-US" sz="600" dirty="0">
              <a:solidFill>
                <a:srgbClr val="273370"/>
              </a:solidFill>
              <a:latin typeface="Calibri" panose="020F0502020204030204"/>
              <a:cs typeface="Times New Roman" panose="02020603050405020304" pitchFamily="18" charset="0"/>
            </a:endParaRPr>
          </a:p>
          <a:p>
            <a:pPr defTabSz="914400">
              <a:lnSpc>
                <a:spcPts val="2340"/>
              </a:lnSpc>
            </a:pPr>
            <a:r>
              <a:rPr lang="en-US" dirty="0">
                <a:solidFill>
                  <a:srgbClr val="273370"/>
                </a:solidFill>
                <a:latin typeface="Calibri" panose="020F0502020204030204"/>
                <a:cs typeface="Times New Roman" panose="02020603050405020304" pitchFamily="18" charset="0"/>
              </a:rPr>
              <a:t>Learn how to change settings from Public to Friends Only. </a:t>
            </a:r>
          </a:p>
        </p:txBody>
      </p:sp>
      <p:sp>
        <p:nvSpPr>
          <p:cNvPr id="32" name="TextBox 28">
            <a:extLst>
              <a:ext uri="{FF2B5EF4-FFF2-40B4-BE49-F238E27FC236}">
                <a16:creationId xmlns:a16="http://schemas.microsoft.com/office/drawing/2014/main" id="{D1614C4D-71E8-CA4D-79D2-CC1F9E7E8C91}"/>
              </a:ext>
            </a:extLst>
          </p:cNvPr>
          <p:cNvSpPr txBox="1"/>
          <p:nvPr/>
        </p:nvSpPr>
        <p:spPr>
          <a:xfrm>
            <a:off x="4441533" y="3610970"/>
            <a:ext cx="2953002" cy="1554272"/>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The Post-Test</a:t>
            </a:r>
            <a:endParaRPr lang="en-US" sz="600" b="1" dirty="0">
              <a:solidFill>
                <a:srgbClr val="273370"/>
              </a:solidFill>
              <a:latin typeface="Calibri" panose="020F0502020204030204"/>
              <a:cs typeface="Times New Roman" panose="02020603050405020304" pitchFamily="18" charset="0"/>
            </a:endParaRPr>
          </a:p>
          <a:p>
            <a:pPr defTabSz="914400">
              <a:lnSpc>
                <a:spcPts val="2340"/>
              </a:lnSpc>
            </a:pPr>
            <a:r>
              <a:rPr lang="en-US" dirty="0">
                <a:solidFill>
                  <a:srgbClr val="273370"/>
                </a:solidFill>
                <a:latin typeface="Calibri" panose="020F0502020204030204"/>
                <a:cs typeface="Times New Roman" panose="02020603050405020304" pitchFamily="18" charset="0"/>
              </a:rPr>
              <a:t>Remember, if you wouldn't put this on a physical bulletin board at the local library, don't post it on Facebook.</a:t>
            </a:r>
          </a:p>
        </p:txBody>
      </p:sp>
      <p:sp>
        <p:nvSpPr>
          <p:cNvPr id="33" name="TextBox 26">
            <a:extLst>
              <a:ext uri="{FF2B5EF4-FFF2-40B4-BE49-F238E27FC236}">
                <a16:creationId xmlns:a16="http://schemas.microsoft.com/office/drawing/2014/main" id="{8AEC0EA1-6160-9BB7-1D4B-2844DF6DF66B}"/>
              </a:ext>
            </a:extLst>
          </p:cNvPr>
          <p:cNvSpPr txBox="1"/>
          <p:nvPr/>
        </p:nvSpPr>
        <p:spPr bwMode="auto">
          <a:xfrm>
            <a:off x="7070023" y="5051757"/>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02</a:t>
            </a:r>
          </a:p>
        </p:txBody>
      </p:sp>
      <p:sp>
        <p:nvSpPr>
          <p:cNvPr id="34" name="TextBox 26">
            <a:extLst>
              <a:ext uri="{FF2B5EF4-FFF2-40B4-BE49-F238E27FC236}">
                <a16:creationId xmlns:a16="http://schemas.microsoft.com/office/drawing/2014/main" id="{461B6B87-949E-564B-6F2B-D7D00A33F2F0}"/>
              </a:ext>
            </a:extLst>
          </p:cNvPr>
          <p:cNvSpPr txBox="1"/>
          <p:nvPr/>
        </p:nvSpPr>
        <p:spPr bwMode="auto">
          <a:xfrm>
            <a:off x="2897075" y="2166110"/>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01</a:t>
            </a:r>
          </a:p>
        </p:txBody>
      </p:sp>
      <p:sp>
        <p:nvSpPr>
          <p:cNvPr id="35" name="Google Shape;264;p20">
            <a:extLst>
              <a:ext uri="{FF2B5EF4-FFF2-40B4-BE49-F238E27FC236}">
                <a16:creationId xmlns:a16="http://schemas.microsoft.com/office/drawing/2014/main" id="{939D88DB-861F-1AF3-D53E-A359B8B4790A}"/>
              </a:ext>
            </a:extLst>
          </p:cNvPr>
          <p:cNvSpPr/>
          <p:nvPr/>
        </p:nvSpPr>
        <p:spPr>
          <a:xfrm>
            <a:off x="7496514" y="2498037"/>
            <a:ext cx="3273397" cy="2533653"/>
          </a:xfrm>
          <a:custGeom>
            <a:avLst/>
            <a:gdLst/>
            <a:ahLst/>
            <a:cxnLst/>
            <a:rect l="l" t="t" r="r" b="b"/>
            <a:pathLst>
              <a:path w="17245" h="22162" extrusionOk="0">
                <a:moveTo>
                  <a:pt x="2325" y="1"/>
                </a:moveTo>
                <a:cubicBezTo>
                  <a:pt x="1043" y="1"/>
                  <a:pt x="1" y="1042"/>
                  <a:pt x="1" y="2324"/>
                </a:cubicBezTo>
                <a:lnTo>
                  <a:pt x="1" y="19838"/>
                </a:lnTo>
                <a:cubicBezTo>
                  <a:pt x="1" y="21119"/>
                  <a:pt x="1043" y="22162"/>
                  <a:pt x="2325" y="22162"/>
                </a:cubicBezTo>
                <a:lnTo>
                  <a:pt x="12012" y="22162"/>
                </a:lnTo>
                <a:lnTo>
                  <a:pt x="12012" y="21029"/>
                </a:lnTo>
                <a:lnTo>
                  <a:pt x="2325" y="21029"/>
                </a:lnTo>
                <a:cubicBezTo>
                  <a:pt x="1668" y="21029"/>
                  <a:pt x="1134" y="20495"/>
                  <a:pt x="1134" y="19840"/>
                </a:cubicBezTo>
                <a:lnTo>
                  <a:pt x="1134" y="2324"/>
                </a:lnTo>
                <a:cubicBezTo>
                  <a:pt x="1134" y="1668"/>
                  <a:pt x="1668" y="1133"/>
                  <a:pt x="2325" y="1133"/>
                </a:cubicBezTo>
                <a:lnTo>
                  <a:pt x="14921" y="1133"/>
                </a:lnTo>
                <a:cubicBezTo>
                  <a:pt x="15577" y="1133"/>
                  <a:pt x="16111" y="1668"/>
                  <a:pt x="16111" y="2324"/>
                </a:cubicBezTo>
                <a:lnTo>
                  <a:pt x="16111" y="7628"/>
                </a:lnTo>
                <a:lnTo>
                  <a:pt x="17245" y="7628"/>
                </a:lnTo>
                <a:lnTo>
                  <a:pt x="17245" y="2324"/>
                </a:lnTo>
                <a:cubicBezTo>
                  <a:pt x="17245" y="1042"/>
                  <a:pt x="16203" y="1"/>
                  <a:pt x="14921" y="1"/>
                </a:cubicBez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6" name="Google Shape;265;p20">
            <a:extLst>
              <a:ext uri="{FF2B5EF4-FFF2-40B4-BE49-F238E27FC236}">
                <a16:creationId xmlns:a16="http://schemas.microsoft.com/office/drawing/2014/main" id="{10A7464A-9792-6E1E-F8A7-BBC0464F9550}"/>
              </a:ext>
            </a:extLst>
          </p:cNvPr>
          <p:cNvSpPr/>
          <p:nvPr/>
        </p:nvSpPr>
        <p:spPr>
          <a:xfrm>
            <a:off x="9705394" y="4749046"/>
            <a:ext cx="299846" cy="371163"/>
          </a:xfrm>
          <a:custGeom>
            <a:avLst/>
            <a:gdLst/>
            <a:ahLst/>
            <a:cxnLst/>
            <a:rect l="l" t="t" r="r" b="b"/>
            <a:pathLst>
              <a:path w="2329" h="3006" extrusionOk="0">
                <a:moveTo>
                  <a:pt x="1" y="0"/>
                </a:moveTo>
                <a:lnTo>
                  <a:pt x="1" y="3006"/>
                </a:lnTo>
                <a:lnTo>
                  <a:pt x="2328" y="1503"/>
                </a:lnTo>
                <a:lnTo>
                  <a:pt x="1" y="0"/>
                </a:ln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7" name="TextBox 28">
            <a:extLst>
              <a:ext uri="{FF2B5EF4-FFF2-40B4-BE49-F238E27FC236}">
                <a16:creationId xmlns:a16="http://schemas.microsoft.com/office/drawing/2014/main" id="{C1644191-15D8-C253-192A-BEFBF10DEC6F}"/>
              </a:ext>
            </a:extLst>
          </p:cNvPr>
          <p:cNvSpPr txBox="1"/>
          <p:nvPr/>
        </p:nvSpPr>
        <p:spPr>
          <a:xfrm>
            <a:off x="7883144" y="2891259"/>
            <a:ext cx="2327530" cy="388055"/>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App Permissions</a:t>
            </a:r>
          </a:p>
        </p:txBody>
      </p:sp>
      <p:sp>
        <p:nvSpPr>
          <p:cNvPr id="38" name="TextBox 37">
            <a:extLst>
              <a:ext uri="{FF2B5EF4-FFF2-40B4-BE49-F238E27FC236}">
                <a16:creationId xmlns:a16="http://schemas.microsoft.com/office/drawing/2014/main" id="{CFFF2047-861A-BD31-8867-6D31E43E9E4E}"/>
              </a:ext>
            </a:extLst>
          </p:cNvPr>
          <p:cNvSpPr txBox="1"/>
          <p:nvPr/>
        </p:nvSpPr>
        <p:spPr>
          <a:xfrm>
            <a:off x="7891303" y="3336733"/>
            <a:ext cx="2776630" cy="1477328"/>
          </a:xfrm>
          <a:prstGeom prst="rect">
            <a:avLst/>
          </a:prstGeom>
          <a:noFill/>
        </p:spPr>
        <p:txBody>
          <a:bodyPr wrap="square">
            <a:spAutoFit/>
          </a:bodyPr>
          <a:lstStyle/>
          <a:p>
            <a:pPr defTabSz="914400"/>
            <a:r>
              <a:rPr lang="en-US" kern="0" dirty="0">
                <a:solidFill>
                  <a:srgbClr val="273370"/>
                </a:solidFill>
                <a:latin typeface="Calibri" panose="020F0502020204030204"/>
                <a:cs typeface="Times New Roman" panose="02020603050405020304" pitchFamily="18" charset="0"/>
              </a:rPr>
              <a:t>Study your permissions, e.g., a flashlight app doesn't need access to your Contacts or Location…so don’t give it to them.</a:t>
            </a:r>
          </a:p>
        </p:txBody>
      </p:sp>
      <p:sp>
        <p:nvSpPr>
          <p:cNvPr id="39" name="Google Shape;266;p20">
            <a:extLst>
              <a:ext uri="{FF2B5EF4-FFF2-40B4-BE49-F238E27FC236}">
                <a16:creationId xmlns:a16="http://schemas.microsoft.com/office/drawing/2014/main" id="{BA7F2883-BCA8-D867-615D-1013BCAEB3D0}"/>
              </a:ext>
            </a:extLst>
          </p:cNvPr>
          <p:cNvSpPr/>
          <p:nvPr/>
        </p:nvSpPr>
        <p:spPr>
          <a:xfrm>
            <a:off x="9499961" y="2133271"/>
            <a:ext cx="731141" cy="741459"/>
          </a:xfrm>
          <a:custGeom>
            <a:avLst/>
            <a:gdLst/>
            <a:ahLst/>
            <a:cxnLst/>
            <a:rect l="l" t="t" r="r" b="b"/>
            <a:pathLst>
              <a:path w="5679" h="5678" extrusionOk="0">
                <a:moveTo>
                  <a:pt x="2839" y="1"/>
                </a:moveTo>
                <a:cubicBezTo>
                  <a:pt x="1271" y="1"/>
                  <a:pt x="1" y="1272"/>
                  <a:pt x="1" y="2839"/>
                </a:cubicBezTo>
                <a:cubicBezTo>
                  <a:pt x="1" y="4407"/>
                  <a:pt x="1271" y="5678"/>
                  <a:pt x="2839" y="5678"/>
                </a:cubicBezTo>
                <a:cubicBezTo>
                  <a:pt x="4407" y="5678"/>
                  <a:pt x="5678" y="4407"/>
                  <a:pt x="5678" y="2839"/>
                </a:cubicBezTo>
                <a:cubicBezTo>
                  <a:pt x="5678" y="1272"/>
                  <a:pt x="4407" y="1"/>
                  <a:pt x="2839" y="1"/>
                </a:cubicBezTo>
                <a:close/>
              </a:path>
            </a:pathLst>
          </a:custGeom>
          <a:solidFill>
            <a:srgbClr val="CA7B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TextBox 26">
            <a:extLst>
              <a:ext uri="{FF2B5EF4-FFF2-40B4-BE49-F238E27FC236}">
                <a16:creationId xmlns:a16="http://schemas.microsoft.com/office/drawing/2014/main" id="{8C1F2DB8-78EC-F038-83E3-6EE85FD323F0}"/>
              </a:ext>
            </a:extLst>
          </p:cNvPr>
          <p:cNvSpPr txBox="1"/>
          <p:nvPr/>
        </p:nvSpPr>
        <p:spPr bwMode="auto">
          <a:xfrm>
            <a:off x="9499961" y="2181337"/>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Tree>
    <p:extLst>
      <p:ext uri="{BB962C8B-B14F-4D97-AF65-F5344CB8AC3E}">
        <p14:creationId xmlns:p14="http://schemas.microsoft.com/office/powerpoint/2010/main" val="1394313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CEA06B1-9D7A-D790-4DBD-33435DE3F6E5}"/>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6DA9A733-19CF-365D-1CBB-F508DFC6FF0A}"/>
              </a:ext>
            </a:extLst>
          </p:cNvPr>
          <p:cNvSpPr>
            <a:spLocks noGrp="1"/>
          </p:cNvSpPr>
          <p:nvPr>
            <p:ph type="body" sz="quarter" idx="15"/>
          </p:nvPr>
        </p:nvSpPr>
        <p:spPr>
          <a:xfrm>
            <a:off x="938463" y="747447"/>
            <a:ext cx="4550975" cy="697353"/>
          </a:xfrm>
        </p:spPr>
        <p:txBody>
          <a:bodyPr/>
          <a:lstStyle/>
          <a:p>
            <a:r>
              <a:rPr lang="en-IE" b="1" dirty="0">
                <a:solidFill>
                  <a:srgbClr val="292668"/>
                </a:solidFill>
              </a:rPr>
              <a:t>Privacy Settings</a:t>
            </a:r>
          </a:p>
        </p:txBody>
      </p:sp>
      <p:pic>
        <p:nvPicPr>
          <p:cNvPr id="5" name="Online Media 4" title="WhatsApp Privacy Settings You Must Change For Safety and Protection">
            <a:hlinkClick r:id="" action="ppaction://media"/>
            <a:extLst>
              <a:ext uri="{FF2B5EF4-FFF2-40B4-BE49-F238E27FC236}">
                <a16:creationId xmlns:a16="http://schemas.microsoft.com/office/drawing/2014/main" id="{80FB767C-1553-A046-3795-3FF432321386}"/>
              </a:ext>
            </a:extLst>
          </p:cNvPr>
          <p:cNvPicPr>
            <a:picLocks noRot="1" noChangeAspect="1"/>
          </p:cNvPicPr>
          <p:nvPr>
            <a:videoFile r:link="rId1"/>
          </p:nvPr>
        </p:nvPicPr>
        <p:blipFill>
          <a:blip r:embed="rId3"/>
          <a:stretch>
            <a:fillRect/>
          </a:stretch>
        </p:blipFill>
        <p:spPr>
          <a:xfrm>
            <a:off x="1114362" y="2802349"/>
            <a:ext cx="4981638" cy="3090444"/>
          </a:xfrm>
          <a:prstGeom prst="rect">
            <a:avLst/>
          </a:prstGeom>
        </p:spPr>
      </p:pic>
      <p:sp>
        <p:nvSpPr>
          <p:cNvPr id="7" name="TextBox 6">
            <a:extLst>
              <a:ext uri="{FF2B5EF4-FFF2-40B4-BE49-F238E27FC236}">
                <a16:creationId xmlns:a16="http://schemas.microsoft.com/office/drawing/2014/main" id="{766F43A4-D7FA-604C-3C6B-368F9D8DCCA4}"/>
              </a:ext>
            </a:extLst>
          </p:cNvPr>
          <p:cNvSpPr txBox="1"/>
          <p:nvPr/>
        </p:nvSpPr>
        <p:spPr>
          <a:xfrm>
            <a:off x="7152785" y="2915757"/>
            <a:ext cx="4811325" cy="830997"/>
          </a:xfrm>
          <a:prstGeom prst="rect">
            <a:avLst/>
          </a:prstGeom>
          <a:noFill/>
        </p:spPr>
        <p:txBody>
          <a:bodyPr wrap="square">
            <a:spAutoFit/>
          </a:bodyPr>
          <a:lstStyle/>
          <a:p>
            <a:r>
              <a:rPr lang="en-US" sz="2400" dirty="0">
                <a:solidFill>
                  <a:srgbClr val="615AA6"/>
                </a:solidFill>
                <a:hlinkClick r:id="rId4">
                  <a:extLst>
                    <a:ext uri="{A12FA001-AC4F-418D-AE19-62706E023703}">
                      <ahyp:hlinkClr xmlns:ahyp="http://schemas.microsoft.com/office/drawing/2018/hyperlinkcolor" val="tx"/>
                    </a:ext>
                  </a:extLst>
                </a:hlinkClick>
              </a:rPr>
              <a:t>WhatsApp Privacy Settings You Must Change For Safety and Protection</a:t>
            </a:r>
            <a:endParaRPr lang="en-IE" sz="2400" dirty="0">
              <a:solidFill>
                <a:srgbClr val="615AA6"/>
              </a:solidFill>
            </a:endParaRPr>
          </a:p>
        </p:txBody>
      </p:sp>
      <p:sp>
        <p:nvSpPr>
          <p:cNvPr id="9" name="TextBox 8">
            <a:extLst>
              <a:ext uri="{FF2B5EF4-FFF2-40B4-BE49-F238E27FC236}">
                <a16:creationId xmlns:a16="http://schemas.microsoft.com/office/drawing/2014/main" id="{A451520D-71D4-F957-94EC-23DC2392F3C9}"/>
              </a:ext>
            </a:extLst>
          </p:cNvPr>
          <p:cNvSpPr txBox="1"/>
          <p:nvPr/>
        </p:nvSpPr>
        <p:spPr>
          <a:xfrm>
            <a:off x="7152785" y="3758622"/>
            <a:ext cx="4626597" cy="830997"/>
          </a:xfrm>
          <a:prstGeom prst="rect">
            <a:avLst/>
          </a:prstGeom>
          <a:noFill/>
        </p:spPr>
        <p:txBody>
          <a:bodyPr wrap="square">
            <a:spAutoFit/>
          </a:bodyPr>
          <a:lstStyle/>
          <a:p>
            <a:r>
              <a:rPr lang="en-US" sz="2400" dirty="0">
                <a:solidFill>
                  <a:srgbClr val="615AA6"/>
                </a:solidFill>
                <a:hlinkClick r:id="rId5">
                  <a:extLst>
                    <a:ext uri="{A12FA001-AC4F-418D-AE19-62706E023703}">
                      <ahyp:hlinkClr xmlns:ahyp="http://schemas.microsoft.com/office/drawing/2018/hyperlinkcolor" val="tx"/>
                    </a:ext>
                  </a:extLst>
                </a:hlinkClick>
              </a:rPr>
              <a:t>How to Make Facebook Completely Private in 2026</a:t>
            </a:r>
            <a:endParaRPr lang="en-IE" sz="2400" dirty="0">
              <a:solidFill>
                <a:srgbClr val="615AA6"/>
              </a:solidFill>
            </a:endParaRPr>
          </a:p>
        </p:txBody>
      </p:sp>
      <p:sp>
        <p:nvSpPr>
          <p:cNvPr id="13" name="TextBox 12">
            <a:extLst>
              <a:ext uri="{FF2B5EF4-FFF2-40B4-BE49-F238E27FC236}">
                <a16:creationId xmlns:a16="http://schemas.microsoft.com/office/drawing/2014/main" id="{98F32AF9-8748-2634-A4E2-2C8DD8D279B4}"/>
              </a:ext>
            </a:extLst>
          </p:cNvPr>
          <p:cNvSpPr txBox="1"/>
          <p:nvPr/>
        </p:nvSpPr>
        <p:spPr>
          <a:xfrm>
            <a:off x="7152785" y="4672624"/>
            <a:ext cx="4260380" cy="830997"/>
          </a:xfrm>
          <a:prstGeom prst="rect">
            <a:avLst/>
          </a:prstGeom>
          <a:noFill/>
        </p:spPr>
        <p:txBody>
          <a:bodyPr wrap="square">
            <a:spAutoFit/>
          </a:bodyPr>
          <a:lstStyle/>
          <a:p>
            <a:r>
              <a:rPr lang="en-US" sz="2400" dirty="0">
                <a:solidFill>
                  <a:srgbClr val="615AA6"/>
                </a:solidFill>
                <a:hlinkClick r:id="rId6">
                  <a:extLst>
                    <a:ext uri="{A12FA001-AC4F-418D-AE19-62706E023703}">
                      <ahyp:hlinkClr xmlns:ahyp="http://schemas.microsoft.com/office/drawing/2018/hyperlinkcolor" val="tx"/>
                    </a:ext>
                  </a:extLst>
                </a:hlinkClick>
              </a:rPr>
              <a:t>Instagram Privacy Settings You MUST Change Today</a:t>
            </a:r>
            <a:endParaRPr lang="en-IE" sz="2400" dirty="0">
              <a:solidFill>
                <a:srgbClr val="615AA6"/>
              </a:solidFill>
            </a:endParaRPr>
          </a:p>
        </p:txBody>
      </p:sp>
      <p:sp>
        <p:nvSpPr>
          <p:cNvPr id="14" name="TextBox 13">
            <a:extLst>
              <a:ext uri="{FF2B5EF4-FFF2-40B4-BE49-F238E27FC236}">
                <a16:creationId xmlns:a16="http://schemas.microsoft.com/office/drawing/2014/main" id="{2D727600-5230-05E3-658A-DF2030E6562B}"/>
              </a:ext>
            </a:extLst>
          </p:cNvPr>
          <p:cNvSpPr txBox="1"/>
          <p:nvPr/>
        </p:nvSpPr>
        <p:spPr>
          <a:xfrm>
            <a:off x="6526663" y="863357"/>
            <a:ext cx="4260381" cy="1938992"/>
          </a:xfrm>
          <a:prstGeom prst="rect">
            <a:avLst/>
          </a:prstGeom>
          <a:noFill/>
        </p:spPr>
        <p:txBody>
          <a:bodyPr wrap="square" rtlCol="0">
            <a:spAutoFit/>
          </a:bodyPr>
          <a:lstStyle/>
          <a:p>
            <a:r>
              <a:rPr lang="en-IE" sz="2400" dirty="0">
                <a:solidFill>
                  <a:srgbClr val="292668"/>
                </a:solidFill>
              </a:rPr>
              <a:t>Below are a few video links to show you how to adjust your privacy settings on commonly used Apps. It is worth checking out your current settings </a:t>
            </a:r>
          </a:p>
        </p:txBody>
      </p:sp>
      <p:grpSp>
        <p:nvGrpSpPr>
          <p:cNvPr id="15" name="Graphic 3">
            <a:extLst>
              <a:ext uri="{FF2B5EF4-FFF2-40B4-BE49-F238E27FC236}">
                <a16:creationId xmlns:a16="http://schemas.microsoft.com/office/drawing/2014/main" id="{DE7F2CBB-95EC-1D73-DFA6-3624498F4712}"/>
              </a:ext>
            </a:extLst>
          </p:cNvPr>
          <p:cNvGrpSpPr/>
          <p:nvPr/>
        </p:nvGrpSpPr>
        <p:grpSpPr>
          <a:xfrm>
            <a:off x="6505419" y="3970362"/>
            <a:ext cx="533136" cy="531714"/>
            <a:chOff x="-1196056" y="2499889"/>
            <a:chExt cx="850463" cy="851093"/>
          </a:xfrm>
        </p:grpSpPr>
        <p:sp>
          <p:nvSpPr>
            <p:cNvPr id="16" name="Freeform 230">
              <a:extLst>
                <a:ext uri="{FF2B5EF4-FFF2-40B4-BE49-F238E27FC236}">
                  <a16:creationId xmlns:a16="http://schemas.microsoft.com/office/drawing/2014/main" id="{139DFED1-AE36-471B-1D07-E6241811E15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615AA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231">
              <a:extLst>
                <a:ext uri="{FF2B5EF4-FFF2-40B4-BE49-F238E27FC236}">
                  <a16:creationId xmlns:a16="http://schemas.microsoft.com/office/drawing/2014/main" id="{B8C022FF-EA21-D18C-05DA-31157AF4FEF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A30CCA63-8A71-5B0B-FFA0-B82FDD880E87}"/>
              </a:ext>
            </a:extLst>
          </p:cNvPr>
          <p:cNvGrpSpPr/>
          <p:nvPr/>
        </p:nvGrpSpPr>
        <p:grpSpPr>
          <a:xfrm>
            <a:off x="6505419" y="4932801"/>
            <a:ext cx="533136" cy="528172"/>
            <a:chOff x="1950027" y="2499889"/>
            <a:chExt cx="850463" cy="850463"/>
          </a:xfrm>
        </p:grpSpPr>
        <p:sp>
          <p:nvSpPr>
            <p:cNvPr id="19" name="Freeform 218">
              <a:extLst>
                <a:ext uri="{FF2B5EF4-FFF2-40B4-BE49-F238E27FC236}">
                  <a16:creationId xmlns:a16="http://schemas.microsoft.com/office/drawing/2014/main" id="{7B2D00A2-6F79-BC51-19F4-11BDF97E720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15AA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0" name="Graphic 3">
              <a:extLst>
                <a:ext uri="{FF2B5EF4-FFF2-40B4-BE49-F238E27FC236}">
                  <a16:creationId xmlns:a16="http://schemas.microsoft.com/office/drawing/2014/main" id="{9B6B2293-B26E-D219-764C-C4A03421286C}"/>
                </a:ext>
              </a:extLst>
            </p:cNvPr>
            <p:cNvGrpSpPr/>
            <p:nvPr/>
          </p:nvGrpSpPr>
          <p:grpSpPr>
            <a:xfrm>
              <a:off x="2107521" y="2657382"/>
              <a:ext cx="535476" cy="535477"/>
              <a:chOff x="2107521" y="2657382"/>
              <a:chExt cx="535476" cy="535477"/>
            </a:xfrm>
            <a:solidFill>
              <a:srgbClr val="FFFFFF"/>
            </a:solidFill>
          </p:grpSpPr>
          <p:sp>
            <p:nvSpPr>
              <p:cNvPr id="21" name="Freeform 220">
                <a:extLst>
                  <a:ext uri="{FF2B5EF4-FFF2-40B4-BE49-F238E27FC236}">
                    <a16:creationId xmlns:a16="http://schemas.microsoft.com/office/drawing/2014/main" id="{19917BE9-CD10-BDB5-5671-EEEAB6DC818E}"/>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21">
                <a:extLst>
                  <a:ext uri="{FF2B5EF4-FFF2-40B4-BE49-F238E27FC236}">
                    <a16:creationId xmlns:a16="http://schemas.microsoft.com/office/drawing/2014/main" id="{634C23FF-5762-19AD-091A-95574951DFA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2">
                <a:extLst>
                  <a:ext uri="{FF2B5EF4-FFF2-40B4-BE49-F238E27FC236}">
                    <a16:creationId xmlns:a16="http://schemas.microsoft.com/office/drawing/2014/main" id="{8C5D9918-732B-50D2-6777-6D923C347E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B3133A91-2305-9D49-60B3-731A3A66310A}"/>
              </a:ext>
            </a:extLst>
          </p:cNvPr>
          <p:cNvGrpSpPr/>
          <p:nvPr/>
        </p:nvGrpSpPr>
        <p:grpSpPr>
          <a:xfrm>
            <a:off x="6501414" y="3051419"/>
            <a:ext cx="537141" cy="537141"/>
            <a:chOff x="4080627" y="3128593"/>
            <a:chExt cx="1074283" cy="1074283"/>
          </a:xfrm>
        </p:grpSpPr>
        <p:sp>
          <p:nvSpPr>
            <p:cNvPr id="25" name="Freeform 6">
              <a:extLst>
                <a:ext uri="{FF2B5EF4-FFF2-40B4-BE49-F238E27FC236}">
                  <a16:creationId xmlns:a16="http://schemas.microsoft.com/office/drawing/2014/main" id="{3B3980AF-72C9-094F-CA56-2438187EA0A4}"/>
                </a:ext>
              </a:extLst>
            </p:cNvPr>
            <p:cNvSpPr/>
            <p:nvPr/>
          </p:nvSpPr>
          <p:spPr>
            <a:xfrm>
              <a:off x="4080627" y="3128593"/>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15AA6"/>
            </a:solidFill>
            <a:ln w="6294" cap="flat">
              <a:noFill/>
              <a:prstDash val="solid"/>
              <a:miter/>
            </a:ln>
          </p:spPr>
          <p:txBody>
            <a:bodyPr rtlCol="0" anchor="ctr"/>
            <a:lstStyle>
              <a:defPPr>
                <a:defRPr lang="ru-RU"/>
              </a:defPPr>
              <a:lvl1pPr marL="0" algn="l" defTabSz="913738" rtl="0" eaLnBrk="1" latinLnBrk="0" hangingPunct="1">
                <a:defRPr sz="1800" kern="1200">
                  <a:solidFill>
                    <a:schemeClr val="tx1"/>
                  </a:solidFill>
                  <a:latin typeface="+mn-lt"/>
                  <a:ea typeface="+mn-ea"/>
                  <a:cs typeface="+mn-cs"/>
                </a:defRPr>
              </a:lvl1pPr>
              <a:lvl2pPr marL="456870" algn="l" defTabSz="913738" rtl="0" eaLnBrk="1" latinLnBrk="0" hangingPunct="1">
                <a:defRPr sz="1800" kern="1200">
                  <a:solidFill>
                    <a:schemeClr val="tx1"/>
                  </a:solidFill>
                  <a:latin typeface="+mn-lt"/>
                  <a:ea typeface="+mn-ea"/>
                  <a:cs typeface="+mn-cs"/>
                </a:defRPr>
              </a:lvl2pPr>
              <a:lvl3pPr marL="913738" algn="l" defTabSz="913738" rtl="0" eaLnBrk="1" latinLnBrk="0" hangingPunct="1">
                <a:defRPr sz="1800" kern="1200">
                  <a:solidFill>
                    <a:schemeClr val="tx1"/>
                  </a:solidFill>
                  <a:latin typeface="+mn-lt"/>
                  <a:ea typeface="+mn-ea"/>
                  <a:cs typeface="+mn-cs"/>
                </a:defRPr>
              </a:lvl3pPr>
              <a:lvl4pPr marL="1370608" algn="l" defTabSz="913738" rtl="0" eaLnBrk="1" latinLnBrk="0" hangingPunct="1">
                <a:defRPr sz="1800" kern="1200">
                  <a:solidFill>
                    <a:schemeClr val="tx1"/>
                  </a:solidFill>
                  <a:latin typeface="+mn-lt"/>
                  <a:ea typeface="+mn-ea"/>
                  <a:cs typeface="+mn-cs"/>
                </a:defRPr>
              </a:lvl4pPr>
              <a:lvl5pPr marL="1827479" algn="l" defTabSz="913738" rtl="0" eaLnBrk="1" latinLnBrk="0" hangingPunct="1">
                <a:defRPr sz="1800" kern="1200">
                  <a:solidFill>
                    <a:schemeClr val="tx1"/>
                  </a:solidFill>
                  <a:latin typeface="+mn-lt"/>
                  <a:ea typeface="+mn-ea"/>
                  <a:cs typeface="+mn-cs"/>
                </a:defRPr>
              </a:lvl5pPr>
              <a:lvl6pPr marL="2284347" algn="l" defTabSz="913738" rtl="0" eaLnBrk="1" latinLnBrk="0" hangingPunct="1">
                <a:defRPr sz="1800" kern="1200">
                  <a:solidFill>
                    <a:schemeClr val="tx1"/>
                  </a:solidFill>
                  <a:latin typeface="+mn-lt"/>
                  <a:ea typeface="+mn-ea"/>
                  <a:cs typeface="+mn-cs"/>
                </a:defRPr>
              </a:lvl6pPr>
              <a:lvl7pPr marL="2741216" algn="l" defTabSz="913738" rtl="0" eaLnBrk="1" latinLnBrk="0" hangingPunct="1">
                <a:defRPr sz="1800" kern="1200">
                  <a:solidFill>
                    <a:schemeClr val="tx1"/>
                  </a:solidFill>
                  <a:latin typeface="+mn-lt"/>
                  <a:ea typeface="+mn-ea"/>
                  <a:cs typeface="+mn-cs"/>
                </a:defRPr>
              </a:lvl7pPr>
              <a:lvl8pPr marL="3198087" algn="l" defTabSz="913738" rtl="0" eaLnBrk="1" latinLnBrk="0" hangingPunct="1">
                <a:defRPr sz="1800" kern="1200">
                  <a:solidFill>
                    <a:schemeClr val="tx1"/>
                  </a:solidFill>
                  <a:latin typeface="+mn-lt"/>
                  <a:ea typeface="+mn-ea"/>
                  <a:cs typeface="+mn-cs"/>
                </a:defRPr>
              </a:lvl8pPr>
              <a:lvl9pPr marL="3654956" algn="l" defTabSz="913738" rtl="0" eaLnBrk="1" latinLnBrk="0" hangingPunct="1">
                <a:defRPr sz="1800" kern="1200">
                  <a:solidFill>
                    <a:schemeClr val="tx1"/>
                  </a:solidFill>
                  <a:latin typeface="+mn-lt"/>
                  <a:ea typeface="+mn-ea"/>
                  <a:cs typeface="+mn-cs"/>
                </a:defRPr>
              </a:lvl9pPr>
            </a:lstStyle>
            <a:p>
              <a:endParaRPr lang="en-US" dirty="0">
                <a:latin typeface="Calibri" panose="020F0502020204030204" pitchFamily="34" charset="0"/>
                <a:cs typeface="Calibri" panose="020F0502020204030204" pitchFamily="34" charset="0"/>
              </a:endParaRPr>
            </a:p>
          </p:txBody>
        </p:sp>
        <p:sp>
          <p:nvSpPr>
            <p:cNvPr id="26" name="Freeform 16">
              <a:extLst>
                <a:ext uri="{FF2B5EF4-FFF2-40B4-BE49-F238E27FC236}">
                  <a16:creationId xmlns:a16="http://schemas.microsoft.com/office/drawing/2014/main" id="{675ACDB0-213A-9877-7E64-9BF01AD25AB7}"/>
                </a:ext>
              </a:extLst>
            </p:cNvPr>
            <p:cNvSpPr/>
            <p:nvPr/>
          </p:nvSpPr>
          <p:spPr>
            <a:xfrm>
              <a:off x="4278943" y="3326909"/>
              <a:ext cx="677650" cy="677651"/>
            </a:xfrm>
            <a:custGeom>
              <a:avLst/>
              <a:gdLst>
                <a:gd name="csX0" fmla="*/ 1894424 w 1894423"/>
                <a:gd name="csY0" fmla="*/ 922849 h 1894425"/>
                <a:gd name="csX1" fmla="*/ 964471 w 1894423"/>
                <a:gd name="csY1" fmla="*/ 1845617 h 1894425"/>
                <a:gd name="csX2" fmla="*/ 514915 w 1894423"/>
                <a:gd name="csY2" fmla="*/ 1730795 h 1894425"/>
                <a:gd name="csX3" fmla="*/ 0 w 1894423"/>
                <a:gd name="csY3" fmla="*/ 1894425 h 1894425"/>
                <a:gd name="csX4" fmla="*/ 167840 w 1894423"/>
                <a:gd name="csY4" fmla="*/ 1399349 h 1894425"/>
                <a:gd name="csX5" fmla="*/ 34442 w 1894423"/>
                <a:gd name="csY5" fmla="*/ 922849 h 1894425"/>
                <a:gd name="csX6" fmla="*/ 964471 w 1894423"/>
                <a:gd name="csY6" fmla="*/ 0 h 1894425"/>
                <a:gd name="csX7" fmla="*/ 1894424 w 1894423"/>
                <a:gd name="csY7" fmla="*/ 922849 h 1894425"/>
                <a:gd name="csX8" fmla="*/ 1894424 w 1894423"/>
                <a:gd name="csY8" fmla="*/ 922849 h 1894425"/>
                <a:gd name="csX9" fmla="*/ 964471 w 1894423"/>
                <a:gd name="csY9" fmla="*/ 146977 h 1894425"/>
                <a:gd name="csX10" fmla="*/ 182549 w 1894423"/>
                <a:gd name="csY10" fmla="*/ 922849 h 1894425"/>
                <a:gd name="csX11" fmla="*/ 331472 w 1894423"/>
                <a:gd name="csY11" fmla="*/ 1377748 h 1894425"/>
                <a:gd name="csX12" fmla="*/ 233830 w 1894423"/>
                <a:gd name="csY12" fmla="*/ 1665832 h 1894425"/>
                <a:gd name="csX13" fmla="*/ 534253 w 1894423"/>
                <a:gd name="csY13" fmla="*/ 1570374 h 1894425"/>
                <a:gd name="csX14" fmla="*/ 964471 w 1894423"/>
                <a:gd name="csY14" fmla="*/ 1698642 h 1894425"/>
                <a:gd name="csX15" fmla="*/ 1746316 w 1894423"/>
                <a:gd name="csY15" fmla="*/ 922849 h 1894425"/>
                <a:gd name="csX16" fmla="*/ 964471 w 1894423"/>
                <a:gd name="csY16" fmla="*/ 146977 h 1894425"/>
                <a:gd name="csX17" fmla="*/ 964471 w 1894423"/>
                <a:gd name="csY17" fmla="*/ 146977 h 1894425"/>
                <a:gd name="csX18" fmla="*/ 1434078 w 1894423"/>
                <a:gd name="csY18" fmla="*/ 1135393 h 1894425"/>
                <a:gd name="csX19" fmla="*/ 1390401 w 1894423"/>
                <a:gd name="csY19" fmla="*/ 1108976 h 1894425"/>
                <a:gd name="csX20" fmla="*/ 1234586 w 1894423"/>
                <a:gd name="csY20" fmla="*/ 1035410 h 1894425"/>
                <a:gd name="csX21" fmla="*/ 1183304 w 1894423"/>
                <a:gd name="csY21" fmla="*/ 1046697 h 1894425"/>
                <a:gd name="csX22" fmla="*/ 1111053 w 1894423"/>
                <a:gd name="csY22" fmla="*/ 1135393 h 1894425"/>
                <a:gd name="csX23" fmla="*/ 1061719 w 1894423"/>
                <a:gd name="csY23" fmla="*/ 1141049 h 1894425"/>
                <a:gd name="csX24" fmla="*/ 878355 w 1894423"/>
                <a:gd name="csY24" fmla="*/ 1028831 h 1894425"/>
                <a:gd name="csX25" fmla="*/ 751506 w 1894423"/>
                <a:gd name="csY25" fmla="*/ 872172 h 1894425"/>
                <a:gd name="csX26" fmla="*/ 761480 w 1894423"/>
                <a:gd name="csY26" fmla="*/ 826048 h 1894425"/>
                <a:gd name="csX27" fmla="*/ 795710 w 1894423"/>
                <a:gd name="csY27" fmla="*/ 786476 h 1894425"/>
                <a:gd name="csX28" fmla="*/ 818522 w 1894423"/>
                <a:gd name="csY28" fmla="*/ 748641 h 1894425"/>
                <a:gd name="csX29" fmla="*/ 816575 w 1894423"/>
                <a:gd name="csY29" fmla="*/ 709068 h 1894425"/>
                <a:gd name="csX30" fmla="*/ 746271 w 1894423"/>
                <a:gd name="csY30" fmla="*/ 541122 h 1894425"/>
                <a:gd name="csX31" fmla="*/ 694991 w 1894423"/>
                <a:gd name="csY31" fmla="*/ 497607 h 1894425"/>
                <a:gd name="csX32" fmla="*/ 657124 w 1894423"/>
                <a:gd name="csY32" fmla="*/ 501549 h 1894425"/>
                <a:gd name="csX33" fmla="*/ 590560 w 1894423"/>
                <a:gd name="csY33" fmla="*/ 529835 h 1894425"/>
                <a:gd name="csX34" fmla="*/ 510810 w 1894423"/>
                <a:gd name="csY34" fmla="*/ 718435 h 1894425"/>
                <a:gd name="csX35" fmla="*/ 603821 w 1894423"/>
                <a:gd name="csY35" fmla="*/ 952344 h 1894425"/>
                <a:gd name="csX36" fmla="*/ 993257 w 1894423"/>
                <a:gd name="csY36" fmla="*/ 1293892 h 1894425"/>
                <a:gd name="csX37" fmla="*/ 1266844 w 1894423"/>
                <a:gd name="csY37" fmla="*/ 1350409 h 1894425"/>
                <a:gd name="csX38" fmla="*/ 1420712 w 1894423"/>
                <a:gd name="csY38" fmla="*/ 1242901 h 1894425"/>
                <a:gd name="csX39" fmla="*/ 1434078 w 1894423"/>
                <a:gd name="csY39" fmla="*/ 1135393 h 1894425"/>
                <a:gd name="csX40" fmla="*/ 1434078 w 1894423"/>
                <a:gd name="csY40" fmla="*/ 1135393 h 1894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894423" h="1894425">
                  <a:moveTo>
                    <a:pt x="1894424" y="922849"/>
                  </a:moveTo>
                  <a:cubicBezTo>
                    <a:pt x="1894424" y="1432422"/>
                    <a:pt x="1478071" y="1845617"/>
                    <a:pt x="964471" y="1845617"/>
                  </a:cubicBezTo>
                  <a:cubicBezTo>
                    <a:pt x="801368" y="1845617"/>
                    <a:pt x="648129" y="1803967"/>
                    <a:pt x="514915" y="1730795"/>
                  </a:cubicBezTo>
                  <a:lnTo>
                    <a:pt x="0" y="1894425"/>
                  </a:lnTo>
                  <a:lnTo>
                    <a:pt x="167840" y="1399349"/>
                  </a:lnTo>
                  <a:cubicBezTo>
                    <a:pt x="83144" y="1260266"/>
                    <a:pt x="34442" y="1097161"/>
                    <a:pt x="34442" y="922849"/>
                  </a:cubicBezTo>
                  <a:cubicBezTo>
                    <a:pt x="34442" y="413170"/>
                    <a:pt x="450794" y="0"/>
                    <a:pt x="964471" y="0"/>
                  </a:cubicBezTo>
                  <a:cubicBezTo>
                    <a:pt x="1478071" y="0"/>
                    <a:pt x="1894424" y="413170"/>
                    <a:pt x="1894424" y="922849"/>
                  </a:cubicBezTo>
                  <a:lnTo>
                    <a:pt x="1894424" y="922849"/>
                  </a:lnTo>
                  <a:close/>
                  <a:moveTo>
                    <a:pt x="964471" y="146977"/>
                  </a:moveTo>
                  <a:cubicBezTo>
                    <a:pt x="533228" y="146977"/>
                    <a:pt x="182549" y="494971"/>
                    <a:pt x="182549" y="922849"/>
                  </a:cubicBezTo>
                  <a:cubicBezTo>
                    <a:pt x="182549" y="1092531"/>
                    <a:pt x="237828" y="1249793"/>
                    <a:pt x="331472" y="1377748"/>
                  </a:cubicBezTo>
                  <a:lnTo>
                    <a:pt x="233830" y="1665832"/>
                  </a:lnTo>
                  <a:lnTo>
                    <a:pt x="534253" y="1570374"/>
                  </a:lnTo>
                  <a:cubicBezTo>
                    <a:pt x="657681" y="1651359"/>
                    <a:pt x="805577" y="1698642"/>
                    <a:pt x="964471" y="1698642"/>
                  </a:cubicBezTo>
                  <a:cubicBezTo>
                    <a:pt x="1395532" y="1698642"/>
                    <a:pt x="1746316" y="1350619"/>
                    <a:pt x="1746316" y="922849"/>
                  </a:cubicBezTo>
                  <a:cubicBezTo>
                    <a:pt x="1746316" y="494971"/>
                    <a:pt x="1395532" y="146977"/>
                    <a:pt x="964471" y="146977"/>
                  </a:cubicBezTo>
                  <a:lnTo>
                    <a:pt x="964471" y="146977"/>
                  </a:lnTo>
                  <a:close/>
                  <a:moveTo>
                    <a:pt x="1434078" y="1135393"/>
                  </a:moveTo>
                  <a:cubicBezTo>
                    <a:pt x="1428317" y="1125947"/>
                    <a:pt x="1413108" y="1120290"/>
                    <a:pt x="1390401" y="1108976"/>
                  </a:cubicBezTo>
                  <a:cubicBezTo>
                    <a:pt x="1367589" y="1097688"/>
                    <a:pt x="1255450" y="1042908"/>
                    <a:pt x="1234586" y="1035410"/>
                  </a:cubicBezTo>
                  <a:cubicBezTo>
                    <a:pt x="1213719" y="1027884"/>
                    <a:pt x="1198407" y="1024095"/>
                    <a:pt x="1183304" y="1046697"/>
                  </a:cubicBezTo>
                  <a:cubicBezTo>
                    <a:pt x="1168097" y="1069324"/>
                    <a:pt x="1124393" y="1120290"/>
                    <a:pt x="1111053" y="1135393"/>
                  </a:cubicBezTo>
                  <a:cubicBezTo>
                    <a:pt x="1097793" y="1150521"/>
                    <a:pt x="1084531" y="1152363"/>
                    <a:pt x="1061719" y="1141049"/>
                  </a:cubicBezTo>
                  <a:cubicBezTo>
                    <a:pt x="1038880" y="1129762"/>
                    <a:pt x="965392" y="1105793"/>
                    <a:pt x="878355" y="1028831"/>
                  </a:cubicBezTo>
                  <a:cubicBezTo>
                    <a:pt x="810629" y="968788"/>
                    <a:pt x="764873" y="894801"/>
                    <a:pt x="751506" y="872172"/>
                  </a:cubicBezTo>
                  <a:cubicBezTo>
                    <a:pt x="738272" y="849570"/>
                    <a:pt x="750192" y="837335"/>
                    <a:pt x="761480" y="826048"/>
                  </a:cubicBezTo>
                  <a:cubicBezTo>
                    <a:pt x="771768" y="815865"/>
                    <a:pt x="784316" y="799632"/>
                    <a:pt x="795710" y="786476"/>
                  </a:cubicBezTo>
                  <a:cubicBezTo>
                    <a:pt x="807130" y="773215"/>
                    <a:pt x="810919" y="763742"/>
                    <a:pt x="818522" y="748641"/>
                  </a:cubicBezTo>
                  <a:cubicBezTo>
                    <a:pt x="826126" y="733537"/>
                    <a:pt x="822338" y="720383"/>
                    <a:pt x="816575" y="709068"/>
                  </a:cubicBezTo>
                  <a:cubicBezTo>
                    <a:pt x="810919" y="697781"/>
                    <a:pt x="765295" y="586457"/>
                    <a:pt x="746271" y="541122"/>
                  </a:cubicBezTo>
                  <a:cubicBezTo>
                    <a:pt x="727379" y="495919"/>
                    <a:pt x="708356" y="497607"/>
                    <a:pt x="694991" y="497607"/>
                  </a:cubicBezTo>
                  <a:cubicBezTo>
                    <a:pt x="681729" y="497607"/>
                    <a:pt x="657124" y="501549"/>
                    <a:pt x="657124" y="501549"/>
                  </a:cubicBezTo>
                  <a:cubicBezTo>
                    <a:pt x="657124" y="501549"/>
                    <a:pt x="611425" y="507206"/>
                    <a:pt x="590560" y="529835"/>
                  </a:cubicBezTo>
                  <a:cubicBezTo>
                    <a:pt x="569695" y="552437"/>
                    <a:pt x="510810" y="607216"/>
                    <a:pt x="510810" y="718435"/>
                  </a:cubicBezTo>
                  <a:cubicBezTo>
                    <a:pt x="510810" y="829732"/>
                    <a:pt x="592428" y="937346"/>
                    <a:pt x="603821" y="952344"/>
                  </a:cubicBezTo>
                  <a:cubicBezTo>
                    <a:pt x="615241" y="967472"/>
                    <a:pt x="761480" y="1203329"/>
                    <a:pt x="993257" y="1293892"/>
                  </a:cubicBezTo>
                  <a:cubicBezTo>
                    <a:pt x="1225034" y="1384431"/>
                    <a:pt x="1225034" y="1354225"/>
                    <a:pt x="1266844" y="1350409"/>
                  </a:cubicBezTo>
                  <a:cubicBezTo>
                    <a:pt x="1308573" y="1346726"/>
                    <a:pt x="1401690" y="1295733"/>
                    <a:pt x="1420712" y="1242901"/>
                  </a:cubicBezTo>
                  <a:cubicBezTo>
                    <a:pt x="1439735" y="1190067"/>
                    <a:pt x="1439735" y="1144759"/>
                    <a:pt x="1434078" y="1135393"/>
                  </a:cubicBezTo>
                  <a:lnTo>
                    <a:pt x="1434078" y="1135393"/>
                  </a:lnTo>
                  <a:close/>
                </a:path>
              </a:pathLst>
            </a:custGeom>
            <a:solidFill>
              <a:srgbClr val="FFFFFF"/>
            </a:solidFill>
            <a:ln w="9525" cap="flat">
              <a:noFill/>
              <a:prstDash val="solid"/>
              <a:miter/>
            </a:ln>
          </p:spPr>
          <p:txBody>
            <a:bodyPr/>
            <a:lstStyle>
              <a:defPPr>
                <a:defRPr lang="ru-RU"/>
              </a:defPPr>
              <a:lvl1pPr marL="0" algn="l" defTabSz="913738" rtl="0" eaLnBrk="1" latinLnBrk="0" hangingPunct="1">
                <a:defRPr sz="1800" kern="1200">
                  <a:solidFill>
                    <a:schemeClr val="tx1"/>
                  </a:solidFill>
                  <a:latin typeface="+mn-lt"/>
                  <a:ea typeface="+mn-ea"/>
                  <a:cs typeface="+mn-cs"/>
                </a:defRPr>
              </a:lvl1pPr>
              <a:lvl2pPr marL="456870" algn="l" defTabSz="913738" rtl="0" eaLnBrk="1" latinLnBrk="0" hangingPunct="1">
                <a:defRPr sz="1800" kern="1200">
                  <a:solidFill>
                    <a:schemeClr val="tx1"/>
                  </a:solidFill>
                  <a:latin typeface="+mn-lt"/>
                  <a:ea typeface="+mn-ea"/>
                  <a:cs typeface="+mn-cs"/>
                </a:defRPr>
              </a:lvl2pPr>
              <a:lvl3pPr marL="913738" algn="l" defTabSz="913738" rtl="0" eaLnBrk="1" latinLnBrk="0" hangingPunct="1">
                <a:defRPr sz="1800" kern="1200">
                  <a:solidFill>
                    <a:schemeClr val="tx1"/>
                  </a:solidFill>
                  <a:latin typeface="+mn-lt"/>
                  <a:ea typeface="+mn-ea"/>
                  <a:cs typeface="+mn-cs"/>
                </a:defRPr>
              </a:lvl3pPr>
              <a:lvl4pPr marL="1370608" algn="l" defTabSz="913738" rtl="0" eaLnBrk="1" latinLnBrk="0" hangingPunct="1">
                <a:defRPr sz="1800" kern="1200">
                  <a:solidFill>
                    <a:schemeClr val="tx1"/>
                  </a:solidFill>
                  <a:latin typeface="+mn-lt"/>
                  <a:ea typeface="+mn-ea"/>
                  <a:cs typeface="+mn-cs"/>
                </a:defRPr>
              </a:lvl4pPr>
              <a:lvl5pPr marL="1827479" algn="l" defTabSz="913738" rtl="0" eaLnBrk="1" latinLnBrk="0" hangingPunct="1">
                <a:defRPr sz="1800" kern="1200">
                  <a:solidFill>
                    <a:schemeClr val="tx1"/>
                  </a:solidFill>
                  <a:latin typeface="+mn-lt"/>
                  <a:ea typeface="+mn-ea"/>
                  <a:cs typeface="+mn-cs"/>
                </a:defRPr>
              </a:lvl5pPr>
              <a:lvl6pPr marL="2284347" algn="l" defTabSz="913738" rtl="0" eaLnBrk="1" latinLnBrk="0" hangingPunct="1">
                <a:defRPr sz="1800" kern="1200">
                  <a:solidFill>
                    <a:schemeClr val="tx1"/>
                  </a:solidFill>
                  <a:latin typeface="+mn-lt"/>
                  <a:ea typeface="+mn-ea"/>
                  <a:cs typeface="+mn-cs"/>
                </a:defRPr>
              </a:lvl6pPr>
              <a:lvl7pPr marL="2741216" algn="l" defTabSz="913738" rtl="0" eaLnBrk="1" latinLnBrk="0" hangingPunct="1">
                <a:defRPr sz="1800" kern="1200">
                  <a:solidFill>
                    <a:schemeClr val="tx1"/>
                  </a:solidFill>
                  <a:latin typeface="+mn-lt"/>
                  <a:ea typeface="+mn-ea"/>
                  <a:cs typeface="+mn-cs"/>
                </a:defRPr>
              </a:lvl7pPr>
              <a:lvl8pPr marL="3198087" algn="l" defTabSz="913738" rtl="0" eaLnBrk="1" latinLnBrk="0" hangingPunct="1">
                <a:defRPr sz="1800" kern="1200">
                  <a:solidFill>
                    <a:schemeClr val="tx1"/>
                  </a:solidFill>
                  <a:latin typeface="+mn-lt"/>
                  <a:ea typeface="+mn-ea"/>
                  <a:cs typeface="+mn-cs"/>
                </a:defRPr>
              </a:lvl8pPr>
              <a:lvl9pPr marL="3654956" algn="l" defTabSz="913738" rtl="0" eaLnBrk="1" latinLnBrk="0" hangingPunct="1">
                <a:defRPr sz="1800" kern="1200">
                  <a:solidFill>
                    <a:schemeClr val="tx1"/>
                  </a:solidFill>
                  <a:latin typeface="+mn-lt"/>
                  <a:ea typeface="+mn-ea"/>
                  <a:cs typeface="+mn-cs"/>
                </a:defRPr>
              </a:lvl9pPr>
            </a:lstStyle>
            <a:p>
              <a:endParaRPr lang="en-US"/>
            </a:p>
          </p:txBody>
        </p:sp>
      </p:grpSp>
      <p:pic>
        <p:nvPicPr>
          <p:cNvPr id="4" name="Picture 3">
            <a:hlinkClick r:id="rId7"/>
            <a:extLst>
              <a:ext uri="{FF2B5EF4-FFF2-40B4-BE49-F238E27FC236}">
                <a16:creationId xmlns:a16="http://schemas.microsoft.com/office/drawing/2014/main" id="{30677851-FD43-9074-9C7D-D0EA28F95FC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610965" y="5390941"/>
            <a:ext cx="1062553" cy="1502784"/>
          </a:xfrm>
          <a:prstGeom prst="rect">
            <a:avLst/>
          </a:prstGeom>
          <a:ln>
            <a:solidFill>
              <a:srgbClr val="002465"/>
            </a:solidFill>
          </a:ln>
        </p:spPr>
      </p:pic>
      <p:grpSp>
        <p:nvGrpSpPr>
          <p:cNvPr id="6" name="Graphic 4">
            <a:extLst>
              <a:ext uri="{FF2B5EF4-FFF2-40B4-BE49-F238E27FC236}">
                <a16:creationId xmlns:a16="http://schemas.microsoft.com/office/drawing/2014/main" id="{0E80B3F3-2CBA-25D7-BF3C-A4757CB8DA8F}"/>
              </a:ext>
            </a:extLst>
          </p:cNvPr>
          <p:cNvGrpSpPr/>
          <p:nvPr/>
        </p:nvGrpSpPr>
        <p:grpSpPr>
          <a:xfrm rot="3928889">
            <a:off x="4880804" y="6124557"/>
            <a:ext cx="416812" cy="946355"/>
            <a:chOff x="9129274" y="2719113"/>
            <a:chExt cx="717139" cy="1386497"/>
          </a:xfrm>
          <a:solidFill>
            <a:srgbClr val="242B62"/>
          </a:solidFill>
        </p:grpSpPr>
        <p:grpSp>
          <p:nvGrpSpPr>
            <p:cNvPr id="8" name="Graphic 4">
              <a:extLst>
                <a:ext uri="{FF2B5EF4-FFF2-40B4-BE49-F238E27FC236}">
                  <a16:creationId xmlns:a16="http://schemas.microsoft.com/office/drawing/2014/main" id="{C319EAF4-3EEE-97C5-E5D4-60175FEAD2AA}"/>
                </a:ext>
              </a:extLst>
            </p:cNvPr>
            <p:cNvGrpSpPr/>
            <p:nvPr/>
          </p:nvGrpSpPr>
          <p:grpSpPr>
            <a:xfrm>
              <a:off x="9159507" y="2719113"/>
              <a:ext cx="446280" cy="440141"/>
              <a:chOff x="9159507" y="2719113"/>
              <a:chExt cx="446280" cy="440141"/>
            </a:xfrm>
            <a:grpFill/>
          </p:grpSpPr>
          <p:sp>
            <p:nvSpPr>
              <p:cNvPr id="32" name="Freeform 21">
                <a:extLst>
                  <a:ext uri="{FF2B5EF4-FFF2-40B4-BE49-F238E27FC236}">
                    <a16:creationId xmlns:a16="http://schemas.microsoft.com/office/drawing/2014/main" id="{F36BDF06-0DB1-F7C5-D46A-036E80B85F7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33" name="Freeform 22">
                <a:extLst>
                  <a:ext uri="{FF2B5EF4-FFF2-40B4-BE49-F238E27FC236}">
                    <a16:creationId xmlns:a16="http://schemas.microsoft.com/office/drawing/2014/main" id="{7A56EB77-2236-28C3-2C06-E196777BE2F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10" name="Graphic 4">
              <a:extLst>
                <a:ext uri="{FF2B5EF4-FFF2-40B4-BE49-F238E27FC236}">
                  <a16:creationId xmlns:a16="http://schemas.microsoft.com/office/drawing/2014/main" id="{777DA15B-2D42-4157-0A28-A61B6EFF852B}"/>
                </a:ext>
              </a:extLst>
            </p:cNvPr>
            <p:cNvGrpSpPr/>
            <p:nvPr/>
          </p:nvGrpSpPr>
          <p:grpSpPr>
            <a:xfrm>
              <a:off x="9129274" y="2893887"/>
              <a:ext cx="717139" cy="1211724"/>
              <a:chOff x="9129274" y="2893887"/>
              <a:chExt cx="717139" cy="1211724"/>
            </a:xfrm>
            <a:grpFill/>
          </p:grpSpPr>
          <p:sp>
            <p:nvSpPr>
              <p:cNvPr id="11" name="Freeform 14">
                <a:extLst>
                  <a:ext uri="{FF2B5EF4-FFF2-40B4-BE49-F238E27FC236}">
                    <a16:creationId xmlns:a16="http://schemas.microsoft.com/office/drawing/2014/main" id="{98CBCAF3-AE0A-6E1B-2FE3-BDF25B1B6C7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15">
                <a:extLst>
                  <a:ext uri="{FF2B5EF4-FFF2-40B4-BE49-F238E27FC236}">
                    <a16:creationId xmlns:a16="http://schemas.microsoft.com/office/drawing/2014/main" id="{7E8878C2-6430-D8E2-EA9F-347F13C644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16">
                <a:extLst>
                  <a:ext uri="{FF2B5EF4-FFF2-40B4-BE49-F238E27FC236}">
                    <a16:creationId xmlns:a16="http://schemas.microsoft.com/office/drawing/2014/main" id="{7868B4B2-233C-1B8E-DE4C-D7BD538603A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17">
                <a:extLst>
                  <a:ext uri="{FF2B5EF4-FFF2-40B4-BE49-F238E27FC236}">
                    <a16:creationId xmlns:a16="http://schemas.microsoft.com/office/drawing/2014/main" id="{971DA32A-F1DC-B2B7-1C5F-9DA7F2BF6CF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18">
                <a:extLst>
                  <a:ext uri="{FF2B5EF4-FFF2-40B4-BE49-F238E27FC236}">
                    <a16:creationId xmlns:a16="http://schemas.microsoft.com/office/drawing/2014/main" id="{50F0E30F-6E69-B2BC-8126-4E13A9C80D4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19">
                <a:extLst>
                  <a:ext uri="{FF2B5EF4-FFF2-40B4-BE49-F238E27FC236}">
                    <a16:creationId xmlns:a16="http://schemas.microsoft.com/office/drawing/2014/main" id="{1F0F5BEA-E3C2-E95B-D9AF-FE5357FB4B4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20">
                <a:extLst>
                  <a:ext uri="{FF2B5EF4-FFF2-40B4-BE49-F238E27FC236}">
                    <a16:creationId xmlns:a16="http://schemas.microsoft.com/office/drawing/2014/main" id="{33C19F79-4AA1-1F2E-326E-EAB1CB5BFD8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4" name="TextBox 33">
            <a:extLst>
              <a:ext uri="{FF2B5EF4-FFF2-40B4-BE49-F238E27FC236}">
                <a16:creationId xmlns:a16="http://schemas.microsoft.com/office/drawing/2014/main" id="{B8D81662-6101-AF81-BDF9-E91E9E18E6EE}"/>
              </a:ext>
            </a:extLst>
          </p:cNvPr>
          <p:cNvSpPr txBox="1"/>
          <p:nvPr/>
        </p:nvSpPr>
        <p:spPr>
          <a:xfrm>
            <a:off x="637547" y="6212130"/>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rPr>
              <a:t>More instructions available here</a:t>
            </a:r>
          </a:p>
        </p:txBody>
      </p:sp>
    </p:spTree>
    <p:extLst>
      <p:ext uri="{BB962C8B-B14F-4D97-AF65-F5344CB8AC3E}">
        <p14:creationId xmlns:p14="http://schemas.microsoft.com/office/powerpoint/2010/main" val="428631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318D80-0467-C8E5-B2E7-FF2EE19BF02C}"/>
              </a:ext>
            </a:extLst>
          </p:cNvPr>
          <p:cNvSpPr>
            <a:spLocks noGrp="1"/>
          </p:cNvSpPr>
          <p:nvPr>
            <p:ph type="body" sz="quarter" idx="13"/>
          </p:nvPr>
        </p:nvSpPr>
        <p:spPr>
          <a:xfrm>
            <a:off x="646338" y="443620"/>
            <a:ext cx="6598780" cy="1278981"/>
          </a:xfrm>
        </p:spPr>
        <p:txBody>
          <a:bodyPr>
            <a:normAutofit/>
          </a:bodyPr>
          <a:lstStyle/>
          <a:p>
            <a:r>
              <a:rPr lang="en-US" b="1" dirty="0"/>
              <a:t>Smartphone </a:t>
            </a:r>
            <a:r>
              <a:rPr lang="en-US" b="1" i="1" dirty="0"/>
              <a:t>Eavesdropping &amp; </a:t>
            </a:r>
            <a:r>
              <a:rPr lang="en-US" b="1" dirty="0"/>
              <a:t>App Permissions</a:t>
            </a:r>
          </a:p>
          <a:p>
            <a:endParaRPr lang="en-IE" dirty="0"/>
          </a:p>
        </p:txBody>
      </p:sp>
      <p:sp>
        <p:nvSpPr>
          <p:cNvPr id="3" name="Text Placeholder 2">
            <a:extLst>
              <a:ext uri="{FF2B5EF4-FFF2-40B4-BE49-F238E27FC236}">
                <a16:creationId xmlns:a16="http://schemas.microsoft.com/office/drawing/2014/main" id="{7543456B-9291-ACF5-5FA1-FE6C9896AF72}"/>
              </a:ext>
            </a:extLst>
          </p:cNvPr>
          <p:cNvSpPr>
            <a:spLocks noGrp="1"/>
          </p:cNvSpPr>
          <p:nvPr>
            <p:ph type="body" sz="quarter" idx="14"/>
          </p:nvPr>
        </p:nvSpPr>
        <p:spPr>
          <a:xfrm>
            <a:off x="646337" y="1722601"/>
            <a:ext cx="6514953" cy="4021291"/>
          </a:xfrm>
        </p:spPr>
        <p:txBody>
          <a:bodyPr/>
          <a:lstStyle/>
          <a:p>
            <a:pPr>
              <a:buNone/>
            </a:pPr>
            <a:r>
              <a:rPr lang="en-US" dirty="0"/>
              <a:t>We all often feel like our phones are listening to us. This is usually just an app having too much access.</a:t>
            </a:r>
          </a:p>
          <a:p>
            <a:pPr>
              <a:buNone/>
            </a:pPr>
            <a:r>
              <a:rPr lang="en-US" b="1" dirty="0"/>
              <a:t>How to avoid unnecessary </a:t>
            </a:r>
            <a:r>
              <a:rPr lang="en-US" b="1" i="1" dirty="0"/>
              <a:t>listening…</a:t>
            </a:r>
            <a:endParaRPr lang="en-US" dirty="0"/>
          </a:p>
          <a:p>
            <a:pPr marL="457200" indent="-457200">
              <a:buFont typeface="+mj-lt"/>
              <a:buAutoNum type="arabicPeriod"/>
            </a:pPr>
            <a:r>
              <a:rPr lang="en-US" b="1" dirty="0"/>
              <a:t>Open "Settings"</a:t>
            </a:r>
            <a:r>
              <a:rPr lang="en-US" dirty="0"/>
              <a:t> on your phone (the silver gear icon       ).</a:t>
            </a:r>
          </a:p>
          <a:p>
            <a:pPr marL="457200" indent="-457200">
              <a:buFont typeface="+mj-lt"/>
              <a:buAutoNum type="arabicPeriod"/>
            </a:pPr>
            <a:r>
              <a:rPr lang="en-US" b="1" dirty="0"/>
              <a:t>Find "Privacy" or "Apps."</a:t>
            </a:r>
            <a:endParaRPr lang="en-US" dirty="0"/>
          </a:p>
          <a:p>
            <a:pPr marL="457200" indent="-457200">
              <a:buFont typeface="+mj-lt"/>
              <a:buAutoNum type="arabicPeriod"/>
            </a:pPr>
            <a:r>
              <a:rPr lang="en-US" b="1" dirty="0"/>
              <a:t>Check the Microphone &amp; Location:</a:t>
            </a:r>
            <a:endParaRPr lang="en-US" dirty="0"/>
          </a:p>
          <a:p>
            <a:pPr marL="432000" indent="-432000">
              <a:buFont typeface="Arial" panose="020B0604020202020204" pitchFamily="34" charset="0"/>
              <a:buChar char="•"/>
            </a:pPr>
            <a:r>
              <a:rPr lang="en-US" dirty="0"/>
              <a:t>Look for a list of apps. If a Torch or Calculator app is asking for your </a:t>
            </a:r>
            <a:r>
              <a:rPr lang="en-US" b="1" dirty="0"/>
              <a:t>Location</a:t>
            </a:r>
            <a:r>
              <a:rPr lang="en-US" dirty="0"/>
              <a:t> or </a:t>
            </a:r>
            <a:r>
              <a:rPr lang="en-US" b="1" dirty="0"/>
              <a:t>Microphone</a:t>
            </a:r>
            <a:r>
              <a:rPr lang="en-US" dirty="0"/>
              <a:t>, turn it </a:t>
            </a:r>
            <a:r>
              <a:rPr lang="en-US" b="1" dirty="0"/>
              <a:t>OFF</a:t>
            </a:r>
            <a:r>
              <a:rPr lang="en-US" dirty="0"/>
              <a:t>.</a:t>
            </a:r>
          </a:p>
          <a:p>
            <a:pPr marL="432000" indent="-432000">
              <a:buFont typeface="Arial" panose="020B0604020202020204" pitchFamily="34" charset="0"/>
              <a:buChar char="•"/>
            </a:pPr>
            <a:r>
              <a:rPr lang="en-US" b="1" dirty="0"/>
              <a:t>Rule of Thumb:</a:t>
            </a:r>
            <a:r>
              <a:rPr lang="en-US" dirty="0"/>
              <a:t> If the app doesn't </a:t>
            </a:r>
            <a:r>
              <a:rPr lang="en-US" i="1" dirty="0"/>
              <a:t>need</a:t>
            </a:r>
            <a:r>
              <a:rPr lang="en-US" dirty="0"/>
              <a:t> it to work, it shouldn't have it.</a:t>
            </a:r>
          </a:p>
          <a:p>
            <a:endParaRPr lang="en-IE" dirty="0"/>
          </a:p>
        </p:txBody>
      </p:sp>
      <p:pic>
        <p:nvPicPr>
          <p:cNvPr id="8" name="Picture Placeholder 7" descr="Person listening through wall">
            <a:extLst>
              <a:ext uri="{FF2B5EF4-FFF2-40B4-BE49-F238E27FC236}">
                <a16:creationId xmlns:a16="http://schemas.microsoft.com/office/drawing/2014/main" id="{F12FB667-8784-5ECE-46E5-F50F2BEDBC9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7735037" y="1360044"/>
            <a:ext cx="2444127" cy="4336988"/>
          </a:xfrm>
        </p:spPr>
      </p:pic>
      <p:sp>
        <p:nvSpPr>
          <p:cNvPr id="10" name="Freeform 555">
            <a:extLst>
              <a:ext uri="{FF2B5EF4-FFF2-40B4-BE49-F238E27FC236}">
                <a16:creationId xmlns:a16="http://schemas.microsoft.com/office/drawing/2014/main" id="{710D3163-A64B-35AE-7CD6-A118228B9345}"/>
              </a:ext>
            </a:extLst>
          </p:cNvPr>
          <p:cNvSpPr/>
          <p:nvPr/>
        </p:nvSpPr>
        <p:spPr>
          <a:xfrm>
            <a:off x="1775118" y="3080631"/>
            <a:ext cx="237718" cy="276833"/>
          </a:xfrm>
          <a:custGeom>
            <a:avLst/>
            <a:gdLst>
              <a:gd name="connsiteX0" fmla="*/ 525925 w 540402"/>
              <a:gd name="connsiteY0" fmla="*/ 367624 h 532173"/>
              <a:gd name="connsiteX1" fmla="*/ 518164 w 540402"/>
              <a:gd name="connsiteY1" fmla="*/ 338004 h 532173"/>
              <a:gd name="connsiteX2" fmla="*/ 513461 w 540402"/>
              <a:gd name="connsiteY2" fmla="*/ 334948 h 532173"/>
              <a:gd name="connsiteX3" fmla="*/ 473952 w 540402"/>
              <a:gd name="connsiteY3" fmla="*/ 306974 h 532173"/>
              <a:gd name="connsiteX4" fmla="*/ 477715 w 540402"/>
              <a:gd name="connsiteY4" fmla="*/ 257372 h 532173"/>
              <a:gd name="connsiteX5" fmla="*/ 489238 w 540402"/>
              <a:gd name="connsiteY5" fmla="*/ 251025 h 532173"/>
              <a:gd name="connsiteX6" fmla="*/ 519340 w 540402"/>
              <a:gd name="connsiteY6" fmla="*/ 236685 h 532173"/>
              <a:gd name="connsiteX7" fmla="*/ 537449 w 540402"/>
              <a:gd name="connsiteY7" fmla="*/ 196957 h 532173"/>
              <a:gd name="connsiteX8" fmla="*/ 532745 w 540402"/>
              <a:gd name="connsiteY8" fmla="*/ 180972 h 532173"/>
              <a:gd name="connsiteX9" fmla="*/ 496528 w 540402"/>
              <a:gd name="connsiteY9" fmla="*/ 156994 h 532173"/>
              <a:gd name="connsiteX10" fmla="*/ 449729 w 540402"/>
              <a:gd name="connsiteY10" fmla="*/ 162400 h 532173"/>
              <a:gd name="connsiteX11" fmla="*/ 401048 w 540402"/>
              <a:gd name="connsiteY11" fmla="*/ 104336 h 532173"/>
              <a:gd name="connsiteX12" fmla="*/ 405751 w 540402"/>
              <a:gd name="connsiteY12" fmla="*/ 86000 h 532173"/>
              <a:gd name="connsiteX13" fmla="*/ 415158 w 540402"/>
              <a:gd name="connsiteY13" fmla="*/ 52149 h 532173"/>
              <a:gd name="connsiteX14" fmla="*/ 403870 w 540402"/>
              <a:gd name="connsiteY14" fmla="*/ 23469 h 532173"/>
              <a:gd name="connsiteX15" fmla="*/ 372121 w 540402"/>
              <a:gd name="connsiteY15" fmla="*/ 8424 h 532173"/>
              <a:gd name="connsiteX16" fmla="*/ 342960 w 540402"/>
              <a:gd name="connsiteY16" fmla="*/ 17827 h 532173"/>
              <a:gd name="connsiteX17" fmla="*/ 331201 w 540402"/>
              <a:gd name="connsiteY17" fmla="*/ 34283 h 532173"/>
              <a:gd name="connsiteX18" fmla="*/ 311446 w 540402"/>
              <a:gd name="connsiteY18" fmla="*/ 60847 h 532173"/>
              <a:gd name="connsiteX19" fmla="*/ 248185 w 540402"/>
              <a:gd name="connsiteY19" fmla="*/ 58026 h 532173"/>
              <a:gd name="connsiteX20" fmla="*/ 240894 w 540402"/>
              <a:gd name="connsiteY20" fmla="*/ 46037 h 532173"/>
              <a:gd name="connsiteX21" fmla="*/ 222786 w 540402"/>
              <a:gd name="connsiteY21" fmla="*/ 13831 h 532173"/>
              <a:gd name="connsiteX22" fmla="*/ 191508 w 540402"/>
              <a:gd name="connsiteY22" fmla="*/ 1842 h 532173"/>
              <a:gd name="connsiteX23" fmla="*/ 163757 w 540402"/>
              <a:gd name="connsiteY23" fmla="*/ 11715 h 532173"/>
              <a:gd name="connsiteX24" fmla="*/ 147295 w 540402"/>
              <a:gd name="connsiteY24" fmla="*/ 40865 h 532173"/>
              <a:gd name="connsiteX25" fmla="*/ 153174 w 540402"/>
              <a:gd name="connsiteY25" fmla="*/ 75422 h 532173"/>
              <a:gd name="connsiteX26" fmla="*/ 155056 w 540402"/>
              <a:gd name="connsiteY26" fmla="*/ 91642 h 532173"/>
              <a:gd name="connsiteX27" fmla="*/ 108256 w 540402"/>
              <a:gd name="connsiteY27" fmla="*/ 133721 h 532173"/>
              <a:gd name="connsiteX28" fmla="*/ 99319 w 540402"/>
              <a:gd name="connsiteY28" fmla="*/ 131605 h 532173"/>
              <a:gd name="connsiteX29" fmla="*/ 56518 w 540402"/>
              <a:gd name="connsiteY29" fmla="*/ 119616 h 532173"/>
              <a:gd name="connsiteX30" fmla="*/ 28297 w 540402"/>
              <a:gd name="connsiteY30" fmla="*/ 131370 h 532173"/>
              <a:gd name="connsiteX31" fmla="*/ 13246 w 540402"/>
              <a:gd name="connsiteY31" fmla="*/ 163106 h 532173"/>
              <a:gd name="connsiteX32" fmla="*/ 19830 w 540402"/>
              <a:gd name="connsiteY32" fmla="*/ 189905 h 532173"/>
              <a:gd name="connsiteX33" fmla="*/ 30178 w 540402"/>
              <a:gd name="connsiteY33" fmla="*/ 197427 h 532173"/>
              <a:gd name="connsiteX34" fmla="*/ 66160 w 540402"/>
              <a:gd name="connsiteY34" fmla="*/ 224461 h 532173"/>
              <a:gd name="connsiteX35" fmla="*/ 61927 w 540402"/>
              <a:gd name="connsiteY35" fmla="*/ 275473 h 532173"/>
              <a:gd name="connsiteX36" fmla="*/ 40291 w 540402"/>
              <a:gd name="connsiteY36" fmla="*/ 286052 h 532173"/>
              <a:gd name="connsiteX37" fmla="*/ 13716 w 540402"/>
              <a:gd name="connsiteY37" fmla="*/ 298981 h 532173"/>
              <a:gd name="connsiteX38" fmla="*/ 781 w 540402"/>
              <a:gd name="connsiteY38" fmla="*/ 326955 h 532173"/>
              <a:gd name="connsiteX39" fmla="*/ 10188 w 540402"/>
              <a:gd name="connsiteY39" fmla="*/ 358926 h 532173"/>
              <a:gd name="connsiteX40" fmla="*/ 35822 w 540402"/>
              <a:gd name="connsiteY40" fmla="*/ 375616 h 532173"/>
              <a:gd name="connsiteX41" fmla="*/ 52284 w 540402"/>
              <a:gd name="connsiteY41" fmla="*/ 373971 h 532173"/>
              <a:gd name="connsiteX42" fmla="*/ 90148 w 540402"/>
              <a:gd name="connsiteY42" fmla="*/ 369740 h 532173"/>
              <a:gd name="connsiteX43" fmla="*/ 113195 w 540402"/>
              <a:gd name="connsiteY43" fmla="*/ 399594 h 532173"/>
              <a:gd name="connsiteX44" fmla="*/ 138593 w 540402"/>
              <a:gd name="connsiteY44" fmla="*/ 425923 h 532173"/>
              <a:gd name="connsiteX45" fmla="*/ 135301 w 540402"/>
              <a:gd name="connsiteY45" fmla="*/ 439323 h 532173"/>
              <a:gd name="connsiteX46" fmla="*/ 124483 w 540402"/>
              <a:gd name="connsiteY46" fmla="*/ 478581 h 532173"/>
              <a:gd name="connsiteX47" fmla="*/ 136712 w 540402"/>
              <a:gd name="connsiteY47" fmla="*/ 506320 h 532173"/>
              <a:gd name="connsiteX48" fmla="*/ 168461 w 540402"/>
              <a:gd name="connsiteY48" fmla="*/ 521130 h 532173"/>
              <a:gd name="connsiteX49" fmla="*/ 193624 w 540402"/>
              <a:gd name="connsiteY49" fmla="*/ 515253 h 532173"/>
              <a:gd name="connsiteX50" fmla="*/ 203737 w 540402"/>
              <a:gd name="connsiteY50" fmla="*/ 502088 h 532173"/>
              <a:gd name="connsiteX51" fmla="*/ 227960 w 540402"/>
              <a:gd name="connsiteY51" fmla="*/ 468707 h 532173"/>
              <a:gd name="connsiteX52" fmla="*/ 290751 w 540402"/>
              <a:gd name="connsiteY52" fmla="*/ 471998 h 532173"/>
              <a:gd name="connsiteX53" fmla="*/ 300628 w 540402"/>
              <a:gd name="connsiteY53" fmla="*/ 489159 h 532173"/>
              <a:gd name="connsiteX54" fmla="*/ 317091 w 540402"/>
              <a:gd name="connsiteY54" fmla="*/ 518074 h 532173"/>
              <a:gd name="connsiteX55" fmla="*/ 348134 w 540402"/>
              <a:gd name="connsiteY55" fmla="*/ 530298 h 532173"/>
              <a:gd name="connsiteX56" fmla="*/ 376119 w 540402"/>
              <a:gd name="connsiteY56" fmla="*/ 520425 h 532173"/>
              <a:gd name="connsiteX57" fmla="*/ 392817 w 540402"/>
              <a:gd name="connsiteY57" fmla="*/ 491275 h 532173"/>
              <a:gd name="connsiteX58" fmla="*/ 385761 w 540402"/>
              <a:gd name="connsiteY58" fmla="*/ 451312 h 532173"/>
              <a:gd name="connsiteX59" fmla="*/ 384586 w 540402"/>
              <a:gd name="connsiteY59" fmla="*/ 438382 h 532173"/>
              <a:gd name="connsiteX60" fmla="*/ 431620 w 540402"/>
              <a:gd name="connsiteY60" fmla="*/ 396068 h 532173"/>
              <a:gd name="connsiteX61" fmla="*/ 454432 w 540402"/>
              <a:gd name="connsiteY61" fmla="*/ 402180 h 532173"/>
              <a:gd name="connsiteX62" fmla="*/ 481007 w 540402"/>
              <a:gd name="connsiteY62" fmla="*/ 409703 h 532173"/>
              <a:gd name="connsiteX63" fmla="*/ 511815 w 540402"/>
              <a:gd name="connsiteY63" fmla="*/ 396303 h 532173"/>
              <a:gd name="connsiteX64" fmla="*/ 525220 w 540402"/>
              <a:gd name="connsiteY64" fmla="*/ 367859 h 532173"/>
              <a:gd name="connsiteX65" fmla="*/ 226313 w 540402"/>
              <a:gd name="connsiteY65" fmla="*/ 358456 h 532173"/>
              <a:gd name="connsiteX66" fmla="*/ 177632 w 540402"/>
              <a:gd name="connsiteY66" fmla="*/ 220700 h 532173"/>
              <a:gd name="connsiteX67" fmla="*/ 315444 w 540402"/>
              <a:gd name="connsiteY67" fmla="*/ 171804 h 532173"/>
              <a:gd name="connsiteX68" fmla="*/ 364125 w 540402"/>
              <a:gd name="connsiteY68" fmla="*/ 309795 h 532173"/>
              <a:gd name="connsiteX69" fmla="*/ 226313 w 540402"/>
              <a:gd name="connsiteY69" fmla="*/ 358691 h 53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40402" h="532173">
                <a:moveTo>
                  <a:pt x="525925" y="367624"/>
                </a:moveTo>
                <a:cubicBezTo>
                  <a:pt x="530864" y="355870"/>
                  <a:pt x="528042" y="345997"/>
                  <a:pt x="518164" y="338004"/>
                </a:cubicBezTo>
                <a:cubicBezTo>
                  <a:pt x="516753" y="336829"/>
                  <a:pt x="515107" y="335888"/>
                  <a:pt x="513461" y="334948"/>
                </a:cubicBezTo>
                <a:cubicBezTo>
                  <a:pt x="500291" y="325780"/>
                  <a:pt x="487357" y="316377"/>
                  <a:pt x="473952" y="306974"/>
                </a:cubicBezTo>
                <a:cubicBezTo>
                  <a:pt x="475128" y="290518"/>
                  <a:pt x="476539" y="274063"/>
                  <a:pt x="477715" y="257372"/>
                </a:cubicBezTo>
                <a:cubicBezTo>
                  <a:pt x="481712" y="255256"/>
                  <a:pt x="485475" y="252906"/>
                  <a:pt x="489238" y="251025"/>
                </a:cubicBezTo>
                <a:cubicBezTo>
                  <a:pt x="499115" y="246089"/>
                  <a:pt x="508993" y="240917"/>
                  <a:pt x="519340" y="236685"/>
                </a:cubicBezTo>
                <a:cubicBezTo>
                  <a:pt x="539095" y="228458"/>
                  <a:pt x="544504" y="215763"/>
                  <a:pt x="537449" y="196957"/>
                </a:cubicBezTo>
                <a:cubicBezTo>
                  <a:pt x="535567" y="191785"/>
                  <a:pt x="534391" y="186379"/>
                  <a:pt x="532745" y="180972"/>
                </a:cubicBezTo>
                <a:cubicBezTo>
                  <a:pt x="525925" y="158639"/>
                  <a:pt x="519575" y="154408"/>
                  <a:pt x="496528" y="156994"/>
                </a:cubicBezTo>
                <a:cubicBezTo>
                  <a:pt x="481242" y="158639"/>
                  <a:pt x="465956" y="160520"/>
                  <a:pt x="449729" y="162400"/>
                </a:cubicBezTo>
                <a:cubicBezTo>
                  <a:pt x="437029" y="140068"/>
                  <a:pt x="420097" y="121732"/>
                  <a:pt x="401048" y="104336"/>
                </a:cubicBezTo>
                <a:cubicBezTo>
                  <a:pt x="402694" y="97754"/>
                  <a:pt x="404105" y="91877"/>
                  <a:pt x="405751" y="86000"/>
                </a:cubicBezTo>
                <a:cubicBezTo>
                  <a:pt x="408809" y="74717"/>
                  <a:pt x="412101" y="63433"/>
                  <a:pt x="415158" y="52149"/>
                </a:cubicBezTo>
                <a:cubicBezTo>
                  <a:pt x="418451" y="39925"/>
                  <a:pt x="414453" y="29817"/>
                  <a:pt x="403870" y="23469"/>
                </a:cubicBezTo>
                <a:cubicBezTo>
                  <a:pt x="393757" y="17592"/>
                  <a:pt x="383174" y="12421"/>
                  <a:pt x="372121" y="8424"/>
                </a:cubicBezTo>
                <a:cubicBezTo>
                  <a:pt x="360598" y="4428"/>
                  <a:pt x="350250" y="7014"/>
                  <a:pt x="342960" y="17827"/>
                </a:cubicBezTo>
                <a:cubicBezTo>
                  <a:pt x="339197" y="23469"/>
                  <a:pt x="335434" y="29111"/>
                  <a:pt x="331201" y="34283"/>
                </a:cubicBezTo>
                <a:cubicBezTo>
                  <a:pt x="323675" y="43216"/>
                  <a:pt x="319677" y="54500"/>
                  <a:pt x="311446" y="60847"/>
                </a:cubicBezTo>
                <a:cubicBezTo>
                  <a:pt x="289340" y="59907"/>
                  <a:pt x="269350" y="58966"/>
                  <a:pt x="248185" y="58026"/>
                </a:cubicBezTo>
                <a:cubicBezTo>
                  <a:pt x="246068" y="54265"/>
                  <a:pt x="243246" y="50268"/>
                  <a:pt x="240894" y="46037"/>
                </a:cubicBezTo>
                <a:cubicBezTo>
                  <a:pt x="234780" y="35223"/>
                  <a:pt x="229135" y="24410"/>
                  <a:pt x="222786" y="13831"/>
                </a:cubicBezTo>
                <a:cubicBezTo>
                  <a:pt x="215025" y="902"/>
                  <a:pt x="205618" y="-2624"/>
                  <a:pt x="191508" y="1842"/>
                </a:cubicBezTo>
                <a:cubicBezTo>
                  <a:pt x="182101" y="4663"/>
                  <a:pt x="172694" y="8189"/>
                  <a:pt x="163757" y="11715"/>
                </a:cubicBezTo>
                <a:cubicBezTo>
                  <a:pt x="149647" y="17357"/>
                  <a:pt x="145178" y="25585"/>
                  <a:pt x="147295" y="40865"/>
                </a:cubicBezTo>
                <a:cubicBezTo>
                  <a:pt x="148941" y="52384"/>
                  <a:pt x="151528" y="63903"/>
                  <a:pt x="153174" y="75422"/>
                </a:cubicBezTo>
                <a:cubicBezTo>
                  <a:pt x="154115" y="81299"/>
                  <a:pt x="156937" y="87176"/>
                  <a:pt x="155056" y="91642"/>
                </a:cubicBezTo>
                <a:cubicBezTo>
                  <a:pt x="138593" y="106452"/>
                  <a:pt x="123777" y="119851"/>
                  <a:pt x="108256" y="133721"/>
                </a:cubicBezTo>
                <a:cubicBezTo>
                  <a:pt x="105199" y="133016"/>
                  <a:pt x="102377" y="132311"/>
                  <a:pt x="99319" y="131605"/>
                </a:cubicBezTo>
                <a:cubicBezTo>
                  <a:pt x="84974" y="127609"/>
                  <a:pt x="70863" y="123378"/>
                  <a:pt x="56518" y="119616"/>
                </a:cubicBezTo>
                <a:cubicBezTo>
                  <a:pt x="44053" y="116560"/>
                  <a:pt x="34176" y="120557"/>
                  <a:pt x="28297" y="131370"/>
                </a:cubicBezTo>
                <a:cubicBezTo>
                  <a:pt x="22653" y="141714"/>
                  <a:pt x="17714" y="152292"/>
                  <a:pt x="13246" y="163106"/>
                </a:cubicBezTo>
                <a:cubicBezTo>
                  <a:pt x="9012" y="173214"/>
                  <a:pt x="11835" y="182617"/>
                  <a:pt x="19830" y="189905"/>
                </a:cubicBezTo>
                <a:cubicBezTo>
                  <a:pt x="22888" y="192726"/>
                  <a:pt x="26886" y="194841"/>
                  <a:pt x="30178" y="197427"/>
                </a:cubicBezTo>
                <a:cubicBezTo>
                  <a:pt x="42172" y="207065"/>
                  <a:pt x="56282" y="213413"/>
                  <a:pt x="66160" y="224461"/>
                </a:cubicBezTo>
                <a:cubicBezTo>
                  <a:pt x="64749" y="242092"/>
                  <a:pt x="63338" y="258547"/>
                  <a:pt x="61927" y="275473"/>
                </a:cubicBezTo>
                <a:cubicBezTo>
                  <a:pt x="54636" y="278999"/>
                  <a:pt x="47346" y="282526"/>
                  <a:pt x="40291" y="286052"/>
                </a:cubicBezTo>
                <a:cubicBezTo>
                  <a:pt x="31354" y="290283"/>
                  <a:pt x="22417" y="294280"/>
                  <a:pt x="13716" y="298981"/>
                </a:cubicBezTo>
                <a:cubicBezTo>
                  <a:pt x="2898" y="305093"/>
                  <a:pt x="-2041" y="314966"/>
                  <a:pt x="781" y="326955"/>
                </a:cubicBezTo>
                <a:cubicBezTo>
                  <a:pt x="3368" y="337769"/>
                  <a:pt x="6426" y="348347"/>
                  <a:pt x="10188" y="358926"/>
                </a:cubicBezTo>
                <a:cubicBezTo>
                  <a:pt x="14657" y="371385"/>
                  <a:pt x="22653" y="376322"/>
                  <a:pt x="35822" y="375616"/>
                </a:cubicBezTo>
                <a:cubicBezTo>
                  <a:pt x="41231" y="375381"/>
                  <a:pt x="46875" y="374441"/>
                  <a:pt x="52284" y="373971"/>
                </a:cubicBezTo>
                <a:cubicBezTo>
                  <a:pt x="64984" y="372560"/>
                  <a:pt x="77918" y="371150"/>
                  <a:pt x="90148" y="369740"/>
                </a:cubicBezTo>
                <a:cubicBezTo>
                  <a:pt x="98143" y="380318"/>
                  <a:pt x="105199" y="390426"/>
                  <a:pt x="113195" y="399594"/>
                </a:cubicBezTo>
                <a:cubicBezTo>
                  <a:pt x="121190" y="408762"/>
                  <a:pt x="130127" y="417225"/>
                  <a:pt x="138593" y="425923"/>
                </a:cubicBezTo>
                <a:cubicBezTo>
                  <a:pt x="137417" y="430860"/>
                  <a:pt x="136477" y="435091"/>
                  <a:pt x="135301" y="439323"/>
                </a:cubicBezTo>
                <a:cubicBezTo>
                  <a:pt x="131773" y="452487"/>
                  <a:pt x="127775" y="465416"/>
                  <a:pt x="124483" y="478581"/>
                </a:cubicBezTo>
                <a:cubicBezTo>
                  <a:pt x="121426" y="491510"/>
                  <a:pt x="125188" y="500208"/>
                  <a:pt x="136712" y="506320"/>
                </a:cubicBezTo>
                <a:cubicBezTo>
                  <a:pt x="147060" y="511727"/>
                  <a:pt x="157642" y="516663"/>
                  <a:pt x="168461" y="521130"/>
                </a:cubicBezTo>
                <a:cubicBezTo>
                  <a:pt x="178103" y="525126"/>
                  <a:pt x="186804" y="522775"/>
                  <a:pt x="193624" y="515253"/>
                </a:cubicBezTo>
                <a:cubicBezTo>
                  <a:pt x="197387" y="511256"/>
                  <a:pt x="200209" y="506320"/>
                  <a:pt x="203737" y="502088"/>
                </a:cubicBezTo>
                <a:cubicBezTo>
                  <a:pt x="212438" y="491040"/>
                  <a:pt x="218553" y="478110"/>
                  <a:pt x="227960" y="468707"/>
                </a:cubicBezTo>
                <a:cubicBezTo>
                  <a:pt x="249596" y="469883"/>
                  <a:pt x="269585" y="470823"/>
                  <a:pt x="290751" y="471998"/>
                </a:cubicBezTo>
                <a:cubicBezTo>
                  <a:pt x="294043" y="477405"/>
                  <a:pt x="297336" y="483282"/>
                  <a:pt x="300628" y="489159"/>
                </a:cubicBezTo>
                <a:cubicBezTo>
                  <a:pt x="306037" y="498797"/>
                  <a:pt x="311211" y="508671"/>
                  <a:pt x="317091" y="518074"/>
                </a:cubicBezTo>
                <a:cubicBezTo>
                  <a:pt x="325322" y="531473"/>
                  <a:pt x="333788" y="534764"/>
                  <a:pt x="348134" y="530298"/>
                </a:cubicBezTo>
                <a:cubicBezTo>
                  <a:pt x="357541" y="527477"/>
                  <a:pt x="366947" y="524186"/>
                  <a:pt x="376119" y="520425"/>
                </a:cubicBezTo>
                <a:cubicBezTo>
                  <a:pt x="389524" y="515018"/>
                  <a:pt x="394933" y="505614"/>
                  <a:pt x="392817" y="491275"/>
                </a:cubicBezTo>
                <a:cubicBezTo>
                  <a:pt x="390935" y="477875"/>
                  <a:pt x="388113" y="464476"/>
                  <a:pt x="385761" y="451312"/>
                </a:cubicBezTo>
                <a:cubicBezTo>
                  <a:pt x="385056" y="446610"/>
                  <a:pt x="384821" y="441673"/>
                  <a:pt x="384586" y="438382"/>
                </a:cubicBezTo>
                <a:cubicBezTo>
                  <a:pt x="400577" y="424043"/>
                  <a:pt x="415158" y="410878"/>
                  <a:pt x="431620" y="396068"/>
                </a:cubicBezTo>
                <a:cubicBezTo>
                  <a:pt x="438911" y="397949"/>
                  <a:pt x="446671" y="400065"/>
                  <a:pt x="454432" y="402180"/>
                </a:cubicBezTo>
                <a:cubicBezTo>
                  <a:pt x="463369" y="404766"/>
                  <a:pt x="472070" y="407587"/>
                  <a:pt x="481007" y="409703"/>
                </a:cubicBezTo>
                <a:cubicBezTo>
                  <a:pt x="495353" y="413229"/>
                  <a:pt x="504995" y="408997"/>
                  <a:pt x="511815" y="396303"/>
                </a:cubicBezTo>
                <a:cubicBezTo>
                  <a:pt x="516518" y="386900"/>
                  <a:pt x="521222" y="377497"/>
                  <a:pt x="525220" y="367859"/>
                </a:cubicBezTo>
                <a:close/>
                <a:moveTo>
                  <a:pt x="226313" y="358456"/>
                </a:moveTo>
                <a:cubicBezTo>
                  <a:pt x="167990" y="330246"/>
                  <a:pt x="155291" y="264659"/>
                  <a:pt x="177632" y="220700"/>
                </a:cubicBezTo>
                <a:cubicBezTo>
                  <a:pt x="202090" y="167572"/>
                  <a:pt x="266998" y="148766"/>
                  <a:pt x="315444" y="171804"/>
                </a:cubicBezTo>
                <a:cubicBezTo>
                  <a:pt x="357305" y="191550"/>
                  <a:pt x="393052" y="248674"/>
                  <a:pt x="364125" y="309795"/>
                </a:cubicBezTo>
                <a:cubicBezTo>
                  <a:pt x="339432" y="361982"/>
                  <a:pt x="278287" y="383609"/>
                  <a:pt x="226313" y="358691"/>
                </a:cubicBezTo>
                <a:close/>
              </a:path>
            </a:pathLst>
          </a:custGeom>
          <a:solidFill>
            <a:schemeClr val="tx2">
              <a:lumMod val="65000"/>
            </a:schemeClr>
          </a:solidFill>
          <a:ln w="30564" cap="rnd">
            <a:solidFill>
              <a:srgbClr val="585858"/>
            </a:solidFill>
            <a:prstDash val="solid"/>
            <a:miter/>
          </a:ln>
        </p:spPr>
        <p:txBody>
          <a:bodyPr rtlCol="0" anchor="ctr"/>
          <a:lstStyle/>
          <a:p>
            <a:endParaRPr lang="en-US"/>
          </a:p>
        </p:txBody>
      </p:sp>
      <p:pic>
        <p:nvPicPr>
          <p:cNvPr id="4" name="Picture 3">
            <a:hlinkClick r:id="rId3"/>
            <a:extLst>
              <a:ext uri="{FF2B5EF4-FFF2-40B4-BE49-F238E27FC236}">
                <a16:creationId xmlns:a16="http://schemas.microsoft.com/office/drawing/2014/main" id="{45CAD33A-4CF8-6B70-712C-DCD0ADEF67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30812" y="5281670"/>
            <a:ext cx="1062553" cy="1502784"/>
          </a:xfrm>
          <a:prstGeom prst="rect">
            <a:avLst/>
          </a:prstGeom>
          <a:ln>
            <a:solidFill>
              <a:srgbClr val="002465"/>
            </a:solidFill>
          </a:ln>
        </p:spPr>
      </p:pic>
      <p:grpSp>
        <p:nvGrpSpPr>
          <p:cNvPr id="5" name="Graphic 4">
            <a:extLst>
              <a:ext uri="{FF2B5EF4-FFF2-40B4-BE49-F238E27FC236}">
                <a16:creationId xmlns:a16="http://schemas.microsoft.com/office/drawing/2014/main" id="{B7DFEBF9-E07F-DF79-442C-74A60198FF55}"/>
              </a:ext>
            </a:extLst>
          </p:cNvPr>
          <p:cNvGrpSpPr/>
          <p:nvPr/>
        </p:nvGrpSpPr>
        <p:grpSpPr>
          <a:xfrm rot="3928889">
            <a:off x="5600651" y="6015286"/>
            <a:ext cx="416812" cy="946355"/>
            <a:chOff x="9129274" y="2719113"/>
            <a:chExt cx="717139" cy="1386497"/>
          </a:xfrm>
          <a:solidFill>
            <a:srgbClr val="242B62"/>
          </a:solidFill>
        </p:grpSpPr>
        <p:grpSp>
          <p:nvGrpSpPr>
            <p:cNvPr id="6" name="Graphic 4">
              <a:extLst>
                <a:ext uri="{FF2B5EF4-FFF2-40B4-BE49-F238E27FC236}">
                  <a16:creationId xmlns:a16="http://schemas.microsoft.com/office/drawing/2014/main" id="{C8CD2749-D466-B1FE-893F-E5ADCEF56C9E}"/>
                </a:ext>
              </a:extLst>
            </p:cNvPr>
            <p:cNvGrpSpPr/>
            <p:nvPr/>
          </p:nvGrpSpPr>
          <p:grpSpPr>
            <a:xfrm>
              <a:off x="9159507" y="2719113"/>
              <a:ext cx="446280" cy="440141"/>
              <a:chOff x="9159507" y="2719113"/>
              <a:chExt cx="446280" cy="440141"/>
            </a:xfrm>
            <a:grpFill/>
          </p:grpSpPr>
          <p:sp>
            <p:nvSpPr>
              <p:cNvPr id="17" name="Freeform 21">
                <a:extLst>
                  <a:ext uri="{FF2B5EF4-FFF2-40B4-BE49-F238E27FC236}">
                    <a16:creationId xmlns:a16="http://schemas.microsoft.com/office/drawing/2014/main" id="{2820CF78-A735-5ADE-E18D-49C51C346F8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18" name="Freeform 22">
                <a:extLst>
                  <a:ext uri="{FF2B5EF4-FFF2-40B4-BE49-F238E27FC236}">
                    <a16:creationId xmlns:a16="http://schemas.microsoft.com/office/drawing/2014/main" id="{D1218936-AF8B-FB37-F9B0-2A68E6A9F62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7" name="Graphic 4">
              <a:extLst>
                <a:ext uri="{FF2B5EF4-FFF2-40B4-BE49-F238E27FC236}">
                  <a16:creationId xmlns:a16="http://schemas.microsoft.com/office/drawing/2014/main" id="{163B5584-480E-70F2-CAA5-AA29A897DE8D}"/>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67736BA5-85A6-2781-5C38-A9774391EE7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15">
                <a:extLst>
                  <a:ext uri="{FF2B5EF4-FFF2-40B4-BE49-F238E27FC236}">
                    <a16:creationId xmlns:a16="http://schemas.microsoft.com/office/drawing/2014/main" id="{91F93B06-7DC9-25D2-DA5E-E79A0ECCCF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16">
                <a:extLst>
                  <a:ext uri="{FF2B5EF4-FFF2-40B4-BE49-F238E27FC236}">
                    <a16:creationId xmlns:a16="http://schemas.microsoft.com/office/drawing/2014/main" id="{87E92320-5783-7A71-20F4-53EBF1CB656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17">
                <a:extLst>
                  <a:ext uri="{FF2B5EF4-FFF2-40B4-BE49-F238E27FC236}">
                    <a16:creationId xmlns:a16="http://schemas.microsoft.com/office/drawing/2014/main" id="{AD13AE1E-5C00-740B-7DDE-5178CAC9066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18">
                <a:extLst>
                  <a:ext uri="{FF2B5EF4-FFF2-40B4-BE49-F238E27FC236}">
                    <a16:creationId xmlns:a16="http://schemas.microsoft.com/office/drawing/2014/main" id="{B7643DBC-17D1-74CB-5463-610658BD554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19">
                <a:extLst>
                  <a:ext uri="{FF2B5EF4-FFF2-40B4-BE49-F238E27FC236}">
                    <a16:creationId xmlns:a16="http://schemas.microsoft.com/office/drawing/2014/main" id="{BE6148A9-A9D0-9B03-6118-A90D2DBE9C7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20">
                <a:extLst>
                  <a:ext uri="{FF2B5EF4-FFF2-40B4-BE49-F238E27FC236}">
                    <a16:creationId xmlns:a16="http://schemas.microsoft.com/office/drawing/2014/main" id="{FE9703BB-A70D-94E9-8197-708B4A93DC3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19" name="TextBox 18">
            <a:extLst>
              <a:ext uri="{FF2B5EF4-FFF2-40B4-BE49-F238E27FC236}">
                <a16:creationId xmlns:a16="http://schemas.microsoft.com/office/drawing/2014/main" id="{263E4A36-E1B1-FE88-E413-31D233AC126F}"/>
              </a:ext>
            </a:extLst>
          </p:cNvPr>
          <p:cNvSpPr txBox="1"/>
          <p:nvPr/>
        </p:nvSpPr>
        <p:spPr>
          <a:xfrm>
            <a:off x="1321108" y="6262516"/>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rPr>
              <a:t>More instructions available here</a:t>
            </a:r>
          </a:p>
        </p:txBody>
      </p:sp>
    </p:spTree>
    <p:extLst>
      <p:ext uri="{BB962C8B-B14F-4D97-AF65-F5344CB8AC3E}">
        <p14:creationId xmlns:p14="http://schemas.microsoft.com/office/powerpoint/2010/main" val="3650281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9D431-032E-D6F4-565B-1034F1EED0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B5A73D5-B135-C32A-B84B-7DB70CBF1BFC}"/>
              </a:ext>
            </a:extLst>
          </p:cNvPr>
          <p:cNvSpPr>
            <a:spLocks noGrp="1"/>
          </p:cNvSpPr>
          <p:nvPr>
            <p:ph type="body" sz="quarter" idx="15"/>
          </p:nvPr>
        </p:nvSpPr>
        <p:spPr/>
        <p:txBody>
          <a:bodyPr/>
          <a:lstStyle/>
          <a:p>
            <a:r>
              <a:rPr lang="en-US" b="1" dirty="0"/>
              <a:t>The </a:t>
            </a:r>
            <a:r>
              <a:rPr lang="en-US" b="1" i="1" dirty="0">
                <a:solidFill>
                  <a:srgbClr val="615AA6"/>
                </a:solidFill>
              </a:rPr>
              <a:t>Vault</a:t>
            </a:r>
            <a:r>
              <a:rPr lang="en-US" b="1" dirty="0"/>
              <a:t>: Data Protection</a:t>
            </a:r>
            <a:endParaRPr lang="en-IE" b="1" dirty="0"/>
          </a:p>
        </p:txBody>
      </p:sp>
      <p:sp>
        <p:nvSpPr>
          <p:cNvPr id="3" name="Text Placeholder 2">
            <a:extLst>
              <a:ext uri="{FF2B5EF4-FFF2-40B4-BE49-F238E27FC236}">
                <a16:creationId xmlns:a16="http://schemas.microsoft.com/office/drawing/2014/main" id="{00959792-4E1F-651E-70F8-8208AFBE07C4}"/>
              </a:ext>
            </a:extLst>
          </p:cNvPr>
          <p:cNvSpPr>
            <a:spLocks noGrp="1"/>
          </p:cNvSpPr>
          <p:nvPr>
            <p:ph type="body" sz="quarter" idx="17"/>
          </p:nvPr>
        </p:nvSpPr>
        <p:spPr>
          <a:xfrm>
            <a:off x="885786" y="1627192"/>
            <a:ext cx="5672957" cy="4021291"/>
          </a:xfrm>
        </p:spPr>
        <p:txBody>
          <a:bodyPr/>
          <a:lstStyle/>
          <a:p>
            <a:pPr>
              <a:spcAft>
                <a:spcPts val="600"/>
              </a:spcAft>
            </a:pPr>
            <a:r>
              <a:rPr lang="en-US" dirty="0"/>
              <a:t>Data protection is the practice of keeping your </a:t>
            </a:r>
            <a:r>
              <a:rPr lang="en-US" i="1" dirty="0"/>
              <a:t>digital paperwork</a:t>
            </a:r>
            <a:r>
              <a:rPr lang="en-US" dirty="0"/>
              <a:t> safe from being stolen or lost.</a:t>
            </a:r>
          </a:p>
          <a:p>
            <a:pPr fontAlgn="base"/>
            <a:r>
              <a:rPr lang="en-US" b="1" dirty="0"/>
              <a:t>What is Data?  </a:t>
            </a:r>
            <a:r>
              <a:rPr lang="en-US" dirty="0"/>
              <a:t>Whenever you use the internet, technology companies collect pieces of information about you. This is your ...</a:t>
            </a:r>
            <a:r>
              <a:rPr lang="en-US" b="1" dirty="0"/>
              <a:t>Personal Data</a:t>
            </a:r>
            <a:r>
              <a:rPr lang="en-US" dirty="0"/>
              <a:t>.</a:t>
            </a:r>
            <a:endParaRPr lang="en-US" b="1" dirty="0"/>
          </a:p>
          <a:p>
            <a:pPr fontAlgn="base"/>
            <a:endParaRPr lang="en-US" b="1" dirty="0"/>
          </a:p>
          <a:p>
            <a:pPr fontAlgn="base"/>
            <a:endParaRPr lang="en-US" sz="2000" b="1" dirty="0"/>
          </a:p>
          <a:p>
            <a:pPr fontAlgn="base"/>
            <a:r>
              <a:rPr lang="en-US" sz="2200" b="1" dirty="0"/>
              <a:t>The Goal:</a:t>
            </a:r>
            <a:r>
              <a:rPr lang="en-US" sz="2200" dirty="0"/>
              <a:t> To make sure that if a </a:t>
            </a:r>
            <a:r>
              <a:rPr lang="en-US" sz="2200" i="1" dirty="0"/>
              <a:t>digital thief</a:t>
            </a:r>
            <a:r>
              <a:rPr lang="en-US" sz="2200" dirty="0"/>
              <a:t> (hacker) tries to get into a website you use, your personal information is scrambled (encrypted) so they can't read it.</a:t>
            </a:r>
          </a:p>
          <a:p>
            <a:pPr>
              <a:spcAft>
                <a:spcPts val="600"/>
              </a:spcAft>
            </a:pPr>
            <a:endParaRPr lang="en-IE" dirty="0"/>
          </a:p>
        </p:txBody>
      </p:sp>
      <p:pic>
        <p:nvPicPr>
          <p:cNvPr id="5122" name="Picture 2">
            <a:extLst>
              <a:ext uri="{FF2B5EF4-FFF2-40B4-BE49-F238E27FC236}">
                <a16:creationId xmlns:a16="http://schemas.microsoft.com/office/drawing/2014/main" id="{55BDE4C2-3473-22D2-CE78-2BE29ED5281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483" r="222" b="-1"/>
          <a:stretch>
            <a:fillRect/>
          </a:stretch>
        </p:blipFill>
        <p:spPr bwMode="auto">
          <a:xfrm>
            <a:off x="6727564" y="1009985"/>
            <a:ext cx="4197110" cy="515924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Diagonal Corners Rounded 3">
            <a:extLst>
              <a:ext uri="{FF2B5EF4-FFF2-40B4-BE49-F238E27FC236}">
                <a16:creationId xmlns:a16="http://schemas.microsoft.com/office/drawing/2014/main" id="{4241B166-F62E-0EA8-D758-3C235BC1038F}"/>
              </a:ext>
            </a:extLst>
          </p:cNvPr>
          <p:cNvSpPr/>
          <p:nvPr/>
        </p:nvSpPr>
        <p:spPr>
          <a:xfrm>
            <a:off x="7584259" y="1512578"/>
            <a:ext cx="2752627" cy="697353"/>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solidFill>
                  <a:srgbClr val="292668"/>
                </a:solidFill>
              </a:rPr>
              <a:t>Personal Data</a:t>
            </a:r>
          </a:p>
        </p:txBody>
      </p:sp>
      <p:cxnSp>
        <p:nvCxnSpPr>
          <p:cNvPr id="6" name="Straight Arrow Connector 5">
            <a:extLst>
              <a:ext uri="{FF2B5EF4-FFF2-40B4-BE49-F238E27FC236}">
                <a16:creationId xmlns:a16="http://schemas.microsoft.com/office/drawing/2014/main" id="{EDD674AE-B558-5C1F-3E35-AFFB64E52169}"/>
              </a:ext>
            </a:extLst>
          </p:cNvPr>
          <p:cNvCxnSpPr>
            <a:cxnSpLocks/>
          </p:cNvCxnSpPr>
          <p:nvPr/>
        </p:nvCxnSpPr>
        <p:spPr>
          <a:xfrm flipH="1">
            <a:off x="7218002" y="2215344"/>
            <a:ext cx="529320" cy="1689736"/>
          </a:xfrm>
          <a:prstGeom prst="straightConnector1">
            <a:avLst/>
          </a:prstGeom>
          <a:ln w="57150">
            <a:solidFill>
              <a:srgbClr val="CA7BB3"/>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28F432D-2A8D-91A7-1731-7D80D9C11CFF}"/>
              </a:ext>
            </a:extLst>
          </p:cNvPr>
          <p:cNvCxnSpPr>
            <a:cxnSpLocks/>
          </p:cNvCxnSpPr>
          <p:nvPr/>
        </p:nvCxnSpPr>
        <p:spPr>
          <a:xfrm>
            <a:off x="9888718" y="2215344"/>
            <a:ext cx="167369" cy="770673"/>
          </a:xfrm>
          <a:prstGeom prst="straightConnector1">
            <a:avLst/>
          </a:prstGeom>
          <a:ln w="57150">
            <a:solidFill>
              <a:srgbClr val="CA7BB3"/>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Diagonal Corners Rounded 11">
            <a:extLst>
              <a:ext uri="{FF2B5EF4-FFF2-40B4-BE49-F238E27FC236}">
                <a16:creationId xmlns:a16="http://schemas.microsoft.com/office/drawing/2014/main" id="{0CA63B6E-A3F4-DFAD-AB3F-4A8DD9CF404D}"/>
              </a:ext>
            </a:extLst>
          </p:cNvPr>
          <p:cNvSpPr/>
          <p:nvPr/>
        </p:nvSpPr>
        <p:spPr>
          <a:xfrm>
            <a:off x="6673680" y="4047905"/>
            <a:ext cx="1970699" cy="1200329"/>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b="1" dirty="0">
                <a:solidFill>
                  <a:srgbClr val="292668"/>
                </a:solidFill>
              </a:rPr>
              <a:t>What you share</a:t>
            </a:r>
            <a:r>
              <a:rPr lang="en-IE" dirty="0">
                <a:solidFill>
                  <a:srgbClr val="292668"/>
                </a:solidFill>
              </a:rPr>
              <a:t>:</a:t>
            </a:r>
          </a:p>
          <a:p>
            <a:r>
              <a:rPr lang="en-IE" dirty="0">
                <a:solidFill>
                  <a:srgbClr val="292668"/>
                </a:solidFill>
              </a:rPr>
              <a:t>Your Name</a:t>
            </a:r>
          </a:p>
          <a:p>
            <a:r>
              <a:rPr lang="en-IE" dirty="0">
                <a:solidFill>
                  <a:srgbClr val="292668"/>
                </a:solidFill>
              </a:rPr>
              <a:t>Your email</a:t>
            </a:r>
          </a:p>
          <a:p>
            <a:r>
              <a:rPr lang="en-IE" dirty="0">
                <a:solidFill>
                  <a:srgbClr val="292668"/>
                </a:solidFill>
              </a:rPr>
              <a:t>Your Birthday</a:t>
            </a:r>
          </a:p>
        </p:txBody>
      </p:sp>
      <p:sp>
        <p:nvSpPr>
          <p:cNvPr id="13" name="Rectangle: Diagonal Corners Rounded 12">
            <a:extLst>
              <a:ext uri="{FF2B5EF4-FFF2-40B4-BE49-F238E27FC236}">
                <a16:creationId xmlns:a16="http://schemas.microsoft.com/office/drawing/2014/main" id="{AA3BBA26-85E7-D600-0DFA-74F97B8039BE}"/>
              </a:ext>
            </a:extLst>
          </p:cNvPr>
          <p:cNvSpPr/>
          <p:nvPr/>
        </p:nvSpPr>
        <p:spPr>
          <a:xfrm>
            <a:off x="9499077" y="3052649"/>
            <a:ext cx="2058186" cy="1200329"/>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IE" b="1" dirty="0">
                <a:solidFill>
                  <a:srgbClr val="292668"/>
                </a:solidFill>
              </a:rPr>
              <a:t>What they see</a:t>
            </a:r>
            <a:r>
              <a:rPr lang="en-IE" dirty="0">
                <a:solidFill>
                  <a:srgbClr val="292668"/>
                </a:solidFill>
              </a:rPr>
              <a:t>:</a:t>
            </a:r>
          </a:p>
          <a:p>
            <a:pPr algn="r"/>
            <a:r>
              <a:rPr lang="en-IE" dirty="0">
                <a:solidFill>
                  <a:srgbClr val="292668"/>
                </a:solidFill>
              </a:rPr>
              <a:t>Websites you visit</a:t>
            </a:r>
          </a:p>
          <a:p>
            <a:pPr algn="r"/>
            <a:r>
              <a:rPr lang="en-IE" dirty="0">
                <a:solidFill>
                  <a:srgbClr val="292668"/>
                </a:solidFill>
              </a:rPr>
              <a:t>What you buy</a:t>
            </a:r>
          </a:p>
          <a:p>
            <a:pPr algn="r"/>
            <a:r>
              <a:rPr lang="en-IE" dirty="0">
                <a:solidFill>
                  <a:srgbClr val="292668"/>
                </a:solidFill>
              </a:rPr>
              <a:t>Things you click on</a:t>
            </a:r>
          </a:p>
        </p:txBody>
      </p:sp>
    </p:spTree>
    <p:extLst>
      <p:ext uri="{BB962C8B-B14F-4D97-AF65-F5344CB8AC3E}">
        <p14:creationId xmlns:p14="http://schemas.microsoft.com/office/powerpoint/2010/main" val="810944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C7821-03C4-0144-C30D-7C89EF9851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66DC6BB-EE4F-9666-02B0-7DCF295F3884}"/>
              </a:ext>
            </a:extLst>
          </p:cNvPr>
          <p:cNvSpPr>
            <a:spLocks noGrp="1"/>
          </p:cNvSpPr>
          <p:nvPr>
            <p:ph type="body" sz="quarter" idx="15"/>
          </p:nvPr>
        </p:nvSpPr>
        <p:spPr/>
        <p:txBody>
          <a:bodyPr/>
          <a:lstStyle/>
          <a:p>
            <a:r>
              <a:rPr lang="en-US" b="1" dirty="0"/>
              <a:t>Data Protection: Guarding your Digital Paperwork</a:t>
            </a:r>
            <a:endParaRPr lang="en-IE" b="1" dirty="0"/>
          </a:p>
        </p:txBody>
      </p:sp>
      <p:sp>
        <p:nvSpPr>
          <p:cNvPr id="3" name="Text Placeholder 2">
            <a:extLst>
              <a:ext uri="{FF2B5EF4-FFF2-40B4-BE49-F238E27FC236}">
                <a16:creationId xmlns:a16="http://schemas.microsoft.com/office/drawing/2014/main" id="{2D01C164-7524-4EC8-0F70-FF0AB5949DBD}"/>
              </a:ext>
            </a:extLst>
          </p:cNvPr>
          <p:cNvSpPr>
            <a:spLocks noGrp="1"/>
          </p:cNvSpPr>
          <p:nvPr>
            <p:ph type="body" sz="quarter" idx="17"/>
          </p:nvPr>
        </p:nvSpPr>
        <p:spPr>
          <a:xfrm>
            <a:off x="885786" y="1627192"/>
            <a:ext cx="7353145" cy="4021291"/>
          </a:xfrm>
        </p:spPr>
        <p:txBody>
          <a:bodyPr/>
          <a:lstStyle/>
          <a:p>
            <a:pPr>
              <a:spcAft>
                <a:spcPts val="600"/>
              </a:spcAft>
            </a:pPr>
            <a:r>
              <a:rPr lang="en-US" b="1" dirty="0"/>
              <a:t>Some TIPS for better Data Protection:</a:t>
            </a:r>
          </a:p>
          <a:p>
            <a:pPr marL="342900" indent="-342900">
              <a:spcAft>
                <a:spcPts val="600"/>
              </a:spcAft>
              <a:buFont typeface="Arial" panose="020B0604020202020204" pitchFamily="34" charset="0"/>
              <a:buChar char="•"/>
            </a:pPr>
            <a:r>
              <a:rPr lang="en-US" b="1" dirty="0"/>
              <a:t>Public Wi-Fi Danger:</a:t>
            </a:r>
            <a:r>
              <a:rPr lang="en-US" dirty="0"/>
              <a:t> Using </a:t>
            </a:r>
            <a:r>
              <a:rPr lang="en-US" i="1" dirty="0"/>
              <a:t>Free Airport/Cafe Wi-Fi </a:t>
            </a:r>
            <a:r>
              <a:rPr lang="en-US" dirty="0"/>
              <a:t>for banking is like talking about your finances in a crowded elevator. Best practices is to wait until you are on a trusted home network.</a:t>
            </a:r>
          </a:p>
          <a:p>
            <a:pPr marL="342900" indent="-342900">
              <a:spcAft>
                <a:spcPts val="600"/>
              </a:spcAft>
              <a:buFont typeface="Arial" panose="020B0604020202020204" pitchFamily="34" charset="0"/>
              <a:buChar char="•"/>
            </a:pPr>
            <a:r>
              <a:rPr lang="en-US" b="1" dirty="0"/>
              <a:t>The Update Myth: </a:t>
            </a:r>
            <a:r>
              <a:rPr lang="en-US" dirty="0"/>
              <a:t>Many people click </a:t>
            </a:r>
            <a:r>
              <a:rPr lang="en-US" b="1" i="1" dirty="0"/>
              <a:t>Remind me later </a:t>
            </a:r>
            <a:r>
              <a:rPr lang="en-US" dirty="0"/>
              <a:t>on software updates because they fear it will change their layout. However, updates are actually </a:t>
            </a:r>
            <a:r>
              <a:rPr lang="en-US" i="1" dirty="0"/>
              <a:t>Digital Band-Aids</a:t>
            </a:r>
            <a:r>
              <a:rPr lang="en-US" dirty="0"/>
              <a:t> that fix holes hackers use to get in.</a:t>
            </a:r>
          </a:p>
          <a:p>
            <a:pPr marL="342900" indent="-342900">
              <a:spcAft>
                <a:spcPts val="600"/>
              </a:spcAft>
              <a:buFont typeface="Arial" panose="020B0604020202020204" pitchFamily="34" charset="0"/>
              <a:buChar char="•"/>
            </a:pPr>
            <a:r>
              <a:rPr lang="en-US" b="1" dirty="0"/>
              <a:t>Device Locking: </a:t>
            </a:r>
            <a:r>
              <a:rPr lang="en-US" dirty="0"/>
              <a:t>Ensure your tablet or phone requires a PIN, fingerprint, or face scan to open.</a:t>
            </a:r>
            <a:endParaRPr lang="en-IE" dirty="0"/>
          </a:p>
        </p:txBody>
      </p:sp>
      <p:pic>
        <p:nvPicPr>
          <p:cNvPr id="5122" name="Picture 2" descr="Transparent padlock">
            <a:extLst>
              <a:ext uri="{FF2B5EF4-FFF2-40B4-BE49-F238E27FC236}">
                <a16:creationId xmlns:a16="http://schemas.microsoft.com/office/drawing/2014/main" id="{84766F1A-C779-FED5-2C1D-4269A611A57E}"/>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357"/>
          <a:stretch>
            <a:fillRect/>
          </a:stretch>
        </p:blipFill>
        <p:spPr bwMode="auto">
          <a:xfrm>
            <a:off x="8313576" y="1713183"/>
            <a:ext cx="3067283" cy="393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052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lstStyle/>
          <a:p>
            <a:r>
              <a:rPr lang="en-IE" dirty="0"/>
              <a:t>Throughout this module and the AI for Seniors Course…If you come across any unfamiliar words or technical terms, you can find simple explanations in the AI for Seniors </a:t>
            </a:r>
            <a:r>
              <a:rPr lang="en-IE" b="1" dirty="0"/>
              <a:t>Glossary</a:t>
            </a:r>
            <a:r>
              <a:rPr lang="en-IE" dirty="0"/>
              <a:t> on our website at any time!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292668"/>
                </a:solidFill>
              </a:rPr>
              <a:t>www</a:t>
            </a:r>
            <a:r>
              <a:rPr lang="en-US" sz="3200" b="1" dirty="0">
                <a:solidFill>
                  <a:srgbClr val="292668"/>
                </a:solidFill>
              </a:rPr>
              <a:t>.ai4seniorsproject</a:t>
            </a:r>
            <a:r>
              <a:rPr lang="en-US" sz="3200" dirty="0">
                <a:solidFill>
                  <a:srgbClr val="292668"/>
                </a:solidFill>
              </a:rPr>
              <a:t>.eu</a:t>
            </a:r>
          </a:p>
          <a:p>
            <a:endParaRPr lang="en-US" sz="3200" dirty="0">
              <a:solidFill>
                <a:srgbClr val="292668"/>
              </a:solidFill>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69521-0AD1-4ADC-70C5-26AF88CBD5A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88F49AB-78C9-AE33-24F3-5AE83DEE25A0}"/>
              </a:ext>
            </a:extLst>
          </p:cNvPr>
          <p:cNvSpPr>
            <a:spLocks noGrp="1"/>
          </p:cNvSpPr>
          <p:nvPr>
            <p:ph type="body" sz="quarter" idx="15"/>
          </p:nvPr>
        </p:nvSpPr>
        <p:spPr>
          <a:prstGeom prst="rect">
            <a:avLst/>
          </a:prstGeom>
        </p:spPr>
        <p:txBody>
          <a:bodyPr/>
          <a:lstStyle/>
          <a:p>
            <a:r>
              <a:rPr lang="en-US" b="1" dirty="0"/>
              <a:t>Take Control</a:t>
            </a:r>
          </a:p>
        </p:txBody>
      </p:sp>
      <p:sp>
        <p:nvSpPr>
          <p:cNvPr id="12" name="Text Placeholder 11">
            <a:extLst>
              <a:ext uri="{FF2B5EF4-FFF2-40B4-BE49-F238E27FC236}">
                <a16:creationId xmlns:a16="http://schemas.microsoft.com/office/drawing/2014/main" id="{B841A4FC-CC65-CBBB-8486-F4F0B911D509}"/>
              </a:ext>
            </a:extLst>
          </p:cNvPr>
          <p:cNvSpPr>
            <a:spLocks noGrp="1"/>
          </p:cNvSpPr>
          <p:nvPr>
            <p:ph type="body" sz="quarter" idx="16"/>
          </p:nvPr>
        </p:nvSpPr>
        <p:spPr>
          <a:xfrm>
            <a:off x="1565484" y="1604530"/>
            <a:ext cx="8237375" cy="1824470"/>
          </a:xfrm>
          <a:prstGeom prst="rect">
            <a:avLst/>
          </a:prstGeom>
        </p:spPr>
        <p:txBody>
          <a:bodyPr/>
          <a:lstStyle/>
          <a:p>
            <a:r>
              <a:rPr lang="en-US" dirty="0"/>
              <a:t>Securing your digital life is just like locking your front door and pulling the curtains. By switching to </a:t>
            </a:r>
            <a:r>
              <a:rPr lang="en-US" b="1" dirty="0"/>
              <a:t>Passphrases</a:t>
            </a:r>
            <a:r>
              <a:rPr lang="en-US" dirty="0"/>
              <a:t>, you’ve made your </a:t>
            </a:r>
            <a:r>
              <a:rPr lang="en-US" b="1" i="1" dirty="0"/>
              <a:t>digital locks </a:t>
            </a:r>
            <a:r>
              <a:rPr lang="en-US" dirty="0"/>
              <a:t>much stronger. By adjusting your </a:t>
            </a:r>
            <a:r>
              <a:rPr lang="en-US" b="1" dirty="0"/>
              <a:t>Privacy Settings</a:t>
            </a:r>
            <a:r>
              <a:rPr lang="en-US" dirty="0"/>
              <a:t>, you’ve decided exactly who is allowed in your digital living room. These simple habits are the foundation of a safe (data-protected) online experience.</a:t>
            </a:r>
          </a:p>
        </p:txBody>
      </p:sp>
      <p:sp>
        <p:nvSpPr>
          <p:cNvPr id="15" name="Rectangle 14">
            <a:extLst>
              <a:ext uri="{FF2B5EF4-FFF2-40B4-BE49-F238E27FC236}">
                <a16:creationId xmlns:a16="http://schemas.microsoft.com/office/drawing/2014/main" id="{6CE92371-F652-C8B1-628C-458EF7E47EC3}"/>
              </a:ext>
            </a:extLst>
          </p:cNvPr>
          <p:cNvSpPr/>
          <p:nvPr/>
        </p:nvSpPr>
        <p:spPr>
          <a:xfrm>
            <a:off x="6961" y="3211551"/>
            <a:ext cx="1407911" cy="3646450"/>
          </a:xfrm>
          <a:prstGeom prst="rect">
            <a:avLst/>
          </a:prstGeom>
          <a:solidFill>
            <a:srgbClr val="5696D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11A023A-FC4C-8FAD-FFF6-F36A18A93E6C}"/>
              </a:ext>
            </a:extLst>
          </p:cNvPr>
          <p:cNvSpPr/>
          <p:nvPr/>
        </p:nvSpPr>
        <p:spPr>
          <a:xfrm>
            <a:off x="10784089" y="0"/>
            <a:ext cx="1407911" cy="5042136"/>
          </a:xfrm>
          <a:prstGeom prst="rect">
            <a:avLst/>
          </a:prstGeom>
          <a:gradFill>
            <a:gsLst>
              <a:gs pos="0">
                <a:srgbClr val="502F91">
                  <a:alpha val="79635"/>
                </a:srgbClr>
              </a:gs>
              <a:gs pos="100000">
                <a:srgbClr val="935AA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484194CA-89D9-322D-31D5-E33A2D8524D3}"/>
              </a:ext>
            </a:extLst>
          </p:cNvPr>
          <p:cNvSpPr>
            <a:spLocks noGrp="1"/>
          </p:cNvSpPr>
          <p:nvPr>
            <p:ph type="pic" sz="quarter" idx="10"/>
          </p:nvPr>
        </p:nvSpPr>
        <p:spPr>
          <a:solidFill>
            <a:srgbClr val="CA7BB3"/>
          </a:solidFill>
        </p:spPr>
        <p:txBody>
          <a:bodyPr/>
          <a:lstStyle/>
          <a:p>
            <a:endParaRPr lang="en-IE"/>
          </a:p>
        </p:txBody>
      </p:sp>
      <p:graphicFrame>
        <p:nvGraphicFramePr>
          <p:cNvPr id="4" name="Table 3">
            <a:extLst>
              <a:ext uri="{FF2B5EF4-FFF2-40B4-BE49-F238E27FC236}">
                <a16:creationId xmlns:a16="http://schemas.microsoft.com/office/drawing/2014/main" id="{07835FF5-12D6-7828-69E2-B66CC1052B6F}"/>
              </a:ext>
            </a:extLst>
          </p:cNvPr>
          <p:cNvGraphicFramePr>
            <a:graphicFrameLocks noGrp="1"/>
          </p:cNvGraphicFramePr>
          <p:nvPr>
            <p:extLst>
              <p:ext uri="{D42A27DB-BD31-4B8C-83A1-F6EECF244321}">
                <p14:modId xmlns:p14="http://schemas.microsoft.com/office/powerpoint/2010/main" val="3794885821"/>
              </p:ext>
            </p:extLst>
          </p:nvPr>
        </p:nvGraphicFramePr>
        <p:xfrm>
          <a:off x="426372" y="4304468"/>
          <a:ext cx="10515600" cy="1503680"/>
        </p:xfrm>
        <a:graphic>
          <a:graphicData uri="http://schemas.openxmlformats.org/drawingml/2006/table">
            <a:tbl>
              <a:tblPr/>
              <a:tblGrid>
                <a:gridCol w="3505200">
                  <a:extLst>
                    <a:ext uri="{9D8B030D-6E8A-4147-A177-3AD203B41FA5}">
                      <a16:colId xmlns:a16="http://schemas.microsoft.com/office/drawing/2014/main" val="3993707640"/>
                    </a:ext>
                  </a:extLst>
                </a:gridCol>
                <a:gridCol w="2858527">
                  <a:extLst>
                    <a:ext uri="{9D8B030D-6E8A-4147-A177-3AD203B41FA5}">
                      <a16:colId xmlns:a16="http://schemas.microsoft.com/office/drawing/2014/main" val="479888894"/>
                    </a:ext>
                  </a:extLst>
                </a:gridCol>
                <a:gridCol w="4151873">
                  <a:extLst>
                    <a:ext uri="{9D8B030D-6E8A-4147-A177-3AD203B41FA5}">
                      <a16:colId xmlns:a16="http://schemas.microsoft.com/office/drawing/2014/main" val="3614541639"/>
                    </a:ext>
                  </a:extLst>
                </a:gridCol>
              </a:tblGrid>
              <a:tr h="0">
                <a:tc>
                  <a:txBody>
                    <a:bodyPr/>
                    <a:lstStyle/>
                    <a:p>
                      <a:pPr rtl="0">
                        <a:buNone/>
                      </a:pPr>
                      <a:r>
                        <a:rPr lang="en-IE" b="1">
                          <a:solidFill>
                            <a:srgbClr val="292668"/>
                          </a:solidFill>
                          <a:effectLst/>
                          <a:latin typeface="Google Sans Text"/>
                        </a:rPr>
                        <a:t>Physical World</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tc>
                  <a:txBody>
                    <a:bodyPr/>
                    <a:lstStyle/>
                    <a:p>
                      <a:pPr rtl="0">
                        <a:buNone/>
                      </a:pPr>
                      <a:r>
                        <a:rPr lang="en-IE" b="1">
                          <a:solidFill>
                            <a:srgbClr val="292668"/>
                          </a:solidFill>
                          <a:effectLst/>
                          <a:latin typeface="Google Sans Text"/>
                        </a:rPr>
                        <a:t>Digital World</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tc>
                  <a:txBody>
                    <a:bodyPr/>
                    <a:lstStyle/>
                    <a:p>
                      <a:pPr rtl="0">
                        <a:buNone/>
                      </a:pPr>
                      <a:r>
                        <a:rPr lang="en-IE" b="1" dirty="0">
                          <a:solidFill>
                            <a:srgbClr val="292668"/>
                          </a:solidFill>
                          <a:effectLst/>
                          <a:latin typeface="Google Sans Text"/>
                        </a:rPr>
                        <a:t>What it protects</a:t>
                      </a:r>
                      <a:endParaRPr lang="en-IE" dirty="0">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extLst>
                  <a:ext uri="{0D108BD9-81ED-4DB2-BD59-A6C34878D82A}">
                    <a16:rowId xmlns:a16="http://schemas.microsoft.com/office/drawing/2014/main" val="3607089277"/>
                  </a:ext>
                </a:extLst>
              </a:tr>
              <a:tr h="0">
                <a:tc>
                  <a:txBody>
                    <a:bodyPr/>
                    <a:lstStyle/>
                    <a:p>
                      <a:pPr rtl="0">
                        <a:buNone/>
                      </a:pPr>
                      <a:r>
                        <a:rPr lang="en-IE" b="1">
                          <a:solidFill>
                            <a:srgbClr val="292668"/>
                          </a:solidFill>
                          <a:effectLst/>
                          <a:latin typeface="Google Sans Text"/>
                        </a:rPr>
                        <a:t>Front Door Key</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a:solidFill>
                            <a:srgbClr val="292668"/>
                          </a:solidFill>
                          <a:effectLst/>
                          <a:latin typeface="Google Sans Text"/>
                        </a:rPr>
                        <a:t>Password</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dirty="0">
                          <a:solidFill>
                            <a:srgbClr val="292668"/>
                          </a:solidFill>
                          <a:effectLst/>
                          <a:latin typeface="Google Sans Text"/>
                        </a:rPr>
                        <a:t>Your "Entry" (Login)</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4255996609"/>
                  </a:ext>
                </a:extLst>
              </a:tr>
              <a:tr h="0">
                <a:tc>
                  <a:txBody>
                    <a:bodyPr/>
                    <a:lstStyle/>
                    <a:p>
                      <a:pPr rtl="0">
                        <a:buNone/>
                      </a:pPr>
                      <a:r>
                        <a:rPr lang="en-IE" b="1" dirty="0">
                          <a:solidFill>
                            <a:srgbClr val="292668"/>
                          </a:solidFill>
                          <a:effectLst/>
                          <a:latin typeface="Google Sans Text"/>
                        </a:rPr>
                        <a:t>Window Curtains</a:t>
                      </a:r>
                      <a:endParaRPr lang="en-IE" dirty="0">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a:solidFill>
                            <a:srgbClr val="292668"/>
                          </a:solidFill>
                          <a:effectLst/>
                          <a:latin typeface="Google Sans Text"/>
                        </a:rPr>
                        <a:t>Privacy Settings</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US">
                          <a:solidFill>
                            <a:srgbClr val="292668"/>
                          </a:solidFill>
                          <a:effectLst/>
                          <a:latin typeface="Google Sans Text"/>
                        </a:rPr>
                        <a:t>Your "Visibility" (Who sees your posts)</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1427813562"/>
                  </a:ext>
                </a:extLst>
              </a:tr>
              <a:tr h="0">
                <a:tc>
                  <a:txBody>
                    <a:bodyPr/>
                    <a:lstStyle/>
                    <a:p>
                      <a:pPr rtl="0">
                        <a:buNone/>
                      </a:pPr>
                      <a:r>
                        <a:rPr lang="en-IE" b="1">
                          <a:solidFill>
                            <a:srgbClr val="292668"/>
                          </a:solidFill>
                          <a:effectLst/>
                          <a:latin typeface="Google Sans Text"/>
                        </a:rPr>
                        <a:t>Fireproof Safe</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a:solidFill>
                            <a:srgbClr val="292668"/>
                          </a:solidFill>
                          <a:effectLst/>
                          <a:latin typeface="Google Sans Text"/>
                        </a:rPr>
                        <a:t>Data Protection</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US" dirty="0">
                          <a:solidFill>
                            <a:srgbClr val="292668"/>
                          </a:solidFill>
                          <a:effectLst/>
                          <a:latin typeface="Google Sans Text"/>
                        </a:rPr>
                        <a:t>Your "Valuables" (Credit cards, ID, Photos)</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1791687370"/>
                  </a:ext>
                </a:extLst>
              </a:tr>
            </a:tbl>
          </a:graphicData>
        </a:graphic>
      </p:graphicFrame>
    </p:spTree>
    <p:extLst>
      <p:ext uri="{BB962C8B-B14F-4D97-AF65-F5344CB8AC3E}">
        <p14:creationId xmlns:p14="http://schemas.microsoft.com/office/powerpoint/2010/main" val="2396737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1DB23C-2B4C-1CAE-31E4-5273986101CE}"/>
              </a:ext>
            </a:extLst>
          </p:cNvPr>
          <p:cNvSpPr>
            <a:spLocks noGrp="1"/>
          </p:cNvSpPr>
          <p:nvPr>
            <p:ph type="body" sz="quarter" idx="15"/>
          </p:nvPr>
        </p:nvSpPr>
        <p:spPr/>
        <p:txBody>
          <a:bodyPr/>
          <a:lstStyle/>
          <a:p>
            <a:r>
              <a:rPr lang="en-IE" dirty="0"/>
              <a:t>Learner Exercise</a:t>
            </a:r>
          </a:p>
        </p:txBody>
      </p:sp>
      <p:sp>
        <p:nvSpPr>
          <p:cNvPr id="3" name="Text Placeholder 2">
            <a:extLst>
              <a:ext uri="{FF2B5EF4-FFF2-40B4-BE49-F238E27FC236}">
                <a16:creationId xmlns:a16="http://schemas.microsoft.com/office/drawing/2014/main" id="{EBEE6F1B-1CC6-51BA-0C9E-90204642DC88}"/>
              </a:ext>
            </a:extLst>
          </p:cNvPr>
          <p:cNvSpPr>
            <a:spLocks noGrp="1"/>
          </p:cNvSpPr>
          <p:nvPr>
            <p:ph type="body" sz="quarter" idx="17"/>
          </p:nvPr>
        </p:nvSpPr>
        <p:spPr/>
        <p:txBody>
          <a:bodyPr/>
          <a:lstStyle/>
          <a:p>
            <a:r>
              <a:rPr lang="en-IE" b="1" dirty="0"/>
              <a:t>Passwords: </a:t>
            </a:r>
          </a:p>
          <a:p>
            <a:r>
              <a:rPr lang="en-IE" dirty="0"/>
              <a:t>Consider changing your most used passwords – turn your favourite song lyric or a good memory into a 12+ character phrase (Include one special character &amp; a number)</a:t>
            </a:r>
          </a:p>
          <a:p>
            <a:endParaRPr lang="en-IE" dirty="0"/>
          </a:p>
          <a:p>
            <a:r>
              <a:rPr lang="en-IE" b="1" dirty="0"/>
              <a:t>Updates:</a:t>
            </a:r>
          </a:p>
          <a:p>
            <a:r>
              <a:rPr lang="en-IE" dirty="0"/>
              <a:t>Check your phone or other devices for software updates and click </a:t>
            </a:r>
            <a:r>
              <a:rPr lang="en-IE" i="1" dirty="0"/>
              <a:t>Install now</a:t>
            </a:r>
          </a:p>
          <a:p>
            <a:endParaRPr lang="en-IE" i="1" dirty="0"/>
          </a:p>
          <a:p>
            <a:r>
              <a:rPr lang="en-IE" b="1" dirty="0"/>
              <a:t>Privacy:</a:t>
            </a:r>
          </a:p>
          <a:p>
            <a:r>
              <a:rPr lang="en-IE" dirty="0"/>
              <a:t>Check your Social media Apps – Privacy Shortcuts turn off all unnecessary settings</a:t>
            </a:r>
          </a:p>
          <a:p>
            <a:endParaRPr lang="en-IE" dirty="0"/>
          </a:p>
          <a:p>
            <a:r>
              <a:rPr lang="en-IE" b="1" dirty="0"/>
              <a:t>Sharing: </a:t>
            </a:r>
          </a:p>
          <a:p>
            <a:r>
              <a:rPr lang="en-IE" dirty="0"/>
              <a:t>Never text or email passwords or PANs (Personal Access Numbers)</a:t>
            </a:r>
          </a:p>
        </p:txBody>
      </p:sp>
      <p:grpSp>
        <p:nvGrpSpPr>
          <p:cNvPr id="4" name="Group 3">
            <a:extLst>
              <a:ext uri="{FF2B5EF4-FFF2-40B4-BE49-F238E27FC236}">
                <a16:creationId xmlns:a16="http://schemas.microsoft.com/office/drawing/2014/main" id="{274BE556-C112-CB21-4E37-5542ABA5F001}"/>
              </a:ext>
            </a:extLst>
          </p:cNvPr>
          <p:cNvGrpSpPr/>
          <p:nvPr/>
        </p:nvGrpSpPr>
        <p:grpSpPr>
          <a:xfrm>
            <a:off x="8030313" y="529028"/>
            <a:ext cx="920484" cy="919581"/>
            <a:chOff x="10376768" y="2334933"/>
            <a:chExt cx="920484" cy="919581"/>
          </a:xfrm>
          <a:solidFill>
            <a:srgbClr val="292668"/>
          </a:solidFill>
        </p:grpSpPr>
        <p:sp>
          <p:nvSpPr>
            <p:cNvPr id="5" name="Freeform 240">
              <a:extLst>
                <a:ext uri="{FF2B5EF4-FFF2-40B4-BE49-F238E27FC236}">
                  <a16:creationId xmlns:a16="http://schemas.microsoft.com/office/drawing/2014/main" id="{4843575D-63C3-6501-EFC4-0D69814CC161}"/>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BCB1F"/>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241">
              <a:extLst>
                <a:ext uri="{FF2B5EF4-FFF2-40B4-BE49-F238E27FC236}">
                  <a16:creationId xmlns:a16="http://schemas.microsoft.com/office/drawing/2014/main" id="{BC853183-5A70-EB8C-F3F1-D9CA37EBFE05}"/>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BCB1F"/>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BF10C1EF-A9B5-9D43-A16E-F9EE86710C68}"/>
                </a:ext>
              </a:extLst>
            </p:cNvPr>
            <p:cNvGrpSpPr/>
            <p:nvPr/>
          </p:nvGrpSpPr>
          <p:grpSpPr>
            <a:xfrm>
              <a:off x="10376768" y="2334933"/>
              <a:ext cx="920484" cy="919581"/>
              <a:chOff x="10376768" y="2334933"/>
              <a:chExt cx="920484" cy="919581"/>
            </a:xfrm>
            <a:grpFill/>
          </p:grpSpPr>
          <p:sp>
            <p:nvSpPr>
              <p:cNvPr id="8" name="Freeform 243">
                <a:extLst>
                  <a:ext uri="{FF2B5EF4-FFF2-40B4-BE49-F238E27FC236}">
                    <a16:creationId xmlns:a16="http://schemas.microsoft.com/office/drawing/2014/main" id="{32425747-2A00-3655-825A-19100F151320}"/>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244">
                <a:extLst>
                  <a:ext uri="{FF2B5EF4-FFF2-40B4-BE49-F238E27FC236}">
                    <a16:creationId xmlns:a16="http://schemas.microsoft.com/office/drawing/2014/main" id="{503C06B3-14CA-AD36-8AEC-9E4DF2134DB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0" name="TextBox 9">
            <a:extLst>
              <a:ext uri="{FF2B5EF4-FFF2-40B4-BE49-F238E27FC236}">
                <a16:creationId xmlns:a16="http://schemas.microsoft.com/office/drawing/2014/main" id="{C7CF4110-0C5A-6504-74DD-8B8045D95A4E}"/>
              </a:ext>
            </a:extLst>
          </p:cNvPr>
          <p:cNvSpPr txBox="1"/>
          <p:nvPr/>
        </p:nvSpPr>
        <p:spPr>
          <a:xfrm>
            <a:off x="190122" y="5893806"/>
            <a:ext cx="721443" cy="461665"/>
          </a:xfrm>
          <a:prstGeom prst="rect">
            <a:avLst/>
          </a:prstGeom>
          <a:solidFill>
            <a:srgbClr val="EBCB1F"/>
          </a:solidFill>
        </p:spPr>
        <p:txBody>
          <a:bodyPr wrap="square" rtlCol="0">
            <a:spAutoFit/>
          </a:bodyPr>
          <a:lstStyle/>
          <a:p>
            <a:r>
              <a:rPr lang="en-IE" sz="2400" b="1" dirty="0">
                <a:solidFill>
                  <a:srgbClr val="292668"/>
                </a:solidFill>
              </a:rPr>
              <a:t>TIP:</a:t>
            </a:r>
          </a:p>
        </p:txBody>
      </p:sp>
    </p:spTree>
    <p:extLst>
      <p:ext uri="{BB962C8B-B14F-4D97-AF65-F5344CB8AC3E}">
        <p14:creationId xmlns:p14="http://schemas.microsoft.com/office/powerpoint/2010/main" val="3684889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3301AA-7DE9-3109-60F1-1F30D73AC350}"/>
              </a:ext>
            </a:extLst>
          </p:cNvPr>
          <p:cNvSpPr>
            <a:spLocks noGrp="1"/>
          </p:cNvSpPr>
          <p:nvPr>
            <p:ph type="body" sz="quarter" idx="17"/>
          </p:nvPr>
        </p:nvSpPr>
        <p:spPr/>
        <p:txBody>
          <a:bodyPr/>
          <a:lstStyle/>
          <a:p>
            <a:r>
              <a:rPr lang="en-IE" dirty="0"/>
              <a:t>02</a:t>
            </a:r>
          </a:p>
        </p:txBody>
      </p:sp>
      <p:pic>
        <p:nvPicPr>
          <p:cNvPr id="7" name="Picture Placeholder 6">
            <a:extLst>
              <a:ext uri="{FF2B5EF4-FFF2-40B4-BE49-F238E27FC236}">
                <a16:creationId xmlns:a16="http://schemas.microsoft.com/office/drawing/2014/main" id="{592D2075-281A-F592-D954-80B53025F15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4" name="Rectangle 3">
            <a:extLst>
              <a:ext uri="{FF2B5EF4-FFF2-40B4-BE49-F238E27FC236}">
                <a16:creationId xmlns:a16="http://schemas.microsoft.com/office/drawing/2014/main" id="{11127891-4D2E-1EDE-F523-6BC12DC89AB0}"/>
              </a:ext>
            </a:extLst>
          </p:cNvPr>
          <p:cNvSpPr/>
          <p:nvPr/>
        </p:nvSpPr>
        <p:spPr>
          <a:xfrm>
            <a:off x="5722297" y="3429000"/>
            <a:ext cx="4680135" cy="1378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AA3DB6AC-C3FC-8302-169B-ED03EFBA1F45}"/>
              </a:ext>
            </a:extLst>
          </p:cNvPr>
          <p:cNvSpPr txBox="1"/>
          <p:nvPr/>
        </p:nvSpPr>
        <p:spPr>
          <a:xfrm>
            <a:off x="5906320" y="3481298"/>
            <a:ext cx="4604753" cy="1200329"/>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UNDERSTANDING ALGORITHMS</a:t>
            </a:r>
          </a:p>
        </p:txBody>
      </p:sp>
    </p:spTree>
    <p:extLst>
      <p:ext uri="{BB962C8B-B14F-4D97-AF65-F5344CB8AC3E}">
        <p14:creationId xmlns:p14="http://schemas.microsoft.com/office/powerpoint/2010/main" val="4104436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5"/>
          </p:nvPr>
        </p:nvSpPr>
        <p:spPr>
          <a:xfrm>
            <a:off x="1700213" y="820615"/>
            <a:ext cx="9424988" cy="697353"/>
          </a:xfrm>
          <a:prstGeom prst="rect">
            <a:avLst/>
          </a:prstGeom>
        </p:spPr>
        <p:txBody>
          <a:bodyPr/>
          <a:lstStyle/>
          <a:p>
            <a:r>
              <a:rPr lang="en-US" b="1" dirty="0"/>
              <a:t>Algorithms &amp; Tracking</a:t>
            </a:r>
          </a:p>
        </p:txBody>
      </p:sp>
      <p:sp>
        <p:nvSpPr>
          <p:cNvPr id="12" name="Text Placeholder 11"/>
          <p:cNvSpPr>
            <a:spLocks noGrp="1"/>
          </p:cNvSpPr>
          <p:nvPr>
            <p:ph type="body" sz="quarter" idx="16"/>
          </p:nvPr>
        </p:nvSpPr>
        <p:spPr>
          <a:xfrm>
            <a:off x="1693420" y="1684878"/>
            <a:ext cx="9412978" cy="1824470"/>
          </a:xfrm>
          <a:prstGeom prst="rect">
            <a:avLst/>
          </a:prstGeom>
        </p:spPr>
        <p:txBody>
          <a:bodyPr/>
          <a:lstStyle/>
          <a:p>
            <a:pPr>
              <a:spcAft>
                <a:spcPts val="600"/>
              </a:spcAft>
            </a:pPr>
            <a:r>
              <a:rPr lang="en-US" dirty="0"/>
              <a:t>Think of an algorithm as a digital recipe. Just as a recipe follows steps to make a cake, an algorithm is a set of instructions a computer follows to solve a problem or decide what to show you next.</a:t>
            </a:r>
          </a:p>
          <a:p>
            <a:r>
              <a:rPr lang="en-US" dirty="0"/>
              <a:t>Algorithms are designed to be helpful, but their main goal is to </a:t>
            </a:r>
            <a:r>
              <a:rPr lang="en-US" b="1" dirty="0"/>
              <a:t>keep you looking at the screen</a:t>
            </a:r>
            <a:r>
              <a:rPr lang="en-US" dirty="0"/>
              <a:t>. They don't always care if the information is true or healthy; they only care if it's something you are likely to click on.</a:t>
            </a:r>
          </a:p>
        </p:txBody>
      </p:sp>
      <p:pic>
        <p:nvPicPr>
          <p:cNvPr id="4" name="Picture Placeholder 5" descr="A group of people standing in a line&#10;&#10;AI-generated content may be incorrect.">
            <a:extLst>
              <a:ext uri="{FF2B5EF4-FFF2-40B4-BE49-F238E27FC236}">
                <a16:creationId xmlns:a16="http://schemas.microsoft.com/office/drawing/2014/main" id="{36EBB81E-0C9F-131A-834C-2E0EEF47CFC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0" y="3919655"/>
            <a:ext cx="11125201" cy="2342319"/>
          </a:xfrm>
        </p:spPr>
      </p:pic>
      <p:sp>
        <p:nvSpPr>
          <p:cNvPr id="6" name="Rectangle 5">
            <a:extLst>
              <a:ext uri="{FF2B5EF4-FFF2-40B4-BE49-F238E27FC236}">
                <a16:creationId xmlns:a16="http://schemas.microsoft.com/office/drawing/2014/main" id="{2F423177-F1E9-532E-E056-3448EF18FAA9}"/>
              </a:ext>
            </a:extLst>
          </p:cNvPr>
          <p:cNvSpPr/>
          <p:nvPr/>
        </p:nvSpPr>
        <p:spPr>
          <a:xfrm>
            <a:off x="0" y="3099040"/>
            <a:ext cx="1407911" cy="2938345"/>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35154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BDF803-4C44-B249-A9DA-0218BA13AF1A}"/>
              </a:ext>
            </a:extLst>
          </p:cNvPr>
          <p:cNvSpPr>
            <a:spLocks noGrp="1"/>
          </p:cNvSpPr>
          <p:nvPr>
            <p:ph type="body" sz="quarter" idx="16"/>
          </p:nvPr>
        </p:nvSpPr>
        <p:spPr>
          <a:xfrm>
            <a:off x="986829" y="769881"/>
            <a:ext cx="6876805" cy="1176614"/>
          </a:xfrm>
          <a:prstGeom prst="rect">
            <a:avLst/>
          </a:prstGeom>
        </p:spPr>
        <p:txBody>
          <a:bodyPr>
            <a:normAutofit/>
          </a:bodyPr>
          <a:lstStyle/>
          <a:p>
            <a:r>
              <a:rPr lang="en-US" b="1" dirty="0"/>
              <a:t>How They Track &amp; </a:t>
            </a:r>
            <a:r>
              <a:rPr lang="en-US" b="1" dirty="0" err="1"/>
              <a:t>Personalise</a:t>
            </a:r>
            <a:endParaRPr lang="en-US" b="1" dirty="0"/>
          </a:p>
        </p:txBody>
      </p:sp>
      <p:sp>
        <p:nvSpPr>
          <p:cNvPr id="6" name="Text Placeholder 5">
            <a:extLst>
              <a:ext uri="{FF2B5EF4-FFF2-40B4-BE49-F238E27FC236}">
                <a16:creationId xmlns:a16="http://schemas.microsoft.com/office/drawing/2014/main" id="{C3F1ACCF-338A-A749-A357-0B067600D1D2}"/>
              </a:ext>
            </a:extLst>
          </p:cNvPr>
          <p:cNvSpPr>
            <a:spLocks noGrp="1"/>
          </p:cNvSpPr>
          <p:nvPr>
            <p:ph type="body" sz="quarter" idx="17"/>
          </p:nvPr>
        </p:nvSpPr>
        <p:spPr>
          <a:xfrm>
            <a:off x="986829" y="1532789"/>
            <a:ext cx="5637962" cy="4021291"/>
          </a:xfrm>
          <a:prstGeom prst="rect">
            <a:avLst/>
          </a:prstGeom>
        </p:spPr>
        <p:txBody>
          <a:bodyPr/>
          <a:lstStyle/>
          <a:p>
            <a:r>
              <a:rPr lang="en-US" dirty="0"/>
              <a:t>Algorithms watch your </a:t>
            </a:r>
            <a:r>
              <a:rPr lang="en-US" i="1" dirty="0"/>
              <a:t>digital body language</a:t>
            </a:r>
            <a:r>
              <a:rPr lang="en-US" dirty="0"/>
              <a:t> to learn what you like. Here is how they work:</a:t>
            </a:r>
          </a:p>
          <a:p>
            <a:pPr marL="342900" indent="-342900">
              <a:spcAft>
                <a:spcPts val="600"/>
              </a:spcAft>
              <a:buFont typeface="Arial" panose="020B0604020202020204" pitchFamily="34" charset="0"/>
              <a:buChar char="•"/>
            </a:pPr>
            <a:r>
              <a:rPr lang="en-US" b="1" dirty="0"/>
              <a:t>The Trail:</a:t>
            </a:r>
            <a:r>
              <a:rPr lang="en-US" dirty="0"/>
              <a:t> Every time you </a:t>
            </a:r>
            <a:r>
              <a:rPr lang="en-US" b="1" i="1" dirty="0"/>
              <a:t>Like</a:t>
            </a:r>
            <a:r>
              <a:rPr lang="en-US" dirty="0"/>
              <a:t> a photo, watch a video, or search a website, the algorithm takes a note.</a:t>
            </a:r>
          </a:p>
          <a:p>
            <a:pPr marL="342900" indent="-342900">
              <a:spcAft>
                <a:spcPts val="600"/>
              </a:spcAft>
              <a:buFont typeface="Arial" panose="020B0604020202020204" pitchFamily="34" charset="0"/>
              <a:buChar char="•"/>
            </a:pPr>
            <a:r>
              <a:rPr lang="en-US" b="1" dirty="0"/>
              <a:t>The Profile:</a:t>
            </a:r>
            <a:r>
              <a:rPr lang="en-US" dirty="0"/>
              <a:t> It uses these notes to build a profile of your interests (e.g., </a:t>
            </a:r>
            <a:r>
              <a:rPr lang="en-US" i="1" dirty="0"/>
              <a:t>Loves gardening, is interested in history</a:t>
            </a:r>
            <a:r>
              <a:rPr lang="en-US" dirty="0"/>
              <a:t>).</a:t>
            </a:r>
          </a:p>
          <a:p>
            <a:pPr marL="342900" indent="-342900">
              <a:spcAft>
                <a:spcPts val="600"/>
              </a:spcAft>
              <a:buFont typeface="Arial" panose="020B0604020202020204" pitchFamily="34" charset="0"/>
              <a:buChar char="•"/>
            </a:pPr>
            <a:r>
              <a:rPr lang="en-US" b="1" dirty="0"/>
              <a:t>The </a:t>
            </a:r>
            <a:r>
              <a:rPr lang="en-US" b="1" dirty="0" err="1"/>
              <a:t>Personalisation</a:t>
            </a:r>
            <a:r>
              <a:rPr lang="en-US" b="1" dirty="0"/>
              <a:t>:</a:t>
            </a:r>
            <a:r>
              <a:rPr lang="en-US" dirty="0"/>
              <a:t> The next time you log in, the algorithm </a:t>
            </a:r>
            <a:r>
              <a:rPr lang="en-US" i="1" dirty="0"/>
              <a:t>serves</a:t>
            </a:r>
            <a:r>
              <a:rPr lang="en-US" dirty="0"/>
              <a:t> you content it thinks you’ll stay to watch. This is why two people can look at the same App but see completely different news and ads</a:t>
            </a:r>
          </a:p>
        </p:txBody>
      </p:sp>
      <p:pic>
        <p:nvPicPr>
          <p:cNvPr id="7" name="Picture Placeholder 6" descr="Illuminated polka dots">
            <a:extLst>
              <a:ext uri="{FF2B5EF4-FFF2-40B4-BE49-F238E27FC236}">
                <a16:creationId xmlns:a16="http://schemas.microsoft.com/office/drawing/2014/main" id="{454D455C-9042-FF64-B828-5F2F23C233F8}"/>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a:stretch/>
        </p:blipFill>
        <p:spPr/>
      </p:pic>
      <p:pic>
        <p:nvPicPr>
          <p:cNvPr id="3" name="Graphic 2" descr="Thumbs up sign outline">
            <a:extLst>
              <a:ext uri="{FF2B5EF4-FFF2-40B4-BE49-F238E27FC236}">
                <a16:creationId xmlns:a16="http://schemas.microsoft.com/office/drawing/2014/main" id="{CD33936E-E0D0-7792-AB02-655E6874D2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0067" y="2634558"/>
            <a:ext cx="649586" cy="649586"/>
          </a:xfrm>
          <a:prstGeom prst="rect">
            <a:avLst/>
          </a:prstGeom>
        </p:spPr>
      </p:pic>
      <p:pic>
        <p:nvPicPr>
          <p:cNvPr id="8" name="Graphic 7" descr="User outline">
            <a:extLst>
              <a:ext uri="{FF2B5EF4-FFF2-40B4-BE49-F238E27FC236}">
                <a16:creationId xmlns:a16="http://schemas.microsoft.com/office/drawing/2014/main" id="{1639174E-3C8B-6D04-3AF2-43771BE36C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3863" y="3671445"/>
            <a:ext cx="781993" cy="781993"/>
          </a:xfrm>
          <a:prstGeom prst="rect">
            <a:avLst/>
          </a:prstGeom>
        </p:spPr>
      </p:pic>
      <p:pic>
        <p:nvPicPr>
          <p:cNvPr id="12" name="Graphic 11" descr="Smiling with hearts face outline outline">
            <a:extLst>
              <a:ext uri="{FF2B5EF4-FFF2-40B4-BE49-F238E27FC236}">
                <a16:creationId xmlns:a16="http://schemas.microsoft.com/office/drawing/2014/main" id="{AA154DBE-3042-A5D2-6C78-638DBE2AF9A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4484" y="4871243"/>
            <a:ext cx="720749" cy="720749"/>
          </a:xfrm>
          <a:prstGeom prst="rect">
            <a:avLst/>
          </a:prstGeom>
        </p:spPr>
      </p:pic>
      <p:sp>
        <p:nvSpPr>
          <p:cNvPr id="13" name="Speech Bubble: Rectangle with Corners Rounded 12">
            <a:extLst>
              <a:ext uri="{FF2B5EF4-FFF2-40B4-BE49-F238E27FC236}">
                <a16:creationId xmlns:a16="http://schemas.microsoft.com/office/drawing/2014/main" id="{139A45B0-14E9-6365-93A2-3E0E2981475B}"/>
              </a:ext>
            </a:extLst>
          </p:cNvPr>
          <p:cNvSpPr/>
          <p:nvPr/>
        </p:nvSpPr>
        <p:spPr>
          <a:xfrm>
            <a:off x="6931180" y="3225294"/>
            <a:ext cx="3896842" cy="3238879"/>
          </a:xfrm>
          <a:prstGeom prst="wedgeRoundRectCallout">
            <a:avLst>
              <a:gd name="adj1" fmla="val -75484"/>
              <a:gd name="adj2" fmla="val -49424"/>
              <a:gd name="adj3" fmla="val 16667"/>
            </a:avLst>
          </a:prstGeom>
          <a:solidFill>
            <a:srgbClr val="CA7BB3"/>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t>A </a:t>
            </a:r>
            <a:r>
              <a:rPr lang="en-US" sz="2200" b="1" dirty="0">
                <a:solidFill>
                  <a:srgbClr val="292668"/>
                </a:solidFill>
              </a:rPr>
              <a:t>cookie</a:t>
            </a:r>
            <a:r>
              <a:rPr lang="en-US" sz="2200" dirty="0"/>
              <a:t> is a tiny file that a website places on your device. It isn’t a </a:t>
            </a:r>
            <a:r>
              <a:rPr lang="en-US" sz="2200" dirty="0" err="1"/>
              <a:t>programme</a:t>
            </a:r>
            <a:r>
              <a:rPr lang="en-US" sz="2200" dirty="0"/>
              <a:t>; it’s just a small note.</a:t>
            </a:r>
          </a:p>
          <a:p>
            <a:pPr algn="ctr"/>
            <a:r>
              <a:rPr lang="en-US" sz="2200" dirty="0"/>
              <a:t>If a cookie (note) says what you did, the algorithm is the brain that decides what to do with that information.</a:t>
            </a:r>
            <a:endParaRPr lang="en-IE" sz="2200" dirty="0"/>
          </a:p>
        </p:txBody>
      </p:sp>
    </p:spTree>
    <p:extLst>
      <p:ext uri="{BB962C8B-B14F-4D97-AF65-F5344CB8AC3E}">
        <p14:creationId xmlns:p14="http://schemas.microsoft.com/office/powerpoint/2010/main" val="3505313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FD68A6F-66CB-FF6A-CC92-3EA101A4818D}"/>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AC615180-A949-0483-A7CF-816DF4C3D3FA}"/>
              </a:ext>
            </a:extLst>
          </p:cNvPr>
          <p:cNvSpPr>
            <a:spLocks noGrp="1"/>
          </p:cNvSpPr>
          <p:nvPr>
            <p:ph type="body" sz="quarter" idx="15"/>
          </p:nvPr>
        </p:nvSpPr>
        <p:spPr>
          <a:xfrm>
            <a:off x="5896805" y="1037721"/>
            <a:ext cx="4550975" cy="697353"/>
          </a:xfrm>
        </p:spPr>
        <p:txBody>
          <a:bodyPr/>
          <a:lstStyle/>
          <a:p>
            <a:r>
              <a:rPr lang="en-IE" dirty="0"/>
              <a:t>How to Clear Cookies</a:t>
            </a:r>
          </a:p>
        </p:txBody>
      </p:sp>
      <p:sp>
        <p:nvSpPr>
          <p:cNvPr id="4" name="Text Placeholder 3">
            <a:extLst>
              <a:ext uri="{FF2B5EF4-FFF2-40B4-BE49-F238E27FC236}">
                <a16:creationId xmlns:a16="http://schemas.microsoft.com/office/drawing/2014/main" id="{CA6AA4B1-ABF3-43A3-C012-3E489BD472B3}"/>
              </a:ext>
            </a:extLst>
          </p:cNvPr>
          <p:cNvSpPr>
            <a:spLocks noGrp="1"/>
          </p:cNvSpPr>
          <p:nvPr>
            <p:ph type="body" sz="quarter" idx="16"/>
          </p:nvPr>
        </p:nvSpPr>
        <p:spPr>
          <a:xfrm>
            <a:off x="6464175" y="2074519"/>
            <a:ext cx="5664451" cy="3283543"/>
          </a:xfrm>
        </p:spPr>
        <p:txBody>
          <a:bodyPr/>
          <a:lstStyle/>
          <a:p>
            <a:pPr marL="342900" indent="-342900">
              <a:buFont typeface="Arial" panose="020B0604020202020204" pitchFamily="34" charset="0"/>
              <a:buChar char="•"/>
            </a:pPr>
            <a:r>
              <a:rPr lang="en-US" dirty="0">
                <a:solidFill>
                  <a:srgbClr val="292668"/>
                </a:solidFill>
                <a:hlinkClick r:id="rId3">
                  <a:extLst>
                    <a:ext uri="{A12FA001-AC4F-418D-AE19-62706E023703}">
                      <ahyp:hlinkClr xmlns:ahyp="http://schemas.microsoft.com/office/drawing/2018/hyperlinkcolor" val="tx"/>
                    </a:ext>
                  </a:extLst>
                </a:hlinkClick>
              </a:rPr>
              <a:t>How To Clear Cookies On Android</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pPr marL="342900" indent="-342900">
              <a:buFont typeface="Arial" panose="020B0604020202020204" pitchFamily="34" charset="0"/>
              <a:buChar char="•"/>
            </a:pPr>
            <a:r>
              <a:rPr lang="en-US" dirty="0">
                <a:solidFill>
                  <a:srgbClr val="292668"/>
                </a:solidFill>
                <a:hlinkClick r:id="rId4">
                  <a:extLst>
                    <a:ext uri="{A12FA001-AC4F-418D-AE19-62706E023703}">
                      <ahyp:hlinkClr xmlns:ahyp="http://schemas.microsoft.com/office/drawing/2018/hyperlinkcolor" val="tx"/>
                    </a:ext>
                  </a:extLst>
                </a:hlinkClick>
              </a:rPr>
              <a:t>How To Clear or Delete Cookies on iPhone (2025)</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pPr marL="342900" indent="-342900">
              <a:buFont typeface="Arial" panose="020B0604020202020204" pitchFamily="34" charset="0"/>
              <a:buChar char="•"/>
            </a:pPr>
            <a:r>
              <a:rPr lang="en-US" dirty="0">
                <a:solidFill>
                  <a:srgbClr val="292668"/>
                </a:solidFill>
                <a:hlinkClick r:id="rId5">
                  <a:extLst>
                    <a:ext uri="{A12FA001-AC4F-418D-AE19-62706E023703}">
                      <ahyp:hlinkClr xmlns:ahyp="http://schemas.microsoft.com/office/drawing/2018/hyperlinkcolor" val="tx"/>
                    </a:ext>
                  </a:extLst>
                </a:hlinkClick>
              </a:rPr>
              <a:t>How to Clear Cookies in Microsoft Edge [2026 Full Guide]</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r>
              <a:rPr lang="en-US" b="1" dirty="0">
                <a:solidFill>
                  <a:srgbClr val="292668"/>
                </a:solidFill>
              </a:rPr>
              <a:t>Note: </a:t>
            </a:r>
            <a:r>
              <a:rPr lang="en-US" sz="2200" dirty="0">
                <a:solidFill>
                  <a:srgbClr val="292668"/>
                </a:solidFill>
              </a:rPr>
              <a:t>by clearing cookies, you are essentially telling websites, </a:t>
            </a:r>
            <a:r>
              <a:rPr lang="en-US" sz="2200" i="1" dirty="0">
                <a:solidFill>
                  <a:srgbClr val="292668"/>
                </a:solidFill>
              </a:rPr>
              <a:t>Forget what you know about me</a:t>
            </a:r>
            <a:r>
              <a:rPr lang="en-US" sz="2200" dirty="0">
                <a:solidFill>
                  <a:srgbClr val="292668"/>
                </a:solidFill>
              </a:rPr>
              <a:t>. You will be automatically signed out of your active websites and treated like a new visitor.</a:t>
            </a:r>
            <a:endParaRPr lang="en-IE" sz="2200" dirty="0">
              <a:solidFill>
                <a:srgbClr val="292668"/>
              </a:solidFill>
            </a:endParaRPr>
          </a:p>
        </p:txBody>
      </p:sp>
      <p:pic>
        <p:nvPicPr>
          <p:cNvPr id="5" name="Online Media 4" title="How to Clear Cache and Cookies in Google Chrome (2025 Update)">
            <a:hlinkClick r:id="" action="ppaction://media"/>
            <a:extLst>
              <a:ext uri="{FF2B5EF4-FFF2-40B4-BE49-F238E27FC236}">
                <a16:creationId xmlns:a16="http://schemas.microsoft.com/office/drawing/2014/main" id="{76CC4314-B3FE-1C28-428A-66B1FE22AAF1}"/>
              </a:ext>
            </a:extLst>
          </p:cNvPr>
          <p:cNvPicPr>
            <a:picLocks noRot="1" noChangeAspect="1"/>
          </p:cNvPicPr>
          <p:nvPr>
            <a:videoFile r:link="rId1"/>
          </p:nvPr>
        </p:nvPicPr>
        <p:blipFill>
          <a:blip r:embed="rId6"/>
          <a:stretch>
            <a:fillRect/>
          </a:stretch>
        </p:blipFill>
        <p:spPr>
          <a:xfrm>
            <a:off x="1079241" y="2735738"/>
            <a:ext cx="5016759" cy="3283543"/>
          </a:xfrm>
          <a:prstGeom prst="rect">
            <a:avLst/>
          </a:prstGeom>
        </p:spPr>
      </p:pic>
      <p:sp>
        <p:nvSpPr>
          <p:cNvPr id="7" name="TextBox 6">
            <a:extLst>
              <a:ext uri="{FF2B5EF4-FFF2-40B4-BE49-F238E27FC236}">
                <a16:creationId xmlns:a16="http://schemas.microsoft.com/office/drawing/2014/main" id="{0DD4DCE2-695A-B686-1010-35FFB9F52FDD}"/>
              </a:ext>
            </a:extLst>
          </p:cNvPr>
          <p:cNvSpPr txBox="1"/>
          <p:nvPr/>
        </p:nvSpPr>
        <p:spPr>
          <a:xfrm>
            <a:off x="720051" y="6358726"/>
            <a:ext cx="6853334" cy="369332"/>
          </a:xfrm>
          <a:prstGeom prst="rect">
            <a:avLst/>
          </a:prstGeom>
          <a:noFill/>
        </p:spPr>
        <p:txBody>
          <a:bodyPr wrap="square">
            <a:spAutoFit/>
          </a:bodyPr>
          <a:lstStyle/>
          <a:p>
            <a:r>
              <a:rPr lang="en-US" dirty="0">
                <a:hlinkClick r:id="rId7"/>
              </a:rPr>
              <a:t>How to Clear Cache and Cookies in Google Chrome (2025 Update)</a:t>
            </a:r>
            <a:endParaRPr lang="en-IE" dirty="0"/>
          </a:p>
        </p:txBody>
      </p:sp>
      <p:sp>
        <p:nvSpPr>
          <p:cNvPr id="8" name="TextBox 7">
            <a:extLst>
              <a:ext uri="{FF2B5EF4-FFF2-40B4-BE49-F238E27FC236}">
                <a16:creationId xmlns:a16="http://schemas.microsoft.com/office/drawing/2014/main" id="{0D8C269C-1300-A54F-4147-715C380117C3}"/>
              </a:ext>
            </a:extLst>
          </p:cNvPr>
          <p:cNvSpPr txBox="1"/>
          <p:nvPr/>
        </p:nvSpPr>
        <p:spPr>
          <a:xfrm>
            <a:off x="901120" y="744434"/>
            <a:ext cx="4186927" cy="1323439"/>
          </a:xfrm>
          <a:prstGeom prst="rect">
            <a:avLst/>
          </a:prstGeom>
          <a:noFill/>
        </p:spPr>
        <p:txBody>
          <a:bodyPr wrap="square" rtlCol="0">
            <a:spAutoFit/>
          </a:bodyPr>
          <a:lstStyle/>
          <a:p>
            <a:r>
              <a:rPr lang="en-IE" sz="4000" dirty="0">
                <a:solidFill>
                  <a:srgbClr val="292668"/>
                </a:solidFill>
              </a:rPr>
              <a:t>Watch the relevant VIDEO for you…</a:t>
            </a:r>
          </a:p>
        </p:txBody>
      </p:sp>
    </p:spTree>
    <p:extLst>
      <p:ext uri="{BB962C8B-B14F-4D97-AF65-F5344CB8AC3E}">
        <p14:creationId xmlns:p14="http://schemas.microsoft.com/office/powerpoint/2010/main" val="355322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43857-5418-B86C-FFF5-6591FC88A2A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8B088A-691E-357B-6035-F05567BCCE6A}"/>
              </a:ext>
            </a:extLst>
          </p:cNvPr>
          <p:cNvSpPr>
            <a:spLocks noGrp="1"/>
          </p:cNvSpPr>
          <p:nvPr>
            <p:ph type="body" sz="quarter" idx="17"/>
          </p:nvPr>
        </p:nvSpPr>
        <p:spPr/>
        <p:txBody>
          <a:bodyPr/>
          <a:lstStyle/>
          <a:p>
            <a:r>
              <a:rPr lang="en-IE" dirty="0"/>
              <a:t>03</a:t>
            </a:r>
          </a:p>
        </p:txBody>
      </p:sp>
      <p:pic>
        <p:nvPicPr>
          <p:cNvPr id="7" name="Picture Placeholder 6">
            <a:extLst>
              <a:ext uri="{FF2B5EF4-FFF2-40B4-BE49-F238E27FC236}">
                <a16:creationId xmlns:a16="http://schemas.microsoft.com/office/drawing/2014/main" id="{4C689CB2-18FE-8043-E13D-60579DCD30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90122" y="2626822"/>
            <a:ext cx="7756845" cy="3396829"/>
          </a:xfrm>
        </p:spPr>
      </p:pic>
      <p:sp>
        <p:nvSpPr>
          <p:cNvPr id="4" name="Rectangle 3">
            <a:extLst>
              <a:ext uri="{FF2B5EF4-FFF2-40B4-BE49-F238E27FC236}">
                <a16:creationId xmlns:a16="http://schemas.microsoft.com/office/drawing/2014/main" id="{72A56C5B-FEFE-C5A6-4A21-1687BA37F320}"/>
              </a:ext>
            </a:extLst>
          </p:cNvPr>
          <p:cNvSpPr/>
          <p:nvPr/>
        </p:nvSpPr>
        <p:spPr>
          <a:xfrm>
            <a:off x="2942376" y="3429000"/>
            <a:ext cx="7460057" cy="1378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31488C77-B4FE-AF48-3486-B4A2654EE836}"/>
              </a:ext>
            </a:extLst>
          </p:cNvPr>
          <p:cNvSpPr txBox="1"/>
          <p:nvPr/>
        </p:nvSpPr>
        <p:spPr>
          <a:xfrm>
            <a:off x="3150606" y="3481298"/>
            <a:ext cx="7360467" cy="1200329"/>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HOW AI IS USED IN SCAMS, PHISHING &amp; MISINFORMATION</a:t>
            </a:r>
          </a:p>
        </p:txBody>
      </p:sp>
    </p:spTree>
    <p:extLst>
      <p:ext uri="{BB962C8B-B14F-4D97-AF65-F5344CB8AC3E}">
        <p14:creationId xmlns:p14="http://schemas.microsoft.com/office/powerpoint/2010/main" val="3783790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44">
            <a:extLst>
              <a:ext uri="{FF2B5EF4-FFF2-40B4-BE49-F238E27FC236}">
                <a16:creationId xmlns:a16="http://schemas.microsoft.com/office/drawing/2014/main" id="{8BE3C4E2-5257-473B-3341-BDCB4510EF87}"/>
              </a:ext>
            </a:extLst>
          </p:cNvPr>
          <p:cNvSpPr>
            <a:spLocks noChangeArrowheads="1"/>
          </p:cNvSpPr>
          <p:nvPr/>
        </p:nvSpPr>
        <p:spPr bwMode="auto">
          <a:xfrm>
            <a:off x="924320" y="2662157"/>
            <a:ext cx="2784079" cy="3942346"/>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w="19050">
            <a:solidFill>
              <a:srgbClr val="292668"/>
            </a:solidFill>
            <a:prstDash val="sysDash"/>
          </a:ln>
          <a:effectLst/>
        </p:spPr>
        <p:txBody>
          <a:bodyPr wrap="none" anchor="ctr"/>
          <a:lstStyle/>
          <a:p>
            <a:endParaRPr lang="en-US" sz="900" dirty="0"/>
          </a:p>
        </p:txBody>
      </p:sp>
      <p:sp>
        <p:nvSpPr>
          <p:cNvPr id="3" name="Freeform 319">
            <a:extLst>
              <a:ext uri="{FF2B5EF4-FFF2-40B4-BE49-F238E27FC236}">
                <a16:creationId xmlns:a16="http://schemas.microsoft.com/office/drawing/2014/main" id="{866D2646-13F5-877F-C6F0-06532E696A04}"/>
              </a:ext>
            </a:extLst>
          </p:cNvPr>
          <p:cNvSpPr>
            <a:spLocks noChangeArrowheads="1"/>
          </p:cNvSpPr>
          <p:nvPr/>
        </p:nvSpPr>
        <p:spPr bwMode="auto">
          <a:xfrm>
            <a:off x="1527063" y="1532618"/>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a:effectLst/>
        </p:spPr>
        <p:txBody>
          <a:bodyPr wrap="none" anchor="ctr"/>
          <a:lstStyle/>
          <a:p>
            <a:endParaRPr lang="en-US" sz="900" dirty="0"/>
          </a:p>
        </p:txBody>
      </p:sp>
      <p:sp>
        <p:nvSpPr>
          <p:cNvPr id="4" name="Freeform 320">
            <a:extLst>
              <a:ext uri="{FF2B5EF4-FFF2-40B4-BE49-F238E27FC236}">
                <a16:creationId xmlns:a16="http://schemas.microsoft.com/office/drawing/2014/main" id="{8127D100-DFC5-BBFC-79E8-74FB154A9633}"/>
              </a:ext>
            </a:extLst>
          </p:cNvPr>
          <p:cNvSpPr>
            <a:spLocks noChangeArrowheads="1"/>
          </p:cNvSpPr>
          <p:nvPr/>
        </p:nvSpPr>
        <p:spPr bwMode="auto">
          <a:xfrm>
            <a:off x="4640163" y="2676593"/>
            <a:ext cx="2784079" cy="3942346"/>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w="19050">
            <a:solidFill>
              <a:srgbClr val="292668"/>
            </a:solidFill>
            <a:prstDash val="sysDash"/>
          </a:ln>
          <a:effectLst/>
        </p:spPr>
        <p:txBody>
          <a:bodyPr wrap="none" anchor="ctr"/>
          <a:lstStyle/>
          <a:p>
            <a:endParaRPr lang="en-US" sz="900"/>
          </a:p>
        </p:txBody>
      </p:sp>
      <p:sp>
        <p:nvSpPr>
          <p:cNvPr id="5" name="Freeform 393">
            <a:extLst>
              <a:ext uri="{FF2B5EF4-FFF2-40B4-BE49-F238E27FC236}">
                <a16:creationId xmlns:a16="http://schemas.microsoft.com/office/drawing/2014/main" id="{1FE547A4-E279-3AA5-40C4-6A51E7B9FCD5}"/>
              </a:ext>
            </a:extLst>
          </p:cNvPr>
          <p:cNvSpPr>
            <a:spLocks noChangeArrowheads="1"/>
          </p:cNvSpPr>
          <p:nvPr/>
        </p:nvSpPr>
        <p:spPr bwMode="auto">
          <a:xfrm>
            <a:off x="5221541" y="161187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a:effectLst/>
        </p:spPr>
        <p:txBody>
          <a:bodyPr wrap="none" anchor="ctr"/>
          <a:lstStyle/>
          <a:p>
            <a:endParaRPr lang="en-US" sz="900" dirty="0"/>
          </a:p>
        </p:txBody>
      </p:sp>
      <p:sp>
        <p:nvSpPr>
          <p:cNvPr id="6" name="Freeform 394">
            <a:extLst>
              <a:ext uri="{FF2B5EF4-FFF2-40B4-BE49-F238E27FC236}">
                <a16:creationId xmlns:a16="http://schemas.microsoft.com/office/drawing/2014/main" id="{5BFEF465-B3D0-7F2A-C87D-070CB917F6B1}"/>
              </a:ext>
            </a:extLst>
          </p:cNvPr>
          <p:cNvSpPr>
            <a:spLocks noChangeArrowheads="1"/>
          </p:cNvSpPr>
          <p:nvPr/>
        </p:nvSpPr>
        <p:spPr bwMode="auto">
          <a:xfrm>
            <a:off x="8356007" y="2676593"/>
            <a:ext cx="2784078" cy="3942346"/>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w="19050">
            <a:solidFill>
              <a:srgbClr val="292668"/>
            </a:solidFill>
            <a:prstDash val="sysDash"/>
          </a:ln>
          <a:effectLst/>
        </p:spPr>
        <p:txBody>
          <a:bodyPr wrap="none" anchor="ctr"/>
          <a:lstStyle/>
          <a:p>
            <a:endParaRPr lang="en-US" sz="900"/>
          </a:p>
        </p:txBody>
      </p:sp>
      <p:sp>
        <p:nvSpPr>
          <p:cNvPr id="7" name="Freeform 469">
            <a:extLst>
              <a:ext uri="{FF2B5EF4-FFF2-40B4-BE49-F238E27FC236}">
                <a16:creationId xmlns:a16="http://schemas.microsoft.com/office/drawing/2014/main" id="{1947FCE4-B6BE-4125-E808-83C464087984}"/>
              </a:ext>
            </a:extLst>
          </p:cNvPr>
          <p:cNvSpPr>
            <a:spLocks noChangeArrowheads="1"/>
          </p:cNvSpPr>
          <p:nvPr/>
        </p:nvSpPr>
        <p:spPr bwMode="auto">
          <a:xfrm>
            <a:off x="9003442" y="1647300"/>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42B62"/>
          </a:solidFill>
          <a:ln>
            <a:noFill/>
          </a:ln>
          <a:effectLst/>
        </p:spPr>
        <p:txBody>
          <a:bodyPr wrap="none" anchor="ctr"/>
          <a:lstStyle/>
          <a:p>
            <a:endParaRPr lang="en-US" sz="900"/>
          </a:p>
        </p:txBody>
      </p:sp>
      <p:sp>
        <p:nvSpPr>
          <p:cNvPr id="8" name="CuadroTexto 555">
            <a:extLst>
              <a:ext uri="{FF2B5EF4-FFF2-40B4-BE49-F238E27FC236}">
                <a16:creationId xmlns:a16="http://schemas.microsoft.com/office/drawing/2014/main" id="{1DE37850-8FC3-5283-4A06-3929718A9D8C}"/>
              </a:ext>
            </a:extLst>
          </p:cNvPr>
          <p:cNvSpPr txBox="1"/>
          <p:nvPr/>
        </p:nvSpPr>
        <p:spPr>
          <a:xfrm>
            <a:off x="1113031" y="3130688"/>
            <a:ext cx="2483557"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Scam </a:t>
            </a:r>
            <a:r>
              <a:rPr lang="en-US" sz="2000" dirty="0">
                <a:solidFill>
                  <a:schemeClr val="bg1"/>
                </a:solidFill>
                <a:latin typeface="Calibri" panose="020F0502020204030204" pitchFamily="34" charset="0"/>
                <a:ea typeface="Lato" charset="0"/>
                <a:cs typeface="Calibri" panose="020F0502020204030204" pitchFamily="34" charset="0"/>
              </a:rPr>
              <a:t>(the Theft)</a:t>
            </a:r>
          </a:p>
        </p:txBody>
      </p:sp>
      <p:sp>
        <p:nvSpPr>
          <p:cNvPr id="9" name="CuadroTexto 557">
            <a:extLst>
              <a:ext uri="{FF2B5EF4-FFF2-40B4-BE49-F238E27FC236}">
                <a16:creationId xmlns:a16="http://schemas.microsoft.com/office/drawing/2014/main" id="{0D929145-3BAA-590A-F693-79645026B722}"/>
              </a:ext>
            </a:extLst>
          </p:cNvPr>
          <p:cNvSpPr txBox="1"/>
          <p:nvPr/>
        </p:nvSpPr>
        <p:spPr>
          <a:xfrm>
            <a:off x="4839453" y="3283299"/>
            <a:ext cx="2513093"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Phishing </a:t>
            </a:r>
            <a:r>
              <a:rPr lang="en-US" sz="2000" dirty="0">
                <a:solidFill>
                  <a:schemeClr val="bg1"/>
                </a:solidFill>
                <a:latin typeface="Calibri" panose="020F0502020204030204" pitchFamily="34" charset="0"/>
                <a:ea typeface="Lato" charset="0"/>
                <a:cs typeface="Calibri" panose="020F0502020204030204" pitchFamily="34" charset="0"/>
              </a:rPr>
              <a:t>(The Hook)</a:t>
            </a:r>
          </a:p>
        </p:txBody>
      </p:sp>
      <p:sp>
        <p:nvSpPr>
          <p:cNvPr id="10" name="CuadroTexto 559">
            <a:extLst>
              <a:ext uri="{FF2B5EF4-FFF2-40B4-BE49-F238E27FC236}">
                <a16:creationId xmlns:a16="http://schemas.microsoft.com/office/drawing/2014/main" id="{AD735DDF-92AE-E78A-20E2-9794EA229F0C}"/>
              </a:ext>
            </a:extLst>
          </p:cNvPr>
          <p:cNvSpPr txBox="1"/>
          <p:nvPr/>
        </p:nvSpPr>
        <p:spPr>
          <a:xfrm>
            <a:off x="8374875" y="3265582"/>
            <a:ext cx="2513094"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Misinformation</a:t>
            </a:r>
          </a:p>
        </p:txBody>
      </p:sp>
      <p:sp>
        <p:nvSpPr>
          <p:cNvPr id="40" name="TextBox 39">
            <a:extLst>
              <a:ext uri="{FF2B5EF4-FFF2-40B4-BE49-F238E27FC236}">
                <a16:creationId xmlns:a16="http://schemas.microsoft.com/office/drawing/2014/main" id="{8BD36113-CD44-BFB3-94E2-DEBC6677E081}"/>
              </a:ext>
            </a:extLst>
          </p:cNvPr>
          <p:cNvSpPr txBox="1"/>
          <p:nvPr/>
        </p:nvSpPr>
        <p:spPr>
          <a:xfrm>
            <a:off x="1025957" y="3859651"/>
            <a:ext cx="2570631" cy="2031325"/>
          </a:xfrm>
          <a:prstGeom prst="rect">
            <a:avLst/>
          </a:prstGeom>
          <a:noFill/>
        </p:spPr>
        <p:txBody>
          <a:bodyPr wrap="square" rtlCol="0">
            <a:spAutoFit/>
          </a:bodyPr>
          <a:lstStyle/>
          <a:p>
            <a:r>
              <a:rPr lang="en-US" sz="2100" dirty="0">
                <a:solidFill>
                  <a:schemeClr val="bg1"/>
                </a:solidFill>
              </a:rPr>
              <a:t>A </a:t>
            </a:r>
            <a:r>
              <a:rPr lang="en-US" sz="2100" b="1" dirty="0">
                <a:solidFill>
                  <a:schemeClr val="bg1"/>
                </a:solidFill>
              </a:rPr>
              <a:t>Scam</a:t>
            </a:r>
            <a:r>
              <a:rPr lang="en-US" sz="2100" dirty="0">
                <a:solidFill>
                  <a:schemeClr val="bg1"/>
                </a:solidFill>
              </a:rPr>
              <a:t> is a dishonest scheme designed to trick you out of something valuable—usually your money or your identity.</a:t>
            </a:r>
            <a:endParaRPr lang="en-IE" sz="2100" dirty="0">
              <a:solidFill>
                <a:schemeClr val="bg1"/>
              </a:solidFill>
            </a:endParaRPr>
          </a:p>
        </p:txBody>
      </p:sp>
      <p:sp>
        <p:nvSpPr>
          <p:cNvPr id="41" name="TextBox 40">
            <a:extLst>
              <a:ext uri="{FF2B5EF4-FFF2-40B4-BE49-F238E27FC236}">
                <a16:creationId xmlns:a16="http://schemas.microsoft.com/office/drawing/2014/main" id="{F95552BC-0C98-9223-6EC7-CD31ECA7B2B1}"/>
              </a:ext>
            </a:extLst>
          </p:cNvPr>
          <p:cNvSpPr txBox="1"/>
          <p:nvPr/>
        </p:nvSpPr>
        <p:spPr>
          <a:xfrm>
            <a:off x="8525166" y="3875934"/>
            <a:ext cx="2502425" cy="2354491"/>
          </a:xfrm>
          <a:prstGeom prst="rect">
            <a:avLst/>
          </a:prstGeom>
          <a:noFill/>
        </p:spPr>
        <p:txBody>
          <a:bodyPr wrap="square" rtlCol="0">
            <a:spAutoFit/>
          </a:bodyPr>
          <a:lstStyle/>
          <a:p>
            <a:r>
              <a:rPr lang="en-US" sz="2100" dirty="0">
                <a:solidFill>
                  <a:schemeClr val="bg1"/>
                </a:solidFill>
              </a:rPr>
              <a:t>Misinformation is false or inaccurate information that is spread online, usually to change your opinion of something</a:t>
            </a:r>
            <a:endParaRPr lang="en-IE" sz="2100" dirty="0">
              <a:solidFill>
                <a:schemeClr val="bg1"/>
              </a:solidFill>
            </a:endParaRPr>
          </a:p>
        </p:txBody>
      </p:sp>
      <p:sp>
        <p:nvSpPr>
          <p:cNvPr id="42" name="TextBox 41">
            <a:extLst>
              <a:ext uri="{FF2B5EF4-FFF2-40B4-BE49-F238E27FC236}">
                <a16:creationId xmlns:a16="http://schemas.microsoft.com/office/drawing/2014/main" id="{3222E4A6-D4AE-6731-2F24-52430B6CCC02}"/>
              </a:ext>
            </a:extLst>
          </p:cNvPr>
          <p:cNvSpPr txBox="1"/>
          <p:nvPr/>
        </p:nvSpPr>
        <p:spPr>
          <a:xfrm>
            <a:off x="4776557" y="3789987"/>
            <a:ext cx="2502425" cy="2677656"/>
          </a:xfrm>
          <a:prstGeom prst="rect">
            <a:avLst/>
          </a:prstGeom>
          <a:noFill/>
        </p:spPr>
        <p:txBody>
          <a:bodyPr wrap="square" rtlCol="0">
            <a:spAutoFit/>
          </a:bodyPr>
          <a:lstStyle/>
          <a:p>
            <a:r>
              <a:rPr lang="en-US" sz="2100" dirty="0">
                <a:solidFill>
                  <a:schemeClr val="bg1"/>
                </a:solidFill>
              </a:rPr>
              <a:t>Phishing is the method used to carry out a scam. It is an email, text (Smishing), or phone call that pretends to be from a trusted source to </a:t>
            </a:r>
            <a:r>
              <a:rPr lang="en-US" sz="2100" i="1" dirty="0">
                <a:solidFill>
                  <a:schemeClr val="bg1"/>
                </a:solidFill>
              </a:rPr>
              <a:t>hook</a:t>
            </a:r>
            <a:r>
              <a:rPr lang="en-US" sz="2100" dirty="0">
                <a:solidFill>
                  <a:schemeClr val="bg1"/>
                </a:solidFill>
              </a:rPr>
              <a:t> you</a:t>
            </a:r>
            <a:endParaRPr lang="en-IE" sz="2100" dirty="0">
              <a:solidFill>
                <a:schemeClr val="bg1"/>
              </a:solidFill>
            </a:endParaRPr>
          </a:p>
        </p:txBody>
      </p:sp>
      <p:sp>
        <p:nvSpPr>
          <p:cNvPr id="11" name="TextBox 10">
            <a:extLst>
              <a:ext uri="{FF2B5EF4-FFF2-40B4-BE49-F238E27FC236}">
                <a16:creationId xmlns:a16="http://schemas.microsoft.com/office/drawing/2014/main" id="{83AD1A00-289A-7B7D-F038-23FAF34BF58F}"/>
              </a:ext>
            </a:extLst>
          </p:cNvPr>
          <p:cNvSpPr txBox="1"/>
          <p:nvPr/>
        </p:nvSpPr>
        <p:spPr>
          <a:xfrm>
            <a:off x="670963" y="342891"/>
            <a:ext cx="9618312" cy="646331"/>
          </a:xfrm>
          <a:prstGeom prst="rect">
            <a:avLst/>
          </a:prstGeom>
          <a:noFill/>
        </p:spPr>
        <p:txBody>
          <a:bodyPr wrap="square" rtlCol="0">
            <a:spAutoFit/>
          </a:bodyPr>
          <a:lstStyle/>
          <a:p>
            <a:r>
              <a:rPr lang="en-IE" sz="3600" b="1" dirty="0">
                <a:solidFill>
                  <a:srgbClr val="292668"/>
                </a:solidFill>
              </a:rPr>
              <a:t>Explaining The Terms…</a:t>
            </a:r>
          </a:p>
        </p:txBody>
      </p:sp>
      <p:grpSp>
        <p:nvGrpSpPr>
          <p:cNvPr id="12" name="Group 11">
            <a:extLst>
              <a:ext uri="{FF2B5EF4-FFF2-40B4-BE49-F238E27FC236}">
                <a16:creationId xmlns:a16="http://schemas.microsoft.com/office/drawing/2014/main" id="{55916C30-A553-5D41-B6FA-6DC98D93F336}"/>
              </a:ext>
            </a:extLst>
          </p:cNvPr>
          <p:cNvGrpSpPr/>
          <p:nvPr/>
        </p:nvGrpSpPr>
        <p:grpSpPr>
          <a:xfrm>
            <a:off x="9500816" y="2039058"/>
            <a:ext cx="668083" cy="825821"/>
            <a:chOff x="8138828" y="4016838"/>
            <a:chExt cx="981393" cy="1151177"/>
          </a:xfrm>
          <a:solidFill>
            <a:schemeClr val="bg1"/>
          </a:solidFill>
        </p:grpSpPr>
        <p:sp>
          <p:nvSpPr>
            <p:cNvPr id="13" name="Freeform 245">
              <a:extLst>
                <a:ext uri="{FF2B5EF4-FFF2-40B4-BE49-F238E27FC236}">
                  <a16:creationId xmlns:a16="http://schemas.microsoft.com/office/drawing/2014/main" id="{3D22D21A-5E90-379E-3D5A-423D12A9C3C5}"/>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BCB1F"/>
            </a:solidFill>
            <a:ln w="4819" cap="flat">
              <a:noFill/>
              <a:prstDash val="solid"/>
              <a:miter/>
            </a:ln>
          </p:spPr>
          <p:txBody>
            <a:bodyPr rtlCol="0" anchor="ctr"/>
            <a:lstStyle/>
            <a:p>
              <a:endParaRPr lang="en-US"/>
            </a:p>
          </p:txBody>
        </p:sp>
        <p:grpSp>
          <p:nvGrpSpPr>
            <p:cNvPr id="14" name="Group 13">
              <a:extLst>
                <a:ext uri="{FF2B5EF4-FFF2-40B4-BE49-F238E27FC236}">
                  <a16:creationId xmlns:a16="http://schemas.microsoft.com/office/drawing/2014/main" id="{C21EF5D4-E55D-95FF-FD3B-4C36293217EC}"/>
                </a:ext>
              </a:extLst>
            </p:cNvPr>
            <p:cNvGrpSpPr/>
            <p:nvPr/>
          </p:nvGrpSpPr>
          <p:grpSpPr>
            <a:xfrm>
              <a:off x="8138828" y="4016838"/>
              <a:ext cx="981393" cy="1151177"/>
              <a:chOff x="8138828" y="4016838"/>
              <a:chExt cx="981393" cy="1151177"/>
            </a:xfrm>
            <a:grpFill/>
          </p:grpSpPr>
          <p:sp>
            <p:nvSpPr>
              <p:cNvPr id="15" name="Freeform 228">
                <a:extLst>
                  <a:ext uri="{FF2B5EF4-FFF2-40B4-BE49-F238E27FC236}">
                    <a16:creationId xmlns:a16="http://schemas.microsoft.com/office/drawing/2014/main" id="{A8F6AB07-822B-D1B3-0E04-4E3E8DD30AE8}"/>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58" name="Freeform 234">
                <a:extLst>
                  <a:ext uri="{FF2B5EF4-FFF2-40B4-BE49-F238E27FC236}">
                    <a16:creationId xmlns:a16="http://schemas.microsoft.com/office/drawing/2014/main" id="{2E251109-93BA-84AA-A9FE-5FBD8CB97031}"/>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59" name="Freeform 235">
                <a:extLst>
                  <a:ext uri="{FF2B5EF4-FFF2-40B4-BE49-F238E27FC236}">
                    <a16:creationId xmlns:a16="http://schemas.microsoft.com/office/drawing/2014/main" id="{6603BEEB-F02C-3DFF-8A5A-A25893B468B9}"/>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60" name="Freeform 236">
                <a:extLst>
                  <a:ext uri="{FF2B5EF4-FFF2-40B4-BE49-F238E27FC236}">
                    <a16:creationId xmlns:a16="http://schemas.microsoft.com/office/drawing/2014/main" id="{D2B9A724-8826-7672-3EDD-6359BD0340AB}"/>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61" name="Freeform 237">
                <a:extLst>
                  <a:ext uri="{FF2B5EF4-FFF2-40B4-BE49-F238E27FC236}">
                    <a16:creationId xmlns:a16="http://schemas.microsoft.com/office/drawing/2014/main" id="{332E1730-FBEE-B765-7FFA-7C9837A37569}"/>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62" name="Freeform 238">
                <a:extLst>
                  <a:ext uri="{FF2B5EF4-FFF2-40B4-BE49-F238E27FC236}">
                    <a16:creationId xmlns:a16="http://schemas.microsoft.com/office/drawing/2014/main" id="{5BF6DD55-E70A-E372-570A-A29D69DCCC4E}"/>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63" name="Freeform 239">
                <a:extLst>
                  <a:ext uri="{FF2B5EF4-FFF2-40B4-BE49-F238E27FC236}">
                    <a16:creationId xmlns:a16="http://schemas.microsoft.com/office/drawing/2014/main" id="{08C81CEE-23C7-54D8-09CD-580F4CE7B0D3}"/>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64" name="Freeform 240">
                <a:extLst>
                  <a:ext uri="{FF2B5EF4-FFF2-40B4-BE49-F238E27FC236}">
                    <a16:creationId xmlns:a16="http://schemas.microsoft.com/office/drawing/2014/main" id="{B28B1BDF-3247-A1CA-E547-9CFD9A04612C}"/>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65" name="Freeform 241">
                <a:extLst>
                  <a:ext uri="{FF2B5EF4-FFF2-40B4-BE49-F238E27FC236}">
                    <a16:creationId xmlns:a16="http://schemas.microsoft.com/office/drawing/2014/main" id="{0E1EF4D4-3751-BE21-3258-A3736771108C}"/>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66" name="Freeform 242">
                <a:extLst>
                  <a:ext uri="{FF2B5EF4-FFF2-40B4-BE49-F238E27FC236}">
                    <a16:creationId xmlns:a16="http://schemas.microsoft.com/office/drawing/2014/main" id="{70C8DBB5-F5CE-AFBC-559B-4EF8CD95E0B7}"/>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id="{F1BE4198-4637-D1FC-4D72-03BC87A3D268}"/>
              </a:ext>
            </a:extLst>
          </p:cNvPr>
          <p:cNvGrpSpPr/>
          <p:nvPr/>
        </p:nvGrpSpPr>
        <p:grpSpPr>
          <a:xfrm>
            <a:off x="1923110" y="1870861"/>
            <a:ext cx="872871" cy="839969"/>
            <a:chOff x="10605571" y="5357494"/>
            <a:chExt cx="1081655" cy="1100278"/>
          </a:xfrm>
          <a:solidFill>
            <a:schemeClr val="bg1"/>
          </a:solidFill>
        </p:grpSpPr>
        <p:sp>
          <p:nvSpPr>
            <p:cNvPr id="68" name="Freeform 334">
              <a:extLst>
                <a:ext uri="{FF2B5EF4-FFF2-40B4-BE49-F238E27FC236}">
                  <a16:creationId xmlns:a16="http://schemas.microsoft.com/office/drawing/2014/main" id="{97B676D4-E6A6-5D58-C34F-D82B98A94E53}"/>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EBCB1F"/>
            </a:solidFill>
            <a:ln w="2953" cap="flat">
              <a:noFill/>
              <a:prstDash val="solid"/>
              <a:miter/>
            </a:ln>
          </p:spPr>
          <p:txBody>
            <a:bodyPr rtlCol="0" anchor="ctr"/>
            <a:lstStyle/>
            <a:p>
              <a:endParaRPr lang="en-US"/>
            </a:p>
          </p:txBody>
        </p:sp>
        <p:sp>
          <p:nvSpPr>
            <p:cNvPr id="69" name="Freeform 335">
              <a:extLst>
                <a:ext uri="{FF2B5EF4-FFF2-40B4-BE49-F238E27FC236}">
                  <a16:creationId xmlns:a16="http://schemas.microsoft.com/office/drawing/2014/main" id="{A892F0E6-080F-58E7-0CBD-664D993C8DB9}"/>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endParaRPr lang="en-US"/>
            </a:p>
          </p:txBody>
        </p:sp>
        <p:sp>
          <p:nvSpPr>
            <p:cNvPr id="70" name="Freeform 336">
              <a:extLst>
                <a:ext uri="{FF2B5EF4-FFF2-40B4-BE49-F238E27FC236}">
                  <a16:creationId xmlns:a16="http://schemas.microsoft.com/office/drawing/2014/main" id="{3B789FEE-D0FE-EF9A-9076-BA8581FCEED2}"/>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endParaRPr lang="en-US"/>
            </a:p>
          </p:txBody>
        </p:sp>
        <p:sp>
          <p:nvSpPr>
            <p:cNvPr id="71" name="Freeform 337">
              <a:extLst>
                <a:ext uri="{FF2B5EF4-FFF2-40B4-BE49-F238E27FC236}">
                  <a16:creationId xmlns:a16="http://schemas.microsoft.com/office/drawing/2014/main" id="{99B4FBAC-2678-F58F-D43B-10AF57499950}"/>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endParaRPr lang="en-US"/>
            </a:p>
          </p:txBody>
        </p:sp>
        <p:sp>
          <p:nvSpPr>
            <p:cNvPr id="72" name="Freeform 338">
              <a:extLst>
                <a:ext uri="{FF2B5EF4-FFF2-40B4-BE49-F238E27FC236}">
                  <a16:creationId xmlns:a16="http://schemas.microsoft.com/office/drawing/2014/main" id="{F5BC5E34-2E6F-B550-D150-5CC3951A71F6}"/>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endParaRPr lang="en-US"/>
            </a:p>
          </p:txBody>
        </p:sp>
        <p:sp>
          <p:nvSpPr>
            <p:cNvPr id="73" name="Freeform 339">
              <a:extLst>
                <a:ext uri="{FF2B5EF4-FFF2-40B4-BE49-F238E27FC236}">
                  <a16:creationId xmlns:a16="http://schemas.microsoft.com/office/drawing/2014/main" id="{C8D21E71-483B-A14E-21EF-9EE3A304A43C}"/>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EBCB1F"/>
            </a:solidFill>
            <a:ln w="2953" cap="flat">
              <a:noFill/>
              <a:prstDash val="solid"/>
              <a:miter/>
            </a:ln>
          </p:spPr>
          <p:txBody>
            <a:bodyPr rtlCol="0" anchor="ctr"/>
            <a:lstStyle/>
            <a:p>
              <a:endParaRPr lang="en-US"/>
            </a:p>
          </p:txBody>
        </p:sp>
        <p:sp>
          <p:nvSpPr>
            <p:cNvPr id="74" name="Freeform 340">
              <a:extLst>
                <a:ext uri="{FF2B5EF4-FFF2-40B4-BE49-F238E27FC236}">
                  <a16:creationId xmlns:a16="http://schemas.microsoft.com/office/drawing/2014/main" id="{51FEFE48-08D5-BD36-D58C-A74E4377D5B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EBCB1F"/>
            </a:solidFill>
            <a:ln w="2953" cap="flat">
              <a:noFill/>
              <a:prstDash val="solid"/>
              <a:miter/>
            </a:ln>
          </p:spPr>
          <p:txBody>
            <a:bodyPr rtlCol="0" anchor="ctr"/>
            <a:lstStyle/>
            <a:p>
              <a:endParaRPr lang="en-US"/>
            </a:p>
          </p:txBody>
        </p:sp>
        <p:sp>
          <p:nvSpPr>
            <p:cNvPr id="75" name="Freeform 341">
              <a:extLst>
                <a:ext uri="{FF2B5EF4-FFF2-40B4-BE49-F238E27FC236}">
                  <a16:creationId xmlns:a16="http://schemas.microsoft.com/office/drawing/2014/main" id="{D23FC086-F151-22B8-35FD-D992797EC6AF}"/>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EBCB1F"/>
            </a:solidFill>
            <a:ln w="2953" cap="flat">
              <a:noFill/>
              <a:prstDash val="solid"/>
              <a:miter/>
            </a:ln>
          </p:spPr>
          <p:txBody>
            <a:bodyPr rtlCol="0" anchor="ctr"/>
            <a:lstStyle/>
            <a:p>
              <a:endParaRPr lang="en-US"/>
            </a:p>
          </p:txBody>
        </p:sp>
        <p:sp>
          <p:nvSpPr>
            <p:cNvPr id="76" name="Freeform 342">
              <a:extLst>
                <a:ext uri="{FF2B5EF4-FFF2-40B4-BE49-F238E27FC236}">
                  <a16:creationId xmlns:a16="http://schemas.microsoft.com/office/drawing/2014/main" id="{7665D8F1-3B88-6CFC-C19E-928660DEABB3}"/>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EBCB1F"/>
            </a:solidFill>
            <a:ln w="2953" cap="flat">
              <a:noFill/>
              <a:prstDash val="solid"/>
              <a:miter/>
            </a:ln>
          </p:spPr>
          <p:txBody>
            <a:bodyPr rtlCol="0" anchor="ctr"/>
            <a:lstStyle/>
            <a:p>
              <a:endParaRPr lang="en-US"/>
            </a:p>
          </p:txBody>
        </p:sp>
        <p:sp>
          <p:nvSpPr>
            <p:cNvPr id="77" name="Freeform 343">
              <a:extLst>
                <a:ext uri="{FF2B5EF4-FFF2-40B4-BE49-F238E27FC236}">
                  <a16:creationId xmlns:a16="http://schemas.microsoft.com/office/drawing/2014/main" id="{A8815E60-B88D-EA21-B660-8B10BF99E7EE}"/>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endParaRPr lang="en-US"/>
            </a:p>
          </p:txBody>
        </p:sp>
        <p:sp>
          <p:nvSpPr>
            <p:cNvPr id="78" name="Freeform 344">
              <a:extLst>
                <a:ext uri="{FF2B5EF4-FFF2-40B4-BE49-F238E27FC236}">
                  <a16:creationId xmlns:a16="http://schemas.microsoft.com/office/drawing/2014/main" id="{D3BCD781-5FBB-FAE6-1F08-E366C21491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endParaRPr lang="en-US"/>
            </a:p>
          </p:txBody>
        </p:sp>
      </p:grpSp>
      <p:grpSp>
        <p:nvGrpSpPr>
          <p:cNvPr id="79" name="Group 78">
            <a:extLst>
              <a:ext uri="{FF2B5EF4-FFF2-40B4-BE49-F238E27FC236}">
                <a16:creationId xmlns:a16="http://schemas.microsoft.com/office/drawing/2014/main" id="{8557DF65-7C11-F1BC-3DCC-8FDCE339D82E}"/>
              </a:ext>
            </a:extLst>
          </p:cNvPr>
          <p:cNvGrpSpPr/>
          <p:nvPr/>
        </p:nvGrpSpPr>
        <p:grpSpPr>
          <a:xfrm>
            <a:off x="5534798" y="2011995"/>
            <a:ext cx="942840" cy="837959"/>
            <a:chOff x="4087280" y="1040917"/>
            <a:chExt cx="2378583" cy="2377819"/>
          </a:xfrm>
          <a:solidFill>
            <a:schemeClr val="bg1"/>
          </a:solidFill>
        </p:grpSpPr>
        <p:sp>
          <p:nvSpPr>
            <p:cNvPr id="80" name="Freeform 2">
              <a:extLst>
                <a:ext uri="{FF2B5EF4-FFF2-40B4-BE49-F238E27FC236}">
                  <a16:creationId xmlns:a16="http://schemas.microsoft.com/office/drawing/2014/main" id="{16D535E0-2271-630A-2B97-7F295BE2906C}"/>
                </a:ext>
              </a:extLst>
            </p:cNvPr>
            <p:cNvSpPr/>
            <p:nvPr/>
          </p:nvSpPr>
          <p:spPr>
            <a:xfrm>
              <a:off x="4932177" y="1581098"/>
              <a:ext cx="1381341" cy="613706"/>
            </a:xfrm>
            <a:custGeom>
              <a:avLst/>
              <a:gdLst>
                <a:gd name="connsiteX0" fmla="*/ 1303948 w 1381341"/>
                <a:gd name="connsiteY0" fmla="*/ 384116 h 613706"/>
                <a:gd name="connsiteX1" fmla="*/ 1303948 w 1381341"/>
                <a:gd name="connsiteY1" fmla="*/ 309183 h 613706"/>
                <a:gd name="connsiteX2" fmla="*/ 1075023 w 1381341"/>
                <a:gd name="connsiteY2" fmla="*/ 309183 h 613706"/>
                <a:gd name="connsiteX3" fmla="*/ 1075023 w 1381341"/>
                <a:gd name="connsiteY3" fmla="*/ 382487 h 613706"/>
                <a:gd name="connsiteX4" fmla="*/ 997629 w 1381341"/>
                <a:gd name="connsiteY4" fmla="*/ 382487 h 613706"/>
                <a:gd name="connsiteX5" fmla="*/ 997629 w 1381341"/>
                <a:gd name="connsiteY5" fmla="*/ 309183 h 613706"/>
                <a:gd name="connsiteX6" fmla="*/ 767075 w 1381341"/>
                <a:gd name="connsiteY6" fmla="*/ 309183 h 613706"/>
                <a:gd name="connsiteX7" fmla="*/ 767075 w 1381341"/>
                <a:gd name="connsiteY7" fmla="*/ 384116 h 613706"/>
                <a:gd name="connsiteX8" fmla="*/ 626135 w 1381341"/>
                <a:gd name="connsiteY8" fmla="*/ 383301 h 613706"/>
                <a:gd name="connsiteX9" fmla="*/ 595992 w 1381341"/>
                <a:gd name="connsiteY9" fmla="*/ 404478 h 613706"/>
                <a:gd name="connsiteX10" fmla="*/ 319002 w 1381341"/>
                <a:gd name="connsiteY10" fmla="*/ 612987 h 613706"/>
                <a:gd name="connsiteX11" fmla="*/ 6165 w 1381341"/>
                <a:gd name="connsiteY11" fmla="*/ 367012 h 613706"/>
                <a:gd name="connsiteX12" fmla="*/ 319002 w 1381341"/>
                <a:gd name="connsiteY12" fmla="*/ 491 h 613706"/>
                <a:gd name="connsiteX13" fmla="*/ 594363 w 1381341"/>
                <a:gd name="connsiteY13" fmla="*/ 203299 h 613706"/>
                <a:gd name="connsiteX14" fmla="*/ 633467 w 1381341"/>
                <a:gd name="connsiteY14" fmla="*/ 230177 h 613706"/>
                <a:gd name="connsiteX15" fmla="*/ 1324315 w 1381341"/>
                <a:gd name="connsiteY15" fmla="*/ 229363 h 613706"/>
                <a:gd name="connsiteX16" fmla="*/ 1381342 w 1381341"/>
                <a:gd name="connsiteY16" fmla="*/ 285563 h 613706"/>
                <a:gd name="connsiteX17" fmla="*/ 1381342 w 1381341"/>
                <a:gd name="connsiteY17" fmla="*/ 331174 h 613706"/>
                <a:gd name="connsiteX18" fmla="*/ 1329202 w 1381341"/>
                <a:gd name="connsiteY18" fmla="*/ 383301 h 613706"/>
                <a:gd name="connsiteX19" fmla="*/ 1303948 w 1381341"/>
                <a:gd name="connsiteY19" fmla="*/ 384116 h 613706"/>
                <a:gd name="connsiteX20" fmla="*/ 229387 w 1381341"/>
                <a:gd name="connsiteY20" fmla="*/ 153615 h 613706"/>
                <a:gd name="connsiteX21" fmla="*/ 76228 w 1381341"/>
                <a:gd name="connsiteY21" fmla="*/ 306739 h 613706"/>
                <a:gd name="connsiteX22" fmla="*/ 229387 w 1381341"/>
                <a:gd name="connsiteY22" fmla="*/ 459863 h 613706"/>
                <a:gd name="connsiteX23" fmla="*/ 382547 w 1381341"/>
                <a:gd name="connsiteY23" fmla="*/ 306739 h 613706"/>
                <a:gd name="connsiteX24" fmla="*/ 229387 w 1381341"/>
                <a:gd name="connsiteY24" fmla="*/ 153615 h 6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1341" h="613706">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EBCB1F"/>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3">
              <a:extLst>
                <a:ext uri="{FF2B5EF4-FFF2-40B4-BE49-F238E27FC236}">
                  <a16:creationId xmlns:a16="http://schemas.microsoft.com/office/drawing/2014/main" id="{87D61748-CB1C-AF40-AB5A-954D538EFADE}"/>
                </a:ext>
              </a:extLst>
            </p:cNvPr>
            <p:cNvSpPr/>
            <p:nvPr/>
          </p:nvSpPr>
          <p:spPr>
            <a:xfrm>
              <a:off x="4241241" y="2793549"/>
              <a:ext cx="552088" cy="553078"/>
            </a:xfrm>
            <a:custGeom>
              <a:avLst/>
              <a:gdLst>
                <a:gd name="connsiteX0" fmla="*/ 402188 w 552088"/>
                <a:gd name="connsiteY0" fmla="*/ 0 h 553078"/>
                <a:gd name="connsiteX1" fmla="*/ 552089 w 552088"/>
                <a:gd name="connsiteY1" fmla="*/ 149866 h 553078"/>
                <a:gd name="connsiteX2" fmla="*/ 398929 w 552088"/>
                <a:gd name="connsiteY2" fmla="*/ 331497 h 553078"/>
                <a:gd name="connsiteX3" fmla="*/ 251473 w 552088"/>
                <a:gd name="connsiteY3" fmla="*/ 504983 h 553078"/>
                <a:gd name="connsiteX4" fmla="*/ 7884 w 552088"/>
                <a:gd name="connsiteY4" fmla="*/ 453670 h 553078"/>
                <a:gd name="connsiteX5" fmla="*/ 55950 w 552088"/>
                <a:gd name="connsiteY5" fmla="*/ 294845 h 553078"/>
                <a:gd name="connsiteX6" fmla="*/ 315832 w 552088"/>
                <a:gd name="connsiteY6" fmla="*/ 74933 h 553078"/>
                <a:gd name="connsiteX7" fmla="*/ 402188 w 552088"/>
                <a:gd name="connsiteY7" fmla="*/ 0 h 553078"/>
                <a:gd name="connsiteX8" fmla="*/ 391597 w 552088"/>
                <a:gd name="connsiteY8" fmla="*/ 208509 h 553078"/>
                <a:gd name="connsiteX9" fmla="*/ 442922 w 552088"/>
                <a:gd name="connsiteY9" fmla="*/ 158011 h 553078"/>
                <a:gd name="connsiteX10" fmla="*/ 394856 w 552088"/>
                <a:gd name="connsiteY10" fmla="*/ 105884 h 553078"/>
                <a:gd name="connsiteX11" fmla="*/ 341902 w 552088"/>
                <a:gd name="connsiteY11" fmla="*/ 158011 h 553078"/>
                <a:gd name="connsiteX12" fmla="*/ 391597 w 552088"/>
                <a:gd name="connsiteY12" fmla="*/ 208509 h 553078"/>
                <a:gd name="connsiteX13" fmla="*/ 286504 w 552088"/>
                <a:gd name="connsiteY13" fmla="*/ 318465 h 553078"/>
                <a:gd name="connsiteX14" fmla="*/ 337828 w 552088"/>
                <a:gd name="connsiteY14" fmla="*/ 266338 h 553078"/>
                <a:gd name="connsiteX15" fmla="*/ 288133 w 552088"/>
                <a:gd name="connsiteY15" fmla="*/ 215025 h 553078"/>
                <a:gd name="connsiteX16" fmla="*/ 231920 w 552088"/>
                <a:gd name="connsiteY16" fmla="*/ 265524 h 553078"/>
                <a:gd name="connsiteX17" fmla="*/ 286504 w 552088"/>
                <a:gd name="connsiteY17" fmla="*/ 318465 h 553078"/>
                <a:gd name="connsiteX18" fmla="*/ 178966 w 552088"/>
                <a:gd name="connsiteY18" fmla="*/ 324167 h 553078"/>
                <a:gd name="connsiteX19" fmla="*/ 128456 w 552088"/>
                <a:gd name="connsiteY19" fmla="*/ 369778 h 553078"/>
                <a:gd name="connsiteX20" fmla="*/ 174893 w 552088"/>
                <a:gd name="connsiteY20" fmla="*/ 421091 h 553078"/>
                <a:gd name="connsiteX21" fmla="*/ 227032 w 552088"/>
                <a:gd name="connsiteY21" fmla="*/ 375480 h 553078"/>
                <a:gd name="connsiteX22" fmla="*/ 178966 w 552088"/>
                <a:gd name="connsiteY22" fmla="*/ 324167 h 5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2088" h="553078">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EBCB1F"/>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2" name="Freeform 4">
              <a:extLst>
                <a:ext uri="{FF2B5EF4-FFF2-40B4-BE49-F238E27FC236}">
                  <a16:creationId xmlns:a16="http://schemas.microsoft.com/office/drawing/2014/main" id="{45D9481C-5D01-1150-49AE-50BBDE875879}"/>
                </a:ext>
              </a:extLst>
            </p:cNvPr>
            <p:cNvSpPr/>
            <p:nvPr/>
          </p:nvSpPr>
          <p:spPr>
            <a:xfrm>
              <a:off x="4087280" y="1040917"/>
              <a:ext cx="2378583" cy="2377819"/>
            </a:xfrm>
            <a:custGeom>
              <a:avLst/>
              <a:gdLst>
                <a:gd name="connsiteX0" fmla="*/ 2378584 w 2378583"/>
                <a:gd name="connsiteY0" fmla="*/ 1839931 h 2377819"/>
                <a:gd name="connsiteX1" fmla="*/ 2348441 w 2378583"/>
                <a:gd name="connsiteY1" fmla="*/ 1839931 h 2377819"/>
                <a:gd name="connsiteX2" fmla="*/ 1377345 w 2378583"/>
                <a:gd name="connsiteY2" fmla="*/ 1839931 h 2377819"/>
                <a:gd name="connsiteX3" fmla="*/ 1334167 w 2378583"/>
                <a:gd name="connsiteY3" fmla="*/ 1854592 h 2377819"/>
                <a:gd name="connsiteX4" fmla="*/ 719899 w 2378583"/>
                <a:gd name="connsiteY4" fmla="*/ 1940114 h 2377819"/>
                <a:gd name="connsiteX5" fmla="*/ 689756 w 2378583"/>
                <a:gd name="connsiteY5" fmla="*/ 1947444 h 2377819"/>
                <a:gd name="connsiteX6" fmla="*/ 397287 w 2378583"/>
                <a:gd name="connsiteY6" fmla="*/ 2293602 h 2377819"/>
                <a:gd name="connsiteX7" fmla="*/ 174880 w 2378583"/>
                <a:gd name="connsiteY7" fmla="*/ 2371793 h 2377819"/>
                <a:gd name="connsiteX8" fmla="*/ 9500 w 2378583"/>
                <a:gd name="connsiteY8" fmla="*/ 2215411 h 2377819"/>
                <a:gd name="connsiteX9" fmla="*/ 71416 w 2378583"/>
                <a:gd name="connsiteY9" fmla="*/ 1994684 h 2377819"/>
                <a:gd name="connsiteX10" fmla="*/ 341074 w 2378583"/>
                <a:gd name="connsiteY10" fmla="*/ 1764184 h 2377819"/>
                <a:gd name="connsiteX11" fmla="*/ 444538 w 2378583"/>
                <a:gd name="connsiteY11" fmla="*/ 1677034 h 2377819"/>
                <a:gd name="connsiteX12" fmla="*/ 417654 w 2378583"/>
                <a:gd name="connsiteY12" fmla="*/ 1608616 h 2377819"/>
                <a:gd name="connsiteX13" fmla="*/ 451870 w 2378583"/>
                <a:gd name="connsiteY13" fmla="*/ 1149244 h 2377819"/>
                <a:gd name="connsiteX14" fmla="*/ 461646 w 2378583"/>
                <a:gd name="connsiteY14" fmla="*/ 1108520 h 2377819"/>
                <a:gd name="connsiteX15" fmla="*/ 461646 w 2378583"/>
                <a:gd name="connsiteY15" fmla="*/ 29322 h 2377819"/>
                <a:gd name="connsiteX16" fmla="*/ 461646 w 2378583"/>
                <a:gd name="connsiteY16" fmla="*/ 0 h 2377819"/>
                <a:gd name="connsiteX17" fmla="*/ 2378584 w 2378583"/>
                <a:gd name="connsiteY17" fmla="*/ 0 h 2377819"/>
                <a:gd name="connsiteX18" fmla="*/ 2378584 w 2378583"/>
                <a:gd name="connsiteY18" fmla="*/ 1839931 h 2377819"/>
                <a:gd name="connsiteX19" fmla="*/ 2302819 w 2378583"/>
                <a:gd name="connsiteY19" fmla="*/ 383624 h 2377819"/>
                <a:gd name="connsiteX20" fmla="*/ 539856 w 2378583"/>
                <a:gd name="connsiteY20" fmla="*/ 383624 h 2377819"/>
                <a:gd name="connsiteX21" fmla="*/ 539856 w 2378583"/>
                <a:gd name="connsiteY21" fmla="*/ 1015668 h 2377819"/>
                <a:gd name="connsiteX22" fmla="*/ 688127 w 2378583"/>
                <a:gd name="connsiteY22" fmla="*/ 910599 h 2377819"/>
                <a:gd name="connsiteX23" fmla="*/ 694644 w 2378583"/>
                <a:gd name="connsiteY23" fmla="*/ 893495 h 2377819"/>
                <a:gd name="connsiteX24" fmla="*/ 697088 w 2378583"/>
                <a:gd name="connsiteY24" fmla="*/ 785982 h 2377819"/>
                <a:gd name="connsiteX25" fmla="*/ 1031106 w 2378583"/>
                <a:gd name="connsiteY25" fmla="*/ 461815 h 2377819"/>
                <a:gd name="connsiteX26" fmla="*/ 1418078 w 2378583"/>
                <a:gd name="connsiteY26" fmla="*/ 671139 h 2377819"/>
                <a:gd name="connsiteX27" fmla="*/ 1449036 w 2378583"/>
                <a:gd name="connsiteY27" fmla="*/ 689872 h 2377819"/>
                <a:gd name="connsiteX28" fmla="*/ 2110555 w 2378583"/>
                <a:gd name="connsiteY28" fmla="*/ 689872 h 2377819"/>
                <a:gd name="connsiteX29" fmla="*/ 2226239 w 2378583"/>
                <a:gd name="connsiteY29" fmla="*/ 804715 h 2377819"/>
                <a:gd name="connsiteX30" fmla="*/ 2226239 w 2378583"/>
                <a:gd name="connsiteY30" fmla="*/ 883721 h 2377819"/>
                <a:gd name="connsiteX31" fmla="*/ 2130107 w 2378583"/>
                <a:gd name="connsiteY31" fmla="*/ 995306 h 2377819"/>
                <a:gd name="connsiteX32" fmla="*/ 1996500 w 2378583"/>
                <a:gd name="connsiteY32" fmla="*/ 996120 h 2377819"/>
                <a:gd name="connsiteX33" fmla="*/ 1996500 w 2378583"/>
                <a:gd name="connsiteY33" fmla="*/ 922002 h 2377819"/>
                <a:gd name="connsiteX34" fmla="*/ 1919105 w 2378583"/>
                <a:gd name="connsiteY34" fmla="*/ 922002 h 2377819"/>
                <a:gd name="connsiteX35" fmla="*/ 1919105 w 2378583"/>
                <a:gd name="connsiteY35" fmla="*/ 995306 h 2377819"/>
                <a:gd name="connsiteX36" fmla="*/ 1688552 w 2378583"/>
                <a:gd name="connsiteY36" fmla="*/ 995306 h 2377819"/>
                <a:gd name="connsiteX37" fmla="*/ 1688552 w 2378583"/>
                <a:gd name="connsiteY37" fmla="*/ 921187 h 2377819"/>
                <a:gd name="connsiteX38" fmla="*/ 1611972 w 2378583"/>
                <a:gd name="connsiteY38" fmla="*/ 921187 h 2377819"/>
                <a:gd name="connsiteX39" fmla="*/ 1611972 w 2378583"/>
                <a:gd name="connsiteY39" fmla="*/ 996935 h 2377819"/>
                <a:gd name="connsiteX40" fmla="*/ 1446592 w 2378583"/>
                <a:gd name="connsiteY40" fmla="*/ 996935 h 2377819"/>
                <a:gd name="connsiteX41" fmla="*/ 1419708 w 2378583"/>
                <a:gd name="connsiteY41" fmla="*/ 1013225 h 2377819"/>
                <a:gd name="connsiteX42" fmla="*/ 1408302 w 2378583"/>
                <a:gd name="connsiteY42" fmla="*/ 1034401 h 2377819"/>
                <a:gd name="connsiteX43" fmla="*/ 1409932 w 2378583"/>
                <a:gd name="connsiteY43" fmla="*/ 1061280 h 2377819"/>
                <a:gd name="connsiteX44" fmla="*/ 1431113 w 2378583"/>
                <a:gd name="connsiteY44" fmla="*/ 1749523 h 2377819"/>
                <a:gd name="connsiteX45" fmla="*/ 1422967 w 2378583"/>
                <a:gd name="connsiteY45" fmla="*/ 1763369 h 2377819"/>
                <a:gd name="connsiteX46" fmla="*/ 2302819 w 2378583"/>
                <a:gd name="connsiteY46" fmla="*/ 1763369 h 2377819"/>
                <a:gd name="connsiteX47" fmla="*/ 2302819 w 2378583"/>
                <a:gd name="connsiteY47" fmla="*/ 383624 h 2377819"/>
                <a:gd name="connsiteX48" fmla="*/ 2302819 w 2378583"/>
                <a:gd name="connsiteY48" fmla="*/ 303805 h 2377819"/>
                <a:gd name="connsiteX49" fmla="*/ 2302819 w 2378583"/>
                <a:gd name="connsiteY49" fmla="*/ 76562 h 2377819"/>
                <a:gd name="connsiteX50" fmla="*/ 539856 w 2378583"/>
                <a:gd name="connsiteY50" fmla="*/ 76562 h 2377819"/>
                <a:gd name="connsiteX51" fmla="*/ 539856 w 2378583"/>
                <a:gd name="connsiteY51" fmla="*/ 303805 h 2377819"/>
                <a:gd name="connsiteX52" fmla="*/ 2302819 w 2378583"/>
                <a:gd name="connsiteY52" fmla="*/ 303805 h 2377819"/>
                <a:gd name="connsiteX53" fmla="*/ 1306468 w 2378583"/>
                <a:gd name="connsiteY53" fmla="*/ 1417211 h 2377819"/>
                <a:gd name="connsiteX54" fmla="*/ 1235591 w 2378583"/>
                <a:gd name="connsiteY54" fmla="*/ 1210331 h 2377819"/>
                <a:gd name="connsiteX55" fmla="*/ 1207892 w 2378583"/>
                <a:gd name="connsiteY55" fmla="*/ 1201372 h 2377819"/>
                <a:gd name="connsiteX56" fmla="*/ 817661 w 2378583"/>
                <a:gd name="connsiteY56" fmla="*/ 1125624 h 2377819"/>
                <a:gd name="connsiteX57" fmla="*/ 782630 w 2378583"/>
                <a:gd name="connsiteY57" fmla="*/ 1122366 h 2377819"/>
                <a:gd name="connsiteX58" fmla="*/ 618879 w 2378583"/>
                <a:gd name="connsiteY58" fmla="*/ 1460379 h 2377819"/>
                <a:gd name="connsiteX59" fmla="*/ 978152 w 2378583"/>
                <a:gd name="connsiteY59" fmla="*/ 1762555 h 2377819"/>
                <a:gd name="connsiteX60" fmla="*/ 1306468 w 2378583"/>
                <a:gd name="connsiteY60" fmla="*/ 1417211 h 2377819"/>
                <a:gd name="connsiteX61" fmla="*/ 2073894 w 2378583"/>
                <a:gd name="connsiteY61" fmla="*/ 918744 h 2377819"/>
                <a:gd name="connsiteX62" fmla="*/ 2099149 w 2378583"/>
                <a:gd name="connsiteY62" fmla="*/ 918744 h 2377819"/>
                <a:gd name="connsiteX63" fmla="*/ 2151289 w 2378583"/>
                <a:gd name="connsiteY63" fmla="*/ 866617 h 2377819"/>
                <a:gd name="connsiteX64" fmla="*/ 2151289 w 2378583"/>
                <a:gd name="connsiteY64" fmla="*/ 821005 h 2377819"/>
                <a:gd name="connsiteX65" fmla="*/ 2094261 w 2378583"/>
                <a:gd name="connsiteY65" fmla="*/ 764805 h 2377819"/>
                <a:gd name="connsiteX66" fmla="*/ 1403414 w 2378583"/>
                <a:gd name="connsiteY66" fmla="*/ 765620 h 2377819"/>
                <a:gd name="connsiteX67" fmla="*/ 1364310 w 2378583"/>
                <a:gd name="connsiteY67" fmla="*/ 738742 h 2377819"/>
                <a:gd name="connsiteX68" fmla="*/ 1088949 w 2378583"/>
                <a:gd name="connsiteY68" fmla="*/ 535934 h 2377819"/>
                <a:gd name="connsiteX69" fmla="*/ 776112 w 2378583"/>
                <a:gd name="connsiteY69" fmla="*/ 902454 h 2377819"/>
                <a:gd name="connsiteX70" fmla="*/ 1088949 w 2378583"/>
                <a:gd name="connsiteY70" fmla="*/ 1148430 h 2377819"/>
                <a:gd name="connsiteX71" fmla="*/ 1365939 w 2378583"/>
                <a:gd name="connsiteY71" fmla="*/ 939921 h 2377819"/>
                <a:gd name="connsiteX72" fmla="*/ 1396082 w 2378583"/>
                <a:gd name="connsiteY72" fmla="*/ 918744 h 2377819"/>
                <a:gd name="connsiteX73" fmla="*/ 1537022 w 2378583"/>
                <a:gd name="connsiteY73" fmla="*/ 919558 h 2377819"/>
                <a:gd name="connsiteX74" fmla="*/ 1537022 w 2378583"/>
                <a:gd name="connsiteY74" fmla="*/ 844625 h 2377819"/>
                <a:gd name="connsiteX75" fmla="*/ 1767575 w 2378583"/>
                <a:gd name="connsiteY75" fmla="*/ 844625 h 2377819"/>
                <a:gd name="connsiteX76" fmla="*/ 1767575 w 2378583"/>
                <a:gd name="connsiteY76" fmla="*/ 917929 h 2377819"/>
                <a:gd name="connsiteX77" fmla="*/ 1844970 w 2378583"/>
                <a:gd name="connsiteY77" fmla="*/ 917929 h 2377819"/>
                <a:gd name="connsiteX78" fmla="*/ 1844970 w 2378583"/>
                <a:gd name="connsiteY78" fmla="*/ 844625 h 2377819"/>
                <a:gd name="connsiteX79" fmla="*/ 2073894 w 2378583"/>
                <a:gd name="connsiteY79" fmla="*/ 844625 h 2377819"/>
                <a:gd name="connsiteX80" fmla="*/ 2073894 w 2378583"/>
                <a:gd name="connsiteY80" fmla="*/ 918744 h 2377819"/>
                <a:gd name="connsiteX81" fmla="*/ 1295877 w 2378583"/>
                <a:gd name="connsiteY81" fmla="*/ 1157389 h 2377819"/>
                <a:gd name="connsiteX82" fmla="*/ 1185895 w 2378583"/>
                <a:gd name="connsiteY82" fmla="*/ 1774772 h 2377819"/>
                <a:gd name="connsiteX83" fmla="*/ 618879 w 2378583"/>
                <a:gd name="connsiteY83" fmla="*/ 1666445 h 2377819"/>
                <a:gd name="connsiteX84" fmla="*/ 750042 w 2378583"/>
                <a:gd name="connsiteY84" fmla="*/ 1048248 h 2377819"/>
                <a:gd name="connsiteX85" fmla="*/ 717455 w 2378583"/>
                <a:gd name="connsiteY85" fmla="*/ 985532 h 2377819"/>
                <a:gd name="connsiteX86" fmla="*/ 465720 w 2378583"/>
                <a:gd name="connsiteY86" fmla="*/ 1481556 h 2377819"/>
                <a:gd name="connsiteX87" fmla="*/ 862468 w 2378583"/>
                <a:gd name="connsiteY87" fmla="*/ 1905905 h 2377819"/>
                <a:gd name="connsiteX88" fmla="*/ 1403414 w 2378583"/>
                <a:gd name="connsiteY88" fmla="*/ 1645268 h 2377819"/>
                <a:gd name="connsiteX89" fmla="*/ 1349646 w 2378583"/>
                <a:gd name="connsiteY89" fmla="*/ 1110964 h 2377819"/>
                <a:gd name="connsiteX90" fmla="*/ 1295877 w 2378583"/>
                <a:gd name="connsiteY90" fmla="*/ 1157389 h 2377819"/>
                <a:gd name="connsiteX91" fmla="*/ 481199 w 2378583"/>
                <a:gd name="connsiteY91" fmla="*/ 1747894 h 2377819"/>
                <a:gd name="connsiteX92" fmla="*/ 394028 w 2378583"/>
                <a:gd name="connsiteY92" fmla="*/ 1822013 h 2377819"/>
                <a:gd name="connsiteX93" fmla="*/ 134146 w 2378583"/>
                <a:gd name="connsiteY93" fmla="*/ 2041925 h 2377819"/>
                <a:gd name="connsiteX94" fmla="*/ 86080 w 2378583"/>
                <a:gd name="connsiteY94" fmla="*/ 2200750 h 2377819"/>
                <a:gd name="connsiteX95" fmla="*/ 329669 w 2378583"/>
                <a:gd name="connsiteY95" fmla="*/ 2252063 h 2377819"/>
                <a:gd name="connsiteX96" fmla="*/ 477125 w 2378583"/>
                <a:gd name="connsiteY96" fmla="*/ 2078577 h 2377819"/>
                <a:gd name="connsiteX97" fmla="*/ 630285 w 2378583"/>
                <a:gd name="connsiteY97" fmla="*/ 1896946 h 2377819"/>
                <a:gd name="connsiteX98" fmla="*/ 481199 w 2378583"/>
                <a:gd name="connsiteY98" fmla="*/ 1747894 h 23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78583" h="2377819">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3" name="Freeform 5">
              <a:extLst>
                <a:ext uri="{FF2B5EF4-FFF2-40B4-BE49-F238E27FC236}">
                  <a16:creationId xmlns:a16="http://schemas.microsoft.com/office/drawing/2014/main" id="{5E8CDE86-EEE1-2AEA-05BA-DD2F6CE45378}"/>
                </a:ext>
              </a:extLst>
            </p:cNvPr>
            <p:cNvSpPr/>
            <p:nvPr/>
          </p:nvSpPr>
          <p:spPr>
            <a:xfrm>
              <a:off x="5778275" y="2192605"/>
              <a:ext cx="534428" cy="72489"/>
            </a:xfrm>
            <a:custGeom>
              <a:avLst/>
              <a:gdLst>
                <a:gd name="connsiteX0" fmla="*/ 0 w 534428"/>
                <a:gd name="connsiteY0" fmla="*/ 72490 h 72489"/>
                <a:gd name="connsiteX1" fmla="*/ 0 w 534428"/>
                <a:gd name="connsiteY1" fmla="*/ 0 h 72489"/>
                <a:gd name="connsiteX2" fmla="*/ 534429 w 534428"/>
                <a:gd name="connsiteY2" fmla="*/ 0 h 72489"/>
                <a:gd name="connsiteX3" fmla="*/ 534429 w 534428"/>
                <a:gd name="connsiteY3" fmla="*/ 72490 h 72489"/>
                <a:gd name="connsiteX4" fmla="*/ 0 w 534428"/>
                <a:gd name="connsiteY4" fmla="*/ 72490 h 72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2489">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6">
              <a:extLst>
                <a:ext uri="{FF2B5EF4-FFF2-40B4-BE49-F238E27FC236}">
                  <a16:creationId xmlns:a16="http://schemas.microsoft.com/office/drawing/2014/main" id="{8D1AE9C3-18BE-B205-38BA-B84E759EA2D0}"/>
                </a:ext>
              </a:extLst>
            </p:cNvPr>
            <p:cNvSpPr/>
            <p:nvPr/>
          </p:nvSpPr>
          <p:spPr>
            <a:xfrm>
              <a:off x="5779090" y="2344914"/>
              <a:ext cx="533614" cy="74118"/>
            </a:xfrm>
            <a:custGeom>
              <a:avLst/>
              <a:gdLst>
                <a:gd name="connsiteX0" fmla="*/ 0 w 533614"/>
                <a:gd name="connsiteY0" fmla="*/ 0 h 74118"/>
                <a:gd name="connsiteX1" fmla="*/ 533614 w 533614"/>
                <a:gd name="connsiteY1" fmla="*/ 0 h 74118"/>
                <a:gd name="connsiteX2" fmla="*/ 533614 w 533614"/>
                <a:gd name="connsiteY2" fmla="*/ 74119 h 74118"/>
                <a:gd name="connsiteX3" fmla="*/ 0 w 533614"/>
                <a:gd name="connsiteY3" fmla="*/ 74119 h 74118"/>
                <a:gd name="connsiteX4" fmla="*/ 0 w 533614"/>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614" h="74118">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7">
              <a:extLst>
                <a:ext uri="{FF2B5EF4-FFF2-40B4-BE49-F238E27FC236}">
                  <a16:creationId xmlns:a16="http://schemas.microsoft.com/office/drawing/2014/main" id="{F375BDDC-9672-3257-2ACB-94A941E2907D}"/>
                </a:ext>
              </a:extLst>
            </p:cNvPr>
            <p:cNvSpPr/>
            <p:nvPr/>
          </p:nvSpPr>
          <p:spPr>
            <a:xfrm>
              <a:off x="5778275" y="2498853"/>
              <a:ext cx="534428" cy="73304"/>
            </a:xfrm>
            <a:custGeom>
              <a:avLst/>
              <a:gdLst>
                <a:gd name="connsiteX0" fmla="*/ 0 w 534428"/>
                <a:gd name="connsiteY0" fmla="*/ 73304 h 73304"/>
                <a:gd name="connsiteX1" fmla="*/ 0 w 534428"/>
                <a:gd name="connsiteY1" fmla="*/ 0 h 73304"/>
                <a:gd name="connsiteX2" fmla="*/ 534429 w 534428"/>
                <a:gd name="connsiteY2" fmla="*/ 0 h 73304"/>
                <a:gd name="connsiteX3" fmla="*/ 534429 w 534428"/>
                <a:gd name="connsiteY3" fmla="*/ 73304 h 73304"/>
                <a:gd name="connsiteX4" fmla="*/ 0 w 534428"/>
                <a:gd name="connsiteY4" fmla="*/ 73304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3304">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
              <a:extLst>
                <a:ext uri="{FF2B5EF4-FFF2-40B4-BE49-F238E27FC236}">
                  <a16:creationId xmlns:a16="http://schemas.microsoft.com/office/drawing/2014/main" id="{9A39BFCA-467A-E8A3-351E-0D7EA0EB3447}"/>
                </a:ext>
              </a:extLst>
            </p:cNvPr>
            <p:cNvSpPr/>
            <p:nvPr/>
          </p:nvSpPr>
          <p:spPr>
            <a:xfrm>
              <a:off x="5933064" y="2651977"/>
              <a:ext cx="73321" cy="74118"/>
            </a:xfrm>
            <a:custGeom>
              <a:avLst/>
              <a:gdLst>
                <a:gd name="connsiteX0" fmla="*/ 73321 w 73321"/>
                <a:gd name="connsiteY0" fmla="*/ 74119 h 74118"/>
                <a:gd name="connsiteX1" fmla="*/ 0 w 73321"/>
                <a:gd name="connsiteY1" fmla="*/ 74119 h 74118"/>
                <a:gd name="connsiteX2" fmla="*/ 0 w 73321"/>
                <a:gd name="connsiteY2" fmla="*/ 0 h 74118"/>
                <a:gd name="connsiteX3" fmla="*/ 73321 w 73321"/>
                <a:gd name="connsiteY3" fmla="*/ 0 h 74118"/>
                <a:gd name="connsiteX4" fmla="*/ 73321 w 73321"/>
                <a:gd name="connsiteY4" fmla="*/ 74119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9">
              <a:extLst>
                <a:ext uri="{FF2B5EF4-FFF2-40B4-BE49-F238E27FC236}">
                  <a16:creationId xmlns:a16="http://schemas.microsoft.com/office/drawing/2014/main" id="{75F39D87-DC03-5CA6-13DB-76C542AB3EF7}"/>
                </a:ext>
              </a:extLst>
            </p:cNvPr>
            <p:cNvSpPr/>
            <p:nvPr/>
          </p:nvSpPr>
          <p:spPr>
            <a:xfrm>
              <a:off x="6085409" y="2651977"/>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10">
              <a:extLst>
                <a:ext uri="{FF2B5EF4-FFF2-40B4-BE49-F238E27FC236}">
                  <a16:creationId xmlns:a16="http://schemas.microsoft.com/office/drawing/2014/main" id="{88E08B63-9121-FE7E-199D-7DCC461E9DF8}"/>
                </a:ext>
              </a:extLst>
            </p:cNvPr>
            <p:cNvSpPr/>
            <p:nvPr/>
          </p:nvSpPr>
          <p:spPr>
            <a:xfrm>
              <a:off x="6239383" y="2651162"/>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11">
              <a:extLst>
                <a:ext uri="{FF2B5EF4-FFF2-40B4-BE49-F238E27FC236}">
                  <a16:creationId xmlns:a16="http://schemas.microsoft.com/office/drawing/2014/main" id="{D3DA5D6D-CE68-9A8E-A02E-E2CABCD82DF6}"/>
                </a:ext>
              </a:extLst>
            </p:cNvPr>
            <p:cNvSpPr/>
            <p:nvPr/>
          </p:nvSpPr>
          <p:spPr>
            <a:xfrm>
              <a:off x="4704529" y="1194041"/>
              <a:ext cx="73321" cy="74118"/>
            </a:xfrm>
            <a:custGeom>
              <a:avLst/>
              <a:gdLst>
                <a:gd name="connsiteX0" fmla="*/ 0 w 73321"/>
                <a:gd name="connsiteY0" fmla="*/ 0 h 74118"/>
                <a:gd name="connsiteX1" fmla="*/ 73321 w 73321"/>
                <a:gd name="connsiteY1" fmla="*/ 0 h 74118"/>
                <a:gd name="connsiteX2" fmla="*/ 73321 w 73321"/>
                <a:gd name="connsiteY2" fmla="*/ 74118 h 74118"/>
                <a:gd name="connsiteX3" fmla="*/ 0 w 73321"/>
                <a:gd name="connsiteY3" fmla="*/ 74118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12">
              <a:extLst>
                <a:ext uri="{FF2B5EF4-FFF2-40B4-BE49-F238E27FC236}">
                  <a16:creationId xmlns:a16="http://schemas.microsoft.com/office/drawing/2014/main" id="{55C1D9CE-131D-73D6-28CC-AC9EEAD44B37}"/>
                </a:ext>
              </a:extLst>
            </p:cNvPr>
            <p:cNvSpPr/>
            <p:nvPr/>
          </p:nvSpPr>
          <p:spPr>
            <a:xfrm>
              <a:off x="4857689" y="1194041"/>
              <a:ext cx="74135" cy="73304"/>
            </a:xfrm>
            <a:custGeom>
              <a:avLst/>
              <a:gdLst>
                <a:gd name="connsiteX0" fmla="*/ 74136 w 74135"/>
                <a:gd name="connsiteY0" fmla="*/ 0 h 73304"/>
                <a:gd name="connsiteX1" fmla="*/ 74136 w 74135"/>
                <a:gd name="connsiteY1" fmla="*/ 73304 h 73304"/>
                <a:gd name="connsiteX2" fmla="*/ 0 w 74135"/>
                <a:gd name="connsiteY2" fmla="*/ 73304 h 73304"/>
                <a:gd name="connsiteX3" fmla="*/ 0 w 74135"/>
                <a:gd name="connsiteY3" fmla="*/ 0 h 73304"/>
                <a:gd name="connsiteX4" fmla="*/ 74136 w 74135"/>
                <a:gd name="connsiteY4" fmla="*/ 0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35" h="73304">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13">
              <a:extLst>
                <a:ext uri="{FF2B5EF4-FFF2-40B4-BE49-F238E27FC236}">
                  <a16:creationId xmlns:a16="http://schemas.microsoft.com/office/drawing/2014/main" id="{25D59FA9-D3E3-6CDF-8257-92547710207D}"/>
                </a:ext>
              </a:extLst>
            </p:cNvPr>
            <p:cNvSpPr/>
            <p:nvPr/>
          </p:nvSpPr>
          <p:spPr>
            <a:xfrm>
              <a:off x="5011663" y="1193226"/>
              <a:ext cx="72506" cy="74118"/>
            </a:xfrm>
            <a:custGeom>
              <a:avLst/>
              <a:gdLst>
                <a:gd name="connsiteX0" fmla="*/ 0 w 72506"/>
                <a:gd name="connsiteY0" fmla="*/ 0 h 74118"/>
                <a:gd name="connsiteX1" fmla="*/ 72506 w 72506"/>
                <a:gd name="connsiteY1" fmla="*/ 0 h 74118"/>
                <a:gd name="connsiteX2" fmla="*/ 72506 w 72506"/>
                <a:gd name="connsiteY2" fmla="*/ 74119 h 74118"/>
                <a:gd name="connsiteX3" fmla="*/ 0 w 72506"/>
                <a:gd name="connsiteY3" fmla="*/ 74119 h 74118"/>
                <a:gd name="connsiteX4" fmla="*/ 0 w 72506"/>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6" h="74118">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14">
              <a:extLst>
                <a:ext uri="{FF2B5EF4-FFF2-40B4-BE49-F238E27FC236}">
                  <a16:creationId xmlns:a16="http://schemas.microsoft.com/office/drawing/2014/main" id="{443D3071-C29C-CE20-94DD-AB4BFA652D30}"/>
                </a:ext>
              </a:extLst>
            </p:cNvPr>
            <p:cNvSpPr/>
            <p:nvPr/>
          </p:nvSpPr>
          <p:spPr>
            <a:xfrm>
              <a:off x="4780830" y="2458943"/>
              <a:ext cx="265863" cy="266046"/>
            </a:xfrm>
            <a:custGeom>
              <a:avLst/>
              <a:gdLst>
                <a:gd name="connsiteX0" fmla="*/ 265864 w 265863"/>
                <a:gd name="connsiteY0" fmla="*/ 193034 h 266046"/>
                <a:gd name="connsiteX1" fmla="*/ 265864 w 265863"/>
                <a:gd name="connsiteY1" fmla="*/ 265524 h 266046"/>
                <a:gd name="connsiteX2" fmla="*/ 279 w 265863"/>
                <a:gd name="connsiteY2" fmla="*/ 815 h 266046"/>
                <a:gd name="connsiteX3" fmla="*/ 21460 w 265863"/>
                <a:gd name="connsiteY3" fmla="*/ 0 h 266046"/>
                <a:gd name="connsiteX4" fmla="*/ 73600 w 265863"/>
                <a:gd name="connsiteY4" fmla="*/ 0 h 266046"/>
                <a:gd name="connsiteX5" fmla="*/ 265864 w 265863"/>
                <a:gd name="connsiteY5" fmla="*/ 193034 h 266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863" h="266046">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15">
              <a:extLst>
                <a:ext uri="{FF2B5EF4-FFF2-40B4-BE49-F238E27FC236}">
                  <a16:creationId xmlns:a16="http://schemas.microsoft.com/office/drawing/2014/main" id="{A77FD9C4-9D33-3061-6384-7F411FDA7D72}"/>
                </a:ext>
              </a:extLst>
            </p:cNvPr>
            <p:cNvSpPr/>
            <p:nvPr/>
          </p:nvSpPr>
          <p:spPr>
            <a:xfrm>
              <a:off x="4933454" y="1729975"/>
              <a:ext cx="306318" cy="306248"/>
            </a:xfrm>
            <a:custGeom>
              <a:avLst/>
              <a:gdLst>
                <a:gd name="connsiteX0" fmla="*/ 153159 w 306318"/>
                <a:gd name="connsiteY0" fmla="*/ 0 h 306248"/>
                <a:gd name="connsiteX1" fmla="*/ 306319 w 306318"/>
                <a:gd name="connsiteY1" fmla="*/ 153124 h 306248"/>
                <a:gd name="connsiteX2" fmla="*/ 153159 w 306318"/>
                <a:gd name="connsiteY2" fmla="*/ 306248 h 306248"/>
                <a:gd name="connsiteX3" fmla="*/ 0 w 306318"/>
                <a:gd name="connsiteY3" fmla="*/ 153124 h 306248"/>
                <a:gd name="connsiteX4" fmla="*/ 153159 w 306318"/>
                <a:gd name="connsiteY4" fmla="*/ 0 h 306248"/>
                <a:gd name="connsiteX5" fmla="*/ 229739 w 306318"/>
                <a:gd name="connsiteY5" fmla="*/ 153939 h 306248"/>
                <a:gd name="connsiteX6" fmla="*/ 153974 w 306318"/>
                <a:gd name="connsiteY6" fmla="*/ 76562 h 306248"/>
                <a:gd name="connsiteX7" fmla="*/ 76580 w 306318"/>
                <a:gd name="connsiteY7" fmla="*/ 152310 h 306248"/>
                <a:gd name="connsiteX8" fmla="*/ 152345 w 306318"/>
                <a:gd name="connsiteY8" fmla="*/ 229686 h 306248"/>
                <a:gd name="connsiteX9" fmla="*/ 229739 w 306318"/>
                <a:gd name="connsiteY9" fmla="*/ 153939 h 30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318" h="306248">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16">
              <a:extLst>
                <a:ext uri="{FF2B5EF4-FFF2-40B4-BE49-F238E27FC236}">
                  <a16:creationId xmlns:a16="http://schemas.microsoft.com/office/drawing/2014/main" id="{0522630C-19CC-B223-4170-6C3B386B4C35}"/>
                </a:ext>
              </a:extLst>
            </p:cNvPr>
            <p:cNvSpPr/>
            <p:nvPr/>
          </p:nvSpPr>
          <p:spPr>
            <a:xfrm>
              <a:off x="4507377" y="2893880"/>
              <a:ext cx="101020" cy="102625"/>
            </a:xfrm>
            <a:custGeom>
              <a:avLst/>
              <a:gdLst>
                <a:gd name="connsiteX0" fmla="*/ 49695 w 101020"/>
                <a:gd name="connsiteY0" fmla="*/ 102626 h 102625"/>
                <a:gd name="connsiteX1" fmla="*/ 0 w 101020"/>
                <a:gd name="connsiteY1" fmla="*/ 52128 h 102625"/>
                <a:gd name="connsiteX2" fmla="*/ 52954 w 101020"/>
                <a:gd name="connsiteY2" fmla="*/ 0 h 102625"/>
                <a:gd name="connsiteX3" fmla="*/ 101020 w 101020"/>
                <a:gd name="connsiteY3" fmla="*/ 52128 h 102625"/>
                <a:gd name="connsiteX4" fmla="*/ 49695 w 101020"/>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20" h="102625">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17">
              <a:extLst>
                <a:ext uri="{FF2B5EF4-FFF2-40B4-BE49-F238E27FC236}">
                  <a16:creationId xmlns:a16="http://schemas.microsoft.com/office/drawing/2014/main" id="{0DEB6919-91D1-6697-206F-536CC42F380F}"/>
                </a:ext>
              </a:extLst>
            </p:cNvPr>
            <p:cNvSpPr/>
            <p:nvPr/>
          </p:nvSpPr>
          <p:spPr>
            <a:xfrm>
              <a:off x="4398211" y="3004651"/>
              <a:ext cx="105908" cy="102625"/>
            </a:xfrm>
            <a:custGeom>
              <a:avLst/>
              <a:gdLst>
                <a:gd name="connsiteX0" fmla="*/ 54583 w 105908"/>
                <a:gd name="connsiteY0" fmla="*/ 102626 h 102625"/>
                <a:gd name="connsiteX1" fmla="*/ 0 w 105908"/>
                <a:gd name="connsiteY1" fmla="*/ 50498 h 102625"/>
                <a:gd name="connsiteX2" fmla="*/ 56213 w 105908"/>
                <a:gd name="connsiteY2" fmla="*/ 0 h 102625"/>
                <a:gd name="connsiteX3" fmla="*/ 105908 w 105908"/>
                <a:gd name="connsiteY3" fmla="*/ 51313 h 102625"/>
                <a:gd name="connsiteX4" fmla="*/ 54583 w 105908"/>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08" h="102625">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18">
              <a:extLst>
                <a:ext uri="{FF2B5EF4-FFF2-40B4-BE49-F238E27FC236}">
                  <a16:creationId xmlns:a16="http://schemas.microsoft.com/office/drawing/2014/main" id="{44F2B851-DFCB-6663-49D6-F49D809A0E89}"/>
                </a:ext>
              </a:extLst>
            </p:cNvPr>
            <p:cNvSpPr/>
            <p:nvPr/>
          </p:nvSpPr>
          <p:spPr>
            <a:xfrm>
              <a:off x="4295561" y="3112163"/>
              <a:ext cx="98576" cy="96109"/>
            </a:xfrm>
            <a:custGeom>
              <a:avLst/>
              <a:gdLst>
                <a:gd name="connsiteX0" fmla="*/ 49695 w 98576"/>
                <a:gd name="connsiteY0" fmla="*/ 0 h 96109"/>
                <a:gd name="connsiteX1" fmla="*/ 98576 w 98576"/>
                <a:gd name="connsiteY1" fmla="*/ 50498 h 96109"/>
                <a:gd name="connsiteX2" fmla="*/ 46437 w 98576"/>
                <a:gd name="connsiteY2" fmla="*/ 96110 h 96109"/>
                <a:gd name="connsiteX3" fmla="*/ 0 w 98576"/>
                <a:gd name="connsiteY3" fmla="*/ 44797 h 96109"/>
                <a:gd name="connsiteX4" fmla="*/ 49695 w 98576"/>
                <a:gd name="connsiteY4" fmla="*/ 0 h 96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76" h="96109">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161672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07C52-D310-0ECE-5F00-E1ECA2CD5A76}"/>
              </a:ext>
            </a:extLst>
          </p:cNvPr>
          <p:cNvSpPr>
            <a:spLocks noGrp="1"/>
          </p:cNvSpPr>
          <p:nvPr>
            <p:ph type="body" sz="quarter" idx="15"/>
          </p:nvPr>
        </p:nvSpPr>
        <p:spPr>
          <a:xfrm>
            <a:off x="332087" y="287225"/>
            <a:ext cx="4644923" cy="697353"/>
          </a:xfrm>
        </p:spPr>
        <p:txBody>
          <a:bodyPr/>
          <a:lstStyle/>
          <a:p>
            <a:r>
              <a:rPr lang="en-IE" dirty="0"/>
              <a:t>How to Spot a SCAM</a:t>
            </a:r>
          </a:p>
        </p:txBody>
      </p:sp>
      <p:sp>
        <p:nvSpPr>
          <p:cNvPr id="4" name="Text Placeholder 3">
            <a:extLst>
              <a:ext uri="{FF2B5EF4-FFF2-40B4-BE49-F238E27FC236}">
                <a16:creationId xmlns:a16="http://schemas.microsoft.com/office/drawing/2014/main" id="{E011BD4B-5086-589F-DE0F-154EBAFB12A0}"/>
              </a:ext>
            </a:extLst>
          </p:cNvPr>
          <p:cNvSpPr>
            <a:spLocks noGrp="1"/>
          </p:cNvSpPr>
          <p:nvPr>
            <p:ph type="body" sz="quarter" idx="17"/>
          </p:nvPr>
        </p:nvSpPr>
        <p:spPr>
          <a:xfrm>
            <a:off x="417804" y="757945"/>
            <a:ext cx="4920211" cy="4021291"/>
          </a:xfrm>
        </p:spPr>
        <p:txBody>
          <a:bodyPr/>
          <a:lstStyle/>
          <a:p>
            <a:pPr>
              <a:spcAft>
                <a:spcPts val="600"/>
              </a:spcAft>
            </a:pPr>
            <a:r>
              <a:rPr lang="en-US" dirty="0"/>
              <a:t>Regardless of the story, almost every scam follows the </a:t>
            </a:r>
            <a:r>
              <a:rPr lang="en-US" b="1" dirty="0"/>
              <a:t>Three P’s</a:t>
            </a:r>
            <a:r>
              <a:rPr lang="en-US" dirty="0"/>
              <a:t>:</a:t>
            </a:r>
          </a:p>
        </p:txBody>
      </p:sp>
      <p:grpSp>
        <p:nvGrpSpPr>
          <p:cNvPr id="2" name="Gruppieren 30">
            <a:extLst>
              <a:ext uri="{FF2B5EF4-FFF2-40B4-BE49-F238E27FC236}">
                <a16:creationId xmlns:a16="http://schemas.microsoft.com/office/drawing/2014/main" id="{878279AD-57CF-B1DD-F61C-BBE2B67CE19D}"/>
              </a:ext>
            </a:extLst>
          </p:cNvPr>
          <p:cNvGrpSpPr/>
          <p:nvPr/>
        </p:nvGrpSpPr>
        <p:grpSpPr>
          <a:xfrm>
            <a:off x="533791" y="1744319"/>
            <a:ext cx="4811639" cy="4738041"/>
            <a:chOff x="9515475" y="838200"/>
            <a:chExt cx="12101000" cy="12065000"/>
          </a:xfrm>
        </p:grpSpPr>
        <p:cxnSp>
          <p:nvCxnSpPr>
            <p:cNvPr id="25" name="Straight Connector 28">
              <a:extLst>
                <a:ext uri="{FF2B5EF4-FFF2-40B4-BE49-F238E27FC236}">
                  <a16:creationId xmlns:a16="http://schemas.microsoft.com/office/drawing/2014/main" id="{152432B2-7C44-8921-F946-B040A6F52FEE}"/>
                </a:ext>
              </a:extLst>
            </p:cNvPr>
            <p:cNvCxnSpPr>
              <a:cxnSpLocks/>
            </p:cNvCxnSpPr>
            <p:nvPr/>
          </p:nvCxnSpPr>
          <p:spPr>
            <a:xfrm flipV="1">
              <a:off x="14056570" y="2330366"/>
              <a:ext cx="7459785" cy="6537"/>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5" name="Oval 10">
              <a:extLst>
                <a:ext uri="{FF2B5EF4-FFF2-40B4-BE49-F238E27FC236}">
                  <a16:creationId xmlns:a16="http://schemas.microsoft.com/office/drawing/2014/main" id="{AC772318-63C7-7055-1A91-751AB3E87A0B}"/>
                </a:ext>
              </a:extLst>
            </p:cNvPr>
            <p:cNvSpPr/>
            <p:nvPr/>
          </p:nvSpPr>
          <p:spPr>
            <a:xfrm flipH="1">
              <a:off x="9515475" y="4578350"/>
              <a:ext cx="4564063" cy="4564063"/>
            </a:xfrm>
            <a:prstGeom prst="ellipse">
              <a:avLst/>
            </a:prstGeom>
            <a:solidFill>
              <a:srgbClr val="615AA6">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1" name="Straight Connector 33">
              <a:extLst>
                <a:ext uri="{FF2B5EF4-FFF2-40B4-BE49-F238E27FC236}">
                  <a16:creationId xmlns:a16="http://schemas.microsoft.com/office/drawing/2014/main" id="{A5304FF4-150B-B408-70BB-33316627C9E6}"/>
                </a:ext>
              </a:extLst>
            </p:cNvPr>
            <p:cNvCxnSpPr>
              <a:cxnSpLocks/>
            </p:cNvCxnSpPr>
            <p:nvPr/>
          </p:nvCxnSpPr>
          <p:spPr>
            <a:xfrm>
              <a:off x="13245571" y="6324598"/>
              <a:ext cx="8370904" cy="0"/>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1DEC9C50-7240-90EF-4347-9D4B3E6F0D8A}"/>
                </a:ext>
              </a:extLst>
            </p:cNvPr>
            <p:cNvSpPr/>
            <p:nvPr/>
          </p:nvSpPr>
          <p:spPr>
            <a:xfrm>
              <a:off x="9555382" y="8339137"/>
              <a:ext cx="4564063" cy="4562476"/>
            </a:xfrm>
            <a:prstGeom prst="ellipse">
              <a:avLst/>
            </a:prstGeom>
            <a:solidFill>
              <a:srgbClr val="C16D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33911EB4-2629-A9C3-3784-A3A7B86F6C9A}"/>
                </a:ext>
              </a:extLst>
            </p:cNvPr>
            <p:cNvSpPr/>
            <p:nvPr/>
          </p:nvSpPr>
          <p:spPr>
            <a:xfrm>
              <a:off x="9627899" y="856845"/>
              <a:ext cx="4564062" cy="4564063"/>
            </a:xfrm>
            <a:prstGeom prst="ellipse">
              <a:avLst/>
            </a:prstGeom>
            <a:solidFill>
              <a:srgbClr val="5496D1">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cxnSp>
          <p:nvCxnSpPr>
            <p:cNvPr id="24" name="Straight Connector 29">
              <a:extLst>
                <a:ext uri="{FF2B5EF4-FFF2-40B4-BE49-F238E27FC236}">
                  <a16:creationId xmlns:a16="http://schemas.microsoft.com/office/drawing/2014/main" id="{6019E038-E84B-8AE4-1A90-C60E456C9967}"/>
                </a:ext>
              </a:extLst>
            </p:cNvPr>
            <p:cNvCxnSpPr>
              <a:cxnSpLocks/>
            </p:cNvCxnSpPr>
            <p:nvPr/>
          </p:nvCxnSpPr>
          <p:spPr>
            <a:xfrm>
              <a:off x="14056571" y="9996487"/>
              <a:ext cx="7534719" cy="0"/>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26" name="Freeform: Shape 25">
              <a:extLst>
                <a:ext uri="{FF2B5EF4-FFF2-40B4-BE49-F238E27FC236}">
                  <a16:creationId xmlns:a16="http://schemas.microsoft.com/office/drawing/2014/main" id="{7A536390-019E-C3A7-7C74-6A0147DF7BDD}"/>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5BDD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7" name="Freeform: Shape 11">
              <a:extLst>
                <a:ext uri="{FF2B5EF4-FFF2-40B4-BE49-F238E27FC236}">
                  <a16:creationId xmlns:a16="http://schemas.microsoft.com/office/drawing/2014/main" id="{D6F2D0BD-3061-25A1-2D7C-FB436E4827C1}"/>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403B6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8" name="Oval 9">
              <a:extLst>
                <a:ext uri="{FF2B5EF4-FFF2-40B4-BE49-F238E27FC236}">
                  <a16:creationId xmlns:a16="http://schemas.microsoft.com/office/drawing/2014/main" id="{7523400D-33F1-641C-7236-18AE06D5B8B9}"/>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9" name="Freeform: Shape 15">
              <a:extLst>
                <a:ext uri="{FF2B5EF4-FFF2-40B4-BE49-F238E27FC236}">
                  <a16:creationId xmlns:a16="http://schemas.microsoft.com/office/drawing/2014/main" id="{83822D99-FF27-8089-4687-D4D8F14B17CD}"/>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0" name="Oval 16">
              <a:extLst>
                <a:ext uri="{FF2B5EF4-FFF2-40B4-BE49-F238E27FC236}">
                  <a16:creationId xmlns:a16="http://schemas.microsoft.com/office/drawing/2014/main" id="{3DB43E3D-ECE0-65E0-EF10-C24D56B3B500}"/>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1" name="Oval 12">
              <a:extLst>
                <a:ext uri="{FF2B5EF4-FFF2-40B4-BE49-F238E27FC236}">
                  <a16:creationId xmlns:a16="http://schemas.microsoft.com/office/drawing/2014/main" id="{6E0E373B-0F07-7DB9-F212-9543A83AE67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2" name="TextBox 19">
              <a:extLst>
                <a:ext uri="{FF2B5EF4-FFF2-40B4-BE49-F238E27FC236}">
                  <a16:creationId xmlns:a16="http://schemas.microsoft.com/office/drawing/2014/main" id="{E7FDA898-9914-FA96-E583-7144F79E7BD1}"/>
                </a:ext>
              </a:extLst>
            </p:cNvPr>
            <p:cNvSpPr txBox="1"/>
            <p:nvPr/>
          </p:nvSpPr>
          <p:spPr bwMode="auto">
            <a:xfrm>
              <a:off x="10337801" y="2336902"/>
              <a:ext cx="2940049"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1</a:t>
              </a:r>
            </a:p>
          </p:txBody>
        </p:sp>
        <p:sp>
          <p:nvSpPr>
            <p:cNvPr id="33" name="TextBox 23">
              <a:extLst>
                <a:ext uri="{FF2B5EF4-FFF2-40B4-BE49-F238E27FC236}">
                  <a16:creationId xmlns:a16="http://schemas.microsoft.com/office/drawing/2014/main" id="{4D15D10B-9B02-B7BF-862F-4070F7A29CD6}"/>
                </a:ext>
              </a:extLst>
            </p:cNvPr>
            <p:cNvSpPr txBox="1"/>
            <p:nvPr/>
          </p:nvSpPr>
          <p:spPr bwMode="auto">
            <a:xfrm>
              <a:off x="10418764" y="6108800"/>
              <a:ext cx="2959102"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2</a:t>
              </a:r>
            </a:p>
          </p:txBody>
        </p:sp>
        <p:sp>
          <p:nvSpPr>
            <p:cNvPr id="34" name="TextBox 26">
              <a:extLst>
                <a:ext uri="{FF2B5EF4-FFF2-40B4-BE49-F238E27FC236}">
                  <a16:creationId xmlns:a16="http://schemas.microsoft.com/office/drawing/2014/main" id="{B45F8642-76FB-20CB-870E-F59F5FF578D9}"/>
                </a:ext>
              </a:extLst>
            </p:cNvPr>
            <p:cNvSpPr txBox="1"/>
            <p:nvPr/>
          </p:nvSpPr>
          <p:spPr bwMode="auto">
            <a:xfrm>
              <a:off x="10337801" y="9880703"/>
              <a:ext cx="2841623"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3</a:t>
              </a:r>
            </a:p>
          </p:txBody>
        </p:sp>
      </p:grpSp>
      <p:sp>
        <p:nvSpPr>
          <p:cNvPr id="35" name="TextBox 34">
            <a:extLst>
              <a:ext uri="{FF2B5EF4-FFF2-40B4-BE49-F238E27FC236}">
                <a16:creationId xmlns:a16="http://schemas.microsoft.com/office/drawing/2014/main" id="{DB1D41C1-E900-92FE-E263-53B2B2427383}"/>
              </a:ext>
            </a:extLst>
          </p:cNvPr>
          <p:cNvSpPr txBox="1"/>
          <p:nvPr/>
        </p:nvSpPr>
        <p:spPr>
          <a:xfrm>
            <a:off x="2882619" y="5464886"/>
            <a:ext cx="3060390" cy="1317412"/>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EABB22"/>
              </a:buClr>
              <a:buNone/>
            </a:pPr>
            <a:r>
              <a:rPr lang="en-US" sz="2000" dirty="0">
                <a:solidFill>
                  <a:srgbClr val="292668"/>
                </a:solidFill>
                <a:latin typeface="Calibri" panose="020F0502020204030204" pitchFamily="34" charset="0"/>
                <a:cs typeface="Calibri" panose="020F0502020204030204" pitchFamily="34" charset="0"/>
              </a:rPr>
              <a:t>They demand you act </a:t>
            </a:r>
            <a:r>
              <a:rPr lang="en-US" sz="2000" b="1" dirty="0">
                <a:solidFill>
                  <a:srgbClr val="292668"/>
                </a:solidFill>
                <a:latin typeface="Calibri" panose="020F0502020204030204" pitchFamily="34" charset="0"/>
                <a:cs typeface="Calibri" panose="020F0502020204030204" pitchFamily="34" charset="0"/>
              </a:rPr>
              <a:t>immediately</a:t>
            </a:r>
            <a:r>
              <a:rPr lang="en-US" sz="2000" dirty="0">
                <a:solidFill>
                  <a:srgbClr val="292668"/>
                </a:solidFill>
                <a:latin typeface="Calibri" panose="020F0502020204030204" pitchFamily="34" charset="0"/>
                <a:cs typeface="Calibri" panose="020F0502020204030204" pitchFamily="34" charset="0"/>
              </a:rPr>
              <a:t> (transfer money, or click a link) before you can think clearly.</a:t>
            </a:r>
            <a:endParaRPr lang="de-DE" altLang="de-DE" sz="2000" dirty="0">
              <a:solidFill>
                <a:srgbClr val="292668"/>
              </a:solidFill>
              <a:latin typeface="Calibri" panose="020F0502020204030204" pitchFamily="34" charset="0"/>
              <a:cs typeface="Calibri" panose="020F0502020204030204" pitchFamily="34" charset="0"/>
            </a:endParaRPr>
          </a:p>
        </p:txBody>
      </p:sp>
      <p:sp>
        <p:nvSpPr>
          <p:cNvPr id="36" name="TextBox 36">
            <a:extLst>
              <a:ext uri="{FF2B5EF4-FFF2-40B4-BE49-F238E27FC236}">
                <a16:creationId xmlns:a16="http://schemas.microsoft.com/office/drawing/2014/main" id="{70E8B7B9-A796-5FB3-2493-B6B8DD26C6AE}"/>
              </a:ext>
            </a:extLst>
          </p:cNvPr>
          <p:cNvSpPr txBox="1"/>
          <p:nvPr/>
        </p:nvSpPr>
        <p:spPr>
          <a:xfrm>
            <a:off x="2809620" y="2380356"/>
            <a:ext cx="3112911" cy="83009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0289AE"/>
              </a:buClr>
              <a:buNone/>
            </a:pPr>
            <a:r>
              <a:rPr lang="en-US" sz="2000" dirty="0">
                <a:solidFill>
                  <a:srgbClr val="292668"/>
                </a:solidFill>
                <a:latin typeface="Calibri" panose="020F0502020204030204" pitchFamily="34" charset="0"/>
                <a:cs typeface="Calibri" panose="020F0502020204030204" pitchFamily="34" charset="0"/>
              </a:rPr>
              <a:t>They pretend to be someone you trust (Family, Bank, Government).</a:t>
            </a:r>
            <a:endParaRPr lang="de-DE" altLang="de-DE" sz="2000" dirty="0">
              <a:solidFill>
                <a:srgbClr val="292668"/>
              </a:solidFill>
              <a:latin typeface="Calibri" panose="020F0502020204030204" pitchFamily="34" charset="0"/>
              <a:cs typeface="Calibri" panose="020F0502020204030204" pitchFamily="34" charset="0"/>
            </a:endParaRPr>
          </a:p>
        </p:txBody>
      </p:sp>
      <p:sp>
        <p:nvSpPr>
          <p:cNvPr id="37" name="TextBox 37">
            <a:extLst>
              <a:ext uri="{FF2B5EF4-FFF2-40B4-BE49-F238E27FC236}">
                <a16:creationId xmlns:a16="http://schemas.microsoft.com/office/drawing/2014/main" id="{CAE1D562-9FB2-83D8-868A-D6233E3EE3D5}"/>
              </a:ext>
            </a:extLst>
          </p:cNvPr>
          <p:cNvSpPr txBox="1"/>
          <p:nvPr/>
        </p:nvSpPr>
        <p:spPr>
          <a:xfrm>
            <a:off x="2882619" y="3999074"/>
            <a:ext cx="2595468" cy="586443"/>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62A844"/>
              </a:buClr>
              <a:buNone/>
            </a:pPr>
            <a:r>
              <a:rPr lang="en-US" sz="2000" dirty="0">
                <a:solidFill>
                  <a:srgbClr val="292668"/>
                </a:solidFill>
                <a:latin typeface="Calibri" panose="020F0502020204030204" pitchFamily="34" charset="0"/>
                <a:cs typeface="Calibri" panose="020F0502020204030204" pitchFamily="34" charset="0"/>
              </a:rPr>
              <a:t>They create a </a:t>
            </a:r>
            <a:r>
              <a:rPr lang="en-US" sz="2000" b="1" i="1" dirty="0">
                <a:solidFill>
                  <a:srgbClr val="292668"/>
                </a:solidFill>
                <a:latin typeface="Calibri" panose="020F0502020204030204" pitchFamily="34" charset="0"/>
                <a:cs typeface="Calibri" panose="020F0502020204030204" pitchFamily="34" charset="0"/>
              </a:rPr>
              <a:t>crisis</a:t>
            </a:r>
            <a:r>
              <a:rPr lang="en-US" sz="2000" dirty="0">
                <a:solidFill>
                  <a:srgbClr val="292668"/>
                </a:solidFill>
                <a:latin typeface="Calibri" panose="020F0502020204030204" pitchFamily="34" charset="0"/>
                <a:cs typeface="Calibri" panose="020F0502020204030204" pitchFamily="34" charset="0"/>
              </a:rPr>
              <a:t> or an </a:t>
            </a:r>
            <a:r>
              <a:rPr lang="en-US" sz="2000" b="1" i="1" dirty="0">
                <a:solidFill>
                  <a:srgbClr val="292668"/>
                </a:solidFill>
                <a:latin typeface="Calibri" panose="020F0502020204030204" pitchFamily="34" charset="0"/>
                <a:cs typeface="Calibri" panose="020F0502020204030204" pitchFamily="34" charset="0"/>
              </a:rPr>
              <a:t>emergency</a:t>
            </a:r>
            <a:r>
              <a:rPr lang="en-US" sz="2000" dirty="0">
                <a:solidFill>
                  <a:srgbClr val="292668"/>
                </a:solidFill>
                <a:latin typeface="Calibri" panose="020F0502020204030204" pitchFamily="34" charset="0"/>
                <a:cs typeface="Calibri" panose="020F0502020204030204" pitchFamily="34" charset="0"/>
              </a:rPr>
              <a:t>.</a:t>
            </a:r>
          </a:p>
        </p:txBody>
      </p:sp>
      <p:sp>
        <p:nvSpPr>
          <p:cNvPr id="38" name="TextBox 35">
            <a:extLst>
              <a:ext uri="{FF2B5EF4-FFF2-40B4-BE49-F238E27FC236}">
                <a16:creationId xmlns:a16="http://schemas.microsoft.com/office/drawing/2014/main" id="{867C814B-C66A-4226-81E7-35407831B17B}"/>
              </a:ext>
            </a:extLst>
          </p:cNvPr>
          <p:cNvSpPr txBox="1"/>
          <p:nvPr/>
        </p:nvSpPr>
        <p:spPr>
          <a:xfrm>
            <a:off x="2492509" y="3391562"/>
            <a:ext cx="4361478" cy="507318"/>
          </a:xfrm>
          <a:prstGeom prst="rect">
            <a:avLst/>
          </a:prstGeom>
          <a:noFill/>
        </p:spPr>
        <p:txBody>
          <a:bodyPr wrap="square">
            <a:spAutoFit/>
          </a:bodyPr>
          <a:lstStyle/>
          <a:p>
            <a:pPr>
              <a:lnSpc>
                <a:spcPts val="3380"/>
              </a:lnSpc>
              <a:defRPr/>
            </a:pPr>
            <a:r>
              <a:rPr lang="en-US" sz="2600" b="1" dirty="0">
                <a:solidFill>
                  <a:srgbClr val="EBCB1F"/>
                </a:solidFill>
                <a:latin typeface="Calibri" panose="020F0502020204030204" pitchFamily="34" charset="0"/>
                <a:ea typeface="Roboto Cn" pitchFamily="2" charset="0"/>
                <a:cs typeface="Calibri" panose="020F0502020204030204" pitchFamily="34" charset="0"/>
              </a:rPr>
              <a:t>Problem</a:t>
            </a:r>
          </a:p>
        </p:txBody>
      </p:sp>
      <p:sp>
        <p:nvSpPr>
          <p:cNvPr id="39" name="TextBox 38">
            <a:extLst>
              <a:ext uri="{FF2B5EF4-FFF2-40B4-BE49-F238E27FC236}">
                <a16:creationId xmlns:a16="http://schemas.microsoft.com/office/drawing/2014/main" id="{14951C9C-E981-27EE-D0C6-14E775F1502F}"/>
              </a:ext>
            </a:extLst>
          </p:cNvPr>
          <p:cNvSpPr txBox="1"/>
          <p:nvPr/>
        </p:nvSpPr>
        <p:spPr>
          <a:xfrm>
            <a:off x="2468813" y="1822989"/>
            <a:ext cx="4547397" cy="507318"/>
          </a:xfrm>
          <a:prstGeom prst="rect">
            <a:avLst/>
          </a:prstGeom>
          <a:noFill/>
        </p:spPr>
        <p:txBody>
          <a:bodyPr wrap="square">
            <a:spAutoFit/>
          </a:bodyPr>
          <a:lstStyle/>
          <a:p>
            <a:pPr>
              <a:lnSpc>
                <a:spcPts val="3380"/>
              </a:lnSpc>
              <a:defRPr/>
            </a:pPr>
            <a:r>
              <a:rPr lang="en-US" sz="2600" b="1" dirty="0">
                <a:solidFill>
                  <a:srgbClr val="EBCB1F"/>
                </a:solidFill>
                <a:latin typeface="Calibri" panose="020F0502020204030204" pitchFamily="34" charset="0"/>
                <a:ea typeface="Roboto Cn" pitchFamily="2" charset="0"/>
                <a:cs typeface="Calibri" panose="020F0502020204030204" pitchFamily="34" charset="0"/>
              </a:rPr>
              <a:t>Pretend</a:t>
            </a:r>
          </a:p>
        </p:txBody>
      </p:sp>
      <p:sp>
        <p:nvSpPr>
          <p:cNvPr id="40" name="TextBox 39">
            <a:extLst>
              <a:ext uri="{FF2B5EF4-FFF2-40B4-BE49-F238E27FC236}">
                <a16:creationId xmlns:a16="http://schemas.microsoft.com/office/drawing/2014/main" id="{EB34E88A-E9C5-AD87-39B3-A0428552110E}"/>
              </a:ext>
            </a:extLst>
          </p:cNvPr>
          <p:cNvSpPr txBox="1"/>
          <p:nvPr/>
        </p:nvSpPr>
        <p:spPr>
          <a:xfrm>
            <a:off x="2472762" y="4817994"/>
            <a:ext cx="4361478" cy="507318"/>
          </a:xfrm>
          <a:prstGeom prst="rect">
            <a:avLst/>
          </a:prstGeom>
          <a:noFill/>
        </p:spPr>
        <p:txBody>
          <a:bodyPr wrap="square">
            <a:spAutoFit/>
          </a:bodyPr>
          <a:lstStyle/>
          <a:p>
            <a:pPr>
              <a:lnSpc>
                <a:spcPts val="3380"/>
              </a:lnSpc>
              <a:defRPr/>
            </a:pPr>
            <a:r>
              <a:rPr lang="en-US" sz="2600" b="1" dirty="0">
                <a:solidFill>
                  <a:srgbClr val="EABB22"/>
                </a:solidFill>
                <a:latin typeface="Calibri" panose="020F0502020204030204" pitchFamily="34" charset="0"/>
                <a:ea typeface="Roboto Cn" pitchFamily="2" charset="0"/>
                <a:cs typeface="Calibri" panose="020F0502020204030204" pitchFamily="34" charset="0"/>
              </a:rPr>
              <a:t>Pressure</a:t>
            </a:r>
          </a:p>
        </p:txBody>
      </p:sp>
      <p:sp>
        <p:nvSpPr>
          <p:cNvPr id="49" name="Picture Placeholder 48">
            <a:extLst>
              <a:ext uri="{FF2B5EF4-FFF2-40B4-BE49-F238E27FC236}">
                <a16:creationId xmlns:a16="http://schemas.microsoft.com/office/drawing/2014/main" id="{B4B2B7FE-1B8B-A5F0-66EB-A94D97C08C44}"/>
              </a:ext>
            </a:extLst>
          </p:cNvPr>
          <p:cNvSpPr>
            <a:spLocks noGrp="1"/>
          </p:cNvSpPr>
          <p:nvPr>
            <p:ph type="pic" sz="quarter" idx="19"/>
          </p:nvPr>
        </p:nvSpPr>
        <p:spPr>
          <a:solidFill>
            <a:srgbClr val="5496D1"/>
          </a:solidFill>
        </p:spPr>
        <p:txBody>
          <a:bodyPr/>
          <a:lstStyle/>
          <a:p>
            <a:endParaRPr lang="en-IE"/>
          </a:p>
        </p:txBody>
      </p:sp>
      <p:sp>
        <p:nvSpPr>
          <p:cNvPr id="7" name="TextBox 6">
            <a:extLst>
              <a:ext uri="{FF2B5EF4-FFF2-40B4-BE49-F238E27FC236}">
                <a16:creationId xmlns:a16="http://schemas.microsoft.com/office/drawing/2014/main" id="{61C064A8-06C9-37CC-85D8-872AF07DC569}"/>
              </a:ext>
            </a:extLst>
          </p:cNvPr>
          <p:cNvSpPr txBox="1"/>
          <p:nvPr/>
        </p:nvSpPr>
        <p:spPr>
          <a:xfrm>
            <a:off x="6502911" y="527781"/>
            <a:ext cx="4653481" cy="6032421"/>
          </a:xfrm>
          <a:prstGeom prst="rect">
            <a:avLst/>
          </a:prstGeom>
          <a:solidFill>
            <a:schemeClr val="bg1"/>
          </a:solidFill>
        </p:spPr>
        <p:txBody>
          <a:bodyPr wrap="square" rtlCol="0">
            <a:spAutoFit/>
          </a:bodyPr>
          <a:lstStyle/>
          <a:p>
            <a:pPr marL="180000" indent="-180000"/>
            <a:endParaRPr lang="en-US" sz="1000" b="1" dirty="0">
              <a:solidFill>
                <a:srgbClr val="615AA6"/>
              </a:solidFill>
            </a:endParaRPr>
          </a:p>
          <a:p>
            <a:pPr marL="180000" indent="-180000"/>
            <a:r>
              <a:rPr lang="en-US" sz="2800" b="1" dirty="0">
                <a:solidFill>
                  <a:srgbClr val="292668"/>
                </a:solidFill>
                <a:highlight>
                  <a:srgbClr val="CA7BB3"/>
                </a:highlight>
              </a:rPr>
              <a:t>How they do it:</a:t>
            </a:r>
          </a:p>
          <a:p>
            <a:pPr marL="180000" indent="-180000">
              <a:buFont typeface="+mj-lt"/>
              <a:buAutoNum type="arabicPeriod"/>
            </a:pPr>
            <a:r>
              <a:rPr lang="en-US" sz="2400" b="1" dirty="0">
                <a:solidFill>
                  <a:srgbClr val="292668"/>
                </a:solidFill>
              </a:rPr>
              <a:t>The Message: </a:t>
            </a:r>
            <a:r>
              <a:rPr lang="en-US" sz="2200" dirty="0">
                <a:solidFill>
                  <a:srgbClr val="292668"/>
                </a:solidFill>
              </a:rPr>
              <a:t>You get a text or email that looks official (from the Tax Office, the Post Office, or your Bank).</a:t>
            </a:r>
          </a:p>
          <a:p>
            <a:pPr marL="180000" indent="-180000">
              <a:buFont typeface="+mj-lt"/>
              <a:buAutoNum type="arabicPeriod"/>
            </a:pPr>
            <a:r>
              <a:rPr lang="en-US" sz="2400" b="1" dirty="0">
                <a:solidFill>
                  <a:srgbClr val="292668"/>
                </a:solidFill>
              </a:rPr>
              <a:t>The Problem: </a:t>
            </a:r>
            <a:r>
              <a:rPr lang="en-US" sz="2200" dirty="0">
                <a:solidFill>
                  <a:srgbClr val="292668"/>
                </a:solidFill>
              </a:rPr>
              <a:t>It says there is a "suspicious transaction" or you have an "unpaid fine" that will result in a penalty if not paid today.</a:t>
            </a:r>
          </a:p>
          <a:p>
            <a:pPr marL="180000" indent="-180000">
              <a:buFont typeface="+mj-lt"/>
              <a:buAutoNum type="arabicPeriod"/>
            </a:pPr>
            <a:r>
              <a:rPr lang="en-US" sz="2400" b="1" dirty="0">
                <a:solidFill>
                  <a:srgbClr val="292668"/>
                </a:solidFill>
              </a:rPr>
              <a:t>The Link: </a:t>
            </a:r>
            <a:r>
              <a:rPr lang="en-US" sz="2200" dirty="0">
                <a:solidFill>
                  <a:srgbClr val="292668"/>
                </a:solidFill>
              </a:rPr>
              <a:t>They provide a link to a website that looks identical to your bank's real login page.</a:t>
            </a:r>
          </a:p>
          <a:p>
            <a:pPr marL="180000" indent="-180000">
              <a:buFont typeface="+mj-lt"/>
              <a:buAutoNum type="arabicPeriod"/>
            </a:pPr>
            <a:r>
              <a:rPr lang="en-US" sz="2400" b="1" dirty="0">
                <a:solidFill>
                  <a:srgbClr val="292668"/>
                </a:solidFill>
              </a:rPr>
              <a:t>The Theft: </a:t>
            </a:r>
            <a:r>
              <a:rPr lang="en-US" sz="2200" dirty="0">
                <a:solidFill>
                  <a:srgbClr val="292668"/>
                </a:solidFill>
              </a:rPr>
              <a:t>When you type your username and password into that fake site, the scammer captures them in real-time and logs into your real bank account to steal funds.</a:t>
            </a:r>
          </a:p>
          <a:p>
            <a:endParaRPr lang="en-IE" sz="1000" dirty="0">
              <a:solidFill>
                <a:srgbClr val="615AA6"/>
              </a:solidFill>
            </a:endParaRPr>
          </a:p>
        </p:txBody>
      </p:sp>
    </p:spTree>
    <p:extLst>
      <p:ext uri="{BB962C8B-B14F-4D97-AF65-F5344CB8AC3E}">
        <p14:creationId xmlns:p14="http://schemas.microsoft.com/office/powerpoint/2010/main" val="4255133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F47171-EEF7-4B5D-9919-230F4BE48092}"/>
              </a:ext>
            </a:extLst>
          </p:cNvPr>
          <p:cNvSpPr>
            <a:spLocks noGrp="1"/>
          </p:cNvSpPr>
          <p:nvPr>
            <p:ph type="body" sz="quarter" idx="13"/>
          </p:nvPr>
        </p:nvSpPr>
        <p:spPr>
          <a:xfrm>
            <a:off x="2959285" y="1213487"/>
            <a:ext cx="6610228" cy="3117538"/>
          </a:xfrm>
        </p:spPr>
        <p:txBody>
          <a:bodyPr/>
          <a:lstStyle/>
          <a:p>
            <a:pPr>
              <a:lnSpc>
                <a:spcPct val="100000"/>
              </a:lnSpc>
            </a:pPr>
            <a:r>
              <a:rPr lang="en-US" dirty="0"/>
              <a:t>Scammers have </a:t>
            </a:r>
            <a:r>
              <a:rPr lang="en-US" i="1" dirty="0"/>
              <a:t>upgraded</a:t>
            </a:r>
            <a:r>
              <a:rPr lang="en-US" dirty="0"/>
              <a:t> their old tricks using </a:t>
            </a:r>
            <a:r>
              <a:rPr lang="en-US" sz="4000" b="1" dirty="0">
                <a:solidFill>
                  <a:srgbClr val="292668"/>
                </a:solidFill>
              </a:rPr>
              <a:t>Artificial Intelligence </a:t>
            </a:r>
            <a:r>
              <a:rPr lang="en-US" dirty="0"/>
              <a:t>(AI).</a:t>
            </a:r>
          </a:p>
          <a:p>
            <a:pPr>
              <a:lnSpc>
                <a:spcPct val="100000"/>
              </a:lnSpc>
            </a:pPr>
            <a:endParaRPr lang="en-US" dirty="0"/>
          </a:p>
          <a:p>
            <a:pPr>
              <a:lnSpc>
                <a:spcPct val="100000"/>
              </a:lnSpc>
            </a:pPr>
            <a:r>
              <a:rPr lang="en-US" dirty="0"/>
              <a:t>AI makes scams look and sound more </a:t>
            </a:r>
            <a:r>
              <a:rPr lang="en-US" i="1" dirty="0"/>
              <a:t>REAL</a:t>
            </a:r>
            <a:r>
              <a:rPr lang="en-US" dirty="0"/>
              <a:t> than ever before.</a:t>
            </a:r>
          </a:p>
        </p:txBody>
      </p:sp>
      <p:grpSp>
        <p:nvGrpSpPr>
          <p:cNvPr id="8" name="Group 7">
            <a:extLst>
              <a:ext uri="{FF2B5EF4-FFF2-40B4-BE49-F238E27FC236}">
                <a16:creationId xmlns:a16="http://schemas.microsoft.com/office/drawing/2014/main" id="{47054A3E-9CCC-28F3-DCEA-F5E58F052DC5}"/>
              </a:ext>
            </a:extLst>
          </p:cNvPr>
          <p:cNvGrpSpPr/>
          <p:nvPr/>
        </p:nvGrpSpPr>
        <p:grpSpPr>
          <a:xfrm>
            <a:off x="7267358" y="4561670"/>
            <a:ext cx="1233952" cy="1383598"/>
            <a:chOff x="8138828" y="4016838"/>
            <a:chExt cx="981393" cy="1151177"/>
          </a:xfrm>
          <a:solidFill>
            <a:schemeClr val="bg1"/>
          </a:solidFill>
        </p:grpSpPr>
        <p:sp>
          <p:nvSpPr>
            <p:cNvPr id="9" name="Freeform 245">
              <a:extLst>
                <a:ext uri="{FF2B5EF4-FFF2-40B4-BE49-F238E27FC236}">
                  <a16:creationId xmlns:a16="http://schemas.microsoft.com/office/drawing/2014/main" id="{C174977E-8BC9-C94D-86CF-915F9047146A}"/>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BCB1F"/>
            </a:solidFill>
            <a:ln w="4819" cap="flat">
              <a:noFill/>
              <a:prstDash val="solid"/>
              <a:miter/>
            </a:ln>
          </p:spPr>
          <p:txBody>
            <a:bodyPr rtlCol="0" anchor="ctr"/>
            <a:lstStyle/>
            <a:p>
              <a:endParaRPr lang="en-US"/>
            </a:p>
          </p:txBody>
        </p:sp>
        <p:grpSp>
          <p:nvGrpSpPr>
            <p:cNvPr id="10" name="Group 9">
              <a:extLst>
                <a:ext uri="{FF2B5EF4-FFF2-40B4-BE49-F238E27FC236}">
                  <a16:creationId xmlns:a16="http://schemas.microsoft.com/office/drawing/2014/main" id="{B47CA763-8085-F8DE-5FBD-E1801D8B411A}"/>
                </a:ext>
              </a:extLst>
            </p:cNvPr>
            <p:cNvGrpSpPr/>
            <p:nvPr/>
          </p:nvGrpSpPr>
          <p:grpSpPr>
            <a:xfrm>
              <a:off x="8138828" y="4016838"/>
              <a:ext cx="981393" cy="1151177"/>
              <a:chOff x="8138828" y="4016838"/>
              <a:chExt cx="981393" cy="1151177"/>
            </a:xfrm>
            <a:grpFill/>
          </p:grpSpPr>
          <p:sp>
            <p:nvSpPr>
              <p:cNvPr id="11" name="Freeform 228">
                <a:extLst>
                  <a:ext uri="{FF2B5EF4-FFF2-40B4-BE49-F238E27FC236}">
                    <a16:creationId xmlns:a16="http://schemas.microsoft.com/office/drawing/2014/main" id="{99A0F8C6-360E-93DE-052E-2C815907EE59}"/>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12" name="Freeform 234">
                <a:extLst>
                  <a:ext uri="{FF2B5EF4-FFF2-40B4-BE49-F238E27FC236}">
                    <a16:creationId xmlns:a16="http://schemas.microsoft.com/office/drawing/2014/main" id="{156EE9D9-42EB-4BFD-2BEC-471A5F4E6F5C}"/>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13" name="Freeform 235">
                <a:extLst>
                  <a:ext uri="{FF2B5EF4-FFF2-40B4-BE49-F238E27FC236}">
                    <a16:creationId xmlns:a16="http://schemas.microsoft.com/office/drawing/2014/main" id="{0E8B29BD-DA51-3B2B-F56A-817747628E23}"/>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14" name="Freeform 236">
                <a:extLst>
                  <a:ext uri="{FF2B5EF4-FFF2-40B4-BE49-F238E27FC236}">
                    <a16:creationId xmlns:a16="http://schemas.microsoft.com/office/drawing/2014/main" id="{528175C3-3956-A9B3-3DDA-72288747E889}"/>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15" name="Freeform 237">
                <a:extLst>
                  <a:ext uri="{FF2B5EF4-FFF2-40B4-BE49-F238E27FC236}">
                    <a16:creationId xmlns:a16="http://schemas.microsoft.com/office/drawing/2014/main" id="{F7F82305-7CBE-EC8D-0153-50EB5667E307}"/>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16" name="Freeform 238">
                <a:extLst>
                  <a:ext uri="{FF2B5EF4-FFF2-40B4-BE49-F238E27FC236}">
                    <a16:creationId xmlns:a16="http://schemas.microsoft.com/office/drawing/2014/main" id="{477F8262-364E-00CA-D592-ED246256132E}"/>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17" name="Freeform 239">
                <a:extLst>
                  <a:ext uri="{FF2B5EF4-FFF2-40B4-BE49-F238E27FC236}">
                    <a16:creationId xmlns:a16="http://schemas.microsoft.com/office/drawing/2014/main" id="{4C684CE3-D9E4-2738-55AB-FABA89A32437}"/>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18" name="Freeform 240">
                <a:extLst>
                  <a:ext uri="{FF2B5EF4-FFF2-40B4-BE49-F238E27FC236}">
                    <a16:creationId xmlns:a16="http://schemas.microsoft.com/office/drawing/2014/main" id="{0C1FDDA5-E42F-DAF8-3A23-0BB9C20727FB}"/>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19" name="Freeform 241">
                <a:extLst>
                  <a:ext uri="{FF2B5EF4-FFF2-40B4-BE49-F238E27FC236}">
                    <a16:creationId xmlns:a16="http://schemas.microsoft.com/office/drawing/2014/main" id="{1F4E7782-ED00-6430-F120-12130242F7D3}"/>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20" name="Freeform 242">
                <a:extLst>
                  <a:ext uri="{FF2B5EF4-FFF2-40B4-BE49-F238E27FC236}">
                    <a16:creationId xmlns:a16="http://schemas.microsoft.com/office/drawing/2014/main" id="{C130062F-7BA4-9E74-D399-EC1E6E2A238A}"/>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52283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itting at a table with a computer&#10;&#10;AI-generated content may be incorrect.">
            <a:extLst>
              <a:ext uri="{FF2B5EF4-FFF2-40B4-BE49-F238E27FC236}">
                <a16:creationId xmlns:a16="http://schemas.microsoft.com/office/drawing/2014/main" id="{4C978CD4-15FB-D9B9-BF1A-B84B3DD0E98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29"/>
          </p:nvPr>
        </p:nvSpPr>
        <p:spPr>
          <a:prstGeom prst="rect">
            <a:avLst/>
          </a:prstGeom>
        </p:spPr>
        <p:txBody>
          <a:bodyPr/>
          <a:lstStyle/>
          <a:p>
            <a:r>
              <a:rPr lang="en-US"/>
              <a:t>01</a:t>
            </a:r>
            <a:endParaRPr lang="en-US" dirty="0"/>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30"/>
          </p:nvPr>
        </p:nvSpPr>
        <p:spPr>
          <a:prstGeom prst="rect">
            <a:avLst/>
          </a:prstGeom>
        </p:spPr>
        <p:txBody>
          <a:bodyPr/>
          <a:lstStyle/>
          <a:p>
            <a:r>
              <a:rPr lang="en-US" dirty="0"/>
              <a:t>Passwords, privacy settings &amp; data protection basics</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31"/>
          </p:nvPr>
        </p:nvSpPr>
        <p:spPr>
          <a:prstGeom prst="rect">
            <a:avLst/>
          </a:prstGeom>
        </p:spPr>
        <p:txBody>
          <a:bodyPr/>
          <a:lstStyle/>
          <a:p>
            <a:r>
              <a:rPr lang="en-US"/>
              <a:t>02</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2"/>
          </p:nvPr>
        </p:nvSpPr>
        <p:spPr>
          <a:prstGeom prst="rect">
            <a:avLst/>
          </a:prstGeom>
        </p:spPr>
        <p:txBody>
          <a:bodyPr/>
          <a:lstStyle/>
          <a:p>
            <a:r>
              <a:rPr lang="en-US" dirty="0"/>
              <a:t>Understanding how algorithms track </a:t>
            </a:r>
            <a:r>
              <a:rPr lang="en-US" dirty="0" err="1"/>
              <a:t>behaviour</a:t>
            </a:r>
            <a:r>
              <a:rPr lang="en-US" dirty="0"/>
              <a:t> &amp; </a:t>
            </a:r>
            <a:r>
              <a:rPr lang="en-US" dirty="0" err="1"/>
              <a:t>personalise</a:t>
            </a:r>
            <a:r>
              <a:rPr lang="en-US" dirty="0"/>
              <a:t> content</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3"/>
          </p:nvPr>
        </p:nvSpPr>
        <p:spPr>
          <a:prstGeom prst="rect">
            <a:avLst/>
          </a:prstGeom>
        </p:spPr>
        <p:txBody>
          <a:bodyPr/>
          <a:lstStyle/>
          <a:p>
            <a:r>
              <a:rPr lang="en-US"/>
              <a:t>03</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4"/>
          </p:nvPr>
        </p:nvSpPr>
        <p:spPr>
          <a:prstGeom prst="rect">
            <a:avLst/>
          </a:prstGeom>
        </p:spPr>
        <p:txBody>
          <a:bodyPr/>
          <a:lstStyle/>
          <a:p>
            <a:r>
              <a:rPr lang="en-US" dirty="0"/>
              <a:t>Understanding how algorithms track </a:t>
            </a:r>
            <a:r>
              <a:rPr lang="en-US" dirty="0" err="1"/>
              <a:t>behaviour</a:t>
            </a:r>
            <a:r>
              <a:rPr lang="en-US" dirty="0"/>
              <a:t> &amp; </a:t>
            </a:r>
            <a:r>
              <a:rPr lang="en-US" dirty="0" err="1"/>
              <a:t>personalise</a:t>
            </a:r>
            <a:r>
              <a:rPr lang="en-US" dirty="0"/>
              <a:t> content</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5"/>
          </p:nvPr>
        </p:nvSpPr>
        <p:spPr>
          <a:prstGeom prst="rect">
            <a:avLst/>
          </a:prstGeom>
        </p:spPr>
        <p:txBody>
          <a:bodyPr/>
          <a:lstStyle/>
          <a:p>
            <a:r>
              <a:rPr lang="en-US"/>
              <a:t>04</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6"/>
          </p:nvPr>
        </p:nvSpPr>
        <p:spPr>
          <a:prstGeom prst="rect">
            <a:avLst/>
          </a:prstGeom>
        </p:spPr>
        <p:txBody>
          <a:bodyPr/>
          <a:lstStyle/>
          <a:p>
            <a:r>
              <a:rPr lang="en-US" dirty="0"/>
              <a:t>Recognising AI-generated images, text &amp; deepfakes</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7"/>
          </p:nvPr>
        </p:nvSpPr>
        <p:spPr>
          <a:prstGeom prst="rect">
            <a:avLst/>
          </a:prstGeom>
        </p:spPr>
        <p:txBody>
          <a:bodyPr/>
          <a:lstStyle/>
          <a:p>
            <a:r>
              <a:rPr lang="en-US"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8"/>
          </p:nvPr>
        </p:nvSpPr>
        <p:spPr>
          <a:prstGeom prst="rect">
            <a:avLst/>
          </a:prstGeom>
        </p:spPr>
        <p:txBody>
          <a:bodyPr/>
          <a:lstStyle/>
          <a:p>
            <a:pPr>
              <a:spcAft>
                <a:spcPts val="600"/>
              </a:spcAft>
            </a:pPr>
            <a:r>
              <a:rPr lang="en-US" dirty="0"/>
              <a:t>Simple fact-checking &amp; source verification techniques</a:t>
            </a:r>
          </a:p>
        </p:txBody>
      </p:sp>
      <p:sp>
        <p:nvSpPr>
          <p:cNvPr id="11" name="Rectangle 10">
            <a:extLst>
              <a:ext uri="{FF2B5EF4-FFF2-40B4-BE49-F238E27FC236}">
                <a16:creationId xmlns:a16="http://schemas.microsoft.com/office/drawing/2014/main" id="{CFE8B0DB-1A34-D009-5665-FC6199BF167C}"/>
              </a:ext>
            </a:extLst>
          </p:cNvPr>
          <p:cNvSpPr/>
          <p:nvPr/>
        </p:nvSpPr>
        <p:spPr>
          <a:xfrm>
            <a:off x="492582" y="1510607"/>
            <a:ext cx="208088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C8A2AA3A-EA91-3BB7-A552-A63A990B5EC1}"/>
              </a:ext>
            </a:extLst>
          </p:cNvPr>
          <p:cNvSpPr txBox="1"/>
          <p:nvPr/>
        </p:nvSpPr>
        <p:spPr>
          <a:xfrm>
            <a:off x="606266" y="1562905"/>
            <a:ext cx="1896866" cy="646331"/>
          </a:xfrm>
          <a:prstGeom prst="rect">
            <a:avLst/>
          </a:prstGeom>
          <a:noFill/>
        </p:spPr>
        <p:txBody>
          <a:bodyPr wrap="none" rtlCol="0">
            <a:spAutoFit/>
          </a:bodyPr>
          <a:lstStyle/>
          <a:p>
            <a:r>
              <a:rPr lang="en-US" sz="3600" b="1" dirty="0">
                <a:solidFill>
                  <a:srgbClr val="242B62"/>
                </a:solidFill>
                <a:latin typeface="Calibri" panose="020F0502020204030204" pitchFamily="34" charset="0"/>
                <a:cs typeface="Calibri" panose="020F0502020204030204" pitchFamily="34" charset="0"/>
              </a:rPr>
              <a:t>Contents</a:t>
            </a:r>
          </a:p>
        </p:txBody>
      </p:sp>
      <p:pic>
        <p:nvPicPr>
          <p:cNvPr id="7" name="Picture 6" descr="A colorful circles with white lines and dots&#10;&#10;AI-generated content may be incorrect.">
            <a:extLst>
              <a:ext uri="{FF2B5EF4-FFF2-40B4-BE49-F238E27FC236}">
                <a16:creationId xmlns:a16="http://schemas.microsoft.com/office/drawing/2014/main" id="{73AFDC12-FC20-CF2D-19D3-03EE59D56279}"/>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3178028">
            <a:off x="-1316377" y="3967779"/>
            <a:ext cx="3845287" cy="3119494"/>
          </a:xfrm>
          <a:prstGeom prst="rect">
            <a:avLst/>
          </a:prstGeom>
        </p:spPr>
      </p:pic>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A64F75D-24E8-109D-4FD4-DB457704D670}"/>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r="21452"/>
          <a:stretch>
            <a:fillRect/>
          </a:stretch>
        </p:blipFill>
        <p:spPr>
          <a:xfrm>
            <a:off x="0" y="0"/>
            <a:ext cx="13698538" cy="8163612"/>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pic>
      <p:sp>
        <p:nvSpPr>
          <p:cNvPr id="3" name="Text Placeholder 2">
            <a:extLst>
              <a:ext uri="{FF2B5EF4-FFF2-40B4-BE49-F238E27FC236}">
                <a16:creationId xmlns:a16="http://schemas.microsoft.com/office/drawing/2014/main" id="{77CAF6D4-F642-8776-6474-71D4E3623309}"/>
              </a:ext>
            </a:extLst>
          </p:cNvPr>
          <p:cNvSpPr>
            <a:spLocks noGrp="1"/>
          </p:cNvSpPr>
          <p:nvPr>
            <p:ph type="body" sz="quarter" idx="15"/>
          </p:nvPr>
        </p:nvSpPr>
        <p:spPr>
          <a:xfrm>
            <a:off x="364758" y="433726"/>
            <a:ext cx="5621929" cy="697353"/>
          </a:xfrm>
        </p:spPr>
        <p:txBody>
          <a:bodyPr>
            <a:normAutofit/>
          </a:bodyPr>
          <a:lstStyle/>
          <a:p>
            <a:r>
              <a:rPr lang="en-IE" b="1" dirty="0">
                <a:solidFill>
                  <a:srgbClr val="292668"/>
                </a:solidFill>
              </a:rPr>
              <a:t>AI being used unethically…</a:t>
            </a:r>
          </a:p>
        </p:txBody>
      </p:sp>
      <p:sp>
        <p:nvSpPr>
          <p:cNvPr id="4" name="Text Placeholder 3">
            <a:extLst>
              <a:ext uri="{FF2B5EF4-FFF2-40B4-BE49-F238E27FC236}">
                <a16:creationId xmlns:a16="http://schemas.microsoft.com/office/drawing/2014/main" id="{8A8DD85D-2974-535E-6DDB-2525DE62A33D}"/>
              </a:ext>
            </a:extLst>
          </p:cNvPr>
          <p:cNvSpPr>
            <a:spLocks noGrp="1"/>
          </p:cNvSpPr>
          <p:nvPr>
            <p:ph type="body" sz="quarter" idx="16"/>
          </p:nvPr>
        </p:nvSpPr>
        <p:spPr>
          <a:xfrm>
            <a:off x="364758" y="1212560"/>
            <a:ext cx="5900241" cy="2824949"/>
          </a:xfrm>
        </p:spPr>
        <p:txBody>
          <a:bodyPr/>
          <a:lstStyle/>
          <a:p>
            <a:pPr marL="342900" indent="-342900">
              <a:buFont typeface="Arial" panose="020B0604020202020204" pitchFamily="34" charset="0"/>
              <a:buChar char="•"/>
            </a:pPr>
            <a:r>
              <a:rPr lang="en-US" dirty="0"/>
              <a:t>In the past, scammers had to pretend to be someone else. Now, they use AI to mimic the </a:t>
            </a:r>
            <a:r>
              <a:rPr lang="en-US" b="1" dirty="0"/>
              <a:t>voices/image or videos </a:t>
            </a:r>
            <a:r>
              <a:rPr lang="en-US" dirty="0"/>
              <a:t>of people you love or trust.</a:t>
            </a:r>
          </a:p>
          <a:p>
            <a:pPr marL="342900" indent="-342900">
              <a:buFont typeface="Arial" panose="020B0604020202020204" pitchFamily="34" charset="0"/>
              <a:buChar char="•"/>
            </a:pPr>
            <a:r>
              <a:rPr lang="en-US" dirty="0"/>
              <a:t>Emails &amp; messages often had spelling mistakes, or poor translations, but now ChatGPT or similar are used to write professional-sounding emails</a:t>
            </a:r>
            <a:endParaRPr lang="en-IE" dirty="0"/>
          </a:p>
        </p:txBody>
      </p:sp>
      <p:sp>
        <p:nvSpPr>
          <p:cNvPr id="7" name="TextBox 6">
            <a:extLst>
              <a:ext uri="{FF2B5EF4-FFF2-40B4-BE49-F238E27FC236}">
                <a16:creationId xmlns:a16="http://schemas.microsoft.com/office/drawing/2014/main" id="{9DFED1B0-1280-DDFF-39B2-51953546DFC0}"/>
              </a:ext>
            </a:extLst>
          </p:cNvPr>
          <p:cNvSpPr txBox="1"/>
          <p:nvPr/>
        </p:nvSpPr>
        <p:spPr>
          <a:xfrm>
            <a:off x="1947708" y="4303455"/>
            <a:ext cx="6168770" cy="2554545"/>
          </a:xfrm>
          <a:prstGeom prst="rect">
            <a:avLst/>
          </a:prstGeom>
          <a:solidFill>
            <a:schemeClr val="bg1"/>
          </a:solidFill>
        </p:spPr>
        <p:txBody>
          <a:bodyPr wrap="square">
            <a:spAutoFit/>
          </a:bodyPr>
          <a:lstStyle/>
          <a:p>
            <a:pPr marL="324000"/>
            <a:endParaRPr lang="en-US" sz="2000" b="1" dirty="0">
              <a:solidFill>
                <a:srgbClr val="615AA6"/>
              </a:solidFill>
            </a:endParaRPr>
          </a:p>
          <a:p>
            <a:pPr marL="324000"/>
            <a:r>
              <a:rPr lang="en-US" sz="2400" b="1" dirty="0">
                <a:solidFill>
                  <a:srgbClr val="615AA6"/>
                </a:solidFill>
                <a:highlight>
                  <a:srgbClr val="EBCB1F"/>
                </a:highlight>
              </a:rPr>
              <a:t>The Golden Rule:</a:t>
            </a:r>
            <a:r>
              <a:rPr lang="en-US" sz="2400" dirty="0">
                <a:solidFill>
                  <a:srgbClr val="615AA6"/>
                </a:solidFill>
                <a:highlight>
                  <a:srgbClr val="EBCB1F"/>
                </a:highlight>
              </a:rPr>
              <a:t> </a:t>
            </a:r>
            <a:r>
              <a:rPr lang="en-US" sz="2400" dirty="0">
                <a:solidFill>
                  <a:srgbClr val="615AA6"/>
                </a:solidFill>
              </a:rPr>
              <a:t>If an email, text, or phone call makes you feel panicked, excited, or rushed—</a:t>
            </a:r>
            <a:r>
              <a:rPr lang="en-US" sz="2400" b="1" dirty="0">
                <a:solidFill>
                  <a:srgbClr val="615AA6"/>
                </a:solidFill>
              </a:rPr>
              <a:t>STOP.</a:t>
            </a:r>
            <a:r>
              <a:rPr lang="en-US" sz="2400" dirty="0">
                <a:solidFill>
                  <a:srgbClr val="615AA6"/>
                </a:solidFill>
              </a:rPr>
              <a:t> Take a breath, put the phone down/don’t respond, and talk to a friend or family member about it first.</a:t>
            </a:r>
          </a:p>
          <a:p>
            <a:pPr marL="324000"/>
            <a:endParaRPr lang="en-IE" sz="2000" dirty="0">
              <a:solidFill>
                <a:srgbClr val="615AA6"/>
              </a:solidFill>
            </a:endParaRPr>
          </a:p>
        </p:txBody>
      </p:sp>
    </p:spTree>
    <p:extLst>
      <p:ext uri="{BB962C8B-B14F-4D97-AF65-F5344CB8AC3E}">
        <p14:creationId xmlns:p14="http://schemas.microsoft.com/office/powerpoint/2010/main" val="28136790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ECD4A-A8FC-1F4F-1B54-78332917809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AA08AF3-B1D7-1178-C58C-DC8ACB1CDB80}"/>
              </a:ext>
            </a:extLst>
          </p:cNvPr>
          <p:cNvSpPr>
            <a:spLocks noGrp="1"/>
          </p:cNvSpPr>
          <p:nvPr>
            <p:ph type="body" sz="quarter" idx="17"/>
          </p:nvPr>
        </p:nvSpPr>
        <p:spPr/>
        <p:txBody>
          <a:bodyPr/>
          <a:lstStyle/>
          <a:p>
            <a:r>
              <a:rPr lang="en-IE" dirty="0"/>
              <a:t>04</a:t>
            </a:r>
          </a:p>
        </p:txBody>
      </p:sp>
      <p:pic>
        <p:nvPicPr>
          <p:cNvPr id="7" name="Picture Placeholder 6">
            <a:extLst>
              <a:ext uri="{FF2B5EF4-FFF2-40B4-BE49-F238E27FC236}">
                <a16:creationId xmlns:a16="http://schemas.microsoft.com/office/drawing/2014/main" id="{7F16B5F8-4517-B5C6-6CA1-225A640B5E5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t="2455" b="19693"/>
          <a:stretch>
            <a:fillRect/>
          </a:stretch>
        </p:blipFill>
        <p:spPr>
          <a:xfrm>
            <a:off x="190122" y="2626822"/>
            <a:ext cx="7756845" cy="3396829"/>
          </a:xfrm>
        </p:spPr>
      </p:pic>
      <p:sp>
        <p:nvSpPr>
          <p:cNvPr id="4" name="Rectangle 3">
            <a:extLst>
              <a:ext uri="{FF2B5EF4-FFF2-40B4-BE49-F238E27FC236}">
                <a16:creationId xmlns:a16="http://schemas.microsoft.com/office/drawing/2014/main" id="{54A8B9F0-67CF-14EE-F58F-7AFE7E6BECE2}"/>
              </a:ext>
            </a:extLst>
          </p:cNvPr>
          <p:cNvSpPr/>
          <p:nvPr/>
        </p:nvSpPr>
        <p:spPr>
          <a:xfrm>
            <a:off x="2942376" y="3429000"/>
            <a:ext cx="7460057" cy="1378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88660CE8-61D8-8AD7-2982-C1C3F5021E66}"/>
              </a:ext>
            </a:extLst>
          </p:cNvPr>
          <p:cNvSpPr txBox="1"/>
          <p:nvPr/>
        </p:nvSpPr>
        <p:spPr>
          <a:xfrm>
            <a:off x="3150606" y="3481298"/>
            <a:ext cx="7360467" cy="1200329"/>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RECOGNISING AI-GENERATED IMAGES, TEXT &amp; DEEPFAKES</a:t>
            </a:r>
          </a:p>
        </p:txBody>
      </p:sp>
    </p:spTree>
    <p:extLst>
      <p:ext uri="{BB962C8B-B14F-4D97-AF65-F5344CB8AC3E}">
        <p14:creationId xmlns:p14="http://schemas.microsoft.com/office/powerpoint/2010/main" val="333706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F0A12-B85A-E7E2-953E-7FC82A3400B6}"/>
              </a:ext>
            </a:extLst>
          </p:cNvPr>
          <p:cNvSpPr>
            <a:spLocks noGrp="1"/>
          </p:cNvSpPr>
          <p:nvPr>
            <p:ph type="body" sz="quarter" idx="15"/>
          </p:nvPr>
        </p:nvSpPr>
        <p:spPr>
          <a:xfrm>
            <a:off x="561216" y="625776"/>
            <a:ext cx="5997036" cy="697353"/>
          </a:xfrm>
        </p:spPr>
        <p:txBody>
          <a:bodyPr/>
          <a:lstStyle/>
          <a:p>
            <a:r>
              <a:rPr lang="en-IE" b="1" dirty="0"/>
              <a:t>AI Images &amp; Text…</a:t>
            </a:r>
          </a:p>
        </p:txBody>
      </p:sp>
      <p:sp>
        <p:nvSpPr>
          <p:cNvPr id="3" name="Text Placeholder 2">
            <a:extLst>
              <a:ext uri="{FF2B5EF4-FFF2-40B4-BE49-F238E27FC236}">
                <a16:creationId xmlns:a16="http://schemas.microsoft.com/office/drawing/2014/main" id="{8069B67A-00CC-7576-0BD2-4D2D21B7A479}"/>
              </a:ext>
            </a:extLst>
          </p:cNvPr>
          <p:cNvSpPr>
            <a:spLocks noGrp="1"/>
          </p:cNvSpPr>
          <p:nvPr>
            <p:ph type="body" sz="quarter" idx="17"/>
          </p:nvPr>
        </p:nvSpPr>
        <p:spPr>
          <a:xfrm>
            <a:off x="561216" y="1541947"/>
            <a:ext cx="6933093" cy="2646838"/>
          </a:xfrm>
        </p:spPr>
        <p:txBody>
          <a:bodyPr/>
          <a:lstStyle/>
          <a:p>
            <a:r>
              <a:rPr lang="en-US" dirty="0"/>
              <a:t>In the past, making a fake photo required professional editing skills. Now, anyone can do it by simply </a:t>
            </a:r>
            <a:r>
              <a:rPr lang="en-US" b="1" dirty="0"/>
              <a:t>typing a description. </a:t>
            </a:r>
            <a:endParaRPr lang="en-US" dirty="0"/>
          </a:p>
          <a:p>
            <a:endParaRPr lang="en-US" b="1" dirty="0"/>
          </a:p>
          <a:p>
            <a:r>
              <a:rPr lang="en-US" b="1" dirty="0"/>
              <a:t>How AI creates images:</a:t>
            </a:r>
            <a:r>
              <a:rPr lang="en-US" dirty="0"/>
              <a:t> It works like a digital artist. You give it a prompt (e.g., </a:t>
            </a:r>
            <a:r>
              <a:rPr lang="en-US" i="1" dirty="0"/>
              <a:t>"An astronaut riding a horse in the style of Van Gogh"), </a:t>
            </a:r>
            <a:r>
              <a:rPr lang="en-US" dirty="0"/>
              <a:t>and the AI builds that image from scratch using what it knows about </a:t>
            </a:r>
            <a:r>
              <a:rPr lang="en-US" dirty="0" err="1"/>
              <a:t>colours</a:t>
            </a:r>
            <a:r>
              <a:rPr lang="en-US" dirty="0"/>
              <a:t>, shapes, and art styles.</a:t>
            </a:r>
          </a:p>
          <a:p>
            <a:endParaRPr lang="en-US" b="1" dirty="0"/>
          </a:p>
          <a:p>
            <a:r>
              <a:rPr lang="en-IE" b="1" dirty="0"/>
              <a:t>How AI creates text:</a:t>
            </a:r>
            <a:r>
              <a:rPr lang="en-IE" dirty="0"/>
              <a:t> Think of AI as a machine with limitless learning capability. AI tools have read millions of books &amp; websites, </a:t>
            </a:r>
            <a:r>
              <a:rPr lang="en-US" dirty="0"/>
              <a:t>so it can write letters, stories, or emails that sound exactly like a real person.</a:t>
            </a:r>
            <a:endParaRPr lang="en-IE" b="1" dirty="0"/>
          </a:p>
        </p:txBody>
      </p:sp>
    </p:spTree>
    <p:extLst>
      <p:ext uri="{BB962C8B-B14F-4D97-AF65-F5344CB8AC3E}">
        <p14:creationId xmlns:p14="http://schemas.microsoft.com/office/powerpoint/2010/main" val="1575344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479EC-3FAC-D4FB-31BD-EB1BD850A77D}"/>
            </a:ext>
          </a:extLst>
        </p:cNvPr>
        <p:cNvGrpSpPr/>
        <p:nvPr/>
      </p:nvGrpSpPr>
      <p:grpSpPr>
        <a:xfrm>
          <a:off x="0" y="0"/>
          <a:ext cx="0" cy="0"/>
          <a:chOff x="0" y="0"/>
          <a:chExt cx="0" cy="0"/>
        </a:xfrm>
      </p:grpSpPr>
      <p:sp>
        <p:nvSpPr>
          <p:cNvPr id="35" name="TextBox 34">
            <a:extLst>
              <a:ext uri="{FF2B5EF4-FFF2-40B4-BE49-F238E27FC236}">
                <a16:creationId xmlns:a16="http://schemas.microsoft.com/office/drawing/2014/main" id="{3C8630FB-5EDA-BA0E-A15D-67DF1D1FE695}"/>
              </a:ext>
            </a:extLst>
          </p:cNvPr>
          <p:cNvSpPr txBox="1"/>
          <p:nvPr/>
        </p:nvSpPr>
        <p:spPr>
          <a:xfrm>
            <a:off x="2663959" y="5569070"/>
            <a:ext cx="5595042" cy="923330"/>
          </a:xfrm>
          <a:prstGeom prst="rect">
            <a:avLst/>
          </a:prstGeom>
          <a:noFill/>
          <a:ln w="12700">
            <a:solidFill>
              <a:srgbClr val="615AA6"/>
            </a:solidFill>
            <a:prstDash val="sysDash"/>
          </a:ln>
        </p:spPr>
        <p:txBody>
          <a:bodyPr wrap="square" rtlCol="0">
            <a:spAutoFit/>
          </a:bodyPr>
          <a:lstStyle/>
          <a:p>
            <a:endParaRPr lang="en-IE" dirty="0"/>
          </a:p>
          <a:p>
            <a:endParaRPr lang="en-IE" dirty="0"/>
          </a:p>
          <a:p>
            <a:endParaRPr lang="en-IE" dirty="0"/>
          </a:p>
        </p:txBody>
      </p:sp>
      <p:sp>
        <p:nvSpPr>
          <p:cNvPr id="5" name="Text Placeholder 4">
            <a:extLst>
              <a:ext uri="{FF2B5EF4-FFF2-40B4-BE49-F238E27FC236}">
                <a16:creationId xmlns:a16="http://schemas.microsoft.com/office/drawing/2014/main" id="{6402732B-2D5F-83D2-8301-991B7E7BA64D}"/>
              </a:ext>
            </a:extLst>
          </p:cNvPr>
          <p:cNvSpPr>
            <a:spLocks noGrp="1"/>
          </p:cNvSpPr>
          <p:nvPr>
            <p:ph type="body" sz="quarter" idx="15"/>
          </p:nvPr>
        </p:nvSpPr>
        <p:spPr>
          <a:xfrm>
            <a:off x="1433581" y="808311"/>
            <a:ext cx="8973175" cy="697353"/>
          </a:xfrm>
          <a:prstGeom prst="rect">
            <a:avLst/>
          </a:prstGeom>
        </p:spPr>
        <p:txBody>
          <a:bodyPr/>
          <a:lstStyle/>
          <a:p>
            <a:r>
              <a:rPr lang="en-US" b="1" dirty="0"/>
              <a:t>What is a Deepfake?</a:t>
            </a:r>
          </a:p>
        </p:txBody>
      </p:sp>
      <p:sp>
        <p:nvSpPr>
          <p:cNvPr id="7" name="Text Placeholder 6">
            <a:extLst>
              <a:ext uri="{FF2B5EF4-FFF2-40B4-BE49-F238E27FC236}">
                <a16:creationId xmlns:a16="http://schemas.microsoft.com/office/drawing/2014/main" id="{CAF7E006-9503-5DBF-3374-9BD25A473261}"/>
              </a:ext>
            </a:extLst>
          </p:cNvPr>
          <p:cNvSpPr>
            <a:spLocks noGrp="1"/>
          </p:cNvSpPr>
          <p:nvPr>
            <p:ph type="body" sz="quarter" idx="16"/>
          </p:nvPr>
        </p:nvSpPr>
        <p:spPr>
          <a:xfrm>
            <a:off x="1615129" y="1511357"/>
            <a:ext cx="8961741" cy="4166788"/>
          </a:xfrm>
        </p:spPr>
        <p:txBody>
          <a:bodyPr/>
          <a:lstStyle/>
          <a:p>
            <a:r>
              <a:rPr lang="en-IE" b="1" dirty="0"/>
              <a:t>Answer: </a:t>
            </a:r>
            <a:r>
              <a:rPr lang="en-IE" dirty="0"/>
              <a:t>AI making fake videos look real!</a:t>
            </a:r>
          </a:p>
        </p:txBody>
      </p:sp>
      <p:pic>
        <p:nvPicPr>
          <p:cNvPr id="9" name="Picture 8">
            <a:extLst>
              <a:ext uri="{FF2B5EF4-FFF2-40B4-BE49-F238E27FC236}">
                <a16:creationId xmlns:a16="http://schemas.microsoft.com/office/drawing/2014/main" id="{6F4AB828-899D-4E21-DB2E-A25415C86F12}"/>
              </a:ext>
            </a:extLst>
          </p:cNvPr>
          <p:cNvPicPr>
            <a:picLocks noChangeAspect="1"/>
          </p:cNvPicPr>
          <p:nvPr/>
        </p:nvPicPr>
        <p:blipFill>
          <a:blip r:embed="rId2"/>
          <a:stretch>
            <a:fillRect/>
          </a:stretch>
        </p:blipFill>
        <p:spPr>
          <a:xfrm>
            <a:off x="937749" y="2482591"/>
            <a:ext cx="2711589" cy="1854295"/>
          </a:xfrm>
          <a:prstGeom prst="rect">
            <a:avLst/>
          </a:prstGeom>
        </p:spPr>
      </p:pic>
      <p:pic>
        <p:nvPicPr>
          <p:cNvPr id="11" name="Picture 10">
            <a:extLst>
              <a:ext uri="{FF2B5EF4-FFF2-40B4-BE49-F238E27FC236}">
                <a16:creationId xmlns:a16="http://schemas.microsoft.com/office/drawing/2014/main" id="{6234B575-DEED-1E5C-685A-32A1938D3783}"/>
              </a:ext>
            </a:extLst>
          </p:cNvPr>
          <p:cNvPicPr>
            <a:picLocks noChangeAspect="1"/>
          </p:cNvPicPr>
          <p:nvPr/>
        </p:nvPicPr>
        <p:blipFill>
          <a:blip r:embed="rId3"/>
          <a:stretch>
            <a:fillRect/>
          </a:stretch>
        </p:blipFill>
        <p:spPr>
          <a:xfrm>
            <a:off x="3649338" y="2482591"/>
            <a:ext cx="3314870" cy="1854295"/>
          </a:xfrm>
          <a:prstGeom prst="rect">
            <a:avLst/>
          </a:prstGeom>
        </p:spPr>
      </p:pic>
      <p:pic>
        <p:nvPicPr>
          <p:cNvPr id="13" name="Picture 12">
            <a:extLst>
              <a:ext uri="{FF2B5EF4-FFF2-40B4-BE49-F238E27FC236}">
                <a16:creationId xmlns:a16="http://schemas.microsoft.com/office/drawing/2014/main" id="{DD158A61-2EE6-00EF-B135-6E0BE000327B}"/>
              </a:ext>
            </a:extLst>
          </p:cNvPr>
          <p:cNvPicPr>
            <a:picLocks noChangeAspect="1"/>
          </p:cNvPicPr>
          <p:nvPr/>
        </p:nvPicPr>
        <p:blipFill>
          <a:blip r:embed="rId4"/>
          <a:srcRect l="3570"/>
          <a:stretch>
            <a:fillRect/>
          </a:stretch>
        </p:blipFill>
        <p:spPr>
          <a:xfrm>
            <a:off x="6964208" y="2485720"/>
            <a:ext cx="2842892" cy="1851166"/>
          </a:xfrm>
          <a:prstGeom prst="rect">
            <a:avLst/>
          </a:prstGeom>
        </p:spPr>
      </p:pic>
      <p:sp>
        <p:nvSpPr>
          <p:cNvPr id="15" name="Speech Bubble: Rectangle with Corners Rounded 14">
            <a:extLst>
              <a:ext uri="{FF2B5EF4-FFF2-40B4-BE49-F238E27FC236}">
                <a16:creationId xmlns:a16="http://schemas.microsoft.com/office/drawing/2014/main" id="{89E8A598-C557-1BB6-6901-D658D4134861}"/>
              </a:ext>
            </a:extLst>
          </p:cNvPr>
          <p:cNvSpPr/>
          <p:nvPr/>
        </p:nvSpPr>
        <p:spPr>
          <a:xfrm>
            <a:off x="4979406" y="2379907"/>
            <a:ext cx="724277" cy="389299"/>
          </a:xfrm>
          <a:prstGeom prst="wedgeRoundRectCallout">
            <a:avLst>
              <a:gd name="adj1" fmla="val 19167"/>
              <a:gd name="adj2" fmla="val 7412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Box 13">
            <a:extLst>
              <a:ext uri="{FF2B5EF4-FFF2-40B4-BE49-F238E27FC236}">
                <a16:creationId xmlns:a16="http://schemas.microsoft.com/office/drawing/2014/main" id="{0230905C-22C0-ABA0-24E0-6FB5D633DBBE}"/>
              </a:ext>
            </a:extLst>
          </p:cNvPr>
          <p:cNvSpPr txBox="1"/>
          <p:nvPr/>
        </p:nvSpPr>
        <p:spPr>
          <a:xfrm>
            <a:off x="5040138" y="2420667"/>
            <a:ext cx="576779" cy="307777"/>
          </a:xfrm>
          <a:prstGeom prst="rect">
            <a:avLst/>
          </a:prstGeom>
          <a:solidFill>
            <a:schemeClr val="bg1"/>
          </a:solidFill>
        </p:spPr>
        <p:txBody>
          <a:bodyPr wrap="square" rtlCol="0">
            <a:spAutoFit/>
          </a:bodyPr>
          <a:lstStyle/>
          <a:p>
            <a:pPr algn="ctr"/>
            <a:r>
              <a:rPr lang="en-IE" sz="1400" dirty="0">
                <a:solidFill>
                  <a:srgbClr val="292668"/>
                </a:solidFill>
              </a:rPr>
              <a:t>voice</a:t>
            </a:r>
          </a:p>
        </p:txBody>
      </p:sp>
      <p:sp>
        <p:nvSpPr>
          <p:cNvPr id="17" name="Speech Bubble: Rectangle with Corners Rounded 16">
            <a:extLst>
              <a:ext uri="{FF2B5EF4-FFF2-40B4-BE49-F238E27FC236}">
                <a16:creationId xmlns:a16="http://schemas.microsoft.com/office/drawing/2014/main" id="{25A25375-F4F0-0640-CA56-530452D76E74}"/>
              </a:ext>
            </a:extLst>
          </p:cNvPr>
          <p:cNvSpPr/>
          <p:nvPr/>
        </p:nvSpPr>
        <p:spPr>
          <a:xfrm>
            <a:off x="6077116" y="2749590"/>
            <a:ext cx="724277" cy="389299"/>
          </a:xfrm>
          <a:prstGeom prst="wedgeRoundRectCallout">
            <a:avLst>
              <a:gd name="adj1" fmla="val -50833"/>
              <a:gd name="adj2" fmla="val 76454"/>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Box 18">
            <a:extLst>
              <a:ext uri="{FF2B5EF4-FFF2-40B4-BE49-F238E27FC236}">
                <a16:creationId xmlns:a16="http://schemas.microsoft.com/office/drawing/2014/main" id="{EC4D7074-A980-ED30-6C1C-2B71E63B53D6}"/>
              </a:ext>
            </a:extLst>
          </p:cNvPr>
          <p:cNvSpPr txBox="1"/>
          <p:nvPr/>
        </p:nvSpPr>
        <p:spPr>
          <a:xfrm>
            <a:off x="6137848" y="2790350"/>
            <a:ext cx="663545" cy="307777"/>
          </a:xfrm>
          <a:prstGeom prst="rect">
            <a:avLst/>
          </a:prstGeom>
          <a:solidFill>
            <a:schemeClr val="bg1"/>
          </a:solidFill>
        </p:spPr>
        <p:txBody>
          <a:bodyPr wrap="square" rtlCol="0">
            <a:spAutoFit/>
          </a:bodyPr>
          <a:lstStyle/>
          <a:p>
            <a:pPr algn="ctr"/>
            <a:r>
              <a:rPr lang="en-IE" sz="1400" dirty="0">
                <a:solidFill>
                  <a:srgbClr val="292668"/>
                </a:solidFill>
              </a:rPr>
              <a:t>words</a:t>
            </a:r>
          </a:p>
        </p:txBody>
      </p:sp>
      <p:sp>
        <p:nvSpPr>
          <p:cNvPr id="21" name="Speech Bubble: Rectangle with Corners Rounded 20">
            <a:extLst>
              <a:ext uri="{FF2B5EF4-FFF2-40B4-BE49-F238E27FC236}">
                <a16:creationId xmlns:a16="http://schemas.microsoft.com/office/drawing/2014/main" id="{F61CFE29-E950-7DBA-5CC8-4767688D2A7C}"/>
              </a:ext>
            </a:extLst>
          </p:cNvPr>
          <p:cNvSpPr/>
          <p:nvPr/>
        </p:nvSpPr>
        <p:spPr>
          <a:xfrm>
            <a:off x="7983963" y="2485720"/>
            <a:ext cx="889420" cy="612407"/>
          </a:xfrm>
          <a:prstGeom prst="wedgeRoundRectCallout">
            <a:avLst>
              <a:gd name="adj1" fmla="val -41855"/>
              <a:gd name="adj2" fmla="val 7412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TextBox 22">
            <a:extLst>
              <a:ext uri="{FF2B5EF4-FFF2-40B4-BE49-F238E27FC236}">
                <a16:creationId xmlns:a16="http://schemas.microsoft.com/office/drawing/2014/main" id="{594D990A-3F64-B068-0F1B-058D761253B0}"/>
              </a:ext>
            </a:extLst>
          </p:cNvPr>
          <p:cNvSpPr txBox="1"/>
          <p:nvPr/>
        </p:nvSpPr>
        <p:spPr>
          <a:xfrm>
            <a:off x="8025213" y="2531578"/>
            <a:ext cx="807648" cy="553998"/>
          </a:xfrm>
          <a:prstGeom prst="rect">
            <a:avLst/>
          </a:prstGeom>
          <a:solidFill>
            <a:schemeClr val="bg1"/>
          </a:solidFill>
        </p:spPr>
        <p:txBody>
          <a:bodyPr wrap="square" rtlCol="0">
            <a:spAutoFit/>
          </a:bodyPr>
          <a:lstStyle/>
          <a:p>
            <a:pPr algn="ctr"/>
            <a:r>
              <a:rPr lang="en-IE" sz="1000" dirty="0">
                <a:solidFill>
                  <a:srgbClr val="292668"/>
                </a:solidFill>
              </a:rPr>
              <a:t>Can you send me money</a:t>
            </a:r>
          </a:p>
        </p:txBody>
      </p:sp>
      <p:sp>
        <p:nvSpPr>
          <p:cNvPr id="24" name="TextBox 23">
            <a:extLst>
              <a:ext uri="{FF2B5EF4-FFF2-40B4-BE49-F238E27FC236}">
                <a16:creationId xmlns:a16="http://schemas.microsoft.com/office/drawing/2014/main" id="{1AA0AFEC-06AA-B6AE-247E-7E022B59EE04}"/>
              </a:ext>
            </a:extLst>
          </p:cNvPr>
          <p:cNvSpPr txBox="1"/>
          <p:nvPr/>
        </p:nvSpPr>
        <p:spPr>
          <a:xfrm>
            <a:off x="760429" y="4462459"/>
            <a:ext cx="2511621" cy="646331"/>
          </a:xfrm>
          <a:prstGeom prst="rect">
            <a:avLst/>
          </a:prstGeom>
          <a:noFill/>
        </p:spPr>
        <p:txBody>
          <a:bodyPr wrap="square" rtlCol="0">
            <a:spAutoFit/>
          </a:bodyPr>
          <a:lstStyle/>
          <a:p>
            <a:pPr marL="342900" indent="-342900">
              <a:buFont typeface="+mj-lt"/>
              <a:buAutoNum type="arabicPeriod"/>
            </a:pPr>
            <a:r>
              <a:rPr lang="en-IE" dirty="0">
                <a:solidFill>
                  <a:srgbClr val="292668"/>
                </a:solidFill>
              </a:rPr>
              <a:t>AI creates a perfect replica of a face</a:t>
            </a:r>
          </a:p>
        </p:txBody>
      </p:sp>
      <p:sp>
        <p:nvSpPr>
          <p:cNvPr id="26" name="TextBox 25">
            <a:extLst>
              <a:ext uri="{FF2B5EF4-FFF2-40B4-BE49-F238E27FC236}">
                <a16:creationId xmlns:a16="http://schemas.microsoft.com/office/drawing/2014/main" id="{D1D1489B-4E94-90D4-DB8D-F1ACFC817360}"/>
              </a:ext>
            </a:extLst>
          </p:cNvPr>
          <p:cNvSpPr txBox="1"/>
          <p:nvPr/>
        </p:nvSpPr>
        <p:spPr>
          <a:xfrm>
            <a:off x="3723595" y="4474000"/>
            <a:ext cx="2994076" cy="646331"/>
          </a:xfrm>
          <a:prstGeom prst="rect">
            <a:avLst/>
          </a:prstGeom>
          <a:noFill/>
        </p:spPr>
        <p:txBody>
          <a:bodyPr wrap="square" rtlCol="0">
            <a:spAutoFit/>
          </a:bodyPr>
          <a:lstStyle/>
          <a:p>
            <a:pPr marL="342900" indent="-342900">
              <a:buFont typeface="+mj-lt"/>
              <a:buAutoNum type="arabicPeriod" startAt="2"/>
            </a:pPr>
            <a:r>
              <a:rPr lang="en-IE" dirty="0">
                <a:solidFill>
                  <a:srgbClr val="292668"/>
                </a:solidFill>
              </a:rPr>
              <a:t>The scammer </a:t>
            </a:r>
            <a:r>
              <a:rPr lang="en-IE" i="1" dirty="0">
                <a:solidFill>
                  <a:srgbClr val="292668"/>
                </a:solidFill>
              </a:rPr>
              <a:t>WEARS </a:t>
            </a:r>
            <a:r>
              <a:rPr lang="en-IE" dirty="0">
                <a:solidFill>
                  <a:srgbClr val="292668"/>
                </a:solidFill>
              </a:rPr>
              <a:t>this digital mask in a video</a:t>
            </a:r>
          </a:p>
        </p:txBody>
      </p:sp>
      <p:sp>
        <p:nvSpPr>
          <p:cNvPr id="30" name="TextBox 29">
            <a:extLst>
              <a:ext uri="{FF2B5EF4-FFF2-40B4-BE49-F238E27FC236}">
                <a16:creationId xmlns:a16="http://schemas.microsoft.com/office/drawing/2014/main" id="{0CFD2C80-1F7E-DF9E-AAFC-C2BDDB61F25D}"/>
              </a:ext>
            </a:extLst>
          </p:cNvPr>
          <p:cNvSpPr txBox="1"/>
          <p:nvPr/>
        </p:nvSpPr>
        <p:spPr>
          <a:xfrm>
            <a:off x="7040517" y="4474000"/>
            <a:ext cx="2842892" cy="646331"/>
          </a:xfrm>
          <a:prstGeom prst="rect">
            <a:avLst/>
          </a:prstGeom>
          <a:noFill/>
        </p:spPr>
        <p:txBody>
          <a:bodyPr wrap="square" rtlCol="0">
            <a:spAutoFit/>
          </a:bodyPr>
          <a:lstStyle/>
          <a:p>
            <a:pPr marL="342900" indent="-342900">
              <a:buFont typeface="+mj-lt"/>
              <a:buAutoNum type="arabicPeriod" startAt="3"/>
            </a:pPr>
            <a:r>
              <a:rPr lang="en-IE" dirty="0">
                <a:solidFill>
                  <a:srgbClr val="292668"/>
                </a:solidFill>
              </a:rPr>
              <a:t>It looks and sounds convincing, but it is FAKE</a:t>
            </a:r>
          </a:p>
        </p:txBody>
      </p:sp>
      <p:sp>
        <p:nvSpPr>
          <p:cNvPr id="32" name="TextBox 31">
            <a:extLst>
              <a:ext uri="{FF2B5EF4-FFF2-40B4-BE49-F238E27FC236}">
                <a16:creationId xmlns:a16="http://schemas.microsoft.com/office/drawing/2014/main" id="{EE5557C0-9EFC-1A80-53F7-8CEC056FAA75}"/>
              </a:ext>
            </a:extLst>
          </p:cNvPr>
          <p:cNvSpPr txBox="1"/>
          <p:nvPr/>
        </p:nvSpPr>
        <p:spPr>
          <a:xfrm>
            <a:off x="4109000" y="5569070"/>
            <a:ext cx="3387567" cy="923330"/>
          </a:xfrm>
          <a:prstGeom prst="rect">
            <a:avLst/>
          </a:prstGeom>
          <a:noFill/>
        </p:spPr>
        <p:txBody>
          <a:bodyPr wrap="square" rtlCol="0">
            <a:spAutoFit/>
          </a:bodyPr>
          <a:lstStyle/>
          <a:p>
            <a:r>
              <a:rPr lang="en-IE" b="1" dirty="0">
                <a:solidFill>
                  <a:srgbClr val="292668"/>
                </a:solidFill>
              </a:rPr>
              <a:t>VOICE CLONING </a:t>
            </a:r>
            <a:r>
              <a:rPr lang="en-IE" dirty="0">
                <a:solidFill>
                  <a:srgbClr val="292668"/>
                </a:solidFill>
              </a:rPr>
              <a:t>– AI can also clone a voice from even a small sample to create fake calls/videos</a:t>
            </a:r>
          </a:p>
        </p:txBody>
      </p:sp>
      <p:pic>
        <p:nvPicPr>
          <p:cNvPr id="34" name="Graphic 33" descr="Radio microphone outline">
            <a:extLst>
              <a:ext uri="{FF2B5EF4-FFF2-40B4-BE49-F238E27FC236}">
                <a16:creationId xmlns:a16="http://schemas.microsoft.com/office/drawing/2014/main" id="{8364ABD8-A75F-4EBA-B044-3CB0146076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67976" y="5623363"/>
            <a:ext cx="797262" cy="797262"/>
          </a:xfrm>
          <a:prstGeom prst="rect">
            <a:avLst/>
          </a:prstGeom>
        </p:spPr>
      </p:pic>
    </p:spTree>
    <p:extLst>
      <p:ext uri="{BB962C8B-B14F-4D97-AF65-F5344CB8AC3E}">
        <p14:creationId xmlns:p14="http://schemas.microsoft.com/office/powerpoint/2010/main" val="669473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A49EB1-49C2-E179-E44E-399C67DE740E}"/>
              </a:ext>
            </a:extLst>
          </p:cNvPr>
          <p:cNvSpPr>
            <a:spLocks noGrp="1"/>
          </p:cNvSpPr>
          <p:nvPr>
            <p:ph type="body" sz="quarter" idx="13"/>
          </p:nvPr>
        </p:nvSpPr>
        <p:spPr/>
        <p:txBody>
          <a:bodyPr/>
          <a:lstStyle/>
          <a:p>
            <a:r>
              <a:rPr lang="en-IE" b="1" dirty="0"/>
              <a:t>Deepfake Video</a:t>
            </a:r>
          </a:p>
        </p:txBody>
      </p:sp>
      <p:sp>
        <p:nvSpPr>
          <p:cNvPr id="3" name="Text Placeholder 2">
            <a:extLst>
              <a:ext uri="{FF2B5EF4-FFF2-40B4-BE49-F238E27FC236}">
                <a16:creationId xmlns:a16="http://schemas.microsoft.com/office/drawing/2014/main" id="{B02DD2B3-F0DE-A614-B127-D84D56786CC7}"/>
              </a:ext>
            </a:extLst>
          </p:cNvPr>
          <p:cNvSpPr>
            <a:spLocks noGrp="1"/>
          </p:cNvSpPr>
          <p:nvPr>
            <p:ph type="body" sz="quarter" idx="14"/>
          </p:nvPr>
        </p:nvSpPr>
        <p:spPr>
          <a:xfrm>
            <a:off x="954156" y="2075229"/>
            <a:ext cx="5141844" cy="4021291"/>
          </a:xfrm>
        </p:spPr>
        <p:txBody>
          <a:bodyPr/>
          <a:lstStyle/>
          <a:p>
            <a:r>
              <a:rPr lang="en-US" dirty="0"/>
              <a:t>Here is an example of a very realistic  AI-generated video using a celebrity voice. This is deepfake tech at work!</a:t>
            </a:r>
          </a:p>
          <a:p>
            <a:r>
              <a:rPr lang="en-US" dirty="0"/>
              <a:t>AI can create realistic videos of people saying things they never actually said! This can be fun for entertainment, but also dangerous if misused (which is why digital literacy is important!).</a:t>
            </a:r>
          </a:p>
          <a:p>
            <a:endParaRPr lang="en-US" dirty="0"/>
          </a:p>
          <a:p>
            <a:r>
              <a:rPr lang="en-US" dirty="0">
                <a:hlinkClick r:id="rId3"/>
              </a:rPr>
              <a:t>Video link</a:t>
            </a:r>
            <a:endParaRPr lang="en-US" dirty="0"/>
          </a:p>
          <a:p>
            <a:endParaRPr lang="en-IE" dirty="0"/>
          </a:p>
        </p:txBody>
      </p:sp>
      <p:sp>
        <p:nvSpPr>
          <p:cNvPr id="4" name="Picture Placeholder 3">
            <a:extLst>
              <a:ext uri="{FF2B5EF4-FFF2-40B4-BE49-F238E27FC236}">
                <a16:creationId xmlns:a16="http://schemas.microsoft.com/office/drawing/2014/main" id="{2E7CC3A6-D106-4C9E-C81E-0C5985870315}"/>
              </a:ext>
            </a:extLst>
          </p:cNvPr>
          <p:cNvSpPr>
            <a:spLocks noGrp="1"/>
          </p:cNvSpPr>
          <p:nvPr>
            <p:ph type="pic" sz="quarter" idx="10"/>
          </p:nvPr>
        </p:nvSpPr>
        <p:spPr/>
        <p:txBody>
          <a:bodyPr/>
          <a:lstStyle/>
          <a:p>
            <a:endParaRPr lang="en-IE"/>
          </a:p>
        </p:txBody>
      </p:sp>
      <p:pic>
        <p:nvPicPr>
          <p:cNvPr id="5" name="Online Media 4" title="Deepfake tom cruise magic trick #shorts #deepfakes #tomcruise">
            <a:hlinkClick r:id="" action="ppaction://media"/>
            <a:extLst>
              <a:ext uri="{FF2B5EF4-FFF2-40B4-BE49-F238E27FC236}">
                <a16:creationId xmlns:a16="http://schemas.microsoft.com/office/drawing/2014/main" id="{FC16D367-C2D7-5679-6105-088CF05E1426}"/>
              </a:ext>
            </a:extLst>
          </p:cNvPr>
          <p:cNvPicPr>
            <a:picLocks noRot="1" noChangeAspect="1"/>
          </p:cNvPicPr>
          <p:nvPr>
            <a:videoFile r:link="rId1"/>
          </p:nvPr>
        </p:nvPicPr>
        <p:blipFill>
          <a:blip r:embed="rId4"/>
          <a:stretch>
            <a:fillRect/>
          </a:stretch>
        </p:blipFill>
        <p:spPr>
          <a:xfrm>
            <a:off x="7735037" y="1373925"/>
            <a:ext cx="2444127" cy="4336988"/>
          </a:xfrm>
          <a:prstGeom prst="rect">
            <a:avLst/>
          </a:prstGeom>
        </p:spPr>
      </p:pic>
    </p:spTree>
    <p:extLst>
      <p:ext uri="{BB962C8B-B14F-4D97-AF65-F5344CB8AC3E}">
        <p14:creationId xmlns:p14="http://schemas.microsoft.com/office/powerpoint/2010/main" val="181122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5"/>
          </p:nvPr>
        </p:nvSpPr>
        <p:spPr>
          <a:prstGeom prst="rect">
            <a:avLst/>
          </a:prstGeom>
        </p:spPr>
        <p:txBody>
          <a:bodyPr/>
          <a:lstStyle/>
          <a:p>
            <a:r>
              <a:rPr lang="en-US" b="1" dirty="0"/>
              <a:t>How to Spot the Fakes</a:t>
            </a: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7"/>
          </p:nvPr>
        </p:nvSpPr>
        <p:spPr>
          <a:xfrm>
            <a:off x="2000815" y="3627279"/>
            <a:ext cx="9533300" cy="4021291"/>
          </a:xfrm>
          <a:prstGeom prst="rect">
            <a:avLst/>
          </a:prstGeom>
        </p:spPr>
        <p:txBody>
          <a:bodyPr/>
          <a:lstStyle/>
          <a:p>
            <a:r>
              <a:rPr lang="en-US" b="1" dirty="0">
                <a:highlight>
                  <a:srgbClr val="EBCB1F"/>
                </a:highlight>
              </a:rPr>
              <a:t>Checking Images:</a:t>
            </a:r>
          </a:p>
          <a:p>
            <a:pPr marL="342900" indent="-342900">
              <a:spcAft>
                <a:spcPts val="600"/>
              </a:spcAft>
              <a:buFont typeface="Arial" panose="020B0604020202020204" pitchFamily="34" charset="0"/>
              <a:buChar char="•"/>
            </a:pPr>
            <a:r>
              <a:rPr lang="en-US" b="1" dirty="0"/>
              <a:t>The Hand Test: </a:t>
            </a:r>
            <a:r>
              <a:rPr lang="en-US" dirty="0"/>
              <a:t>AI often struggles with fingers. Look for people with six fingers, hands that look </a:t>
            </a:r>
            <a:r>
              <a:rPr lang="en-US" i="1" dirty="0"/>
              <a:t>melted</a:t>
            </a:r>
            <a:r>
              <a:rPr lang="en-US" dirty="0"/>
              <a:t>, or fingers that are unnaturally long.</a:t>
            </a:r>
          </a:p>
          <a:p>
            <a:pPr marL="342900" indent="-342900">
              <a:spcAft>
                <a:spcPts val="600"/>
              </a:spcAft>
              <a:buFont typeface="Arial" panose="020B0604020202020204" pitchFamily="34" charset="0"/>
              <a:buChar char="•"/>
            </a:pPr>
            <a:r>
              <a:rPr lang="en-US" b="1" dirty="0"/>
              <a:t>The Background Blur: </a:t>
            </a:r>
            <a:r>
              <a:rPr lang="en-US" dirty="0"/>
              <a:t>Look past the main person. Are the buildings behind them warped? Is the text on signs unreadable gibberish?</a:t>
            </a:r>
          </a:p>
          <a:p>
            <a:pPr marL="342900" indent="-342900">
              <a:spcAft>
                <a:spcPts val="600"/>
              </a:spcAft>
              <a:buFont typeface="Arial" panose="020B0604020202020204" pitchFamily="34" charset="0"/>
              <a:buChar char="•"/>
            </a:pPr>
            <a:r>
              <a:rPr lang="en-US" b="1" dirty="0"/>
              <a:t>Unnatural Smoothness: </a:t>
            </a:r>
            <a:r>
              <a:rPr lang="en-US" dirty="0"/>
              <a:t>Does the skin look too perfect? Real faces have pores, wrinkles, and slight imperfections. AI faces often look like waxy dolls.</a:t>
            </a:r>
          </a:p>
        </p:txBody>
      </p:sp>
      <p:pic>
        <p:nvPicPr>
          <p:cNvPr id="5" name="Picture 4" descr="A colorful circles with white lines and dots&#10;&#10;AI-generated content may be incorrect.">
            <a:extLst>
              <a:ext uri="{FF2B5EF4-FFF2-40B4-BE49-F238E27FC236}">
                <a16:creationId xmlns:a16="http://schemas.microsoft.com/office/drawing/2014/main" id="{1AF33525-EB2F-436B-256A-A3E767DCEAB4}"/>
              </a:ext>
            </a:extLst>
          </p:cNvPr>
          <p:cNvPicPr>
            <a:picLocks noChangeAspect="1"/>
          </p:cNvPicPr>
          <p:nvPr/>
        </p:nvPicPr>
        <p:blipFill>
          <a:blip r:embed="rId2" cstate="screen">
            <a:extLst>
              <a:ext uri="{28A0092B-C50C-407E-A947-70E740481C1C}">
                <a14:useLocalDpi xmlns:a14="http://schemas.microsoft.com/office/drawing/2010/main"/>
              </a:ext>
            </a:extLst>
          </a:blip>
          <a:srcRect l="-5129" t="-7198" r="-1" b="-1"/>
          <a:stretch>
            <a:fillRect/>
          </a:stretch>
        </p:blipFill>
        <p:spPr>
          <a:xfrm rot="17800663">
            <a:off x="9277661" y="-384178"/>
            <a:ext cx="3845287" cy="3119494"/>
          </a:xfrm>
          <a:prstGeom prst="rect">
            <a:avLst/>
          </a:prstGeom>
        </p:spPr>
      </p:pic>
      <p:pic>
        <p:nvPicPr>
          <p:cNvPr id="7" name="Graphic 6" descr="Magnifying glass with solid fill">
            <a:extLst>
              <a:ext uri="{FF2B5EF4-FFF2-40B4-BE49-F238E27FC236}">
                <a16:creationId xmlns:a16="http://schemas.microsoft.com/office/drawing/2014/main" id="{A807E023-5103-F0CD-00EA-3F3C600772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42395" y="528568"/>
            <a:ext cx="1262928" cy="1262928"/>
          </a:xfrm>
          <a:prstGeom prst="rect">
            <a:avLst/>
          </a:prstGeom>
        </p:spPr>
      </p:pic>
      <p:sp>
        <p:nvSpPr>
          <p:cNvPr id="9" name="TextBox 8">
            <a:extLst>
              <a:ext uri="{FF2B5EF4-FFF2-40B4-BE49-F238E27FC236}">
                <a16:creationId xmlns:a16="http://schemas.microsoft.com/office/drawing/2014/main" id="{74DF95B5-7194-87B7-791A-3BE87F4ADD49}"/>
              </a:ext>
            </a:extLst>
          </p:cNvPr>
          <p:cNvSpPr txBox="1"/>
          <p:nvPr/>
        </p:nvSpPr>
        <p:spPr>
          <a:xfrm>
            <a:off x="829901" y="2315399"/>
            <a:ext cx="9438991" cy="1055225"/>
          </a:xfrm>
          <a:prstGeom prst="rect">
            <a:avLst/>
          </a:prstGeom>
          <a:noFill/>
        </p:spPr>
        <p:txBody>
          <a:bodyPr wrap="square">
            <a:spAutoFit/>
          </a:bodyPr>
          <a:lstStyle/>
          <a:p>
            <a:pPr marL="0" marR="0" lvl="0" indent="0" algn="l" defTabSz="914400" rtl="0" eaLnBrk="1" fontAlgn="auto" latinLnBrk="0" hangingPunct="1">
              <a:lnSpc>
                <a:spcPts val="2480"/>
              </a:lnSpc>
              <a:spcBef>
                <a:spcPts val="0"/>
              </a:spcBef>
              <a:spcAft>
                <a:spcPts val="6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As AI gets better, the signs get subtler. In 2026, we look for </a:t>
            </a:r>
            <a:r>
              <a:rPr kumimoji="0" lang="en-US" sz="2400" b="1" i="0" u="none" strike="noStrike" kern="1200" cap="none" spc="0" normalizeH="0" baseline="0" noProof="0" dirty="0">
                <a:ln>
                  <a:noFill/>
                </a:ln>
                <a:solidFill>
                  <a:srgbClr val="242B62"/>
                </a:solidFill>
                <a:effectLst/>
                <a:uLnTx/>
                <a:uFillTx/>
                <a:latin typeface="Calibri" panose="020F0502020204030204"/>
                <a:ea typeface="+mn-ea"/>
                <a:cs typeface="+mn-cs"/>
              </a:rPr>
              <a:t>physical</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r>
              <a:rPr kumimoji="0" lang="en-US" sz="2400" b="1" i="1" u="none" strike="noStrike" kern="1200" cap="none" spc="0" normalizeH="0" baseline="0" noProof="0" dirty="0">
                <a:ln>
                  <a:noFill/>
                </a:ln>
                <a:solidFill>
                  <a:srgbClr val="242B62"/>
                </a:solidFill>
                <a:effectLst/>
                <a:uLnTx/>
                <a:uFillTx/>
                <a:latin typeface="Calibri" panose="020F0502020204030204"/>
                <a:ea typeface="+mn-ea"/>
                <a:cs typeface="+mn-cs"/>
              </a:rPr>
              <a:t>glitches</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that the computer hasn't mastered yet.- It is not always possible to detect the real from the fake.</a:t>
            </a:r>
          </a:p>
        </p:txBody>
      </p:sp>
      <p:pic>
        <p:nvPicPr>
          <p:cNvPr id="11" name="Picture 10">
            <a:extLst>
              <a:ext uri="{FF2B5EF4-FFF2-40B4-BE49-F238E27FC236}">
                <a16:creationId xmlns:a16="http://schemas.microsoft.com/office/drawing/2014/main" id="{D6E9E610-B8C3-9643-8492-8B04FC967053}"/>
              </a:ext>
            </a:extLst>
          </p:cNvPr>
          <p:cNvPicPr>
            <a:picLocks noChangeAspect="1"/>
          </p:cNvPicPr>
          <p:nvPr/>
        </p:nvPicPr>
        <p:blipFill>
          <a:blip r:embed="rId4"/>
          <a:stretch>
            <a:fillRect/>
          </a:stretch>
        </p:blipFill>
        <p:spPr>
          <a:xfrm>
            <a:off x="1089891" y="4699859"/>
            <a:ext cx="588246" cy="674754"/>
          </a:xfrm>
          <a:prstGeom prst="rect">
            <a:avLst/>
          </a:prstGeom>
        </p:spPr>
      </p:pic>
      <p:pic>
        <p:nvPicPr>
          <p:cNvPr id="13" name="Graphic 12" descr="Raised hand outline">
            <a:extLst>
              <a:ext uri="{FF2B5EF4-FFF2-40B4-BE49-F238E27FC236}">
                <a16:creationId xmlns:a16="http://schemas.microsoft.com/office/drawing/2014/main" id="{DC6BED38-B552-96B3-2EE9-8CFC2F35ED8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42427" y="4036767"/>
            <a:ext cx="588247" cy="588247"/>
          </a:xfrm>
          <a:prstGeom prst="rect">
            <a:avLst/>
          </a:prstGeom>
        </p:spPr>
      </p:pic>
      <p:pic>
        <p:nvPicPr>
          <p:cNvPr id="15" name="Graphic 14" descr="Grinning face outline outline">
            <a:extLst>
              <a:ext uri="{FF2B5EF4-FFF2-40B4-BE49-F238E27FC236}">
                <a16:creationId xmlns:a16="http://schemas.microsoft.com/office/drawing/2014/main" id="{2C26E2AE-4E37-C2E8-DE15-0B32428DE6C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89891" y="5517804"/>
            <a:ext cx="603595" cy="603595"/>
          </a:xfrm>
          <a:prstGeom prst="rect">
            <a:avLst/>
          </a:prstGeom>
        </p:spPr>
      </p:pic>
    </p:spTree>
    <p:extLst>
      <p:ext uri="{BB962C8B-B14F-4D97-AF65-F5344CB8AC3E}">
        <p14:creationId xmlns:p14="http://schemas.microsoft.com/office/powerpoint/2010/main" val="3967080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34D4D-BB09-07D8-4236-4182667307F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D0D69BE-D5AE-38A6-4C1F-5BE8C1ADC81C}"/>
              </a:ext>
            </a:extLst>
          </p:cNvPr>
          <p:cNvSpPr>
            <a:spLocks noGrp="1"/>
          </p:cNvSpPr>
          <p:nvPr>
            <p:ph type="body" sz="quarter" idx="15"/>
          </p:nvPr>
        </p:nvSpPr>
        <p:spPr>
          <a:prstGeom prst="rect">
            <a:avLst/>
          </a:prstGeom>
        </p:spPr>
        <p:txBody>
          <a:bodyPr/>
          <a:lstStyle/>
          <a:p>
            <a:r>
              <a:rPr lang="en-US" b="1" dirty="0"/>
              <a:t>How to Spot the Deepfakes</a:t>
            </a:r>
          </a:p>
        </p:txBody>
      </p:sp>
      <p:sp>
        <p:nvSpPr>
          <p:cNvPr id="3" name="Text Placeholder 2">
            <a:extLst>
              <a:ext uri="{FF2B5EF4-FFF2-40B4-BE49-F238E27FC236}">
                <a16:creationId xmlns:a16="http://schemas.microsoft.com/office/drawing/2014/main" id="{ECA38266-20FA-19EB-B326-26442685EAFE}"/>
              </a:ext>
            </a:extLst>
          </p:cNvPr>
          <p:cNvSpPr>
            <a:spLocks noGrp="1"/>
          </p:cNvSpPr>
          <p:nvPr>
            <p:ph type="body" sz="quarter" idx="17"/>
          </p:nvPr>
        </p:nvSpPr>
        <p:spPr>
          <a:xfrm>
            <a:off x="1856235" y="3429000"/>
            <a:ext cx="9780577" cy="4021291"/>
          </a:xfrm>
          <a:prstGeom prst="rect">
            <a:avLst/>
          </a:prstGeom>
        </p:spPr>
        <p:txBody>
          <a:bodyPr/>
          <a:lstStyle/>
          <a:p>
            <a:r>
              <a:rPr lang="en-US" b="1" dirty="0">
                <a:highlight>
                  <a:srgbClr val="EBCB1F"/>
                </a:highlight>
              </a:rPr>
              <a:t>Checking Videos:</a:t>
            </a:r>
          </a:p>
          <a:p>
            <a:pPr marL="342900" indent="-342900">
              <a:spcAft>
                <a:spcPts val="600"/>
              </a:spcAft>
              <a:buFont typeface="Arial" panose="020B0604020202020204" pitchFamily="34" charset="0"/>
              <a:buChar char="•"/>
            </a:pPr>
            <a:r>
              <a:rPr lang="en-US" b="1" dirty="0"/>
              <a:t>The </a:t>
            </a:r>
            <a:r>
              <a:rPr lang="en-US" b="1" i="1" dirty="0"/>
              <a:t>Blink</a:t>
            </a:r>
            <a:r>
              <a:rPr lang="en-US" b="1" dirty="0"/>
              <a:t> Test: </a:t>
            </a:r>
            <a:r>
              <a:rPr lang="en-US" dirty="0"/>
              <a:t>Humans blink naturally every few seconds. In some deepfakes, the person may not blink at all, or they might blink in a strange, robotic rhythm.</a:t>
            </a:r>
          </a:p>
          <a:p>
            <a:pPr marL="342900" indent="-342900">
              <a:spcAft>
                <a:spcPts val="600"/>
              </a:spcAft>
              <a:buFont typeface="Arial" panose="020B0604020202020204" pitchFamily="34" charset="0"/>
              <a:buChar char="•"/>
            </a:pPr>
            <a:r>
              <a:rPr lang="en-US" b="1" dirty="0"/>
              <a:t>The Shadow check: </a:t>
            </a:r>
            <a:r>
              <a:rPr lang="en-US" dirty="0"/>
              <a:t>Look at the lighting. Is the light hitting the person’s face from the left, but their shadow is falling to the left too?</a:t>
            </a:r>
          </a:p>
          <a:p>
            <a:pPr marL="342900" indent="-342900">
              <a:spcAft>
                <a:spcPts val="600"/>
              </a:spcAft>
              <a:buFont typeface="Arial" panose="020B0604020202020204" pitchFamily="34" charset="0"/>
              <a:buChar char="•"/>
            </a:pPr>
            <a:r>
              <a:rPr lang="en-US" b="1" dirty="0"/>
              <a:t>The </a:t>
            </a:r>
            <a:r>
              <a:rPr lang="en-US" b="1" i="1" dirty="0"/>
              <a:t>Mouth</a:t>
            </a:r>
            <a:r>
              <a:rPr lang="en-US" b="1" dirty="0"/>
              <a:t> Match: </a:t>
            </a:r>
            <a:r>
              <a:rPr lang="en-US" dirty="0"/>
              <a:t>Watch closely to see if the words match the lip movements. It might look like an old dubbed movie where the sound is a split-second off.</a:t>
            </a:r>
          </a:p>
        </p:txBody>
      </p:sp>
      <p:pic>
        <p:nvPicPr>
          <p:cNvPr id="5" name="Picture 4" descr="A colorful circles with white lines and dots&#10;&#10;AI-generated content may be incorrect.">
            <a:extLst>
              <a:ext uri="{FF2B5EF4-FFF2-40B4-BE49-F238E27FC236}">
                <a16:creationId xmlns:a16="http://schemas.microsoft.com/office/drawing/2014/main" id="{DD644E8C-78F6-1641-CFD2-C95B7A6EF381}"/>
              </a:ext>
            </a:extLst>
          </p:cNvPr>
          <p:cNvPicPr>
            <a:picLocks noChangeAspect="1"/>
          </p:cNvPicPr>
          <p:nvPr/>
        </p:nvPicPr>
        <p:blipFill>
          <a:blip r:embed="rId2" cstate="screen">
            <a:extLst>
              <a:ext uri="{28A0092B-C50C-407E-A947-70E740481C1C}">
                <a14:useLocalDpi xmlns:a14="http://schemas.microsoft.com/office/drawing/2010/main"/>
              </a:ext>
            </a:extLst>
          </a:blip>
          <a:srcRect l="-5129" t="-7198" r="-1" b="-1"/>
          <a:stretch>
            <a:fillRect/>
          </a:stretch>
        </p:blipFill>
        <p:spPr>
          <a:xfrm rot="17800663">
            <a:off x="9357792" y="-399715"/>
            <a:ext cx="3845287" cy="3119494"/>
          </a:xfrm>
          <a:prstGeom prst="rect">
            <a:avLst/>
          </a:prstGeom>
        </p:spPr>
      </p:pic>
      <p:pic>
        <p:nvPicPr>
          <p:cNvPr id="7" name="Graphic 6" descr="Magnifying glass with solid fill">
            <a:extLst>
              <a:ext uri="{FF2B5EF4-FFF2-40B4-BE49-F238E27FC236}">
                <a16:creationId xmlns:a16="http://schemas.microsoft.com/office/drawing/2014/main" id="{745F82A4-40A8-94C8-CB45-E07CB36898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42395" y="528568"/>
            <a:ext cx="1262928" cy="1262928"/>
          </a:xfrm>
          <a:prstGeom prst="rect">
            <a:avLst/>
          </a:prstGeom>
        </p:spPr>
      </p:pic>
      <p:sp>
        <p:nvSpPr>
          <p:cNvPr id="9" name="TextBox 8">
            <a:extLst>
              <a:ext uri="{FF2B5EF4-FFF2-40B4-BE49-F238E27FC236}">
                <a16:creationId xmlns:a16="http://schemas.microsoft.com/office/drawing/2014/main" id="{DCEEF651-776E-44EF-016E-DA28E37CF122}"/>
              </a:ext>
            </a:extLst>
          </p:cNvPr>
          <p:cNvSpPr txBox="1"/>
          <p:nvPr/>
        </p:nvSpPr>
        <p:spPr>
          <a:xfrm>
            <a:off x="665018" y="2304668"/>
            <a:ext cx="9490363" cy="1055225"/>
          </a:xfrm>
          <a:prstGeom prst="rect">
            <a:avLst/>
          </a:prstGeom>
          <a:noFill/>
        </p:spPr>
        <p:txBody>
          <a:bodyPr wrap="square">
            <a:spAutoFit/>
          </a:bodyPr>
          <a:lstStyle/>
          <a:p>
            <a:pPr marL="0" marR="0" lvl="0" indent="0" algn="l" defTabSz="914400" rtl="0" eaLnBrk="1" fontAlgn="auto" latinLnBrk="0" hangingPunct="1">
              <a:lnSpc>
                <a:spcPts val="2480"/>
              </a:lnSpc>
              <a:spcBef>
                <a:spcPts val="0"/>
              </a:spcBef>
              <a:spcAft>
                <a:spcPts val="6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AI has become incredibly good at mimicking reality. However, because AI doesn't </a:t>
            </a:r>
            <a:r>
              <a:rPr kumimoji="0" lang="en-US" sz="2400" b="0" i="1" u="none" strike="noStrike" kern="1200" cap="none" spc="0" normalizeH="0" baseline="0" noProof="0" dirty="0">
                <a:ln>
                  <a:noFill/>
                </a:ln>
                <a:solidFill>
                  <a:srgbClr val="242B62"/>
                </a:solidFill>
                <a:effectLst/>
                <a:uLnTx/>
                <a:uFillTx/>
                <a:latin typeface="Calibri" panose="020F0502020204030204"/>
                <a:ea typeface="+mn-ea"/>
                <a:cs typeface="+mn-cs"/>
              </a:rPr>
              <a:t>understand</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the physical world the same way we do, it still leaves behind subtle clues.</a:t>
            </a:r>
            <a:endParaRPr kumimoji="0" lang="en-US" sz="2400" b="1" i="0" u="none" strike="noStrike" kern="1200" cap="none" spc="0" normalizeH="0" baseline="0" noProof="0" dirty="0">
              <a:ln>
                <a:noFill/>
              </a:ln>
              <a:solidFill>
                <a:srgbClr val="242B62"/>
              </a:solidFill>
              <a:effectLst/>
              <a:uLnTx/>
              <a:uFillTx/>
              <a:latin typeface="Calibri" panose="020F0502020204030204"/>
              <a:ea typeface="+mn-ea"/>
              <a:cs typeface="+mn-cs"/>
            </a:endParaRPr>
          </a:p>
        </p:txBody>
      </p:sp>
      <p:pic>
        <p:nvPicPr>
          <p:cNvPr id="13" name="Graphic 12" descr="Funny face outline with solid fill">
            <a:extLst>
              <a:ext uri="{FF2B5EF4-FFF2-40B4-BE49-F238E27FC236}">
                <a16:creationId xmlns:a16="http://schemas.microsoft.com/office/drawing/2014/main" id="{97C327FA-72B0-5FFE-1C6C-613F82C374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1564" y="3785868"/>
            <a:ext cx="708891" cy="708891"/>
          </a:xfrm>
          <a:prstGeom prst="rect">
            <a:avLst/>
          </a:prstGeom>
        </p:spPr>
      </p:pic>
      <p:pic>
        <p:nvPicPr>
          <p:cNvPr id="15" name="Graphic 14" descr="Streetlight outline">
            <a:extLst>
              <a:ext uri="{FF2B5EF4-FFF2-40B4-BE49-F238E27FC236}">
                <a16:creationId xmlns:a16="http://schemas.microsoft.com/office/drawing/2014/main" id="{95BB858E-9326-FFAD-597E-A6750FDA66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1564" y="4809837"/>
            <a:ext cx="708891" cy="708891"/>
          </a:xfrm>
          <a:prstGeom prst="rect">
            <a:avLst/>
          </a:prstGeom>
        </p:spPr>
      </p:pic>
      <p:pic>
        <p:nvPicPr>
          <p:cNvPr id="17" name="Graphic 16" descr="Lips outline">
            <a:extLst>
              <a:ext uri="{FF2B5EF4-FFF2-40B4-BE49-F238E27FC236}">
                <a16:creationId xmlns:a16="http://schemas.microsoft.com/office/drawing/2014/main" id="{E691ECFB-7A06-EE80-B275-3E2C30C599E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19200" y="5653569"/>
            <a:ext cx="755073" cy="755073"/>
          </a:xfrm>
          <a:prstGeom prst="rect">
            <a:avLst/>
          </a:prstGeom>
        </p:spPr>
      </p:pic>
    </p:spTree>
    <p:extLst>
      <p:ext uri="{BB962C8B-B14F-4D97-AF65-F5344CB8AC3E}">
        <p14:creationId xmlns:p14="http://schemas.microsoft.com/office/powerpoint/2010/main" val="41309794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5"/>
          </p:nvPr>
        </p:nvSpPr>
        <p:spPr>
          <a:xfrm>
            <a:off x="1202634" y="302082"/>
            <a:ext cx="9786731" cy="697353"/>
          </a:xfrm>
          <a:prstGeom prst="rect">
            <a:avLst/>
          </a:prstGeom>
        </p:spPr>
        <p:txBody>
          <a:bodyPr/>
          <a:lstStyle/>
          <a:p>
            <a:r>
              <a:rPr lang="en-US" b="1" dirty="0"/>
              <a:t>Learner Exercise:</a:t>
            </a:r>
          </a:p>
        </p:txBody>
      </p:sp>
      <p:sp>
        <p:nvSpPr>
          <p:cNvPr id="12" name="Text Placeholder 11"/>
          <p:cNvSpPr>
            <a:spLocks noGrp="1"/>
          </p:cNvSpPr>
          <p:nvPr>
            <p:ph type="body" sz="quarter" idx="16"/>
          </p:nvPr>
        </p:nvSpPr>
        <p:spPr>
          <a:xfrm>
            <a:off x="1332138" y="1301517"/>
            <a:ext cx="9310462" cy="2393550"/>
          </a:xfrm>
          <a:prstGeom prst="rect">
            <a:avLst/>
          </a:prstGeom>
        </p:spPr>
        <p:txBody>
          <a:bodyPr/>
          <a:lstStyle/>
          <a:p>
            <a:pPr>
              <a:spcBef>
                <a:spcPts val="600"/>
              </a:spcBef>
              <a:spcAft>
                <a:spcPts val="600"/>
              </a:spcAft>
            </a:pPr>
            <a:r>
              <a:rPr lang="en-US" dirty="0"/>
              <a:t>Select which scenario is likely a Deepfake:</a:t>
            </a:r>
          </a:p>
          <a:p>
            <a:pPr marL="342900" indent="-342900">
              <a:spcBef>
                <a:spcPts val="600"/>
              </a:spcBef>
              <a:spcAft>
                <a:spcPts val="600"/>
              </a:spcAft>
              <a:buFont typeface="Wingdings" panose="05000000000000000000" pitchFamily="2" charset="2"/>
              <a:buChar char="q"/>
            </a:pPr>
            <a:r>
              <a:rPr lang="en-US" b="1" dirty="0"/>
              <a:t>Scenario A: </a:t>
            </a:r>
            <a:r>
              <a:rPr lang="en-US" dirty="0"/>
              <a:t>You see a video of a famous news anchor reporting on a local event. The audio is clear, but when they turn their head, their ear briefly becomes a blurry smudge before sharpening again. </a:t>
            </a:r>
          </a:p>
          <a:p>
            <a:pPr marL="342900" indent="-342900">
              <a:spcAft>
                <a:spcPts val="600"/>
              </a:spcAft>
              <a:buFont typeface="Wingdings" panose="05000000000000000000" pitchFamily="2" charset="2"/>
              <a:buChar char="q"/>
            </a:pPr>
            <a:r>
              <a:rPr lang="en-US" b="1" dirty="0"/>
              <a:t>Scenario B: </a:t>
            </a:r>
            <a:r>
              <a:rPr lang="en-US" dirty="0"/>
              <a:t>You see a video of the same anchor, and though the lighting is a bit dim, their facial features stay sharp as they move.</a:t>
            </a:r>
          </a:p>
        </p:txBody>
      </p:sp>
      <p:sp>
        <p:nvSpPr>
          <p:cNvPr id="15" name="Rectangle 14">
            <a:extLst>
              <a:ext uri="{FF2B5EF4-FFF2-40B4-BE49-F238E27FC236}">
                <a16:creationId xmlns:a16="http://schemas.microsoft.com/office/drawing/2014/main" id="{AA6AE901-384E-C841-AA68-9D7D04B966E5}"/>
              </a:ext>
            </a:extLst>
          </p:cNvPr>
          <p:cNvSpPr/>
          <p:nvPr/>
        </p:nvSpPr>
        <p:spPr>
          <a:xfrm>
            <a:off x="6961" y="3211551"/>
            <a:ext cx="1407911" cy="3646450"/>
          </a:xfrm>
          <a:prstGeom prst="rect">
            <a:avLst/>
          </a:prstGeom>
          <a:solidFill>
            <a:srgbClr val="5696D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gradFill>
            <a:gsLst>
              <a:gs pos="0">
                <a:srgbClr val="502F91">
                  <a:alpha val="79635"/>
                </a:srgbClr>
              </a:gs>
              <a:gs pos="100000">
                <a:srgbClr val="935AA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Placeholder 5" descr="A group of people sitting at a table with a computer&#10;&#10;AI-generated content may be incorrect.">
            <a:extLst>
              <a:ext uri="{FF2B5EF4-FFF2-40B4-BE49-F238E27FC236}">
                <a16:creationId xmlns:a16="http://schemas.microsoft.com/office/drawing/2014/main" id="{D05E1770-598C-A8F7-7F2F-96EEFE08BFD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55791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C009A-9279-0963-C56C-F87DB9FDEEA5}"/>
            </a:ext>
          </a:extLst>
        </p:cNvPr>
        <p:cNvGrpSpPr/>
        <p:nvPr/>
      </p:nvGrpSpPr>
      <p:grpSpPr>
        <a:xfrm>
          <a:off x="0" y="0"/>
          <a:ext cx="0" cy="0"/>
          <a:chOff x="0" y="0"/>
          <a:chExt cx="0" cy="0"/>
        </a:xfrm>
      </p:grpSpPr>
      <p:pic>
        <p:nvPicPr>
          <p:cNvPr id="6" name="Picture Placeholder 5" descr="Adult at laptop writing in journal">
            <a:extLst>
              <a:ext uri="{FF2B5EF4-FFF2-40B4-BE49-F238E27FC236}">
                <a16:creationId xmlns:a16="http://schemas.microsoft.com/office/drawing/2014/main" id="{C13C4181-13A6-4D7A-6BD1-36B2D57DB85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D1044C8C-D54D-C5A0-076A-2C7DD2257DD5}"/>
              </a:ext>
            </a:extLst>
          </p:cNvPr>
          <p:cNvSpPr>
            <a:spLocks noGrp="1"/>
          </p:cNvSpPr>
          <p:nvPr>
            <p:ph type="body" sz="quarter" idx="17"/>
          </p:nvPr>
        </p:nvSpPr>
        <p:spPr>
          <a:xfrm>
            <a:off x="7764874" y="730800"/>
            <a:ext cx="2066906" cy="582221"/>
          </a:xfrm>
        </p:spPr>
        <p:txBody>
          <a:bodyPr/>
          <a:lstStyle/>
          <a:p>
            <a:r>
              <a:rPr lang="en-US" dirty="0"/>
              <a:t>05</a:t>
            </a:r>
          </a:p>
        </p:txBody>
      </p:sp>
      <p:sp>
        <p:nvSpPr>
          <p:cNvPr id="14" name="Rectangle 13">
            <a:extLst>
              <a:ext uri="{FF2B5EF4-FFF2-40B4-BE49-F238E27FC236}">
                <a16:creationId xmlns:a16="http://schemas.microsoft.com/office/drawing/2014/main" id="{0F46BF73-B5A5-964E-E1D3-281F5E744F67}"/>
              </a:ext>
            </a:extLst>
          </p:cNvPr>
          <p:cNvSpPr/>
          <p:nvPr/>
        </p:nvSpPr>
        <p:spPr>
          <a:xfrm>
            <a:off x="4535787" y="3429000"/>
            <a:ext cx="5866646"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3C28BD20-D936-3DE8-EC70-7852BF63BAC1}"/>
              </a:ext>
            </a:extLst>
          </p:cNvPr>
          <p:cNvSpPr txBox="1"/>
          <p:nvPr/>
        </p:nvSpPr>
        <p:spPr>
          <a:xfrm>
            <a:off x="4644428" y="3481298"/>
            <a:ext cx="5866646"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SIMPLE FACT-CHECKING &amp; SOURCE VERIFICATION TECHNIQUES</a:t>
            </a:r>
          </a:p>
        </p:txBody>
      </p:sp>
    </p:spTree>
    <p:extLst>
      <p:ext uri="{BB962C8B-B14F-4D97-AF65-F5344CB8AC3E}">
        <p14:creationId xmlns:p14="http://schemas.microsoft.com/office/powerpoint/2010/main" val="10279347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C42D3F5-87C5-69C0-6DAD-AFB7B812259F}"/>
              </a:ext>
            </a:extLst>
          </p:cNvPr>
          <p:cNvSpPr>
            <a:spLocks noGrp="1"/>
          </p:cNvSpPr>
          <p:nvPr>
            <p:ph type="body" sz="quarter" idx="15"/>
          </p:nvPr>
        </p:nvSpPr>
        <p:spPr/>
        <p:txBody>
          <a:bodyPr>
            <a:noAutofit/>
          </a:bodyPr>
          <a:lstStyle/>
          <a:p>
            <a:r>
              <a:rPr lang="en-IE" b="1"/>
              <a:t>Becoming a Digital Detective</a:t>
            </a:r>
            <a:endParaRPr lang="en-US" b="1" dirty="0"/>
          </a:p>
        </p:txBody>
      </p:sp>
      <p:pic>
        <p:nvPicPr>
          <p:cNvPr id="9" name="Picture Placeholder 4" descr="A person with their hand raised&#10;&#10;AI-generated content may be incorrect.">
            <a:extLst>
              <a:ext uri="{FF2B5EF4-FFF2-40B4-BE49-F238E27FC236}">
                <a16:creationId xmlns:a16="http://schemas.microsoft.com/office/drawing/2014/main" id="{0063C21E-32CD-1E10-CB08-BDCC8E3F7187}"/>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a:fillRect/>
          </a:stretch>
        </p:blipFill>
        <p:spPr>
          <a:xfrm>
            <a:off x="0" y="0"/>
            <a:ext cx="12192000" cy="6858000"/>
          </a:xfrm>
        </p:spPr>
      </p:pic>
      <p:pic>
        <p:nvPicPr>
          <p:cNvPr id="11" name="Picture 10" descr="A colorful circles with white lines and dots&#10;&#10;AI-generated content may be incorrect.">
            <a:extLst>
              <a:ext uri="{FF2B5EF4-FFF2-40B4-BE49-F238E27FC236}">
                <a16:creationId xmlns:a16="http://schemas.microsoft.com/office/drawing/2014/main" id="{05F51FEA-D22F-896C-9491-EDAAA4EE11F8}"/>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9485310" y="4287505"/>
            <a:ext cx="3845287" cy="3119494"/>
          </a:xfrm>
          <a:prstGeom prst="rect">
            <a:avLst/>
          </a:prstGeom>
        </p:spPr>
      </p:pic>
      <p:sp>
        <p:nvSpPr>
          <p:cNvPr id="2" name="TextBox 1">
            <a:extLst>
              <a:ext uri="{FF2B5EF4-FFF2-40B4-BE49-F238E27FC236}">
                <a16:creationId xmlns:a16="http://schemas.microsoft.com/office/drawing/2014/main" id="{11684D67-0353-E643-2120-DCBE88AA70B0}"/>
              </a:ext>
            </a:extLst>
          </p:cNvPr>
          <p:cNvSpPr txBox="1"/>
          <p:nvPr/>
        </p:nvSpPr>
        <p:spPr>
          <a:xfrm>
            <a:off x="878265" y="1646398"/>
            <a:ext cx="4128302" cy="2677656"/>
          </a:xfrm>
          <a:prstGeom prst="rect">
            <a:avLst/>
          </a:prstGeom>
          <a:noFill/>
        </p:spPr>
        <p:txBody>
          <a:bodyPr wrap="square" rtlCol="0">
            <a:spAutoFit/>
          </a:bodyPr>
          <a:lstStyle/>
          <a:p>
            <a:r>
              <a:rPr lang="en-US" sz="2400" dirty="0">
                <a:solidFill>
                  <a:schemeClr val="bg1"/>
                </a:solidFill>
              </a:rPr>
              <a:t>When you see a shocking headline or a strange photo, don't just wonder if it’s true—</a:t>
            </a:r>
            <a:r>
              <a:rPr lang="en-US" sz="2400" b="1" dirty="0">
                <a:solidFill>
                  <a:schemeClr val="bg1"/>
                </a:solidFill>
              </a:rPr>
              <a:t>check it.</a:t>
            </a:r>
            <a:r>
              <a:rPr lang="en-US" sz="2400" dirty="0">
                <a:solidFill>
                  <a:schemeClr val="bg1"/>
                </a:solidFill>
              </a:rPr>
              <a:t> Here are </a:t>
            </a:r>
            <a:r>
              <a:rPr lang="en-US" sz="2400" b="1" dirty="0">
                <a:solidFill>
                  <a:schemeClr val="bg1"/>
                </a:solidFill>
              </a:rPr>
              <a:t>three simple techniques </a:t>
            </a:r>
            <a:r>
              <a:rPr lang="en-US" sz="2400" dirty="0">
                <a:solidFill>
                  <a:schemeClr val="bg1"/>
                </a:solidFill>
              </a:rPr>
              <a:t>that professional fact-checkers use every day.</a:t>
            </a:r>
          </a:p>
          <a:p>
            <a:endParaRPr lang="en-IE" sz="2400" dirty="0">
              <a:solidFill>
                <a:schemeClr val="bg1"/>
              </a:solidFill>
            </a:endParaRPr>
          </a:p>
        </p:txBody>
      </p:sp>
    </p:spTree>
    <p:extLst>
      <p:ext uri="{BB962C8B-B14F-4D97-AF65-F5344CB8AC3E}">
        <p14:creationId xmlns:p14="http://schemas.microsoft.com/office/powerpoint/2010/main" val="1518866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C6B5D-FBC6-8460-573F-3F918B75E17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5C373F-2E58-A0BF-DCFA-F1C932E0577E}"/>
              </a:ext>
            </a:extLst>
          </p:cNvPr>
          <p:cNvSpPr>
            <a:spLocks noGrp="1"/>
          </p:cNvSpPr>
          <p:nvPr>
            <p:ph type="body" sz="quarter" idx="15"/>
          </p:nvPr>
        </p:nvSpPr>
        <p:spPr>
          <a:xfrm>
            <a:off x="1114362" y="832271"/>
            <a:ext cx="4344878" cy="1552993"/>
          </a:xfrm>
          <a:prstGeom prst="rect">
            <a:avLst/>
          </a:prstGeom>
        </p:spPr>
        <p:txBody>
          <a:bodyPr>
            <a:normAutofit/>
          </a:bodyPr>
          <a:lstStyle/>
          <a:p>
            <a:r>
              <a:rPr lang="en-US" b="1" dirty="0">
                <a:solidFill>
                  <a:srgbClr val="242B62"/>
                </a:solidFill>
              </a:rPr>
              <a:t>MODULE 1: LEARNING OUTCOMES </a:t>
            </a:r>
          </a:p>
          <a:p>
            <a:endParaRPr lang="en-US" b="1" dirty="0">
              <a:solidFill>
                <a:srgbClr val="242B62"/>
              </a:solidFill>
            </a:endParaRPr>
          </a:p>
          <a:p>
            <a:endParaRPr lang="en-US" b="1" dirty="0">
              <a:solidFill>
                <a:srgbClr val="242B62"/>
              </a:solidFill>
            </a:endParaRPr>
          </a:p>
        </p:txBody>
      </p:sp>
      <p:pic>
        <p:nvPicPr>
          <p:cNvPr id="7" name="Picture Placeholder 4">
            <a:extLst>
              <a:ext uri="{FF2B5EF4-FFF2-40B4-BE49-F238E27FC236}">
                <a16:creationId xmlns:a16="http://schemas.microsoft.com/office/drawing/2014/main" id="{7D4AE9E4-9EFE-6463-F236-3F9EF759F00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Box 3">
            <a:extLst>
              <a:ext uri="{FF2B5EF4-FFF2-40B4-BE49-F238E27FC236}">
                <a16:creationId xmlns:a16="http://schemas.microsoft.com/office/drawing/2014/main" id="{050A9FAB-7655-F46C-B526-9C62EB0B490C}"/>
              </a:ext>
            </a:extLst>
          </p:cNvPr>
          <p:cNvSpPr txBox="1"/>
          <p:nvPr/>
        </p:nvSpPr>
        <p:spPr>
          <a:xfrm>
            <a:off x="6378823" y="1706404"/>
            <a:ext cx="5463109" cy="4524315"/>
          </a:xfrm>
          <a:prstGeom prst="rect">
            <a:avLst/>
          </a:prstGeom>
          <a:noFill/>
        </p:spPr>
        <p:txBody>
          <a:bodyPr wrap="square">
            <a:spAutoFit/>
          </a:bodyPr>
          <a:lstStyle/>
          <a:p>
            <a:pPr>
              <a:buNone/>
            </a:pPr>
            <a:r>
              <a:rPr lang="en-IE" sz="2400" b="1" dirty="0">
                <a:solidFill>
                  <a:schemeClr val="bg1"/>
                </a:solidFill>
              </a:rPr>
              <a:t>– At the end of this module, </a:t>
            </a:r>
          </a:p>
          <a:p>
            <a:pPr>
              <a:buNone/>
            </a:pPr>
            <a:r>
              <a:rPr lang="en-IE" sz="2400" b="1" dirty="0">
                <a:solidFill>
                  <a:schemeClr val="bg1"/>
                </a:solidFill>
              </a:rPr>
              <a:t>Learners will be able to:</a:t>
            </a:r>
            <a:endParaRPr lang="en-IE" sz="2400" dirty="0">
              <a:solidFill>
                <a:schemeClr val="bg1"/>
              </a:solidFill>
            </a:endParaRPr>
          </a:p>
          <a:p>
            <a:pPr marL="285750" indent="-285750">
              <a:buFont typeface="Arial" panose="020B0604020202020204" pitchFamily="34" charset="0"/>
              <a:buChar char="•"/>
            </a:pPr>
            <a:r>
              <a:rPr lang="en-IE" sz="2400" dirty="0">
                <a:solidFill>
                  <a:schemeClr val="bg1"/>
                </a:solidFill>
              </a:rPr>
              <a:t>Recognise common online risks, including scams, misinformation &amp; unsafe AI-generated content</a:t>
            </a:r>
          </a:p>
          <a:p>
            <a:pPr marL="285750" indent="-285750">
              <a:buFont typeface="Arial" panose="020B0604020202020204" pitchFamily="34" charset="0"/>
              <a:buChar char="•"/>
            </a:pPr>
            <a:r>
              <a:rPr lang="en-IE" sz="2400" dirty="0">
                <a:solidFill>
                  <a:schemeClr val="bg1"/>
                </a:solidFill>
              </a:rPr>
              <a:t>Apply basic privacy, password &amp; device security practices</a:t>
            </a:r>
          </a:p>
          <a:p>
            <a:pPr marL="285750" indent="-285750">
              <a:buFont typeface="Arial" panose="020B0604020202020204" pitchFamily="34" charset="0"/>
              <a:buChar char="•"/>
            </a:pPr>
            <a:r>
              <a:rPr lang="en-US" sz="2400" dirty="0">
                <a:solidFill>
                  <a:schemeClr val="bg1"/>
                </a:solidFill>
              </a:rPr>
              <a:t>Assess the reliability of online information &amp; </a:t>
            </a:r>
            <a:r>
              <a:rPr lang="en-US" sz="2400" dirty="0" err="1">
                <a:solidFill>
                  <a:schemeClr val="bg1"/>
                </a:solidFill>
              </a:rPr>
              <a:t>recognise</a:t>
            </a:r>
            <a:r>
              <a:rPr lang="en-US" sz="2400" dirty="0">
                <a:solidFill>
                  <a:schemeClr val="bg1"/>
                </a:solidFill>
              </a:rPr>
              <a:t> manipulative or misleading content</a:t>
            </a:r>
          </a:p>
          <a:p>
            <a:br>
              <a:rPr lang="en-IE" sz="2400" dirty="0">
                <a:solidFill>
                  <a:schemeClr val="bg1"/>
                </a:solidFill>
              </a:rPr>
            </a:br>
            <a:endParaRPr lang="en-IE" sz="2400" dirty="0">
              <a:solidFill>
                <a:schemeClr val="bg1"/>
              </a:solidFill>
            </a:endParaRPr>
          </a:p>
        </p:txBody>
      </p:sp>
    </p:spTree>
    <p:extLst>
      <p:ext uri="{BB962C8B-B14F-4D97-AF65-F5344CB8AC3E}">
        <p14:creationId xmlns:p14="http://schemas.microsoft.com/office/powerpoint/2010/main" val="214795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Freeform 306">
            <a:extLst>
              <a:ext uri="{FF2B5EF4-FFF2-40B4-BE49-F238E27FC236}">
                <a16:creationId xmlns:a16="http://schemas.microsoft.com/office/drawing/2014/main" id="{DE5E56A8-0CB1-2B03-FA37-86B2B526F0E8}"/>
              </a:ext>
            </a:extLst>
          </p:cNvPr>
          <p:cNvSpPr/>
          <p:nvPr/>
        </p:nvSpPr>
        <p:spPr>
          <a:xfrm>
            <a:off x="9739492" y="2111788"/>
            <a:ext cx="301712" cy="208841"/>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26F46"/>
          </a:solidFill>
          <a:ln w="3330" cap="flat">
            <a:noFill/>
            <a:prstDash val="solid"/>
            <a:miter/>
          </a:ln>
        </p:spPr>
        <p:txBody>
          <a:bodyPr rtlCol="0" anchor="ctr"/>
          <a:lstStyle/>
          <a:p>
            <a:endParaRPr lang="en-US" dirty="0"/>
          </a:p>
        </p:txBody>
      </p:sp>
      <p:sp>
        <p:nvSpPr>
          <p:cNvPr id="53" name="Freeform 307">
            <a:extLst>
              <a:ext uri="{FF2B5EF4-FFF2-40B4-BE49-F238E27FC236}">
                <a16:creationId xmlns:a16="http://schemas.microsoft.com/office/drawing/2014/main" id="{800DD9CB-63E8-2B52-C4B8-DFE42714628B}"/>
              </a:ext>
            </a:extLst>
          </p:cNvPr>
          <p:cNvSpPr/>
          <p:nvPr/>
        </p:nvSpPr>
        <p:spPr>
          <a:xfrm>
            <a:off x="10248707" y="2849502"/>
            <a:ext cx="215029" cy="186224"/>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26F46"/>
          </a:solidFill>
          <a:ln w="3330" cap="flat">
            <a:noFill/>
            <a:prstDash val="solid"/>
            <a:miter/>
          </a:ln>
        </p:spPr>
        <p:txBody>
          <a:bodyPr rtlCol="0" anchor="ctr"/>
          <a:lstStyle/>
          <a:p>
            <a:endParaRPr lang="en-US" dirty="0"/>
          </a:p>
        </p:txBody>
      </p:sp>
      <p:sp>
        <p:nvSpPr>
          <p:cNvPr id="2" name="Text Placeholder 1">
            <a:extLst>
              <a:ext uri="{FF2B5EF4-FFF2-40B4-BE49-F238E27FC236}">
                <a16:creationId xmlns:a16="http://schemas.microsoft.com/office/drawing/2014/main" id="{C598085C-2923-17F6-1514-5C8D97006F6C}"/>
              </a:ext>
            </a:extLst>
          </p:cNvPr>
          <p:cNvSpPr>
            <a:spLocks noGrp="1"/>
          </p:cNvSpPr>
          <p:nvPr>
            <p:ph type="body" sz="quarter" idx="15"/>
          </p:nvPr>
        </p:nvSpPr>
        <p:spPr/>
        <p:txBody>
          <a:bodyPr/>
          <a:lstStyle/>
          <a:p>
            <a:r>
              <a:rPr lang="en-IE" b="1" dirty="0"/>
              <a:t>1. The SIFT Method</a:t>
            </a:r>
          </a:p>
        </p:txBody>
      </p:sp>
      <p:sp>
        <p:nvSpPr>
          <p:cNvPr id="3" name="Text Placeholder 2">
            <a:extLst>
              <a:ext uri="{FF2B5EF4-FFF2-40B4-BE49-F238E27FC236}">
                <a16:creationId xmlns:a16="http://schemas.microsoft.com/office/drawing/2014/main" id="{F2B6EF7D-71B3-790A-5FEE-7CADAF0788D1}"/>
              </a:ext>
            </a:extLst>
          </p:cNvPr>
          <p:cNvSpPr>
            <a:spLocks noGrp="1"/>
          </p:cNvSpPr>
          <p:nvPr>
            <p:ph type="body" sz="quarter" idx="17"/>
          </p:nvPr>
        </p:nvSpPr>
        <p:spPr>
          <a:xfrm>
            <a:off x="975207" y="1514810"/>
            <a:ext cx="10000350" cy="4021291"/>
          </a:xfrm>
        </p:spPr>
        <p:txBody>
          <a:bodyPr/>
          <a:lstStyle/>
          <a:p>
            <a:r>
              <a:rPr lang="en-US" dirty="0"/>
              <a:t>This is a simple checklist to use the moment you see something suspicious:</a:t>
            </a:r>
            <a:endParaRPr lang="en-IE" dirty="0"/>
          </a:p>
        </p:txBody>
      </p:sp>
      <p:sp>
        <p:nvSpPr>
          <p:cNvPr id="4" name="Freeform 1">
            <a:extLst>
              <a:ext uri="{FF2B5EF4-FFF2-40B4-BE49-F238E27FC236}">
                <a16:creationId xmlns:a16="http://schemas.microsoft.com/office/drawing/2014/main" id="{8CBC6BC3-4A9A-23BA-9FB1-DB5E685B1075}"/>
              </a:ext>
            </a:extLst>
          </p:cNvPr>
          <p:cNvSpPr>
            <a:spLocks noChangeArrowheads="1"/>
          </p:cNvSpPr>
          <p:nvPr/>
        </p:nvSpPr>
        <p:spPr bwMode="auto">
          <a:xfrm>
            <a:off x="975207" y="3318587"/>
            <a:ext cx="1987044" cy="3136534"/>
          </a:xfrm>
          <a:custGeom>
            <a:avLst/>
            <a:gdLst>
              <a:gd name="T0" fmla="*/ 3128 w 3427"/>
              <a:gd name="T1" fmla="*/ 0 h 5179"/>
              <a:gd name="T2" fmla="*/ 297 w 3427"/>
              <a:gd name="T3" fmla="*/ 0 h 5179"/>
              <a:gd name="T4" fmla="*/ 297 w 3427"/>
              <a:gd name="T5" fmla="*/ 0 h 5179"/>
              <a:gd name="T6" fmla="*/ 0 w 3427"/>
              <a:gd name="T7" fmla="*/ 298 h 5179"/>
              <a:gd name="T8" fmla="*/ 0 w 3427"/>
              <a:gd name="T9" fmla="*/ 3440 h 5179"/>
              <a:gd name="T10" fmla="*/ 0 w 3427"/>
              <a:gd name="T11" fmla="*/ 3533 h 5179"/>
              <a:gd name="T12" fmla="*/ 0 w 3427"/>
              <a:gd name="T13" fmla="*/ 3533 h 5179"/>
              <a:gd name="T14" fmla="*/ 40 w 3427"/>
              <a:gd name="T15" fmla="*/ 3683 h 5179"/>
              <a:gd name="T16" fmla="*/ 147 w 3427"/>
              <a:gd name="T17" fmla="*/ 3790 h 5179"/>
              <a:gd name="T18" fmla="*/ 1309 w 3427"/>
              <a:gd name="T19" fmla="*/ 4952 h 5179"/>
              <a:gd name="T20" fmla="*/ 1309 w 3427"/>
              <a:gd name="T21" fmla="*/ 4952 h 5179"/>
              <a:gd name="T22" fmla="*/ 2122 w 3427"/>
              <a:gd name="T23" fmla="*/ 4954 h 5179"/>
              <a:gd name="T24" fmla="*/ 3300 w 3427"/>
              <a:gd name="T25" fmla="*/ 3777 h 5179"/>
              <a:gd name="T26" fmla="*/ 3371 w 3427"/>
              <a:gd name="T27" fmla="*/ 3705 h 5179"/>
              <a:gd name="T28" fmla="*/ 3371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8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a:effectLst/>
        </p:spPr>
        <p:txBody>
          <a:bodyPr wrap="none" anchor="ctr"/>
          <a:lstStyle/>
          <a:p>
            <a:endParaRPr lang="en-US" sz="900"/>
          </a:p>
        </p:txBody>
      </p:sp>
      <p:sp>
        <p:nvSpPr>
          <p:cNvPr id="5" name="Freeform 242">
            <a:extLst>
              <a:ext uri="{FF2B5EF4-FFF2-40B4-BE49-F238E27FC236}">
                <a16:creationId xmlns:a16="http://schemas.microsoft.com/office/drawing/2014/main" id="{9EBA16D3-ECC8-6FA8-34D6-D3C6D62EDD46}"/>
              </a:ext>
            </a:extLst>
          </p:cNvPr>
          <p:cNvSpPr>
            <a:spLocks noChangeArrowheads="1"/>
          </p:cNvSpPr>
          <p:nvPr/>
        </p:nvSpPr>
        <p:spPr bwMode="auto">
          <a:xfrm>
            <a:off x="913831" y="3252096"/>
            <a:ext cx="2107239" cy="1010146"/>
          </a:xfrm>
          <a:custGeom>
            <a:avLst/>
            <a:gdLst>
              <a:gd name="T0" fmla="*/ 3573 w 3635"/>
              <a:gd name="T1" fmla="*/ 171 h 1742"/>
              <a:gd name="T2" fmla="*/ 2226 w 3635"/>
              <a:gd name="T3" fmla="*/ 1517 h 1742"/>
              <a:gd name="T4" fmla="*/ 2226 w 3635"/>
              <a:gd name="T5" fmla="*/ 1517 h 1742"/>
              <a:gd name="T6" fmla="*/ 1413 w 3635"/>
              <a:gd name="T7" fmla="*/ 1515 h 1742"/>
              <a:gd name="T8" fmla="*/ 60 w 3635"/>
              <a:gd name="T9" fmla="*/ 163 h 1742"/>
              <a:gd name="T10" fmla="*/ 60 w 3635"/>
              <a:gd name="T11" fmla="*/ 163 h 1742"/>
              <a:gd name="T12" fmla="*/ 127 w 3635"/>
              <a:gd name="T13" fmla="*/ 0 h 1742"/>
              <a:gd name="T14" fmla="*/ 3506 w 3635"/>
              <a:gd name="T15" fmla="*/ 8 h 1742"/>
              <a:gd name="T16" fmla="*/ 3506 w 3635"/>
              <a:gd name="T17" fmla="*/ 8 h 1742"/>
              <a:gd name="T18" fmla="*/ 3573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3E83A93E-31D5-46B9-3B50-EF94932EED1E}"/>
              </a:ext>
            </a:extLst>
          </p:cNvPr>
          <p:cNvSpPr>
            <a:spLocks noChangeArrowheads="1"/>
          </p:cNvSpPr>
          <p:nvPr/>
        </p:nvSpPr>
        <p:spPr bwMode="auto">
          <a:xfrm>
            <a:off x="3622041" y="3318587"/>
            <a:ext cx="1987046" cy="313653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a:effectLst/>
        </p:spPr>
        <p:txBody>
          <a:bodyPr wrap="none" anchor="ctr"/>
          <a:lstStyle/>
          <a:p>
            <a:endParaRPr lang="en-US" sz="900"/>
          </a:p>
        </p:txBody>
      </p:sp>
      <p:sp>
        <p:nvSpPr>
          <p:cNvPr id="7" name="Freeform 245">
            <a:extLst>
              <a:ext uri="{FF2B5EF4-FFF2-40B4-BE49-F238E27FC236}">
                <a16:creationId xmlns:a16="http://schemas.microsoft.com/office/drawing/2014/main" id="{DFDE6BB7-558D-2E04-76CE-39D4D5C4D401}"/>
              </a:ext>
            </a:extLst>
          </p:cNvPr>
          <p:cNvSpPr>
            <a:spLocks noChangeArrowheads="1"/>
          </p:cNvSpPr>
          <p:nvPr/>
        </p:nvSpPr>
        <p:spPr bwMode="auto">
          <a:xfrm>
            <a:off x="3560666" y="3252096"/>
            <a:ext cx="2107239" cy="1010146"/>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73DC3996-6DA7-B31C-0D24-4BD87D3770CA}"/>
              </a:ext>
            </a:extLst>
          </p:cNvPr>
          <p:cNvSpPr>
            <a:spLocks noChangeArrowheads="1"/>
          </p:cNvSpPr>
          <p:nvPr/>
        </p:nvSpPr>
        <p:spPr bwMode="auto">
          <a:xfrm>
            <a:off x="6268878" y="3318587"/>
            <a:ext cx="1987044" cy="313653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a:effectLst/>
        </p:spPr>
        <p:txBody>
          <a:bodyPr wrap="none" anchor="ctr"/>
          <a:lstStyle/>
          <a:p>
            <a:endParaRPr lang="en-US" sz="900"/>
          </a:p>
        </p:txBody>
      </p:sp>
      <p:sp>
        <p:nvSpPr>
          <p:cNvPr id="9" name="Freeform 248">
            <a:extLst>
              <a:ext uri="{FF2B5EF4-FFF2-40B4-BE49-F238E27FC236}">
                <a16:creationId xmlns:a16="http://schemas.microsoft.com/office/drawing/2014/main" id="{3959860C-E178-3E80-4AD5-908E65C19DED}"/>
              </a:ext>
            </a:extLst>
          </p:cNvPr>
          <p:cNvSpPr>
            <a:spLocks noChangeArrowheads="1"/>
          </p:cNvSpPr>
          <p:nvPr/>
        </p:nvSpPr>
        <p:spPr bwMode="auto">
          <a:xfrm>
            <a:off x="6210059" y="3252096"/>
            <a:ext cx="2107239" cy="1010146"/>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a:effectLst/>
        </p:spPr>
        <p:txBody>
          <a:bodyPr wrap="none" anchor="ctr"/>
          <a:lstStyle/>
          <a:p>
            <a:endParaRPr lang="en-US" sz="900"/>
          </a:p>
        </p:txBody>
      </p:sp>
      <p:sp>
        <p:nvSpPr>
          <p:cNvPr id="10" name="Freeform 250">
            <a:extLst>
              <a:ext uri="{FF2B5EF4-FFF2-40B4-BE49-F238E27FC236}">
                <a16:creationId xmlns:a16="http://schemas.microsoft.com/office/drawing/2014/main" id="{22E71148-CD94-5F7E-BA84-8302C0E3DD1C}"/>
              </a:ext>
            </a:extLst>
          </p:cNvPr>
          <p:cNvSpPr>
            <a:spLocks noChangeArrowheads="1"/>
          </p:cNvSpPr>
          <p:nvPr/>
        </p:nvSpPr>
        <p:spPr bwMode="auto">
          <a:xfrm>
            <a:off x="8918271" y="3318587"/>
            <a:ext cx="1987044" cy="313653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1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a:effectLst/>
        </p:spPr>
        <p:txBody>
          <a:bodyPr wrap="none" anchor="ctr"/>
          <a:lstStyle/>
          <a:p>
            <a:endParaRPr lang="en-US" sz="900"/>
          </a:p>
        </p:txBody>
      </p:sp>
      <p:sp>
        <p:nvSpPr>
          <p:cNvPr id="11" name="Freeform 251">
            <a:extLst>
              <a:ext uri="{FF2B5EF4-FFF2-40B4-BE49-F238E27FC236}">
                <a16:creationId xmlns:a16="http://schemas.microsoft.com/office/drawing/2014/main" id="{744DA8B3-3500-9D3D-D119-23A8DCFB4E37}"/>
              </a:ext>
            </a:extLst>
          </p:cNvPr>
          <p:cNvSpPr>
            <a:spLocks noChangeArrowheads="1"/>
          </p:cNvSpPr>
          <p:nvPr/>
        </p:nvSpPr>
        <p:spPr bwMode="auto">
          <a:xfrm>
            <a:off x="8856895" y="3252096"/>
            <a:ext cx="2107239" cy="1010146"/>
          </a:xfrm>
          <a:custGeom>
            <a:avLst/>
            <a:gdLst>
              <a:gd name="T0" fmla="*/ 3573 w 3634"/>
              <a:gd name="T1" fmla="*/ 171 h 1742"/>
              <a:gd name="T2" fmla="*/ 2226 w 3634"/>
              <a:gd name="T3" fmla="*/ 1517 h 1742"/>
              <a:gd name="T4" fmla="*/ 2226 w 3634"/>
              <a:gd name="T5" fmla="*/ 1517 h 1742"/>
              <a:gd name="T6" fmla="*/ 1413 w 3634"/>
              <a:gd name="T7" fmla="*/ 1515 h 1742"/>
              <a:gd name="T8" fmla="*/ 60 w 3634"/>
              <a:gd name="T9" fmla="*/ 163 h 1742"/>
              <a:gd name="T10" fmla="*/ 60 w 3634"/>
              <a:gd name="T11" fmla="*/ 163 h 1742"/>
              <a:gd name="T12" fmla="*/ 127 w 3634"/>
              <a:gd name="T13" fmla="*/ 0 h 1742"/>
              <a:gd name="T14" fmla="*/ 3505 w 3634"/>
              <a:gd name="T15" fmla="*/ 8 h 1742"/>
              <a:gd name="T16" fmla="*/ 3505 w 3634"/>
              <a:gd name="T17" fmla="*/ 8 h 1742"/>
              <a:gd name="T18" fmla="*/ 3573 w 3634"/>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4"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5" y="8"/>
                </a:lnTo>
                <a:lnTo>
                  <a:pt x="3505" y="8"/>
                </a:lnTo>
                <a:cubicBezTo>
                  <a:pt x="3590" y="8"/>
                  <a:pt x="3633" y="111"/>
                  <a:pt x="3573" y="171"/>
                </a:cubicBezTo>
              </a:path>
            </a:pathLst>
          </a:custGeom>
          <a:solidFill>
            <a:srgbClr val="615AA6"/>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D7F09067-7972-220E-0D64-789A023C8582}"/>
              </a:ext>
            </a:extLst>
          </p:cNvPr>
          <p:cNvSpPr txBox="1"/>
          <p:nvPr/>
        </p:nvSpPr>
        <p:spPr>
          <a:xfrm>
            <a:off x="903045" y="4136653"/>
            <a:ext cx="2128809" cy="1862048"/>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Stop:</a:t>
            </a:r>
          </a:p>
          <a:p>
            <a:pPr algn="ctr"/>
            <a:r>
              <a:rPr lang="en-US" sz="1900" dirty="0">
                <a:solidFill>
                  <a:srgbClr val="242B62"/>
                </a:solidFill>
              </a:rPr>
              <a:t>If a post makes you feel very angry, worried or excited, stop. Don't share it yet</a:t>
            </a:r>
            <a:endParaRPr lang="en-US" sz="1900" b="1" dirty="0">
              <a:solidFill>
                <a:srgbClr val="242B62"/>
              </a:solidFill>
              <a:latin typeface="Calibri" panose="020F0502020204030204" pitchFamily="34" charset="0"/>
              <a:ea typeface="Lato" charset="0"/>
              <a:cs typeface="Calibri" panose="020F0502020204030204" pitchFamily="34" charset="0"/>
            </a:endParaRPr>
          </a:p>
        </p:txBody>
      </p:sp>
      <p:sp>
        <p:nvSpPr>
          <p:cNvPr id="13" name="CuadroTexto 555">
            <a:extLst>
              <a:ext uri="{FF2B5EF4-FFF2-40B4-BE49-F238E27FC236}">
                <a16:creationId xmlns:a16="http://schemas.microsoft.com/office/drawing/2014/main" id="{238ACEA4-B0E8-1E38-8661-A4461A8E29DC}"/>
              </a:ext>
            </a:extLst>
          </p:cNvPr>
          <p:cNvSpPr txBox="1"/>
          <p:nvPr/>
        </p:nvSpPr>
        <p:spPr>
          <a:xfrm>
            <a:off x="3632880" y="4126525"/>
            <a:ext cx="2045865" cy="206210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Investigate:</a:t>
            </a:r>
          </a:p>
          <a:p>
            <a:pPr algn="ctr"/>
            <a:r>
              <a:rPr lang="en-US" dirty="0">
                <a:solidFill>
                  <a:srgbClr val="242B62"/>
                </a:solidFill>
                <a:latin typeface="Calibri" panose="020F0502020204030204" pitchFamily="34" charset="0"/>
                <a:ea typeface="Lato" charset="0"/>
                <a:cs typeface="Calibri" panose="020F0502020204030204" pitchFamily="34" charset="0"/>
              </a:rPr>
              <a:t>Who wrote this? Click on their name. Are they a real news </a:t>
            </a:r>
            <a:r>
              <a:rPr lang="en-US" dirty="0" err="1">
                <a:solidFill>
                  <a:srgbClr val="242B62"/>
                </a:solidFill>
                <a:latin typeface="Calibri" panose="020F0502020204030204" pitchFamily="34" charset="0"/>
                <a:ea typeface="Lato" charset="0"/>
                <a:cs typeface="Calibri" panose="020F0502020204030204" pitchFamily="34" charset="0"/>
              </a:rPr>
              <a:t>organisation</a:t>
            </a:r>
            <a:r>
              <a:rPr lang="en-US" dirty="0">
                <a:solidFill>
                  <a:srgbClr val="242B62"/>
                </a:solidFill>
                <a:latin typeface="Calibri" panose="020F0502020204030204" pitchFamily="34" charset="0"/>
                <a:ea typeface="Lato" charset="0"/>
                <a:cs typeface="Calibri" panose="020F0502020204030204" pitchFamily="34" charset="0"/>
              </a:rPr>
              <a:t> or just a random person?</a:t>
            </a:r>
          </a:p>
        </p:txBody>
      </p:sp>
      <p:sp>
        <p:nvSpPr>
          <p:cNvPr id="14" name="CuadroTexto 557">
            <a:extLst>
              <a:ext uri="{FF2B5EF4-FFF2-40B4-BE49-F238E27FC236}">
                <a16:creationId xmlns:a16="http://schemas.microsoft.com/office/drawing/2014/main" id="{C9AEB7D5-3586-2ABE-2570-29135CCA8CB9}"/>
              </a:ext>
            </a:extLst>
          </p:cNvPr>
          <p:cNvSpPr txBox="1"/>
          <p:nvPr/>
        </p:nvSpPr>
        <p:spPr>
          <a:xfrm>
            <a:off x="6210059" y="4258572"/>
            <a:ext cx="2107239" cy="153888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Find </a:t>
            </a:r>
            <a:r>
              <a:rPr lang="en-US" sz="2000" dirty="0">
                <a:solidFill>
                  <a:schemeClr val="bg1"/>
                </a:solidFill>
                <a:latin typeface="Calibri" panose="020F0502020204030204" pitchFamily="34" charset="0"/>
                <a:ea typeface="Lato" charset="0"/>
                <a:cs typeface="Calibri" panose="020F0502020204030204" pitchFamily="34" charset="0"/>
              </a:rPr>
              <a:t>– Better Coverage:</a:t>
            </a:r>
          </a:p>
          <a:p>
            <a:pPr algn="ctr"/>
            <a:r>
              <a:rPr lang="en-US" dirty="0">
                <a:solidFill>
                  <a:srgbClr val="242B62"/>
                </a:solidFill>
                <a:latin typeface="Calibri" panose="020F0502020204030204" pitchFamily="34" charset="0"/>
                <a:ea typeface="Lato" charset="0"/>
                <a:cs typeface="Calibri" panose="020F0502020204030204" pitchFamily="34" charset="0"/>
              </a:rPr>
              <a:t>Do a Google search – are trusted sites reporting it too?</a:t>
            </a:r>
          </a:p>
        </p:txBody>
      </p:sp>
      <p:sp>
        <p:nvSpPr>
          <p:cNvPr id="15" name="CuadroTexto 559">
            <a:extLst>
              <a:ext uri="{FF2B5EF4-FFF2-40B4-BE49-F238E27FC236}">
                <a16:creationId xmlns:a16="http://schemas.microsoft.com/office/drawing/2014/main" id="{2DC18B6F-4D54-5BA6-CE18-7639ECACCE80}"/>
              </a:ext>
            </a:extLst>
          </p:cNvPr>
          <p:cNvSpPr txBox="1"/>
          <p:nvPr/>
        </p:nvSpPr>
        <p:spPr>
          <a:xfrm>
            <a:off x="8874726" y="4249635"/>
            <a:ext cx="2107239" cy="1815882"/>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Trace – </a:t>
            </a:r>
            <a:r>
              <a:rPr lang="en-US" sz="2000" dirty="0">
                <a:solidFill>
                  <a:schemeClr val="bg1"/>
                </a:solidFill>
                <a:latin typeface="Calibri" panose="020F0502020204030204" pitchFamily="34" charset="0"/>
                <a:ea typeface="Lato" charset="0"/>
                <a:cs typeface="Calibri" panose="020F0502020204030204" pitchFamily="34" charset="0"/>
              </a:rPr>
              <a:t>back to the original:</a:t>
            </a:r>
          </a:p>
          <a:p>
            <a:pPr algn="ctr"/>
            <a:r>
              <a:rPr lang="en-US" dirty="0">
                <a:solidFill>
                  <a:schemeClr val="bg1"/>
                </a:solidFill>
                <a:latin typeface="Calibri" panose="020F0502020204030204" pitchFamily="34" charset="0"/>
                <a:ea typeface="Lato" charset="0"/>
                <a:cs typeface="Calibri" panose="020F0502020204030204" pitchFamily="34" charset="0"/>
              </a:rPr>
              <a:t>If a post says "A new study shows...", try to find the actual study.</a:t>
            </a:r>
          </a:p>
        </p:txBody>
      </p:sp>
      <p:grpSp>
        <p:nvGrpSpPr>
          <p:cNvPr id="16" name="Graphic 3">
            <a:extLst>
              <a:ext uri="{FF2B5EF4-FFF2-40B4-BE49-F238E27FC236}">
                <a16:creationId xmlns:a16="http://schemas.microsoft.com/office/drawing/2014/main" id="{066D50D8-A610-820E-5259-DC6950084A8D}"/>
              </a:ext>
            </a:extLst>
          </p:cNvPr>
          <p:cNvGrpSpPr/>
          <p:nvPr/>
        </p:nvGrpSpPr>
        <p:grpSpPr>
          <a:xfrm>
            <a:off x="4326392" y="2145960"/>
            <a:ext cx="772300" cy="871495"/>
            <a:chOff x="4643578" y="432838"/>
            <a:chExt cx="1028134" cy="1160188"/>
          </a:xfrm>
          <a:solidFill>
            <a:srgbClr val="292668"/>
          </a:solidFill>
        </p:grpSpPr>
        <p:sp>
          <p:nvSpPr>
            <p:cNvPr id="17" name="Freeform 1033">
              <a:extLst>
                <a:ext uri="{FF2B5EF4-FFF2-40B4-BE49-F238E27FC236}">
                  <a16:creationId xmlns:a16="http://schemas.microsoft.com/office/drawing/2014/main" id="{7284E05A-4CBB-367C-190A-5FF295F2413F}"/>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F26F46"/>
            </a:solidFill>
            <a:ln w="27426" cap="flat">
              <a:noFill/>
              <a:prstDash val="solid"/>
              <a:miter/>
            </a:ln>
          </p:spPr>
          <p:txBody>
            <a:bodyPr rtlCol="0" anchor="ctr"/>
            <a:lstStyle/>
            <a:p>
              <a:endParaRPr lang="en-US" dirty="0"/>
            </a:p>
          </p:txBody>
        </p:sp>
        <p:grpSp>
          <p:nvGrpSpPr>
            <p:cNvPr id="18" name="Graphic 3">
              <a:extLst>
                <a:ext uri="{FF2B5EF4-FFF2-40B4-BE49-F238E27FC236}">
                  <a16:creationId xmlns:a16="http://schemas.microsoft.com/office/drawing/2014/main" id="{97509856-E269-D342-613D-5280C9D240BC}"/>
                </a:ext>
              </a:extLst>
            </p:cNvPr>
            <p:cNvGrpSpPr/>
            <p:nvPr/>
          </p:nvGrpSpPr>
          <p:grpSpPr>
            <a:xfrm>
              <a:off x="4643578" y="432838"/>
              <a:ext cx="1028134" cy="1160188"/>
              <a:chOff x="4643578" y="432838"/>
              <a:chExt cx="1028134" cy="1160188"/>
            </a:xfrm>
            <a:grpFill/>
          </p:grpSpPr>
          <p:sp>
            <p:nvSpPr>
              <p:cNvPr id="19" name="Freeform 1035">
                <a:extLst>
                  <a:ext uri="{FF2B5EF4-FFF2-40B4-BE49-F238E27FC236}">
                    <a16:creationId xmlns:a16="http://schemas.microsoft.com/office/drawing/2014/main" id="{96A51E06-8EC5-EDA8-412C-D1F92AFE58A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0" name="Graphic 3">
                <a:extLst>
                  <a:ext uri="{FF2B5EF4-FFF2-40B4-BE49-F238E27FC236}">
                    <a16:creationId xmlns:a16="http://schemas.microsoft.com/office/drawing/2014/main" id="{3A7C2594-FD5A-40EC-2924-F4773640EBD0}"/>
                  </a:ext>
                </a:extLst>
              </p:cNvPr>
              <p:cNvGrpSpPr/>
              <p:nvPr/>
            </p:nvGrpSpPr>
            <p:grpSpPr>
              <a:xfrm>
                <a:off x="4643578" y="432838"/>
                <a:ext cx="1028134" cy="1160188"/>
                <a:chOff x="4643578" y="432838"/>
                <a:chExt cx="1028134" cy="1160188"/>
              </a:xfrm>
              <a:grpFill/>
            </p:grpSpPr>
            <p:sp>
              <p:nvSpPr>
                <p:cNvPr id="21" name="Freeform 1037">
                  <a:extLst>
                    <a:ext uri="{FF2B5EF4-FFF2-40B4-BE49-F238E27FC236}">
                      <a16:creationId xmlns:a16="http://schemas.microsoft.com/office/drawing/2014/main" id="{C67046CB-39D1-1D8A-46FA-3345F6FE8A67}"/>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2" name="Freeform 1038">
                  <a:extLst>
                    <a:ext uri="{FF2B5EF4-FFF2-40B4-BE49-F238E27FC236}">
                      <a16:creationId xmlns:a16="http://schemas.microsoft.com/office/drawing/2014/main" id="{13B258F4-6587-2817-B9C3-BC53FA626BB3}"/>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3" name="Graphic 3">
            <a:extLst>
              <a:ext uri="{FF2B5EF4-FFF2-40B4-BE49-F238E27FC236}">
                <a16:creationId xmlns:a16="http://schemas.microsoft.com/office/drawing/2014/main" id="{3D9450C3-4DB1-D260-3D65-CD79A334503B}"/>
              </a:ext>
            </a:extLst>
          </p:cNvPr>
          <p:cNvGrpSpPr/>
          <p:nvPr/>
        </p:nvGrpSpPr>
        <p:grpSpPr>
          <a:xfrm>
            <a:off x="6843725" y="2166354"/>
            <a:ext cx="837349" cy="785687"/>
            <a:chOff x="6615628" y="2116894"/>
            <a:chExt cx="1066935" cy="1001108"/>
          </a:xfrm>
          <a:solidFill>
            <a:srgbClr val="292668"/>
          </a:solidFill>
        </p:grpSpPr>
        <p:sp>
          <p:nvSpPr>
            <p:cNvPr id="24" name="Freeform 1128">
              <a:extLst>
                <a:ext uri="{FF2B5EF4-FFF2-40B4-BE49-F238E27FC236}">
                  <a16:creationId xmlns:a16="http://schemas.microsoft.com/office/drawing/2014/main" id="{2596A9BC-8EBF-C660-BB4B-5AE39854EB4D}"/>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26F46"/>
            </a:solidFill>
            <a:ln w="27426" cap="flat">
              <a:noFill/>
              <a:prstDash val="solid"/>
              <a:miter/>
            </a:ln>
          </p:spPr>
          <p:txBody>
            <a:bodyPr rtlCol="0" anchor="ctr"/>
            <a:lstStyle/>
            <a:p>
              <a:endParaRPr lang="en-US" dirty="0"/>
            </a:p>
          </p:txBody>
        </p:sp>
        <p:grpSp>
          <p:nvGrpSpPr>
            <p:cNvPr id="25" name="Graphic 3">
              <a:extLst>
                <a:ext uri="{FF2B5EF4-FFF2-40B4-BE49-F238E27FC236}">
                  <a16:creationId xmlns:a16="http://schemas.microsoft.com/office/drawing/2014/main" id="{D3195A55-5B9C-6E07-05B4-35FAFEBBEFA9}"/>
                </a:ext>
              </a:extLst>
            </p:cNvPr>
            <p:cNvGrpSpPr/>
            <p:nvPr/>
          </p:nvGrpSpPr>
          <p:grpSpPr>
            <a:xfrm>
              <a:off x="6615628" y="2116894"/>
              <a:ext cx="1066935" cy="1001108"/>
              <a:chOff x="6615628" y="2116894"/>
              <a:chExt cx="1066935" cy="1001108"/>
            </a:xfrm>
            <a:grpFill/>
          </p:grpSpPr>
          <p:sp>
            <p:nvSpPr>
              <p:cNvPr id="26" name="Freeform 1130">
                <a:extLst>
                  <a:ext uri="{FF2B5EF4-FFF2-40B4-BE49-F238E27FC236}">
                    <a16:creationId xmlns:a16="http://schemas.microsoft.com/office/drawing/2014/main" id="{461C6749-FD37-4575-CE93-E08088018CEB}"/>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7" name="Freeform 1131">
                <a:extLst>
                  <a:ext uri="{FF2B5EF4-FFF2-40B4-BE49-F238E27FC236}">
                    <a16:creationId xmlns:a16="http://schemas.microsoft.com/office/drawing/2014/main" id="{5564FB0E-B4BA-D340-C170-4866304D6689}"/>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8" name="Freeform 1132">
                <a:extLst>
                  <a:ext uri="{FF2B5EF4-FFF2-40B4-BE49-F238E27FC236}">
                    <a16:creationId xmlns:a16="http://schemas.microsoft.com/office/drawing/2014/main" id="{AAABE853-E414-78F0-38DE-93824DC4A677}"/>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9" name="Freeform 1133">
                <a:extLst>
                  <a:ext uri="{FF2B5EF4-FFF2-40B4-BE49-F238E27FC236}">
                    <a16:creationId xmlns:a16="http://schemas.microsoft.com/office/drawing/2014/main" id="{BB1E1856-DF01-B1B7-7C5A-B690F986C37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0" name="Freeform 1134">
                <a:extLst>
                  <a:ext uri="{FF2B5EF4-FFF2-40B4-BE49-F238E27FC236}">
                    <a16:creationId xmlns:a16="http://schemas.microsoft.com/office/drawing/2014/main" id="{E5A5639D-5AA5-0090-EF12-A53FE9E2E1EF}"/>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1" name="Freeform 1135">
                <a:extLst>
                  <a:ext uri="{FF2B5EF4-FFF2-40B4-BE49-F238E27FC236}">
                    <a16:creationId xmlns:a16="http://schemas.microsoft.com/office/drawing/2014/main" id="{6E5EA3F2-7FF4-CBD1-5A1B-FC63910FCDE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2" name="Freeform 1136">
                <a:extLst>
                  <a:ext uri="{FF2B5EF4-FFF2-40B4-BE49-F238E27FC236}">
                    <a16:creationId xmlns:a16="http://schemas.microsoft.com/office/drawing/2014/main" id="{8E8BD452-1FDC-D96E-9147-9BEE28FCC94B}"/>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3" name="Freeform 1137">
                <a:extLst>
                  <a:ext uri="{FF2B5EF4-FFF2-40B4-BE49-F238E27FC236}">
                    <a16:creationId xmlns:a16="http://schemas.microsoft.com/office/drawing/2014/main" id="{388A4073-162C-076B-9D53-E5CC7720AC79}"/>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4" name="Freeform 1138">
                <a:extLst>
                  <a:ext uri="{FF2B5EF4-FFF2-40B4-BE49-F238E27FC236}">
                    <a16:creationId xmlns:a16="http://schemas.microsoft.com/office/drawing/2014/main" id="{72148F67-F83E-35AB-B36F-F1293C81B70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5" name="Freeform 1139">
                <a:extLst>
                  <a:ext uri="{FF2B5EF4-FFF2-40B4-BE49-F238E27FC236}">
                    <a16:creationId xmlns:a16="http://schemas.microsoft.com/office/drawing/2014/main" id="{B194A16A-8006-F3B5-EECC-29E69F904DA6}"/>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6" name="Freeform 1140">
                <a:extLst>
                  <a:ext uri="{FF2B5EF4-FFF2-40B4-BE49-F238E27FC236}">
                    <a16:creationId xmlns:a16="http://schemas.microsoft.com/office/drawing/2014/main" id="{4AAECC41-46FB-9D15-BF31-B5E04019AA2F}"/>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7" name="Freeform 1141">
                <a:extLst>
                  <a:ext uri="{FF2B5EF4-FFF2-40B4-BE49-F238E27FC236}">
                    <a16:creationId xmlns:a16="http://schemas.microsoft.com/office/drawing/2014/main" id="{1D9EB227-113F-BB31-C806-DA563FC3D402}"/>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sp>
        <p:nvSpPr>
          <p:cNvPr id="65" name="TextBox 64">
            <a:extLst>
              <a:ext uri="{FF2B5EF4-FFF2-40B4-BE49-F238E27FC236}">
                <a16:creationId xmlns:a16="http://schemas.microsoft.com/office/drawing/2014/main" id="{4E456FF2-46AE-733C-1033-4384AB95804E}"/>
              </a:ext>
            </a:extLst>
          </p:cNvPr>
          <p:cNvSpPr txBox="1"/>
          <p:nvPr/>
        </p:nvSpPr>
        <p:spPr>
          <a:xfrm>
            <a:off x="4440308" y="3058243"/>
            <a:ext cx="718368" cy="1200329"/>
          </a:xfrm>
          <a:prstGeom prst="rect">
            <a:avLst/>
          </a:prstGeom>
          <a:noFill/>
        </p:spPr>
        <p:txBody>
          <a:bodyPr wrap="square" rtlCol="0">
            <a:spAutoFit/>
          </a:bodyPr>
          <a:lstStyle/>
          <a:p>
            <a:r>
              <a:rPr lang="en-IE" sz="7200" dirty="0">
                <a:solidFill>
                  <a:schemeClr val="bg1"/>
                </a:solidFill>
              </a:rPr>
              <a:t>I</a:t>
            </a:r>
          </a:p>
        </p:txBody>
      </p:sp>
      <p:sp>
        <p:nvSpPr>
          <p:cNvPr id="66" name="TextBox 65">
            <a:extLst>
              <a:ext uri="{FF2B5EF4-FFF2-40B4-BE49-F238E27FC236}">
                <a16:creationId xmlns:a16="http://schemas.microsoft.com/office/drawing/2014/main" id="{E35C762D-B9E9-DBC7-3500-D6C6BD08B2A4}"/>
              </a:ext>
            </a:extLst>
          </p:cNvPr>
          <p:cNvSpPr txBox="1"/>
          <p:nvPr/>
        </p:nvSpPr>
        <p:spPr>
          <a:xfrm>
            <a:off x="1659303" y="3051485"/>
            <a:ext cx="718368" cy="1200329"/>
          </a:xfrm>
          <a:prstGeom prst="rect">
            <a:avLst/>
          </a:prstGeom>
          <a:noFill/>
        </p:spPr>
        <p:txBody>
          <a:bodyPr wrap="square" rtlCol="0">
            <a:spAutoFit/>
          </a:bodyPr>
          <a:lstStyle/>
          <a:p>
            <a:r>
              <a:rPr lang="en-IE" sz="7200" dirty="0">
                <a:solidFill>
                  <a:schemeClr val="bg1"/>
                </a:solidFill>
              </a:rPr>
              <a:t>S</a:t>
            </a:r>
          </a:p>
        </p:txBody>
      </p:sp>
      <p:sp>
        <p:nvSpPr>
          <p:cNvPr id="67" name="TextBox 66">
            <a:extLst>
              <a:ext uri="{FF2B5EF4-FFF2-40B4-BE49-F238E27FC236}">
                <a16:creationId xmlns:a16="http://schemas.microsoft.com/office/drawing/2014/main" id="{225A4CF6-83DC-C710-9D39-36533C93E263}"/>
              </a:ext>
            </a:extLst>
          </p:cNvPr>
          <p:cNvSpPr txBox="1"/>
          <p:nvPr/>
        </p:nvSpPr>
        <p:spPr>
          <a:xfrm>
            <a:off x="6987704" y="3074392"/>
            <a:ext cx="718368" cy="1200329"/>
          </a:xfrm>
          <a:prstGeom prst="rect">
            <a:avLst/>
          </a:prstGeom>
          <a:noFill/>
        </p:spPr>
        <p:txBody>
          <a:bodyPr wrap="square" rtlCol="0">
            <a:spAutoFit/>
          </a:bodyPr>
          <a:lstStyle/>
          <a:p>
            <a:r>
              <a:rPr lang="en-IE" sz="7200" dirty="0">
                <a:solidFill>
                  <a:schemeClr val="bg1"/>
                </a:solidFill>
              </a:rPr>
              <a:t>F</a:t>
            </a:r>
          </a:p>
        </p:txBody>
      </p:sp>
      <p:sp>
        <p:nvSpPr>
          <p:cNvPr id="68" name="TextBox 67">
            <a:extLst>
              <a:ext uri="{FF2B5EF4-FFF2-40B4-BE49-F238E27FC236}">
                <a16:creationId xmlns:a16="http://schemas.microsoft.com/office/drawing/2014/main" id="{CF336A7B-5BB6-0FE6-1BD2-1AF6C3EE740E}"/>
              </a:ext>
            </a:extLst>
          </p:cNvPr>
          <p:cNvSpPr txBox="1"/>
          <p:nvPr/>
        </p:nvSpPr>
        <p:spPr>
          <a:xfrm>
            <a:off x="9607545" y="3105186"/>
            <a:ext cx="718368" cy="1200329"/>
          </a:xfrm>
          <a:prstGeom prst="rect">
            <a:avLst/>
          </a:prstGeom>
          <a:noFill/>
        </p:spPr>
        <p:txBody>
          <a:bodyPr wrap="square" rtlCol="0">
            <a:spAutoFit/>
          </a:bodyPr>
          <a:lstStyle/>
          <a:p>
            <a:r>
              <a:rPr lang="en-IE" sz="7200" dirty="0">
                <a:solidFill>
                  <a:schemeClr val="bg1"/>
                </a:solidFill>
              </a:rPr>
              <a:t>T</a:t>
            </a:r>
          </a:p>
        </p:txBody>
      </p:sp>
      <p:grpSp>
        <p:nvGrpSpPr>
          <p:cNvPr id="69" name="Group 68">
            <a:extLst>
              <a:ext uri="{FF2B5EF4-FFF2-40B4-BE49-F238E27FC236}">
                <a16:creationId xmlns:a16="http://schemas.microsoft.com/office/drawing/2014/main" id="{8EA81D1E-2042-59E3-54B9-80E3034260D9}"/>
              </a:ext>
            </a:extLst>
          </p:cNvPr>
          <p:cNvGrpSpPr/>
          <p:nvPr/>
        </p:nvGrpSpPr>
        <p:grpSpPr>
          <a:xfrm>
            <a:off x="1621028" y="2194468"/>
            <a:ext cx="780679" cy="793661"/>
            <a:chOff x="4769384" y="2324688"/>
            <a:chExt cx="646714" cy="655285"/>
          </a:xfrm>
        </p:grpSpPr>
        <p:sp>
          <p:nvSpPr>
            <p:cNvPr id="70" name="Freeform 14">
              <a:extLst>
                <a:ext uri="{FF2B5EF4-FFF2-40B4-BE49-F238E27FC236}">
                  <a16:creationId xmlns:a16="http://schemas.microsoft.com/office/drawing/2014/main" id="{8E4BEEDA-DCD8-5DAD-8B39-0156B9BAFE00}"/>
                </a:ext>
              </a:extLst>
            </p:cNvPr>
            <p:cNvSpPr/>
            <p:nvPr/>
          </p:nvSpPr>
          <p:spPr>
            <a:xfrm>
              <a:off x="4788405" y="2353178"/>
              <a:ext cx="627693" cy="626795"/>
            </a:xfrm>
            <a:custGeom>
              <a:avLst/>
              <a:gdLst>
                <a:gd name="connsiteX0" fmla="*/ 313847 w 627693"/>
                <a:gd name="connsiteY0" fmla="*/ 0 h 626795"/>
                <a:gd name="connsiteX1" fmla="*/ 0 w 627693"/>
                <a:gd name="connsiteY1" fmla="*/ 313398 h 626795"/>
                <a:gd name="connsiteX2" fmla="*/ 313847 w 627693"/>
                <a:gd name="connsiteY2" fmla="*/ 626796 h 626795"/>
                <a:gd name="connsiteX3" fmla="*/ 627693 w 627693"/>
                <a:gd name="connsiteY3" fmla="*/ 313398 h 626795"/>
                <a:gd name="connsiteX4" fmla="*/ 313847 w 627693"/>
                <a:gd name="connsiteY4" fmla="*/ 0 h 626795"/>
                <a:gd name="connsiteX5" fmla="*/ 67525 w 627693"/>
                <a:gd name="connsiteY5" fmla="*/ 313398 h 626795"/>
                <a:gd name="connsiteX6" fmla="*/ 312896 w 627693"/>
                <a:gd name="connsiteY6" fmla="*/ 68378 h 626795"/>
                <a:gd name="connsiteX7" fmla="*/ 462210 w 627693"/>
                <a:gd name="connsiteY7" fmla="*/ 118711 h 626795"/>
                <a:gd name="connsiteX8" fmla="*/ 117930 w 627693"/>
                <a:gd name="connsiteY8" fmla="*/ 462499 h 626795"/>
                <a:gd name="connsiteX9" fmla="*/ 67525 w 627693"/>
                <a:gd name="connsiteY9" fmla="*/ 313398 h 626795"/>
                <a:gd name="connsiteX10" fmla="*/ 313847 w 627693"/>
                <a:gd name="connsiteY10" fmla="*/ 558418 h 626795"/>
                <a:gd name="connsiteX11" fmla="*/ 166434 w 627693"/>
                <a:gd name="connsiteY11" fmla="*/ 509034 h 626795"/>
                <a:gd name="connsiteX12" fmla="*/ 510714 w 627693"/>
                <a:gd name="connsiteY12" fmla="*/ 165246 h 626795"/>
                <a:gd name="connsiteX13" fmla="*/ 560169 w 627693"/>
                <a:gd name="connsiteY13" fmla="*/ 312448 h 626795"/>
                <a:gd name="connsiteX14" fmla="*/ 314798 w 627693"/>
                <a:gd name="connsiteY14" fmla="*/ 557468 h 626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7693" h="626795">
                  <a:moveTo>
                    <a:pt x="313847" y="0"/>
                  </a:moveTo>
                  <a:cubicBezTo>
                    <a:pt x="140755" y="0"/>
                    <a:pt x="0" y="140554"/>
                    <a:pt x="0" y="313398"/>
                  </a:cubicBezTo>
                  <a:cubicBezTo>
                    <a:pt x="0" y="486241"/>
                    <a:pt x="140755" y="626796"/>
                    <a:pt x="313847" y="626796"/>
                  </a:cubicBezTo>
                  <a:cubicBezTo>
                    <a:pt x="486938" y="626796"/>
                    <a:pt x="627693" y="486241"/>
                    <a:pt x="627693" y="313398"/>
                  </a:cubicBezTo>
                  <a:cubicBezTo>
                    <a:pt x="627693" y="140554"/>
                    <a:pt x="486938" y="0"/>
                    <a:pt x="313847" y="0"/>
                  </a:cubicBezTo>
                  <a:close/>
                  <a:moveTo>
                    <a:pt x="67525" y="313398"/>
                  </a:moveTo>
                  <a:cubicBezTo>
                    <a:pt x="67525" y="177592"/>
                    <a:pt x="177846" y="68378"/>
                    <a:pt x="312896" y="68378"/>
                  </a:cubicBezTo>
                  <a:cubicBezTo>
                    <a:pt x="447945" y="68378"/>
                    <a:pt x="421315" y="87372"/>
                    <a:pt x="462210" y="118711"/>
                  </a:cubicBezTo>
                  <a:lnTo>
                    <a:pt x="117930" y="462499"/>
                  </a:lnTo>
                  <a:cubicBezTo>
                    <a:pt x="85595" y="420713"/>
                    <a:pt x="67525" y="369430"/>
                    <a:pt x="67525" y="313398"/>
                  </a:cubicBezTo>
                  <a:close/>
                  <a:moveTo>
                    <a:pt x="313847" y="558418"/>
                  </a:moveTo>
                  <a:cubicBezTo>
                    <a:pt x="258686" y="558418"/>
                    <a:pt x="207329" y="540374"/>
                    <a:pt x="166434" y="509034"/>
                  </a:cubicBezTo>
                  <a:lnTo>
                    <a:pt x="510714" y="165246"/>
                  </a:lnTo>
                  <a:cubicBezTo>
                    <a:pt x="542099" y="206083"/>
                    <a:pt x="560169" y="257366"/>
                    <a:pt x="560169" y="312448"/>
                  </a:cubicBezTo>
                  <a:cubicBezTo>
                    <a:pt x="560169" y="448254"/>
                    <a:pt x="449847" y="557468"/>
                    <a:pt x="314798" y="557468"/>
                  </a:cubicBezTo>
                  <a:close/>
                </a:path>
              </a:pathLst>
            </a:custGeom>
            <a:solidFill>
              <a:srgbClr val="F26F46"/>
            </a:solidFill>
            <a:ln w="9503" cap="flat">
              <a:noFill/>
              <a:prstDash val="solid"/>
              <a:miter/>
            </a:ln>
          </p:spPr>
          <p:txBody>
            <a:bodyPr rtlCol="0" anchor="ctr"/>
            <a:lstStyle/>
            <a:p>
              <a:endParaRPr lang="en-US"/>
            </a:p>
          </p:txBody>
        </p:sp>
        <p:sp>
          <p:nvSpPr>
            <p:cNvPr id="71" name="Freeform 15">
              <a:extLst>
                <a:ext uri="{FF2B5EF4-FFF2-40B4-BE49-F238E27FC236}">
                  <a16:creationId xmlns:a16="http://schemas.microsoft.com/office/drawing/2014/main" id="{60B0BE6A-157F-3181-2E71-F0C8C705D7D4}"/>
                </a:ext>
              </a:extLst>
            </p:cNvPr>
            <p:cNvSpPr/>
            <p:nvPr/>
          </p:nvSpPr>
          <p:spPr>
            <a:xfrm>
              <a:off x="4769384" y="2324688"/>
              <a:ext cx="627693" cy="626795"/>
            </a:xfrm>
            <a:custGeom>
              <a:avLst/>
              <a:gdLst>
                <a:gd name="connsiteX0" fmla="*/ 627693 w 627693"/>
                <a:gd name="connsiteY0" fmla="*/ 313398 h 626795"/>
                <a:gd name="connsiteX1" fmla="*/ 313847 w 627693"/>
                <a:gd name="connsiteY1" fmla="*/ 626796 h 626795"/>
                <a:gd name="connsiteX2" fmla="*/ 0 w 627693"/>
                <a:gd name="connsiteY2" fmla="*/ 313398 h 626795"/>
                <a:gd name="connsiteX3" fmla="*/ 313847 w 627693"/>
                <a:gd name="connsiteY3" fmla="*/ 0 h 626795"/>
                <a:gd name="connsiteX4" fmla="*/ 627693 w 627693"/>
                <a:gd name="connsiteY4" fmla="*/ 313398 h 626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693" h="626795">
                  <a:moveTo>
                    <a:pt x="627693" y="313398"/>
                  </a:moveTo>
                  <a:cubicBezTo>
                    <a:pt x="627693" y="486483"/>
                    <a:pt x="487179" y="626796"/>
                    <a:pt x="313847" y="626796"/>
                  </a:cubicBezTo>
                  <a:cubicBezTo>
                    <a:pt x="140514" y="626796"/>
                    <a:pt x="0" y="486483"/>
                    <a:pt x="0" y="313398"/>
                  </a:cubicBezTo>
                  <a:cubicBezTo>
                    <a:pt x="0" y="140313"/>
                    <a:pt x="140514" y="0"/>
                    <a:pt x="313847" y="0"/>
                  </a:cubicBezTo>
                  <a:cubicBezTo>
                    <a:pt x="487179" y="0"/>
                    <a:pt x="627693" y="140313"/>
                    <a:pt x="627693" y="313398"/>
                  </a:cubicBezTo>
                  <a:close/>
                </a:path>
              </a:pathLst>
            </a:custGeom>
            <a:noFill/>
            <a:ln w="26609" cap="flat">
              <a:solidFill>
                <a:srgbClr val="29266A"/>
              </a:solidFill>
              <a:prstDash val="solid"/>
              <a:miter/>
            </a:ln>
          </p:spPr>
          <p:txBody>
            <a:bodyPr rtlCol="0" anchor="ctr"/>
            <a:lstStyle/>
            <a:p>
              <a:endParaRPr lang="en-US"/>
            </a:p>
          </p:txBody>
        </p:sp>
        <p:grpSp>
          <p:nvGrpSpPr>
            <p:cNvPr id="72" name="Graphic 131">
              <a:extLst>
                <a:ext uri="{FF2B5EF4-FFF2-40B4-BE49-F238E27FC236}">
                  <a16:creationId xmlns:a16="http://schemas.microsoft.com/office/drawing/2014/main" id="{D41586C6-151F-F350-4055-6A0951A5FFFB}"/>
                </a:ext>
              </a:extLst>
            </p:cNvPr>
            <p:cNvGrpSpPr/>
            <p:nvPr/>
          </p:nvGrpSpPr>
          <p:grpSpPr>
            <a:xfrm>
              <a:off x="4837860" y="2393066"/>
              <a:ext cx="489790" cy="490989"/>
              <a:chOff x="3748390" y="4252953"/>
              <a:chExt cx="489790" cy="490989"/>
            </a:xfrm>
            <a:noFill/>
          </p:grpSpPr>
          <p:sp>
            <p:nvSpPr>
              <p:cNvPr id="73" name="Freeform 17">
                <a:extLst>
                  <a:ext uri="{FF2B5EF4-FFF2-40B4-BE49-F238E27FC236}">
                    <a16:creationId xmlns:a16="http://schemas.microsoft.com/office/drawing/2014/main" id="{37A16125-F0C4-543B-A8AC-AC58B3F79833}"/>
                  </a:ext>
                </a:extLst>
              </p:cNvPr>
              <p:cNvSpPr/>
              <p:nvPr/>
            </p:nvSpPr>
            <p:spPr>
              <a:xfrm>
                <a:off x="3748390" y="4252953"/>
                <a:ext cx="394685" cy="394121"/>
              </a:xfrm>
              <a:custGeom>
                <a:avLst/>
                <a:gdLst>
                  <a:gd name="connsiteX0" fmla="*/ 394686 w 394685"/>
                  <a:gd name="connsiteY0" fmla="*/ 50334 h 394121"/>
                  <a:gd name="connsiteX1" fmla="*/ 245371 w 394685"/>
                  <a:gd name="connsiteY1" fmla="*/ 0 h 394121"/>
                  <a:gd name="connsiteX2" fmla="*/ 0 w 394685"/>
                  <a:gd name="connsiteY2" fmla="*/ 245020 h 394121"/>
                  <a:gd name="connsiteX3" fmla="*/ 50406 w 394685"/>
                  <a:gd name="connsiteY3" fmla="*/ 394121 h 394121"/>
                  <a:gd name="connsiteX4" fmla="*/ 394686 w 394685"/>
                  <a:gd name="connsiteY4" fmla="*/ 50334 h 394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85" h="394121">
                    <a:moveTo>
                      <a:pt x="394686" y="50334"/>
                    </a:moveTo>
                    <a:cubicBezTo>
                      <a:pt x="352840" y="18044"/>
                      <a:pt x="301483" y="0"/>
                      <a:pt x="245371" y="0"/>
                    </a:cubicBezTo>
                    <a:cubicBezTo>
                      <a:pt x="109371" y="0"/>
                      <a:pt x="0" y="110164"/>
                      <a:pt x="0" y="245020"/>
                    </a:cubicBezTo>
                    <a:cubicBezTo>
                      <a:pt x="0" y="379876"/>
                      <a:pt x="19021" y="353285"/>
                      <a:pt x="50406" y="394121"/>
                    </a:cubicBezTo>
                    <a:lnTo>
                      <a:pt x="394686" y="50334"/>
                    </a:lnTo>
                    <a:close/>
                  </a:path>
                </a:pathLst>
              </a:custGeom>
              <a:grpFill/>
              <a:ln w="26609" cap="flat">
                <a:solidFill>
                  <a:srgbClr val="29266A"/>
                </a:solidFill>
                <a:prstDash val="solid"/>
                <a:miter/>
              </a:ln>
            </p:spPr>
            <p:txBody>
              <a:bodyPr rtlCol="0" anchor="ctr"/>
              <a:lstStyle/>
              <a:p>
                <a:endParaRPr lang="en-US"/>
              </a:p>
            </p:txBody>
          </p:sp>
          <p:sp>
            <p:nvSpPr>
              <p:cNvPr id="74" name="Freeform 18">
                <a:extLst>
                  <a:ext uri="{FF2B5EF4-FFF2-40B4-BE49-F238E27FC236}">
                    <a16:creationId xmlns:a16="http://schemas.microsoft.com/office/drawing/2014/main" id="{A90DC428-6599-189D-D1C3-2825BAEF51F1}"/>
                  </a:ext>
                </a:extLst>
              </p:cNvPr>
              <p:cNvSpPr/>
              <p:nvPr/>
            </p:nvSpPr>
            <p:spPr>
              <a:xfrm>
                <a:off x="3845397" y="4350771"/>
                <a:ext cx="392783" cy="393171"/>
              </a:xfrm>
              <a:custGeom>
                <a:avLst/>
                <a:gdLst>
                  <a:gd name="connsiteX0" fmla="*/ 344280 w 392783"/>
                  <a:gd name="connsiteY0" fmla="*/ 0 h 393171"/>
                  <a:gd name="connsiteX1" fmla="*/ 0 w 392783"/>
                  <a:gd name="connsiteY1" fmla="*/ 343788 h 393171"/>
                  <a:gd name="connsiteX2" fmla="*/ 147413 w 392783"/>
                  <a:gd name="connsiteY2" fmla="*/ 393172 h 393171"/>
                  <a:gd name="connsiteX3" fmla="*/ 392784 w 392783"/>
                  <a:gd name="connsiteY3" fmla="*/ 148152 h 393171"/>
                  <a:gd name="connsiteX4" fmla="*/ 343329 w 392783"/>
                  <a:gd name="connsiteY4" fmla="*/ 950 h 39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783" h="393171">
                    <a:moveTo>
                      <a:pt x="344280" y="0"/>
                    </a:moveTo>
                    <a:lnTo>
                      <a:pt x="0" y="343788"/>
                    </a:lnTo>
                    <a:cubicBezTo>
                      <a:pt x="40895" y="375128"/>
                      <a:pt x="92252" y="393172"/>
                      <a:pt x="147413" y="393172"/>
                    </a:cubicBezTo>
                    <a:cubicBezTo>
                      <a:pt x="283413" y="393172"/>
                      <a:pt x="392784" y="283008"/>
                      <a:pt x="392784" y="148152"/>
                    </a:cubicBezTo>
                    <a:cubicBezTo>
                      <a:pt x="392784" y="13296"/>
                      <a:pt x="374714" y="41786"/>
                      <a:pt x="343329" y="950"/>
                    </a:cubicBezTo>
                    <a:close/>
                  </a:path>
                </a:pathLst>
              </a:custGeom>
              <a:grpFill/>
              <a:ln w="26609" cap="flat">
                <a:solidFill>
                  <a:srgbClr val="29266A"/>
                </a:solidFill>
                <a:prstDash val="solid"/>
                <a:miter/>
              </a:ln>
            </p:spPr>
            <p:txBody>
              <a:bodyPr rtlCol="0" anchor="ctr"/>
              <a:lstStyle/>
              <a:p>
                <a:endParaRPr lang="en-US"/>
              </a:p>
            </p:txBody>
          </p:sp>
        </p:grpSp>
      </p:grpSp>
      <p:grpSp>
        <p:nvGrpSpPr>
          <p:cNvPr id="43" name="Graphic 303">
            <a:extLst>
              <a:ext uri="{FF2B5EF4-FFF2-40B4-BE49-F238E27FC236}">
                <a16:creationId xmlns:a16="http://schemas.microsoft.com/office/drawing/2014/main" id="{849F2602-4C76-EF58-0B55-37FA83EDD87F}"/>
              </a:ext>
            </a:extLst>
          </p:cNvPr>
          <p:cNvGrpSpPr/>
          <p:nvPr/>
        </p:nvGrpSpPr>
        <p:grpSpPr>
          <a:xfrm>
            <a:off x="9582348" y="2111788"/>
            <a:ext cx="917712" cy="952937"/>
            <a:chOff x="8279657" y="2078112"/>
            <a:chExt cx="1220032" cy="1242297"/>
          </a:xfrm>
          <a:solidFill>
            <a:srgbClr val="242B62"/>
          </a:solidFill>
        </p:grpSpPr>
        <p:sp>
          <p:nvSpPr>
            <p:cNvPr id="44" name="Freeform 309">
              <a:extLst>
                <a:ext uri="{FF2B5EF4-FFF2-40B4-BE49-F238E27FC236}">
                  <a16:creationId xmlns:a16="http://schemas.microsoft.com/office/drawing/2014/main" id="{6A14063A-2971-4928-994E-3607C436D479}"/>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grpFill/>
            <a:ln w="3330" cap="flat">
              <a:noFill/>
              <a:prstDash val="solid"/>
              <a:miter/>
            </a:ln>
          </p:spPr>
          <p:txBody>
            <a:bodyPr rtlCol="0" anchor="ctr"/>
            <a:lstStyle/>
            <a:p>
              <a:pPr defTabSz="913738"/>
              <a:endParaRPr lang="en-US" dirty="0">
                <a:solidFill>
                  <a:srgbClr val="000000"/>
                </a:solidFill>
                <a:latin typeface="Roboto"/>
              </a:endParaRPr>
            </a:p>
          </p:txBody>
        </p:sp>
        <p:sp>
          <p:nvSpPr>
            <p:cNvPr id="45" name="Freeform 310">
              <a:extLst>
                <a:ext uri="{FF2B5EF4-FFF2-40B4-BE49-F238E27FC236}">
                  <a16:creationId xmlns:a16="http://schemas.microsoft.com/office/drawing/2014/main" id="{0E0B0321-123A-D4E0-8049-E1B1E12FCB53}"/>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sp>
          <p:nvSpPr>
            <p:cNvPr id="46" name="Freeform 311">
              <a:extLst>
                <a:ext uri="{FF2B5EF4-FFF2-40B4-BE49-F238E27FC236}">
                  <a16:creationId xmlns:a16="http://schemas.microsoft.com/office/drawing/2014/main" id="{77243623-C21C-ECB1-887F-7788D27CA4CE}"/>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sp>
          <p:nvSpPr>
            <p:cNvPr id="47" name="Freeform 312">
              <a:extLst>
                <a:ext uri="{FF2B5EF4-FFF2-40B4-BE49-F238E27FC236}">
                  <a16:creationId xmlns:a16="http://schemas.microsoft.com/office/drawing/2014/main" id="{8BDD80E4-8BBC-47CD-D486-D03B267049CF}"/>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grpSp>
    </p:spTree>
    <p:extLst>
      <p:ext uri="{BB962C8B-B14F-4D97-AF65-F5344CB8AC3E}">
        <p14:creationId xmlns:p14="http://schemas.microsoft.com/office/powerpoint/2010/main" val="3417165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55601-291C-7D3F-E6C3-79E8B678BEC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E96ECD5-35BB-2BD0-837D-C2A22A38541D}"/>
              </a:ext>
            </a:extLst>
          </p:cNvPr>
          <p:cNvSpPr>
            <a:spLocks noGrp="1"/>
          </p:cNvSpPr>
          <p:nvPr>
            <p:ph type="body" sz="quarter" idx="15"/>
          </p:nvPr>
        </p:nvSpPr>
        <p:spPr>
          <a:xfrm>
            <a:off x="1433581" y="808311"/>
            <a:ext cx="8973175" cy="697353"/>
          </a:xfrm>
          <a:prstGeom prst="rect">
            <a:avLst/>
          </a:prstGeom>
        </p:spPr>
        <p:txBody>
          <a:bodyPr/>
          <a:lstStyle/>
          <a:p>
            <a:r>
              <a:rPr lang="en-US" b="1" dirty="0"/>
              <a:t>2. Lateral Reading</a:t>
            </a:r>
          </a:p>
        </p:txBody>
      </p:sp>
      <p:sp>
        <p:nvSpPr>
          <p:cNvPr id="6" name="Text Placeholder 5">
            <a:extLst>
              <a:ext uri="{FF2B5EF4-FFF2-40B4-BE49-F238E27FC236}">
                <a16:creationId xmlns:a16="http://schemas.microsoft.com/office/drawing/2014/main" id="{1D73B266-0550-AA1C-8C3D-7E3A3F83F881}"/>
              </a:ext>
            </a:extLst>
          </p:cNvPr>
          <p:cNvSpPr>
            <a:spLocks noGrp="1"/>
          </p:cNvSpPr>
          <p:nvPr>
            <p:ph type="body" sz="quarter" idx="16"/>
          </p:nvPr>
        </p:nvSpPr>
        <p:spPr>
          <a:xfrm>
            <a:off x="1433581" y="1856038"/>
            <a:ext cx="6488202" cy="4166788"/>
          </a:xfrm>
          <a:prstGeom prst="rect">
            <a:avLst/>
          </a:prstGeom>
        </p:spPr>
        <p:txBody>
          <a:bodyPr/>
          <a:lstStyle/>
          <a:p>
            <a:pPr>
              <a:spcAft>
                <a:spcPts val="600"/>
              </a:spcAft>
            </a:pPr>
            <a:r>
              <a:rPr lang="en-US" dirty="0"/>
              <a:t>Most people check if a website is real by looking at the </a:t>
            </a:r>
            <a:r>
              <a:rPr lang="en-US" i="1" dirty="0"/>
              <a:t>About Us </a:t>
            </a:r>
            <a:r>
              <a:rPr lang="en-US" dirty="0"/>
              <a:t>page. </a:t>
            </a:r>
            <a:r>
              <a:rPr lang="en-US" b="1" dirty="0"/>
              <a:t>Scammers write those pages themselves!</a:t>
            </a:r>
          </a:p>
          <a:p>
            <a:pPr marL="342900" indent="-342900">
              <a:spcAft>
                <a:spcPts val="600"/>
              </a:spcAft>
              <a:buFont typeface="Arial" panose="020B0604020202020204" pitchFamily="34" charset="0"/>
              <a:buChar char="•"/>
            </a:pPr>
            <a:r>
              <a:rPr lang="en-US" dirty="0"/>
              <a:t>Instead of staying on the website, </a:t>
            </a:r>
            <a:r>
              <a:rPr lang="en-US" b="1" dirty="0"/>
              <a:t>open a new tab </a:t>
            </a:r>
            <a:r>
              <a:rPr lang="en-US" dirty="0"/>
              <a:t>in your browser.</a:t>
            </a:r>
          </a:p>
          <a:p>
            <a:pPr marL="342900" indent="-342900">
              <a:spcAft>
                <a:spcPts val="600"/>
              </a:spcAft>
              <a:buFont typeface="Arial" panose="020B0604020202020204" pitchFamily="34" charset="0"/>
              <a:buChar char="•"/>
            </a:pPr>
            <a:r>
              <a:rPr lang="en-US" b="1" dirty="0"/>
              <a:t>Search for the name </a:t>
            </a:r>
            <a:r>
              <a:rPr lang="en-US" dirty="0"/>
              <a:t>of the website or the author + the word </a:t>
            </a:r>
            <a:r>
              <a:rPr lang="en-US" b="1" i="1" dirty="0"/>
              <a:t>reliability</a:t>
            </a:r>
            <a:r>
              <a:rPr lang="en-US" dirty="0"/>
              <a:t> or </a:t>
            </a:r>
            <a:r>
              <a:rPr lang="en-US" b="1" i="1" dirty="0"/>
              <a:t>complaints</a:t>
            </a:r>
            <a:r>
              <a:rPr lang="en-US" dirty="0"/>
              <a:t>.</a:t>
            </a:r>
          </a:p>
          <a:p>
            <a:pPr marL="342900" indent="-342900">
              <a:spcAft>
                <a:spcPts val="600"/>
              </a:spcAft>
              <a:buFont typeface="Arial" panose="020B0604020202020204" pitchFamily="34" charset="0"/>
              <a:buChar char="•"/>
            </a:pPr>
            <a:r>
              <a:rPr lang="en-US" b="1" dirty="0"/>
              <a:t>See what other people say </a:t>
            </a:r>
            <a:r>
              <a:rPr lang="en-US" dirty="0"/>
              <a:t>about the site, rather than what the site says about itself.</a:t>
            </a:r>
          </a:p>
        </p:txBody>
      </p:sp>
      <p:pic>
        <p:nvPicPr>
          <p:cNvPr id="3" name="Picture 2" descr="Head outline and magnifying glass">
            <a:extLst>
              <a:ext uri="{FF2B5EF4-FFF2-40B4-BE49-F238E27FC236}">
                <a16:creationId xmlns:a16="http://schemas.microsoft.com/office/drawing/2014/main" id="{4351152B-B78A-C785-51F7-B876F151396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37006" y="3429000"/>
            <a:ext cx="3554994" cy="3270564"/>
          </a:xfrm>
          <a:prstGeom prst="rect">
            <a:avLst/>
          </a:prstGeom>
        </p:spPr>
      </p:pic>
      <p:pic>
        <p:nvPicPr>
          <p:cNvPr id="4" name="Picture 3" descr="A colorful circles with white lines and dots&#10;&#10;AI-generated content may be incorrect.">
            <a:extLst>
              <a:ext uri="{FF2B5EF4-FFF2-40B4-BE49-F238E27FC236}">
                <a16:creationId xmlns:a16="http://schemas.microsoft.com/office/drawing/2014/main" id="{838472AE-E871-21A3-5D6F-AC6EB572E9E0}"/>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8012437" y="600791"/>
            <a:ext cx="3845287" cy="3119494"/>
          </a:xfrm>
          <a:prstGeom prst="rect">
            <a:avLst/>
          </a:prstGeom>
        </p:spPr>
      </p:pic>
    </p:spTree>
    <p:extLst>
      <p:ext uri="{BB962C8B-B14F-4D97-AF65-F5344CB8AC3E}">
        <p14:creationId xmlns:p14="http://schemas.microsoft.com/office/powerpoint/2010/main" val="2727655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82193-3878-0A53-0A98-EEDA665DFC7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DB4056-6B0D-7D07-6BD7-3F2A4FC7D4ED}"/>
              </a:ext>
            </a:extLst>
          </p:cNvPr>
          <p:cNvSpPr>
            <a:spLocks noGrp="1"/>
          </p:cNvSpPr>
          <p:nvPr>
            <p:ph type="body" sz="quarter" idx="15"/>
          </p:nvPr>
        </p:nvSpPr>
        <p:spPr>
          <a:xfrm>
            <a:off x="1433581" y="808311"/>
            <a:ext cx="8973175" cy="697353"/>
          </a:xfrm>
          <a:prstGeom prst="rect">
            <a:avLst/>
          </a:prstGeom>
        </p:spPr>
        <p:txBody>
          <a:bodyPr/>
          <a:lstStyle/>
          <a:p>
            <a:r>
              <a:rPr lang="en-US" b="1" dirty="0"/>
              <a:t>3. Reverse Image Search</a:t>
            </a:r>
          </a:p>
        </p:txBody>
      </p:sp>
      <p:sp>
        <p:nvSpPr>
          <p:cNvPr id="6" name="Text Placeholder 5">
            <a:extLst>
              <a:ext uri="{FF2B5EF4-FFF2-40B4-BE49-F238E27FC236}">
                <a16:creationId xmlns:a16="http://schemas.microsoft.com/office/drawing/2014/main" id="{0A5967E6-43F9-404A-446F-DA037338B7CE}"/>
              </a:ext>
            </a:extLst>
          </p:cNvPr>
          <p:cNvSpPr>
            <a:spLocks noGrp="1"/>
          </p:cNvSpPr>
          <p:nvPr>
            <p:ph type="body" sz="quarter" idx="16"/>
          </p:nvPr>
        </p:nvSpPr>
        <p:spPr>
          <a:xfrm>
            <a:off x="1433581" y="1856038"/>
            <a:ext cx="6488202" cy="4166788"/>
          </a:xfrm>
          <a:prstGeom prst="rect">
            <a:avLst/>
          </a:prstGeom>
        </p:spPr>
        <p:txBody>
          <a:bodyPr/>
          <a:lstStyle/>
          <a:p>
            <a:pPr>
              <a:spcAft>
                <a:spcPts val="600"/>
              </a:spcAft>
            </a:pPr>
            <a:r>
              <a:rPr lang="en-US" dirty="0"/>
              <a:t>If you see a photo that looks too good (or too bad) to be true, you can ask the internet where it came from.</a:t>
            </a:r>
          </a:p>
          <a:p>
            <a:pPr marL="342900" indent="-342900">
              <a:spcAft>
                <a:spcPts val="600"/>
              </a:spcAft>
              <a:buFont typeface="Arial" panose="020B0604020202020204" pitchFamily="34" charset="0"/>
              <a:buChar char="•"/>
            </a:pPr>
            <a:r>
              <a:rPr lang="en-US" b="1" dirty="0"/>
              <a:t>How to do it: </a:t>
            </a:r>
          </a:p>
          <a:p>
            <a:pPr marL="582300" indent="-457200">
              <a:spcAft>
                <a:spcPts val="600"/>
              </a:spcAft>
              <a:buFont typeface="+mj-lt"/>
              <a:buAutoNum type="arabicPeriod"/>
            </a:pPr>
            <a:r>
              <a:rPr lang="en-US" dirty="0"/>
              <a:t>Right-click any image on your computer (or press and hold on a tablet).</a:t>
            </a:r>
          </a:p>
          <a:p>
            <a:pPr marL="582300" indent="-457200">
              <a:spcAft>
                <a:spcPts val="600"/>
              </a:spcAft>
              <a:buFont typeface="+mj-lt"/>
              <a:buAutoNum type="arabicPeriod"/>
            </a:pPr>
            <a:r>
              <a:rPr lang="en-US" dirty="0"/>
              <a:t>Select </a:t>
            </a:r>
            <a:r>
              <a:rPr lang="en-US" i="1" dirty="0">
                <a:solidFill>
                  <a:srgbClr val="615AA6"/>
                </a:solidFill>
              </a:rPr>
              <a:t>Search Google for Image </a:t>
            </a:r>
            <a:r>
              <a:rPr lang="en-US" dirty="0"/>
              <a:t>or </a:t>
            </a:r>
            <a:r>
              <a:rPr lang="en-US" i="1" dirty="0">
                <a:solidFill>
                  <a:srgbClr val="615AA6"/>
                </a:solidFill>
              </a:rPr>
              <a:t>Search with Google Lens</a:t>
            </a:r>
            <a:r>
              <a:rPr lang="en-US" dirty="0"/>
              <a:t>.</a:t>
            </a:r>
          </a:p>
          <a:p>
            <a:pPr marL="342000" indent="-342900">
              <a:spcAft>
                <a:spcPts val="600"/>
              </a:spcAft>
              <a:buFont typeface="Arial" panose="020B0604020202020204" pitchFamily="34" charset="0"/>
              <a:buChar char="•"/>
            </a:pPr>
            <a:r>
              <a:rPr lang="en-US" b="1" dirty="0"/>
              <a:t>What it tells you: </a:t>
            </a:r>
            <a:r>
              <a:rPr lang="en-US" dirty="0"/>
              <a:t>It will show you every other place that the photo appears. You might find that a </a:t>
            </a:r>
            <a:r>
              <a:rPr lang="en-US" i="1" dirty="0"/>
              <a:t>recent</a:t>
            </a:r>
            <a:r>
              <a:rPr lang="en-US" dirty="0"/>
              <a:t> photo of a storm was actually taken 10 years ago in a different country!</a:t>
            </a:r>
          </a:p>
        </p:txBody>
      </p:sp>
      <p:pic>
        <p:nvPicPr>
          <p:cNvPr id="3" name="Picture 2" descr="Head outline and magnifying glass">
            <a:extLst>
              <a:ext uri="{FF2B5EF4-FFF2-40B4-BE49-F238E27FC236}">
                <a16:creationId xmlns:a16="http://schemas.microsoft.com/office/drawing/2014/main" id="{EEB83AD5-AFB4-1DFE-624E-71985FCE361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37006" y="3429000"/>
            <a:ext cx="3554994" cy="3270564"/>
          </a:xfrm>
          <a:prstGeom prst="rect">
            <a:avLst/>
          </a:prstGeom>
        </p:spPr>
      </p:pic>
      <p:pic>
        <p:nvPicPr>
          <p:cNvPr id="4" name="Picture 3" descr="A colorful circles with white lines and dots&#10;&#10;AI-generated content may be incorrect.">
            <a:extLst>
              <a:ext uri="{FF2B5EF4-FFF2-40B4-BE49-F238E27FC236}">
                <a16:creationId xmlns:a16="http://schemas.microsoft.com/office/drawing/2014/main" id="{B96127AA-140A-FFDB-A307-58D1052D8438}"/>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8012437" y="600791"/>
            <a:ext cx="3845287" cy="3119494"/>
          </a:xfrm>
          <a:prstGeom prst="rect">
            <a:avLst/>
          </a:prstGeom>
        </p:spPr>
      </p:pic>
    </p:spTree>
    <p:extLst>
      <p:ext uri="{BB962C8B-B14F-4D97-AF65-F5344CB8AC3E}">
        <p14:creationId xmlns:p14="http://schemas.microsoft.com/office/powerpoint/2010/main" val="1978204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172FB80-8CE4-43C3-38E6-C6997C2E6CAA}"/>
              </a:ext>
            </a:extLst>
          </p:cNvPr>
          <p:cNvSpPr>
            <a:spLocks noGrp="1"/>
          </p:cNvSpPr>
          <p:nvPr>
            <p:ph type="body" sz="quarter" idx="15"/>
          </p:nvPr>
        </p:nvSpPr>
        <p:spPr>
          <a:xfrm>
            <a:off x="459464" y="398271"/>
            <a:ext cx="5298540" cy="697353"/>
          </a:xfrm>
        </p:spPr>
        <p:txBody>
          <a:bodyPr>
            <a:normAutofit fontScale="92500"/>
          </a:bodyPr>
          <a:lstStyle/>
          <a:p>
            <a:r>
              <a:rPr lang="en-US" b="1" dirty="0"/>
              <a:t>Create a List of trusted Sites</a:t>
            </a:r>
          </a:p>
        </p:txBody>
      </p:sp>
      <p:pic>
        <p:nvPicPr>
          <p:cNvPr id="7" name="Picture Placeholder 6" descr="A group of people using devices&#10;&#10;AI-generated content may be incorrect.">
            <a:extLst>
              <a:ext uri="{FF2B5EF4-FFF2-40B4-BE49-F238E27FC236}">
                <a16:creationId xmlns:a16="http://schemas.microsoft.com/office/drawing/2014/main" id="{05166B2F-D32C-7DC6-FAAF-3C1E6CF9D635}"/>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Box 2">
            <a:extLst>
              <a:ext uri="{FF2B5EF4-FFF2-40B4-BE49-F238E27FC236}">
                <a16:creationId xmlns:a16="http://schemas.microsoft.com/office/drawing/2014/main" id="{7219E0D9-484C-8119-2989-1E2068B56E18}"/>
              </a:ext>
            </a:extLst>
          </p:cNvPr>
          <p:cNvSpPr txBox="1"/>
          <p:nvPr/>
        </p:nvSpPr>
        <p:spPr>
          <a:xfrm>
            <a:off x="459464" y="1095624"/>
            <a:ext cx="4710065" cy="3662541"/>
          </a:xfrm>
          <a:prstGeom prst="rect">
            <a:avLst/>
          </a:prstGeom>
          <a:noFill/>
        </p:spPr>
        <p:txBody>
          <a:bodyPr wrap="square">
            <a:spAutoFit/>
          </a:bodyPr>
          <a:lstStyle/>
          <a:p>
            <a:r>
              <a:rPr lang="en-US" sz="2400" dirty="0">
                <a:solidFill>
                  <a:schemeClr val="bg1"/>
                </a:solidFill>
              </a:rPr>
              <a:t>When in doubt, visit these non-partisan websites that do the hard work for you:</a:t>
            </a:r>
          </a:p>
          <a:p>
            <a:r>
              <a:rPr lang="en-US" sz="2000" b="1" dirty="0">
                <a:solidFill>
                  <a:srgbClr val="615AA6"/>
                </a:solidFill>
                <a:hlinkClick r:id="rId3">
                  <a:extLst>
                    <a:ext uri="{A12FA001-AC4F-418D-AE19-62706E023703}">
                      <ahyp:hlinkClr xmlns:ahyp="http://schemas.microsoft.com/office/drawing/2018/hyperlinkcolor" val="tx"/>
                    </a:ext>
                  </a:extLst>
                </a:hlinkClick>
              </a:rPr>
              <a:t>Snopes.com</a:t>
            </a:r>
            <a:r>
              <a:rPr lang="en-US" sz="2000" b="1" dirty="0">
                <a:solidFill>
                  <a:schemeClr val="bg1"/>
                </a:solidFill>
              </a:rPr>
              <a:t>:</a:t>
            </a:r>
            <a:r>
              <a:rPr lang="en-US" sz="2000" dirty="0">
                <a:solidFill>
                  <a:schemeClr val="bg1"/>
                </a:solidFill>
              </a:rPr>
              <a:t> The oldest and most famous site for debunking urban legends and internet </a:t>
            </a:r>
            <a:r>
              <a:rPr lang="en-US" sz="2000" dirty="0" err="1">
                <a:solidFill>
                  <a:schemeClr val="bg1"/>
                </a:solidFill>
              </a:rPr>
              <a:t>rumours</a:t>
            </a:r>
            <a:r>
              <a:rPr lang="en-US" sz="2000" dirty="0">
                <a:solidFill>
                  <a:schemeClr val="bg1"/>
                </a:solidFill>
              </a:rPr>
              <a:t>.</a:t>
            </a:r>
          </a:p>
          <a:p>
            <a:r>
              <a:rPr lang="en-US" sz="2000" b="1" dirty="0">
                <a:solidFill>
                  <a:srgbClr val="615AA6"/>
                </a:solidFill>
                <a:hlinkClick r:id="rId4">
                  <a:extLst>
                    <a:ext uri="{A12FA001-AC4F-418D-AE19-62706E023703}">
                      <ahyp:hlinkClr xmlns:ahyp="http://schemas.microsoft.com/office/drawing/2018/hyperlinkcolor" val="tx"/>
                    </a:ext>
                  </a:extLst>
                </a:hlinkClick>
              </a:rPr>
              <a:t>FullFact.org</a:t>
            </a:r>
            <a:r>
              <a:rPr lang="en-US" sz="2000" b="1" dirty="0">
                <a:solidFill>
                  <a:schemeClr val="bg1"/>
                </a:solidFill>
              </a:rPr>
              <a:t>:</a:t>
            </a:r>
            <a:r>
              <a:rPr lang="en-US" sz="2000" dirty="0">
                <a:solidFill>
                  <a:schemeClr val="bg1"/>
                </a:solidFill>
              </a:rPr>
              <a:t> Great for checking political claims and "official" statistics.</a:t>
            </a:r>
          </a:p>
          <a:p>
            <a:r>
              <a:rPr lang="en-US" sz="2000" b="1" dirty="0">
                <a:solidFill>
                  <a:srgbClr val="615AA6"/>
                </a:solidFill>
                <a:hlinkClick r:id="rId5">
                  <a:extLst>
                    <a:ext uri="{A12FA001-AC4F-418D-AE19-62706E023703}">
                      <ahyp:hlinkClr xmlns:ahyp="http://schemas.microsoft.com/office/drawing/2018/hyperlinkcolor" val="tx"/>
                    </a:ext>
                  </a:extLst>
                </a:hlinkClick>
              </a:rPr>
              <a:t>FactCheck.org</a:t>
            </a:r>
            <a:r>
              <a:rPr lang="en-US" sz="2000" b="1" dirty="0">
                <a:solidFill>
                  <a:schemeClr val="bg1"/>
                </a:solidFill>
              </a:rPr>
              <a:t>:</a:t>
            </a:r>
            <a:r>
              <a:rPr lang="en-US" sz="2000" dirty="0">
                <a:solidFill>
                  <a:schemeClr val="bg1"/>
                </a:solidFill>
              </a:rPr>
              <a:t> Excellent for health and science claims.</a:t>
            </a:r>
          </a:p>
          <a:p>
            <a:endParaRPr lang="en-US" sz="2000" dirty="0">
              <a:solidFill>
                <a:schemeClr val="bg1"/>
              </a:solidFill>
            </a:endParaRPr>
          </a:p>
        </p:txBody>
      </p:sp>
    </p:spTree>
    <p:extLst>
      <p:ext uri="{BB962C8B-B14F-4D97-AF65-F5344CB8AC3E}">
        <p14:creationId xmlns:p14="http://schemas.microsoft.com/office/powerpoint/2010/main" val="4080504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356E401-8215-E02C-26D8-7A6862FFCFA2}"/>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F2223D18-8D9B-49AD-BAAF-B43767B2B933}"/>
              </a:ext>
            </a:extLst>
          </p:cNvPr>
          <p:cNvSpPr>
            <a:spLocks noGrp="1"/>
          </p:cNvSpPr>
          <p:nvPr>
            <p:ph type="body" sz="quarter" idx="15"/>
          </p:nvPr>
        </p:nvSpPr>
        <p:spPr/>
        <p:txBody>
          <a:bodyPr/>
          <a:lstStyle/>
          <a:p>
            <a:r>
              <a:rPr lang="en-IE" b="1" dirty="0"/>
              <a:t>Learner Exercise</a:t>
            </a:r>
          </a:p>
        </p:txBody>
      </p:sp>
      <p:sp>
        <p:nvSpPr>
          <p:cNvPr id="4" name="Text Placeholder 3">
            <a:extLst>
              <a:ext uri="{FF2B5EF4-FFF2-40B4-BE49-F238E27FC236}">
                <a16:creationId xmlns:a16="http://schemas.microsoft.com/office/drawing/2014/main" id="{BC89766A-87CA-84FB-F114-0997C555C48A}"/>
              </a:ext>
            </a:extLst>
          </p:cNvPr>
          <p:cNvSpPr>
            <a:spLocks noGrp="1"/>
          </p:cNvSpPr>
          <p:nvPr>
            <p:ph type="body" sz="quarter" idx="16"/>
          </p:nvPr>
        </p:nvSpPr>
        <p:spPr/>
        <p:txBody>
          <a:bodyPr/>
          <a:lstStyle/>
          <a:p>
            <a:r>
              <a:rPr lang="en-IE" dirty="0"/>
              <a:t>Watch this video to practice spotting the differences between real and AI generated Videos – </a:t>
            </a:r>
          </a:p>
          <a:p>
            <a:endParaRPr lang="en-IE" dirty="0"/>
          </a:p>
          <a:p>
            <a:r>
              <a:rPr lang="en-IE" dirty="0"/>
              <a:t>Practice makes perfect </a:t>
            </a:r>
          </a:p>
        </p:txBody>
      </p:sp>
      <p:pic>
        <p:nvPicPr>
          <p:cNvPr id="5" name="Online Media 4" title="Can You Spot The Difference in Real Vs AI Videos in 2025? (Guessing Challenge)">
            <a:hlinkClick r:id="" action="ppaction://media"/>
            <a:extLst>
              <a:ext uri="{FF2B5EF4-FFF2-40B4-BE49-F238E27FC236}">
                <a16:creationId xmlns:a16="http://schemas.microsoft.com/office/drawing/2014/main" id="{53B9D01F-3116-ACCD-AF00-828D38359C4B}"/>
              </a:ext>
            </a:extLst>
          </p:cNvPr>
          <p:cNvPicPr>
            <a:picLocks noRot="1" noChangeAspect="1"/>
          </p:cNvPicPr>
          <p:nvPr>
            <a:videoFile r:link="rId1"/>
          </p:nvPr>
        </p:nvPicPr>
        <p:blipFill>
          <a:blip r:embed="rId3"/>
          <a:stretch>
            <a:fillRect/>
          </a:stretch>
        </p:blipFill>
        <p:spPr>
          <a:xfrm>
            <a:off x="1016000" y="2705799"/>
            <a:ext cx="5080000" cy="3283543"/>
          </a:xfrm>
          <a:prstGeom prst="rect">
            <a:avLst/>
          </a:prstGeom>
        </p:spPr>
      </p:pic>
      <p:sp>
        <p:nvSpPr>
          <p:cNvPr id="7" name="TextBox 6">
            <a:extLst>
              <a:ext uri="{FF2B5EF4-FFF2-40B4-BE49-F238E27FC236}">
                <a16:creationId xmlns:a16="http://schemas.microsoft.com/office/drawing/2014/main" id="{008492A0-33C5-5AA3-AA15-F7DEDA5A36D2}"/>
              </a:ext>
            </a:extLst>
          </p:cNvPr>
          <p:cNvSpPr txBox="1"/>
          <p:nvPr/>
        </p:nvSpPr>
        <p:spPr>
          <a:xfrm>
            <a:off x="6689558" y="4024404"/>
            <a:ext cx="4726302" cy="646331"/>
          </a:xfrm>
          <a:prstGeom prst="rect">
            <a:avLst/>
          </a:prstGeom>
          <a:noFill/>
        </p:spPr>
        <p:txBody>
          <a:bodyPr wrap="square">
            <a:spAutoFit/>
          </a:bodyPr>
          <a:lstStyle/>
          <a:p>
            <a:r>
              <a:rPr lang="en-US" dirty="0">
                <a:solidFill>
                  <a:srgbClr val="242B62"/>
                </a:solidFill>
                <a:hlinkClick r:id="rId4">
                  <a:extLst>
                    <a:ext uri="{A12FA001-AC4F-418D-AE19-62706E023703}">
                      <ahyp:hlinkClr xmlns:ahyp="http://schemas.microsoft.com/office/drawing/2018/hyperlinkcolor" val="tx"/>
                    </a:ext>
                  </a:extLst>
                </a:hlinkClick>
              </a:rPr>
              <a:t>Can You Spot The Difference in Real Vs AI Videos in 2025? (Guessing Challenge)</a:t>
            </a:r>
            <a:endParaRPr lang="en-IE" dirty="0">
              <a:solidFill>
                <a:srgbClr val="242B62"/>
              </a:solidFill>
            </a:endParaRPr>
          </a:p>
        </p:txBody>
      </p:sp>
    </p:spTree>
    <p:extLst>
      <p:ext uri="{BB962C8B-B14F-4D97-AF65-F5344CB8AC3E}">
        <p14:creationId xmlns:p14="http://schemas.microsoft.com/office/powerpoint/2010/main" val="347004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38E378DF-E19D-745B-DD09-31CBC7780973}"/>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26" name="Freeform 25">
            <a:extLst>
              <a:ext uri="{FF2B5EF4-FFF2-40B4-BE49-F238E27FC236}">
                <a16:creationId xmlns:a16="http://schemas.microsoft.com/office/drawing/2014/main" id="{89CBCF90-DABF-4A9C-209D-C0E5146A7274}"/>
              </a:ext>
            </a:extLst>
          </p:cNvPr>
          <p:cNvSpPr/>
          <p:nvPr/>
        </p:nvSpPr>
        <p:spPr>
          <a:xfrm>
            <a:off x="799128" y="1655805"/>
            <a:ext cx="10203652" cy="4455922"/>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5696D0"/>
              </a:gs>
              <a:gs pos="44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3032716" y="4937828"/>
            <a:ext cx="5736476" cy="1015663"/>
          </a:xfrm>
          <a:prstGeom prst="rect">
            <a:avLst/>
          </a:prstGeom>
          <a:noFill/>
        </p:spPr>
        <p:txBody>
          <a:bodyPr wrap="square" rtlCol="0">
            <a:spAutoFit/>
          </a:bodyPr>
          <a:lstStyle/>
          <a:p>
            <a:pPr algn="ctr"/>
            <a:r>
              <a:rPr lang="en-US" sz="3000" b="1" i="1" spc="162" dirty="0">
                <a:solidFill>
                  <a:schemeClr val="bg1"/>
                </a:solidFill>
                <a:latin typeface="Calibri" panose="020F0502020204030204" pitchFamily="34" charset="0"/>
                <a:cs typeface="Calibri" panose="020F0502020204030204" pitchFamily="34" charset="0"/>
              </a:rPr>
              <a:t>Nothing EVER goes away once it is posted online.</a:t>
            </a:r>
          </a:p>
        </p:txBody>
      </p:sp>
      <p:pic>
        <p:nvPicPr>
          <p:cNvPr id="5" name="Picture 4" descr="A colorful circles with white lines and dots&#10;&#10;AI-generated content may be incorrect.">
            <a:extLst>
              <a:ext uri="{FF2B5EF4-FFF2-40B4-BE49-F238E27FC236}">
                <a16:creationId xmlns:a16="http://schemas.microsoft.com/office/drawing/2014/main" id="{843FC32C-4851-A9BF-7536-BB447785D92E}"/>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1316110" y="-549000"/>
            <a:ext cx="3845287" cy="3119494"/>
          </a:xfrm>
          <a:prstGeom prst="rect">
            <a:avLst/>
          </a:prstGeom>
        </p:spPr>
      </p:pic>
    </p:spTree>
    <p:extLst>
      <p:ext uri="{BB962C8B-B14F-4D97-AF65-F5344CB8AC3E}">
        <p14:creationId xmlns:p14="http://schemas.microsoft.com/office/powerpoint/2010/main" val="9035744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t>
            </a:r>
            <a:r>
              <a:rPr lang="en-US" sz="3000" b="1" dirty="0"/>
              <a:t>.ai4seniorsproject</a:t>
            </a:r>
            <a:r>
              <a:rPr lang="en-US" sz="3000" dirty="0"/>
              <a: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a:bodyPr>
          <a:lstStyle/>
          <a:p>
            <a:pPr algn="r"/>
            <a:r>
              <a:rPr lang="en-US" dirty="0">
                <a:solidFill>
                  <a:schemeClr val="bg1"/>
                </a:solidFill>
              </a:rPr>
              <a:t>Follow our journey</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062103"/>
          </a:xfrm>
          <a:prstGeom prst="rect">
            <a:avLst/>
          </a:prstGeom>
          <a:noFill/>
        </p:spPr>
        <p:txBody>
          <a:bodyPr wrap="square" rtlCol="0">
            <a:spAutoFit/>
          </a:bodyPr>
          <a:lstStyle/>
          <a:p>
            <a:r>
              <a:rPr lang="en-IE" sz="3200" b="1" dirty="0">
                <a:solidFill>
                  <a:srgbClr val="292668"/>
                </a:solidFill>
              </a:rPr>
              <a:t>Congratulations</a:t>
            </a:r>
            <a:r>
              <a:rPr lang="en-IE" sz="3200" dirty="0">
                <a:solidFill>
                  <a:srgbClr val="292668"/>
                </a:solidFill>
              </a:rPr>
              <a:t> you have just completed Module 1, keep going on your learning journey…</a:t>
            </a:r>
            <a:r>
              <a:rPr lang="en-IE" sz="3200" b="1" dirty="0">
                <a:solidFill>
                  <a:srgbClr val="292668"/>
                </a:solidFill>
              </a:rPr>
              <a:t>Module 2</a:t>
            </a:r>
            <a:r>
              <a:rPr lang="en-IE" sz="3200" dirty="0">
                <a:solidFill>
                  <a:srgbClr val="292668"/>
                </a:solidFill>
              </a:rPr>
              <a:t> discusses AI in </a:t>
            </a:r>
            <a:r>
              <a:rPr lang="en-IE" sz="3200" b="1" dirty="0">
                <a:solidFill>
                  <a:srgbClr val="292668"/>
                </a:solidFill>
              </a:rPr>
              <a:t>Personal Finance and Fraud Prevention</a:t>
            </a:r>
            <a:r>
              <a:rPr lang="en-IE" sz="3200" dirty="0">
                <a:solidFill>
                  <a:srgbClr val="292668"/>
                </a:solidFill>
              </a:rPr>
              <a:t>.</a:t>
            </a:r>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F47171-EEF7-4B5D-9919-230F4BE48092}"/>
              </a:ext>
            </a:extLst>
          </p:cNvPr>
          <p:cNvSpPr>
            <a:spLocks noGrp="1"/>
          </p:cNvSpPr>
          <p:nvPr>
            <p:ph type="body" sz="quarter" idx="13"/>
          </p:nvPr>
        </p:nvSpPr>
        <p:spPr>
          <a:xfrm>
            <a:off x="3279618" y="2277637"/>
            <a:ext cx="6128571" cy="3117538"/>
          </a:xfrm>
        </p:spPr>
        <p:txBody>
          <a:bodyPr>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Think of it like a house: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242B62"/>
                </a:solidFill>
                <a:effectLst/>
                <a:highlight>
                  <a:srgbClr val="5696D0"/>
                </a:highlight>
                <a:uLnTx/>
                <a:uFillTx/>
                <a:latin typeface="Calibri" panose="020F0502020204030204"/>
                <a:ea typeface="+mn-ea"/>
                <a:cs typeface="+mn-cs"/>
              </a:rPr>
              <a:t>Online Security</a:t>
            </a:r>
            <a:r>
              <a:rPr kumimoji="0" lang="en-US" sz="2400" b="0" i="0" u="none" strike="noStrike" kern="1200" cap="none" spc="0" normalizeH="0" baseline="0" noProof="0" dirty="0">
                <a:ln>
                  <a:noFill/>
                </a:ln>
                <a:solidFill>
                  <a:srgbClr val="242B62"/>
                </a:solidFill>
                <a:effectLst/>
                <a:highlight>
                  <a:srgbClr val="5696D0"/>
                </a:highlight>
                <a:uLnTx/>
                <a:uFillTx/>
                <a:latin typeface="Calibri" panose="020F0502020204030204"/>
                <a:ea typeface="+mn-ea"/>
                <a:cs typeface="+mn-cs"/>
              </a:rPr>
              <a:t> </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is the high-tech alarm system and the deadbolt on the door.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242B62"/>
                </a:solidFill>
                <a:effectLst/>
                <a:highlight>
                  <a:srgbClr val="5696D0"/>
                </a:highlight>
                <a:uLnTx/>
                <a:uFillTx/>
                <a:latin typeface="Calibri" panose="020F0502020204030204"/>
                <a:ea typeface="+mn-ea"/>
                <a:cs typeface="+mn-cs"/>
              </a:rPr>
              <a:t>Digital Safety</a:t>
            </a:r>
            <a:r>
              <a:rPr kumimoji="0" lang="en-US" sz="2400" b="0" i="0" u="none" strike="noStrike" kern="1200" cap="none" spc="0" normalizeH="0" baseline="0" noProof="0" dirty="0">
                <a:ln>
                  <a:noFill/>
                </a:ln>
                <a:solidFill>
                  <a:srgbClr val="242B62"/>
                </a:solidFill>
                <a:effectLst/>
                <a:highlight>
                  <a:srgbClr val="5696D0"/>
                </a:highlight>
                <a:uLnTx/>
                <a:uFillTx/>
                <a:latin typeface="Calibri" panose="020F0502020204030204"/>
                <a:ea typeface="+mn-ea"/>
                <a:cs typeface="+mn-cs"/>
              </a:rPr>
              <a:t> </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is knowing not to invite a suspicious stranger inside or share your floor plan with the whole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neighbourhood</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dirty="0">
              <a:solidFill>
                <a:srgbClr val="242B62"/>
              </a:solidFill>
              <a:latin typeface="Calibri" panose="020F0502020204030204"/>
            </a:endParaRPr>
          </a:p>
          <a:p>
            <a:pPr lvl="0" algn="l">
              <a:lnSpc>
                <a:spcPct val="100000"/>
              </a:lnSpc>
              <a:defRPr/>
            </a:pPr>
            <a:r>
              <a:rPr lang="en-US" sz="2400" dirty="0">
                <a:solidFill>
                  <a:srgbClr val="292668"/>
                </a:solidFill>
              </a:rPr>
              <a:t>The </a:t>
            </a:r>
            <a:r>
              <a:rPr lang="en-US" sz="2400" b="1" dirty="0">
                <a:solidFill>
                  <a:srgbClr val="292668"/>
                </a:solidFill>
              </a:rPr>
              <a:t>internet</a:t>
            </a:r>
            <a:r>
              <a:rPr lang="en-US" sz="2400" dirty="0">
                <a:solidFill>
                  <a:srgbClr val="292668"/>
                </a:solidFill>
              </a:rPr>
              <a:t> is like a busy city. Most people are friendly, but we still lock our doors at night</a:t>
            </a:r>
            <a:endParaRPr kumimoji="0" lang="en-US" sz="2400" b="0" i="0" u="none" strike="noStrike" kern="1200" cap="none" spc="0" normalizeH="0" baseline="0" noProof="0" dirty="0">
              <a:ln>
                <a:noFill/>
              </a:ln>
              <a:solidFill>
                <a:srgbClr val="292668"/>
              </a:solidFill>
              <a:effectLst/>
              <a:uLnTx/>
              <a:uFillTx/>
              <a:latin typeface="Calibri" panose="020F0502020204030204"/>
              <a:ea typeface="+mn-ea"/>
              <a:cs typeface="+mn-cs"/>
            </a:endParaRPr>
          </a:p>
          <a:p>
            <a:endParaRPr lang="en-US" sz="2400" dirty="0"/>
          </a:p>
        </p:txBody>
      </p:sp>
      <p:sp>
        <p:nvSpPr>
          <p:cNvPr id="8" name="TextBox 7">
            <a:extLst>
              <a:ext uri="{FF2B5EF4-FFF2-40B4-BE49-F238E27FC236}">
                <a16:creationId xmlns:a16="http://schemas.microsoft.com/office/drawing/2014/main" id="{BF11CA47-2F13-AB19-7A8E-195C6570388C}"/>
              </a:ext>
            </a:extLst>
          </p:cNvPr>
          <p:cNvSpPr txBox="1"/>
          <p:nvPr/>
        </p:nvSpPr>
        <p:spPr>
          <a:xfrm>
            <a:off x="3279618" y="952360"/>
            <a:ext cx="6160882" cy="570092"/>
          </a:xfrm>
          <a:prstGeom prst="rect">
            <a:avLst/>
          </a:prstGeom>
          <a:noFill/>
        </p:spPr>
        <p:txBody>
          <a:bodyPr wrap="square">
            <a:spAutoFit/>
          </a:bodyPr>
          <a:lstStyle/>
          <a:p>
            <a:pPr marL="0" marR="0" lvl="0" indent="0" algn="l" defTabSz="914400" rtl="0" eaLnBrk="1" fontAlgn="auto" latinLnBrk="0" hangingPunct="1">
              <a:lnSpc>
                <a:spcPts val="3720"/>
              </a:lnSpc>
              <a:spcBef>
                <a:spcPts val="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242B62"/>
                </a:solidFill>
                <a:effectLst/>
                <a:uLnTx/>
                <a:uFillTx/>
                <a:latin typeface="Calibri" panose="020F0502020204030204"/>
                <a:ea typeface="+mn-ea"/>
                <a:cs typeface="+mn-cs"/>
              </a:rPr>
              <a:t>Understanding both terms…</a:t>
            </a:r>
          </a:p>
        </p:txBody>
      </p:sp>
    </p:spTree>
    <p:extLst>
      <p:ext uri="{BB962C8B-B14F-4D97-AF65-F5344CB8AC3E}">
        <p14:creationId xmlns:p14="http://schemas.microsoft.com/office/powerpoint/2010/main" val="35185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8E266-A069-A0F5-7D6C-A662787E271F}"/>
            </a:ext>
          </a:extLst>
        </p:cNvPr>
        <p:cNvGrpSpPr/>
        <p:nvPr/>
      </p:nvGrpSpPr>
      <p:grpSpPr>
        <a:xfrm>
          <a:off x="0" y="0"/>
          <a:ext cx="0" cy="0"/>
          <a:chOff x="0" y="0"/>
          <a:chExt cx="0" cy="0"/>
        </a:xfrm>
      </p:grpSpPr>
      <p:pic>
        <p:nvPicPr>
          <p:cNvPr id="6" name="Picture Placeholder 4" descr="Child hiding in bushes">
            <a:extLst>
              <a:ext uri="{FF2B5EF4-FFF2-40B4-BE49-F238E27FC236}">
                <a16:creationId xmlns:a16="http://schemas.microsoft.com/office/drawing/2014/main" id="{AC2FF169-E194-8F8F-2C76-23659F2A3E9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9" name="Text Placeholder 8">
            <a:extLst>
              <a:ext uri="{FF2B5EF4-FFF2-40B4-BE49-F238E27FC236}">
                <a16:creationId xmlns:a16="http://schemas.microsoft.com/office/drawing/2014/main" id="{5473B76D-15E7-DBAF-F4C4-63FAB978C9A5}"/>
              </a:ext>
            </a:extLst>
          </p:cNvPr>
          <p:cNvSpPr>
            <a:spLocks noGrp="1"/>
          </p:cNvSpPr>
          <p:nvPr>
            <p:ph type="body" sz="quarter" idx="15"/>
          </p:nvPr>
        </p:nvSpPr>
        <p:spPr>
          <a:prstGeom prst="rect">
            <a:avLst/>
          </a:prstGeom>
        </p:spPr>
        <p:txBody>
          <a:bodyPr>
            <a:normAutofit fontScale="92500"/>
          </a:bodyPr>
          <a:lstStyle/>
          <a:p>
            <a:r>
              <a:rPr lang="en-US" b="1" dirty="0"/>
              <a:t>Digital Safety (The </a:t>
            </a:r>
            <a:r>
              <a:rPr lang="en-US" b="1" i="1" dirty="0"/>
              <a:t>Who &amp; Why</a:t>
            </a:r>
            <a:r>
              <a:rPr lang="en-US" b="1" dirty="0"/>
              <a:t>)</a:t>
            </a:r>
          </a:p>
        </p:txBody>
      </p:sp>
      <p:sp>
        <p:nvSpPr>
          <p:cNvPr id="8" name="Text Placeholder 7">
            <a:extLst>
              <a:ext uri="{FF2B5EF4-FFF2-40B4-BE49-F238E27FC236}">
                <a16:creationId xmlns:a16="http://schemas.microsoft.com/office/drawing/2014/main" id="{40962DE5-73F0-165C-45BA-1F5E6BFE70D3}"/>
              </a:ext>
            </a:extLst>
          </p:cNvPr>
          <p:cNvSpPr>
            <a:spLocks noGrp="1"/>
          </p:cNvSpPr>
          <p:nvPr>
            <p:ph type="body" sz="quarter" idx="17"/>
          </p:nvPr>
        </p:nvSpPr>
        <p:spPr>
          <a:xfrm>
            <a:off x="4922519" y="1523634"/>
            <a:ext cx="6684024" cy="4021291"/>
          </a:xfrm>
        </p:spPr>
        <p:txBody>
          <a:bodyPr/>
          <a:lstStyle/>
          <a:p>
            <a:pPr>
              <a:lnSpc>
                <a:spcPct val="100000"/>
              </a:lnSpc>
            </a:pPr>
            <a:r>
              <a:rPr lang="en-US" dirty="0"/>
              <a:t>Safety is </a:t>
            </a:r>
            <a:r>
              <a:rPr lang="en-US" dirty="0" err="1"/>
              <a:t>behavioural</a:t>
            </a:r>
            <a:r>
              <a:rPr lang="en-US" dirty="0"/>
              <a:t>. It’s about </a:t>
            </a:r>
            <a:r>
              <a:rPr lang="en-US" b="1" dirty="0"/>
              <a:t>human interaction and personal habits</a:t>
            </a:r>
            <a:r>
              <a:rPr lang="en-US" dirty="0"/>
              <a:t> that keep you away from harm. </a:t>
            </a:r>
          </a:p>
          <a:p>
            <a:pPr>
              <a:lnSpc>
                <a:spcPct val="100000"/>
              </a:lnSpc>
            </a:pPr>
            <a:r>
              <a:rPr lang="en-US" b="1" dirty="0"/>
              <a:t>In this module, </a:t>
            </a:r>
            <a:r>
              <a:rPr lang="en-US" dirty="0"/>
              <a:t>we focus on Personal well-being and social interaction.</a:t>
            </a:r>
          </a:p>
          <a:p>
            <a:pPr>
              <a:lnSpc>
                <a:spcPct val="100000"/>
              </a:lnSpc>
            </a:pPr>
            <a:r>
              <a:rPr lang="en-US" b="1" dirty="0"/>
              <a:t>Key Threats: </a:t>
            </a:r>
            <a:r>
              <a:rPr lang="en-US" dirty="0"/>
              <a:t>Phishing, smishing, identity theft through social engineering, and online scams.</a:t>
            </a:r>
          </a:p>
          <a:p>
            <a:pPr>
              <a:lnSpc>
                <a:spcPct val="100000"/>
              </a:lnSpc>
            </a:pPr>
            <a:r>
              <a:rPr lang="en-US" b="1" dirty="0"/>
              <a:t>Common Practices:</a:t>
            </a:r>
          </a:p>
          <a:p>
            <a:pPr marL="342900" indent="-342900">
              <a:lnSpc>
                <a:spcPct val="100000"/>
              </a:lnSpc>
              <a:buFont typeface="Arial" panose="020B0604020202020204" pitchFamily="34" charset="0"/>
              <a:buChar char="•"/>
            </a:pPr>
            <a:r>
              <a:rPr lang="en-US" b="1" dirty="0"/>
              <a:t>Privacy Settings:</a:t>
            </a:r>
            <a:r>
              <a:rPr lang="en-US" dirty="0"/>
              <a:t> Choosing who sees your photos.</a:t>
            </a:r>
          </a:p>
          <a:p>
            <a:pPr marL="342900" indent="-342900">
              <a:lnSpc>
                <a:spcPct val="100000"/>
              </a:lnSpc>
              <a:buFont typeface="Arial" panose="020B0604020202020204" pitchFamily="34" charset="0"/>
              <a:buChar char="•"/>
            </a:pPr>
            <a:r>
              <a:rPr lang="en-US" b="1" dirty="0"/>
              <a:t>Digital Footprint: </a:t>
            </a:r>
            <a:r>
              <a:rPr lang="en-US" dirty="0"/>
              <a:t>Being mindful of what you post today that could haunt you in years to come.</a:t>
            </a:r>
          </a:p>
          <a:p>
            <a:pPr marL="342900" indent="-342900">
              <a:lnSpc>
                <a:spcPct val="100000"/>
              </a:lnSpc>
              <a:buFont typeface="Arial" panose="020B0604020202020204" pitchFamily="34" charset="0"/>
              <a:buChar char="•"/>
            </a:pPr>
            <a:r>
              <a:rPr lang="en-US" b="1" dirty="0"/>
              <a:t>Critical Thinking: </a:t>
            </a:r>
            <a:r>
              <a:rPr lang="en-US" dirty="0"/>
              <a:t>Spotting a </a:t>
            </a:r>
            <a:r>
              <a:rPr lang="en-US" i="1" dirty="0"/>
              <a:t>too good to be true </a:t>
            </a:r>
            <a:r>
              <a:rPr lang="en-US" dirty="0"/>
              <a:t>scam or a fake news story. </a:t>
            </a:r>
          </a:p>
        </p:txBody>
      </p:sp>
      <p:pic>
        <p:nvPicPr>
          <p:cNvPr id="5" name="Picture 4" descr="A colorful circles with white lines and dots&#10;&#10;AI-generated content may be incorrect.">
            <a:extLst>
              <a:ext uri="{FF2B5EF4-FFF2-40B4-BE49-F238E27FC236}">
                <a16:creationId xmlns:a16="http://schemas.microsoft.com/office/drawing/2014/main" id="{99940944-E96F-4D4C-B1C7-A274AF8AF1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8199" y="4331028"/>
            <a:ext cx="3657707" cy="2910004"/>
          </a:xfrm>
          <a:prstGeom prst="rect">
            <a:avLst/>
          </a:prstGeom>
        </p:spPr>
      </p:pic>
    </p:spTree>
    <p:extLst>
      <p:ext uri="{BB962C8B-B14F-4D97-AF65-F5344CB8AC3E}">
        <p14:creationId xmlns:p14="http://schemas.microsoft.com/office/powerpoint/2010/main" val="779730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and a young person looking at a tablet&#10;&#10;AI-generated content may be incorrect.">
            <a:extLst>
              <a:ext uri="{FF2B5EF4-FFF2-40B4-BE49-F238E27FC236}">
                <a16:creationId xmlns:a16="http://schemas.microsoft.com/office/drawing/2014/main" id="{AA079946-56F0-5775-9518-5E3E3DB765F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7764874" y="730800"/>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722297" y="3429000"/>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460475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PASSWORDS, PRIVACY SETTINGS &amp; DATA SECURITY </a:t>
            </a:r>
          </a:p>
        </p:txBody>
      </p:sp>
    </p:spTree>
    <p:extLst>
      <p:ext uri="{BB962C8B-B14F-4D97-AF65-F5344CB8AC3E}">
        <p14:creationId xmlns:p14="http://schemas.microsoft.com/office/powerpoint/2010/main" val="3559636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5"/>
          </p:nvPr>
        </p:nvSpPr>
        <p:spPr>
          <a:xfrm>
            <a:off x="475654" y="559279"/>
            <a:ext cx="5037906" cy="1187204"/>
          </a:xfrm>
          <a:prstGeom prst="rect">
            <a:avLst/>
          </a:prstGeom>
        </p:spPr>
        <p:txBody>
          <a:bodyPr>
            <a:normAutofit/>
          </a:bodyPr>
          <a:lstStyle/>
          <a:p>
            <a:r>
              <a:rPr lang="en-US" b="1" dirty="0"/>
              <a:t>Why Do We Need Passwords &amp; Settings?</a:t>
            </a:r>
          </a:p>
        </p:txBody>
      </p:sp>
      <p:pic>
        <p:nvPicPr>
          <p:cNvPr id="5" name="Picture Placeholder 4" descr="Keys to a home">
            <a:extLst>
              <a:ext uri="{FF2B5EF4-FFF2-40B4-BE49-F238E27FC236}">
                <a16:creationId xmlns:a16="http://schemas.microsoft.com/office/drawing/2014/main" id="{DA3FA7AB-A8CE-7F94-3CAA-C83EDB7760D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6096000" y="0"/>
            <a:ext cx="5348742" cy="6858000"/>
          </a:xfrm>
        </p:spPr>
      </p:pic>
      <p:pic>
        <p:nvPicPr>
          <p:cNvPr id="7" name="Picture 6" descr="A colorful circles with white lines and dots&#10;&#10;AI-generated content may be incorrect.">
            <a:extLst>
              <a:ext uri="{FF2B5EF4-FFF2-40B4-BE49-F238E27FC236}">
                <a16:creationId xmlns:a16="http://schemas.microsoft.com/office/drawing/2014/main" id="{33C0466E-1979-C326-4457-D97CD30947BE}"/>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4967284" y="4351472"/>
            <a:ext cx="3845287" cy="3119494"/>
          </a:xfrm>
          <a:prstGeom prst="rect">
            <a:avLst/>
          </a:prstGeom>
        </p:spPr>
      </p:pic>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7"/>
          </p:nvPr>
        </p:nvSpPr>
        <p:spPr>
          <a:xfrm>
            <a:off x="475654" y="2036983"/>
            <a:ext cx="4847784" cy="4021291"/>
          </a:xfrm>
          <a:prstGeom prst="rect">
            <a:avLst/>
          </a:prstGeom>
        </p:spPr>
        <p:txBody>
          <a:bodyPr/>
          <a:lstStyle/>
          <a:p>
            <a:pPr>
              <a:lnSpc>
                <a:spcPct val="100000"/>
              </a:lnSpc>
            </a:pPr>
            <a:r>
              <a:rPr lang="en-US" dirty="0"/>
              <a:t>Imagine walking into a bank or a doctor's office. You wouldn't want the person standing behind you to see your bank balance or your medical history. In the physical world, we have walls and private rooms. </a:t>
            </a:r>
          </a:p>
          <a:p>
            <a:pPr>
              <a:lnSpc>
                <a:spcPct val="100000"/>
              </a:lnSpc>
            </a:pPr>
            <a:r>
              <a:rPr lang="en-US" sz="2800" b="1" dirty="0">
                <a:solidFill>
                  <a:srgbClr val="292668"/>
                </a:solidFill>
              </a:rPr>
              <a:t>Online, we have Passwords and Privacy Settings that protect our Data.</a:t>
            </a:r>
            <a:endParaRPr lang="en-US" sz="2800" dirty="0">
              <a:solidFill>
                <a:srgbClr val="292668"/>
              </a:solidFill>
            </a:endParaRPr>
          </a:p>
        </p:txBody>
      </p:sp>
    </p:spTree>
    <p:extLst>
      <p:ext uri="{BB962C8B-B14F-4D97-AF65-F5344CB8AC3E}">
        <p14:creationId xmlns:p14="http://schemas.microsoft.com/office/powerpoint/2010/main" val="1963509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B336E7-C073-3929-0C50-4CF31AB86406}"/>
              </a:ext>
            </a:extLst>
          </p:cNvPr>
          <p:cNvSpPr>
            <a:spLocks noGrp="1"/>
          </p:cNvSpPr>
          <p:nvPr>
            <p:ph type="body" sz="quarter" idx="15"/>
          </p:nvPr>
        </p:nvSpPr>
        <p:spPr/>
        <p:txBody>
          <a:bodyPr/>
          <a:lstStyle/>
          <a:p>
            <a:r>
              <a:rPr lang="en-IE" b="1" dirty="0"/>
              <a:t>The Digital </a:t>
            </a:r>
            <a:r>
              <a:rPr lang="en-IE" b="1" i="1" dirty="0">
                <a:solidFill>
                  <a:srgbClr val="615AA6"/>
                </a:solidFill>
              </a:rPr>
              <a:t>Key</a:t>
            </a:r>
            <a:r>
              <a:rPr lang="en-IE" b="1" dirty="0"/>
              <a:t>: Passwords</a:t>
            </a:r>
          </a:p>
          <a:p>
            <a:endParaRPr lang="en-IE" b="1" dirty="0"/>
          </a:p>
        </p:txBody>
      </p:sp>
      <p:sp>
        <p:nvSpPr>
          <p:cNvPr id="3" name="Text Placeholder 2">
            <a:extLst>
              <a:ext uri="{FF2B5EF4-FFF2-40B4-BE49-F238E27FC236}">
                <a16:creationId xmlns:a16="http://schemas.microsoft.com/office/drawing/2014/main" id="{E32DC05E-FE39-B65E-52CD-A081E18BBD21}"/>
              </a:ext>
            </a:extLst>
          </p:cNvPr>
          <p:cNvSpPr>
            <a:spLocks noGrp="1"/>
          </p:cNvSpPr>
          <p:nvPr>
            <p:ph type="body" sz="quarter" idx="17"/>
          </p:nvPr>
        </p:nvSpPr>
        <p:spPr>
          <a:xfrm>
            <a:off x="885786" y="1880689"/>
            <a:ext cx="5123128" cy="4021291"/>
          </a:xfrm>
        </p:spPr>
        <p:txBody>
          <a:bodyPr/>
          <a:lstStyle/>
          <a:p>
            <a:pPr>
              <a:spcAft>
                <a:spcPts val="600"/>
              </a:spcAft>
            </a:pPr>
            <a:r>
              <a:rPr lang="en-US" dirty="0"/>
              <a:t>A password is a </a:t>
            </a:r>
            <a:r>
              <a:rPr lang="en-US" b="1" dirty="0"/>
              <a:t>secret code </a:t>
            </a:r>
            <a:r>
              <a:rPr lang="en-US" dirty="0"/>
              <a:t>that proves you are who you say you are.</a:t>
            </a:r>
            <a:endParaRPr lang="en-US" sz="1200" dirty="0"/>
          </a:p>
          <a:p>
            <a:pPr>
              <a:spcAft>
                <a:spcPts val="600"/>
              </a:spcAft>
            </a:pPr>
            <a:r>
              <a:rPr lang="en-US" b="1" dirty="0"/>
              <a:t>The Job:</a:t>
            </a:r>
            <a:r>
              <a:rPr lang="en-US" dirty="0"/>
              <a:t> It keeps your </a:t>
            </a:r>
            <a:r>
              <a:rPr lang="en-US" i="1" dirty="0"/>
              <a:t>digital room </a:t>
            </a:r>
            <a:r>
              <a:rPr lang="en-US" dirty="0"/>
              <a:t>(like your email or bank account) locked so only you can enter.</a:t>
            </a:r>
          </a:p>
          <a:p>
            <a:pPr>
              <a:spcAft>
                <a:spcPts val="600"/>
              </a:spcAft>
            </a:pPr>
            <a:r>
              <a:rPr lang="en-US" b="1" dirty="0"/>
              <a:t>Why Websites Ask for Them:</a:t>
            </a:r>
            <a:r>
              <a:rPr lang="en-US" dirty="0"/>
              <a:t> Websites store your personal information (address, credit card, family photos). They require a password to ensure they aren't giving your private info to a stranger.</a:t>
            </a:r>
          </a:p>
          <a:p>
            <a:pPr>
              <a:spcAft>
                <a:spcPts val="600"/>
              </a:spcAft>
            </a:pPr>
            <a:endParaRPr lang="en-IE" dirty="0"/>
          </a:p>
        </p:txBody>
      </p:sp>
      <p:pic>
        <p:nvPicPr>
          <p:cNvPr id="5" name="Picture 4">
            <a:extLst>
              <a:ext uri="{FF2B5EF4-FFF2-40B4-BE49-F238E27FC236}">
                <a16:creationId xmlns:a16="http://schemas.microsoft.com/office/drawing/2014/main" id="{D393F47F-E1B7-0E18-2313-B4983DE6DA55}"/>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6096000" y="1882737"/>
            <a:ext cx="5210214" cy="4021290"/>
          </a:xfrm>
          <a:prstGeom prst="rect">
            <a:avLst/>
          </a:prstGeom>
        </p:spPr>
      </p:pic>
    </p:spTree>
    <p:extLst>
      <p:ext uri="{BB962C8B-B14F-4D97-AF65-F5344CB8AC3E}">
        <p14:creationId xmlns:p14="http://schemas.microsoft.com/office/powerpoint/2010/main" val="385586004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37727</TotalTime>
  <Words>3582</Words>
  <Application>Microsoft Office PowerPoint</Application>
  <PresentationFormat>Widescreen</PresentationFormat>
  <Paragraphs>318</Paragraphs>
  <Slides>46</Slides>
  <Notes>7</Notes>
  <HiddenSlides>0</HiddenSlides>
  <MMClips>4</MMClips>
  <ScaleCrop>false</ScaleCrop>
  <HeadingPairs>
    <vt:vector size="4" baseType="variant">
      <vt:variant>
        <vt:lpstr>Tema</vt:lpstr>
      </vt:variant>
      <vt:variant>
        <vt:i4>1</vt:i4>
      </vt:variant>
      <vt:variant>
        <vt:lpstr>Slidetitler</vt:lpstr>
      </vt:variant>
      <vt:variant>
        <vt:i4>46</vt:i4>
      </vt:variant>
    </vt:vector>
  </HeadingPairs>
  <TitlesOfParts>
    <vt:vector size="47" baseType="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251</cp:revision>
  <dcterms:created xsi:type="dcterms:W3CDTF">2020-10-14T13:32:04Z</dcterms:created>
  <dcterms:modified xsi:type="dcterms:W3CDTF">2026-07-02T19:59:17Z</dcterms:modified>
</cp:coreProperties>
</file>