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3.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omments/modernComment_1120_CCD8676.xml" ContentType="application/vnd.ms-powerpoint.comments+xml"/>
  <Override PartName="/ppt/comments/modernComment_1121_6998C457.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3EF_7A4FB946.xml" ContentType="application/vnd.ms-powerpoint.comments+xml"/>
  <Override PartName="/ppt/notesSlides/notesSlide5.xml" ContentType="application/vnd.openxmlformats-officedocument.presentationml.notesSlide+xml"/>
  <Override PartName="/ppt/comments/modernComment_3F0_B2CB1796.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1A_0.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148_A5FC7BF3.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40A_0.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modernComment_11D_0.xml" ContentType="application/vnd.ms-powerpoint.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modernComment_120_0.xml" ContentType="application/vnd.ms-powerpoint.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2" r:id="rId2"/>
    <p:sldMasterId id="2147483714" r:id="rId3"/>
    <p:sldMasterId id="2147483736" r:id="rId4"/>
  </p:sldMasterIdLst>
  <p:notesMasterIdLst>
    <p:notesMasterId r:id="rId52"/>
  </p:notesMasterIdLst>
  <p:sldIdLst>
    <p:sldId id="4371" r:id="rId5"/>
    <p:sldId id="4428" r:id="rId6"/>
    <p:sldId id="1001" r:id="rId7"/>
    <p:sldId id="4384" r:id="rId8"/>
    <p:sldId id="4385" r:id="rId9"/>
    <p:sldId id="260" r:id="rId10"/>
    <p:sldId id="1006" r:id="rId11"/>
    <p:sldId id="1007" r:id="rId12"/>
    <p:sldId id="1008" r:id="rId13"/>
    <p:sldId id="1009" r:id="rId14"/>
    <p:sldId id="1010" r:id="rId15"/>
    <p:sldId id="1011" r:id="rId16"/>
    <p:sldId id="4393" r:id="rId17"/>
    <p:sldId id="1013" r:id="rId18"/>
    <p:sldId id="1014" r:id="rId19"/>
    <p:sldId id="4408" r:id="rId20"/>
    <p:sldId id="282" r:id="rId21"/>
    <p:sldId id="4409" r:id="rId22"/>
    <p:sldId id="4411" r:id="rId23"/>
    <p:sldId id="1020" r:id="rId24"/>
    <p:sldId id="4424" r:id="rId25"/>
    <p:sldId id="286" r:id="rId26"/>
    <p:sldId id="1500" r:id="rId27"/>
    <p:sldId id="4412" r:id="rId28"/>
    <p:sldId id="1023" r:id="rId29"/>
    <p:sldId id="1024" r:id="rId30"/>
    <p:sldId id="4414" r:id="rId31"/>
    <p:sldId id="4415" r:id="rId32"/>
    <p:sldId id="4416" r:id="rId33"/>
    <p:sldId id="1028" r:id="rId34"/>
    <p:sldId id="1029" r:id="rId35"/>
    <p:sldId id="1030" r:id="rId36"/>
    <p:sldId id="281" r:id="rId37"/>
    <p:sldId id="4418" r:id="rId38"/>
    <p:sldId id="1033" r:id="rId39"/>
    <p:sldId id="1034" r:id="rId40"/>
    <p:sldId id="1035" r:id="rId41"/>
    <p:sldId id="287" r:id="rId42"/>
    <p:sldId id="4419" r:id="rId43"/>
    <p:sldId id="4420" r:id="rId44"/>
    <p:sldId id="285" r:id="rId45"/>
    <p:sldId id="1040" r:id="rId46"/>
    <p:sldId id="1041" r:id="rId47"/>
    <p:sldId id="288" r:id="rId48"/>
    <p:sldId id="290" r:id="rId49"/>
    <p:sldId id="4426" r:id="rId50"/>
    <p:sldId id="4263" r:id="rId51"/>
  </p:sldIdLst>
  <p:sldSz cx="12192000" cy="6858000"/>
  <p:notesSz cx="6858000" cy="9144000"/>
  <p:embeddedFontLst>
    <p:embeddedFont>
      <p:font typeface="Montserrat" panose="00000500000000000000" pitchFamily="2" charset="0"/>
      <p:regular r:id="rId53"/>
      <p:bold r:id="rId54"/>
      <p:italic r:id="rId55"/>
      <p:boldItalic r:id="rId56"/>
    </p:embeddedFont>
    <p:embeddedFont>
      <p:font typeface="Montserrat Light" panose="00000400000000000000" pitchFamily="2"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1" roundtripDataSignature="AMtx7mi4ARdYT0fo4cmI1ERwY49vRQ56B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CB1F"/>
    <a:srgbClr val="31376B"/>
    <a:srgbClr val="5496D1"/>
    <a:srgbClr val="CA7BB3"/>
    <a:srgbClr val="002465"/>
    <a:srgbClr val="002C70"/>
    <a:srgbClr val="EFF8BA"/>
    <a:srgbClr val="E6E6E6"/>
    <a:srgbClr val="E1B5D4"/>
    <a:srgbClr val="ADCC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88377" autoAdjust="0"/>
  </p:normalViewPr>
  <p:slideViewPr>
    <p:cSldViewPr snapToGrid="0">
      <p:cViewPr varScale="1">
        <p:scale>
          <a:sx n="101" d="100"/>
          <a:sy n="101" d="100"/>
        </p:scale>
        <p:origin x="180" y="150"/>
      </p:cViewPr>
      <p:guideLst/>
    </p:cSldViewPr>
  </p:slideViewPr>
  <p:notesTextViewPr>
    <p:cViewPr>
      <p:scale>
        <a:sx n="1" d="1"/>
        <a:sy n="1" d="1"/>
      </p:scale>
      <p:origin x="0" y="0"/>
    </p:cViewPr>
  </p:notesTextViewPr>
  <p:sorterViewPr>
    <p:cViewPr>
      <p:scale>
        <a:sx n="100" d="100"/>
        <a:sy n="100" d="100"/>
      </p:scale>
      <p:origin x="0" y="-877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font" Target="fonts/font3.fntdata"/><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1.fntdata"/><Relationship Id="rId58" Type="http://schemas.openxmlformats.org/officeDocument/2006/relationships/font" Target="fonts/font6.fntdata"/><Relationship Id="rId66" Type="http://schemas.microsoft.com/office/2018/10/relationships/authors" Target="authors.xml"/><Relationship Id="rId5" Type="http://schemas.openxmlformats.org/officeDocument/2006/relationships/slide" Target="slides/slide1.xml"/><Relationship Id="rId61" Type="http://customschemas.google.com/relationships/presentationmetadata" Target="meta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4.fntdata"/><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7.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2.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5.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omments/modernComment_1120_CCD8676.xml><?xml version="1.0" encoding="utf-8"?>
<p188:cmLst xmlns:a="http://schemas.openxmlformats.org/drawingml/2006/main" xmlns:r="http://schemas.openxmlformats.org/officeDocument/2006/relationships" xmlns:p188="http://schemas.microsoft.com/office/powerpoint/2018/8/main">
  <p188:cm id="{5A75D53F-5C05-401F-A3CE-C05703A4A8C1}" authorId="{782496B7-485F-7B69-F7DE-F8CDD527168F}" created="2026-07-07T14:12:29.572">
    <ac:txMkLst xmlns:ac="http://schemas.microsoft.com/office/drawing/2013/main/command">
      <pc:docMk xmlns:pc="http://schemas.microsoft.com/office/powerpoint/2013/main/command"/>
      <pc:sldMk xmlns:pc="http://schemas.microsoft.com/office/powerpoint/2013/main/command" cId="214795894" sldId="4384"/>
      <ac:spMk id="4" creationId="{050A9FAB-7655-F46C-B526-9C62EB0B490C}"/>
      <ac:txMk cp="154" len="7">
        <ac:context len="413" hash="3868767292"/>
      </ac:txMk>
    </ac:txMkLst>
    <p188:pos x="4269738" y="1737952"/>
    <p188:txBody>
      <a:bodyPr/>
      <a:lstStyle/>
      <a:p>
        <a:r>
          <a:rPr lang="en-IE"/>
          <a:t>localise</a:t>
        </a:r>
      </a:p>
    </p188:txBody>
  </p188:cm>
</p188:cmLst>
</file>

<file path=ppt/comments/modernComment_1121_6998C457.xml><?xml version="1.0" encoding="utf-8"?>
<p188:cmLst xmlns:a="http://schemas.openxmlformats.org/drawingml/2006/main" xmlns:r="http://schemas.openxmlformats.org/officeDocument/2006/relationships" xmlns:p188="http://schemas.microsoft.com/office/powerpoint/2018/8/main">
  <p188:cm id="{D1328D60-AD21-45F9-A556-EC260BA869C5}" authorId="{782496B7-485F-7B69-F7DE-F8CDD527168F}" created="2026-07-07T14:13:10.134">
    <ac:txMkLst xmlns:ac="http://schemas.microsoft.com/office/drawing/2013/main/command">
      <pc:docMk xmlns:pc="http://schemas.microsoft.com/office/powerpoint/2013/main/command"/>
      <pc:sldMk xmlns:pc="http://schemas.microsoft.com/office/powerpoint/2013/main/command" cId="1771619415" sldId="4385"/>
      <ac:spMk id="4" creationId="{A22D4852-387B-AE7D-22BB-BEE35FB57D10}"/>
      <ac:txMk cp="424" len="7">
        <ac:context len="456" hash="910308320"/>
      </ac:txMk>
    </ac:txMkLst>
    <p188:pos x="5493592" y="4660368"/>
    <p188:txBody>
      <a:bodyPr/>
      <a:lstStyle/>
      <a:p>
        <a:r>
          <a:rPr lang="en-IE"/>
          <a:t>localise</a:t>
        </a:r>
      </a:p>
    </p188:txBody>
  </p188:cm>
</p188:cmLst>
</file>

<file path=ppt/comments/modernComment_1148_A5FC7BF3.xml><?xml version="1.0" encoding="utf-8"?>
<p188:cmLst xmlns:a="http://schemas.openxmlformats.org/drawingml/2006/main" xmlns:r="http://schemas.openxmlformats.org/officeDocument/2006/relationships" xmlns:p188="http://schemas.microsoft.com/office/powerpoint/2018/8/main">
  <p188:cm id="{96A31EEF-5E67-441F-8F3A-EDE4562F4235}" authorId="{782496B7-485F-7B69-F7DE-F8CDD527168F}" created="2026-07-07T14:32:03.246">
    <ac:txMkLst xmlns:ac="http://schemas.microsoft.com/office/drawing/2013/main/command">
      <pc:docMk xmlns:pc="http://schemas.microsoft.com/office/powerpoint/2013/main/command"/>
      <pc:sldMk xmlns:pc="http://schemas.microsoft.com/office/powerpoint/2013/main/command" cId="2784787443" sldId="4424"/>
      <ac:spMk id="14" creationId="{A270DB42-5F30-3FEC-2E3F-258DD095FEA8}"/>
      <ac:txMk cp="18" len="10">
        <ac:context len="29" hash="1627274163"/>
      </ac:txMk>
    </ac:txMkLst>
    <p188:pos x="5500305" y="267892"/>
    <p188:txBody>
      <a:bodyPr/>
      <a:lstStyle/>
      <a:p>
        <a:r>
          <a:rPr lang="en-IE"/>
          <a:t>Localise the entire page with suitable examples for your country</a:t>
        </a:r>
      </a:p>
    </p188:txBody>
  </p188:cm>
</p188:cmLst>
</file>

<file path=ppt/comments/modernComment_11A_0.xml><?xml version="1.0" encoding="utf-8"?>
<p188:cmLst xmlns:a="http://schemas.openxmlformats.org/drawingml/2006/main" xmlns:r="http://schemas.openxmlformats.org/officeDocument/2006/relationships" xmlns:p188="http://schemas.microsoft.com/office/powerpoint/2018/8/main">
  <p188:cm id="{4A451A84-B381-4658-9F5E-E574010A981E}" authorId="{782496B7-485F-7B69-F7DE-F8CDD527168F}" created="2026-07-07T14:28:57.256">
    <ac:txMkLst xmlns:ac="http://schemas.microsoft.com/office/drawing/2013/main/command">
      <pc:docMk xmlns:pc="http://schemas.microsoft.com/office/powerpoint/2013/main/command"/>
      <pc:sldMk xmlns:pc="http://schemas.microsoft.com/office/powerpoint/2013/main/command" cId="0" sldId="282"/>
      <ac:spMk id="17" creationId="{16624A1E-C0E6-F711-8AED-210C95854EBB}"/>
      <ac:txMk cp="14" len="29">
        <ac:context len="141" hash="1918043659"/>
      </ac:txMk>
    </ac:txMkLst>
    <p188:pos x="4903187" y="422344"/>
    <p188:txBody>
      <a:bodyPr/>
      <a:lstStyle/>
      <a:p>
        <a:r>
          <a:rPr lang="en-IE"/>
          <a:t>localise</a:t>
        </a:r>
      </a:p>
    </p188:txBody>
  </p188:cm>
</p188:cmLst>
</file>

<file path=ppt/comments/modernComment_11D_0.xml><?xml version="1.0" encoding="utf-8"?>
<p188:cmLst xmlns:a="http://schemas.openxmlformats.org/drawingml/2006/main" xmlns:r="http://schemas.openxmlformats.org/officeDocument/2006/relationships" xmlns:p188="http://schemas.microsoft.com/office/powerpoint/2018/8/main">
  <p188:cm id="{63B9D0C2-31C2-4D1E-90B2-15D8EBE7EC10}" authorId="{782496B7-485F-7B69-F7DE-F8CDD527168F}" created="2026-07-07T14:43:48.500">
    <ac:txMkLst xmlns:ac="http://schemas.microsoft.com/office/drawing/2013/main/command">
      <pc:docMk xmlns:pc="http://schemas.microsoft.com/office/powerpoint/2013/main/command"/>
      <pc:sldMk xmlns:pc="http://schemas.microsoft.com/office/powerpoint/2013/main/command" cId="0" sldId="285"/>
      <ac:spMk id="11" creationId="{B54EF62E-4CB7-5064-6AF3-C19A946BFE25}"/>
      <ac:txMk cp="1" len="17">
        <ac:context len="107" hash="1390650718"/>
      </ac:txMk>
    </ac:txMkLst>
    <p188:pos x="2313952" y="87397"/>
    <p188:txBody>
      <a:bodyPr/>
      <a:lstStyle/>
      <a:p>
        <a:r>
          <a:rPr lang="en-IE"/>
          <a:t>Localise each example</a:t>
        </a:r>
      </a:p>
    </p188:txBody>
  </p188:cm>
</p188:cmLst>
</file>

<file path=ppt/comments/modernComment_120_0.xml><?xml version="1.0" encoding="utf-8"?>
<p188:cmLst xmlns:a="http://schemas.openxmlformats.org/drawingml/2006/main" xmlns:r="http://schemas.openxmlformats.org/officeDocument/2006/relationships" xmlns:p188="http://schemas.microsoft.com/office/powerpoint/2018/8/main">
  <p188:cm id="{79343D70-0E5F-4E6D-8C54-0D0E255982F2}" authorId="{782496B7-485F-7B69-F7DE-F8CDD527168F}" created="2026-07-07T14:45:40.186">
    <ac:deMkLst xmlns:ac="http://schemas.microsoft.com/office/drawing/2013/main/command">
      <pc:docMk xmlns:pc="http://schemas.microsoft.com/office/powerpoint/2013/main/command"/>
      <pc:sldMk xmlns:pc="http://schemas.microsoft.com/office/powerpoint/2013/main/command" cId="0" sldId="288"/>
      <ac:spMk id="3" creationId="{D62D67F0-127D-F873-E7B6-C4168CE327A2}"/>
    </ac:deMkLst>
    <p188:txBody>
      <a:bodyPr/>
      <a:lstStyle/>
      <a:p>
        <a:r>
          <a:rPr lang="en-IE"/>
          <a:t>Localise the entire page</a:t>
        </a:r>
      </a:p>
    </p188:txBody>
  </p188:cm>
</p188:cmLst>
</file>

<file path=ppt/comments/modernComment_3EF_7A4FB946.xml><?xml version="1.0" encoding="utf-8"?>
<p188:cmLst xmlns:a="http://schemas.openxmlformats.org/drawingml/2006/main" xmlns:r="http://schemas.openxmlformats.org/officeDocument/2006/relationships" xmlns:p188="http://schemas.microsoft.com/office/powerpoint/2018/8/main">
  <p188:cm id="{D6CE25FA-D5D1-4C90-B24C-C08394E0461F}" authorId="{782496B7-485F-7B69-F7DE-F8CDD527168F}" created="2026-07-07T14:13:59.919">
    <ac:txMkLst xmlns:ac="http://schemas.microsoft.com/office/drawing/2013/main/command">
      <pc:docMk xmlns:pc="http://schemas.microsoft.com/office/powerpoint/2013/main/command"/>
      <pc:sldMk xmlns:pc="http://schemas.microsoft.com/office/powerpoint/2013/main/command" cId="2052045126" sldId="1007"/>
      <ac:spMk id="3" creationId="{5A29260C-0C5C-700E-69A2-C7B186EE401F}"/>
      <ac:txMk cp="284" len="72">
        <ac:context len="359" hash="14337648"/>
      </ac:txMk>
    </ac:txMkLst>
    <p188:pos x="9741516" y="5416745"/>
    <p188:txBody>
      <a:bodyPr/>
      <a:lstStyle/>
      <a:p>
        <a:r>
          <a:rPr lang="en-IE"/>
          <a:t>localise</a:t>
        </a:r>
      </a:p>
    </p188:txBody>
  </p188:cm>
</p188:cmLst>
</file>

<file path=ppt/comments/modernComment_3F0_B2CB1796.xml><?xml version="1.0" encoding="utf-8"?>
<p188:cmLst xmlns:a="http://schemas.openxmlformats.org/drawingml/2006/main" xmlns:r="http://schemas.openxmlformats.org/officeDocument/2006/relationships" xmlns:p188="http://schemas.microsoft.com/office/powerpoint/2018/8/main">
  <p188:cm id="{37C52A21-753A-4F98-8A0B-05D36D07384F}" authorId="{782496B7-485F-7B69-F7DE-F8CDD527168F}" created="2026-07-07T14:14:48.137">
    <ac:txMkLst xmlns:ac="http://schemas.microsoft.com/office/drawing/2013/main/command">
      <pc:docMk xmlns:pc="http://schemas.microsoft.com/office/powerpoint/2013/main/command"/>
      <pc:sldMk xmlns:pc="http://schemas.microsoft.com/office/powerpoint/2013/main/command" cId="2999654294" sldId="1008"/>
      <ac:spMk id="3" creationId="{348554BA-8140-C652-7E3F-E78D0480742C}"/>
      <ac:txMk cp="144" len="270">
        <ac:context len="480" hash="2551841215"/>
      </ac:txMk>
    </ac:txMkLst>
    <p188:pos x="10917406" y="2618892"/>
    <p188:txBody>
      <a:bodyPr/>
      <a:lstStyle/>
      <a:p>
        <a:r>
          <a:rPr lang="en-IE"/>
          <a:t>localise</a:t>
        </a:r>
      </a:p>
    </p188:txBody>
  </p188:cm>
</p188:cmLst>
</file>

<file path=ppt/comments/modernComment_40A_0.xml><?xml version="1.0" encoding="utf-8"?>
<p188:cmLst xmlns:a="http://schemas.openxmlformats.org/drawingml/2006/main" xmlns:r="http://schemas.openxmlformats.org/officeDocument/2006/relationships" xmlns:p188="http://schemas.microsoft.com/office/powerpoint/2018/8/main">
  <p188:cm id="{330350B4-415A-499F-BC84-EC5442D504BF}" authorId="{782496B7-485F-7B69-F7DE-F8CDD527168F}" created="2026-07-07T14:41:39.409">
    <ac:txMkLst xmlns:ac="http://schemas.microsoft.com/office/drawing/2013/main/command">
      <pc:docMk xmlns:pc="http://schemas.microsoft.com/office/powerpoint/2013/main/command"/>
      <pc:sldMk xmlns:pc="http://schemas.microsoft.com/office/powerpoint/2013/main/command" cId="0" sldId="1034"/>
      <ac:spMk id="115" creationId="{00000000-0000-0000-0000-000000000000}"/>
      <ac:txMk cp="115" len="6">
        <ac:context len="145" hash="2046107089"/>
      </ac:txMk>
    </ac:txMkLst>
    <p188:pos x="6441524" y="591550"/>
    <p188:txBody>
      <a:bodyPr/>
      <a:lstStyle/>
      <a:p>
        <a:r>
          <a:rPr lang="en-IE"/>
          <a:t>localise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unsplash.com/@emkal?utm_source=unsplash&amp;utm_medium=referral&amp;utm_content=creditCopyText"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unsplash.com/photos/black-leather-bifold-wallet-on-persons-hand-2s9N9qHsSCI?utm_source=unsplash&amp;utm_medium=referral&amp;utm_content=creditCopyText"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8" name="Google Shape;22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7674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PHOTO CREDIT -https://unsplash.com/photos/black-iphone-5-on-yellow-textile-DoWZMPZ-M9s</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181514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****LOCAL EXAMPLE****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018063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2" name="Google Shape;109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PHOTO CREDT –https://unsplash.com/photos/scam-spelled-with-scrabbles-on-a-wooden-table-FjyseC7iV3k</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5523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 CREDITS - https://x.com/MenloParkPD/status/1846960843411611887/photo/1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43738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39084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97588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PHOTO CREDIT - https://unsplash.com/photos/a-white-robot-with-blue-eyes-and-a-laptop--0xMiYQmk8g</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23680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9" name="Google Shape;54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endParaRPr dirty="0"/>
          </a:p>
        </p:txBody>
      </p:sp>
      <p:sp>
        <p:nvSpPr>
          <p:cNvPr id="425" name="Google Shape;42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PHOTO CREDIT - https://unsplash.com/photos/white-heart-shaped-balloon-on-white-surface-1vZAezBEADw</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89306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0"/>
        <p:cNvGrpSpPr/>
        <p:nvPr/>
      </p:nvGrpSpPr>
      <p:grpSpPr>
        <a:xfrm>
          <a:off x="0" y="0"/>
          <a:ext cx="0" cy="0"/>
          <a:chOff x="0" y="0"/>
          <a:chExt cx="0" cy="0"/>
        </a:xfrm>
      </p:grpSpPr>
      <p:sp>
        <p:nvSpPr>
          <p:cNvPr id="1121" name="Google Shape;1121;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2" name="Google Shape;112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****LOCAL EXAMPLES****</a:t>
            </a:r>
            <a:endParaRPr dirty="0"/>
          </a:p>
        </p:txBody>
      </p:sp>
      <p:sp>
        <p:nvSpPr>
          <p:cNvPr id="1037" name="Google Shape;103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8" name="Google Shape;54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
        <p:cNvGrpSpPr/>
        <p:nvPr/>
      </p:nvGrpSpPr>
      <p:grpSpPr>
        <a:xfrm>
          <a:off x="0" y="0"/>
          <a:ext cx="0" cy="0"/>
          <a:chOff x="0" y="0"/>
          <a:chExt cx="0" cy="0"/>
        </a:xfrm>
      </p:grpSpPr>
      <p:sp>
        <p:nvSpPr>
          <p:cNvPr id="1150" name="Google Shape;1150;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****LOCAL EXAMPLE****</a:t>
            </a:r>
            <a:endParaRPr dirty="0"/>
          </a:p>
        </p:txBody>
      </p:sp>
      <p:sp>
        <p:nvSpPr>
          <p:cNvPr id="1151" name="Google Shape;1151;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5" name="Google Shape;128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UNSPLAH PHOTO CREDIT - Photo by </a:t>
            </a:r>
            <a:r>
              <a:rPr lang="en-US" dirty="0">
                <a:hlinkClick r:id="rId3"/>
              </a:rPr>
              <a:t>Emil </a:t>
            </a:r>
            <a:r>
              <a:rPr lang="en-US" dirty="0" err="1">
                <a:hlinkClick r:id="rId3"/>
              </a:rPr>
              <a:t>Kalibradov</a:t>
            </a:r>
            <a:r>
              <a:rPr lang="en-US" dirty="0"/>
              <a:t> on </a:t>
            </a:r>
            <a:r>
              <a:rPr lang="en-US" dirty="0" err="1">
                <a:hlinkClick r:id="rId4"/>
              </a:rPr>
              <a:t>Unsplash</a:t>
            </a:r>
            <a:r>
              <a:rPr lang="en-US" dirty="0"/>
              <a:t> </a:t>
            </a:r>
            <a:endParaRPr dirty="0"/>
          </a:p>
        </p:txBody>
      </p:sp>
      <p:sp>
        <p:nvSpPr>
          <p:cNvPr id="286" name="Google Shape;28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****LOCAL EXAMPLE****</a:t>
            </a:r>
          </a:p>
          <a:p>
            <a:r>
              <a:rPr lang="en-GB" dirty="0"/>
              <a:t>STATISTIC FROM - https://ec.europa.eu/eurostat/statistics-explained/index.php?title=Digital_society_statistics_at_regional_level&amp;utm</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3800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AB2AA-2843-DD3A-9FD7-BC84DF51B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2B2B90-6D2F-6E57-EA64-6B4F0051CE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763D6-FA97-183F-A42E-D4F76BD00C03}"/>
              </a:ext>
            </a:extLst>
          </p:cNvPr>
          <p:cNvSpPr>
            <a:spLocks noGrp="1"/>
          </p:cNvSpPr>
          <p:nvPr>
            <p:ph type="body" idx="1"/>
          </p:nvPr>
        </p:nvSpPr>
        <p:spPr/>
        <p:txBody>
          <a:bodyPr/>
          <a:lstStyle/>
          <a:p>
            <a:r>
              <a:rPr lang="en-GB" dirty="0"/>
              <a:t>****LOCAL EXAMPLES*****</a:t>
            </a:r>
          </a:p>
        </p:txBody>
      </p:sp>
      <p:sp>
        <p:nvSpPr>
          <p:cNvPr id="4" name="Slide Number Placeholder 3">
            <a:extLst>
              <a:ext uri="{FF2B5EF4-FFF2-40B4-BE49-F238E27FC236}">
                <a16:creationId xmlns:a16="http://schemas.microsoft.com/office/drawing/2014/main" id="{BBE4CFFA-36ED-04B1-1257-CF4503344E78}"/>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9142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PHOTO CREDITS - https://unsplash.com/photos/a-woman-holding-her-head-in-her-hands-XWGUsWWopJc</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61695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****LOCAL EXAMPLE****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92784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PHOTO CREDIT - https://unsplash.com/photos/the-bank-of-ornate-classical-columns-and-facade-714uXLBwczM</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33913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****LOCAL EXAMPLE****</a:t>
            </a:r>
            <a:endParaRPr dirty="0"/>
          </a:p>
        </p:txBody>
      </p:sp>
      <p:sp>
        <p:nvSpPr>
          <p:cNvPr id="628" name="Google Shape;62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 Id="rId4" Type="http://schemas.openxmlformats.org/officeDocument/2006/relationships/image" Target="../media/image25.png"/></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 Id="rId4" Type="http://schemas.openxmlformats.org/officeDocument/2006/relationships/image" Target="../media/image27.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7"/>
        <p:cNvGrpSpPr/>
        <p:nvPr/>
      </p:nvGrpSpPr>
      <p:grpSpPr>
        <a:xfrm>
          <a:off x="0" y="0"/>
          <a:ext cx="0" cy="0"/>
          <a:chOff x="0" y="0"/>
          <a:chExt cx="0" cy="0"/>
        </a:xfrm>
      </p:grpSpPr>
      <p:sp>
        <p:nvSpPr>
          <p:cNvPr id="18" name="Google Shape;18;p41"/>
          <p:cNvSpPr>
            <a:spLocks noGrp="1"/>
          </p:cNvSpPr>
          <p:nvPr>
            <p:ph type="pic" idx="2"/>
          </p:nvPr>
        </p:nvSpPr>
        <p:spPr>
          <a:xfrm>
            <a:off x="0" y="2853114"/>
            <a:ext cx="12192000" cy="3094978"/>
          </a:xfrm>
          <a:prstGeom prst="rect">
            <a:avLst/>
          </a:prstGeom>
          <a:solidFill>
            <a:srgbClr val="BFBFBF"/>
          </a:solidFill>
          <a:ln>
            <a:noFill/>
          </a:ln>
        </p:spPr>
      </p:sp>
      <p:pic>
        <p:nvPicPr>
          <p:cNvPr id="19" name="Google Shape;19;p41" descr="A logo for a company&#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20" name="Google Shape;20;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21" name="Google Shape;21;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arge Photo Slide - Pruple">
  <p:cSld name="Large Photo Slide - Pruple">
    <p:spTree>
      <p:nvGrpSpPr>
        <p:cNvPr id="1" name="Shape 138"/>
        <p:cNvGrpSpPr/>
        <p:nvPr/>
      </p:nvGrpSpPr>
      <p:grpSpPr>
        <a:xfrm>
          <a:off x="0" y="0"/>
          <a:ext cx="0" cy="0"/>
          <a:chOff x="0" y="0"/>
          <a:chExt cx="0" cy="0"/>
        </a:xfrm>
      </p:grpSpPr>
      <p:sp>
        <p:nvSpPr>
          <p:cNvPr id="139" name="Google Shape;139;p56"/>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 name="Google Shape;140;p56"/>
          <p:cNvSpPr>
            <a:spLocks noGrp="1"/>
          </p:cNvSpPr>
          <p:nvPr>
            <p:ph type="pic" idx="2"/>
          </p:nvPr>
        </p:nvSpPr>
        <p:spPr>
          <a:xfrm>
            <a:off x="0" y="0"/>
            <a:ext cx="12192000" cy="6858000"/>
          </a:xfrm>
          <a:prstGeom prst="rect">
            <a:avLst/>
          </a:prstGeom>
          <a:noFill/>
          <a:ln>
            <a:noFill/>
          </a:ln>
        </p:spPr>
      </p:sp>
      <p:sp>
        <p:nvSpPr>
          <p:cNvPr id="141" name="Google Shape;141;p56"/>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56"/>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56"/>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67988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1595563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149"/>
        <p:cNvGrpSpPr/>
        <p:nvPr/>
      </p:nvGrpSpPr>
      <p:grpSpPr>
        <a:xfrm>
          <a:off x="0" y="0"/>
          <a:ext cx="0" cy="0"/>
          <a:chOff x="0" y="0"/>
          <a:chExt cx="0" cy="0"/>
        </a:xfrm>
      </p:grpSpPr>
      <p:sp>
        <p:nvSpPr>
          <p:cNvPr id="150" name="Google Shape;150;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2" name="Google Shape;152;p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153" name="Google Shape;153;p58"/>
          <p:cNvSpPr>
            <a:spLocks noGrp="1"/>
          </p:cNvSpPr>
          <p:nvPr>
            <p:ph type="pic" idx="2"/>
          </p:nvPr>
        </p:nvSpPr>
        <p:spPr>
          <a:xfrm>
            <a:off x="6966760" y="2884487"/>
            <a:ext cx="3896842" cy="3973513"/>
          </a:xfrm>
          <a:prstGeom prst="rect">
            <a:avLst/>
          </a:prstGeom>
          <a:solidFill>
            <a:srgbClr val="D9D9D9"/>
          </a:solidFill>
          <a:ln>
            <a:noFill/>
          </a:ln>
        </p:spPr>
      </p:sp>
      <p:sp>
        <p:nvSpPr>
          <p:cNvPr id="154" name="Google Shape;154;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fade">
                                      <p:cBhvr>
                                        <p:cTn id="7" dur="50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166"/>
        <p:cNvGrpSpPr/>
        <p:nvPr/>
      </p:nvGrpSpPr>
      <p:grpSpPr>
        <a:xfrm>
          <a:off x="0" y="0"/>
          <a:ext cx="0" cy="0"/>
          <a:chOff x="0" y="0"/>
          <a:chExt cx="0" cy="0"/>
        </a:xfrm>
      </p:grpSpPr>
      <p:sp>
        <p:nvSpPr>
          <p:cNvPr id="167" name="Google Shape;167;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 name="Google Shape;168;p61"/>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9" name="Google Shape;169;p61"/>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170" name="Google Shape;170;p61"/>
          <p:cNvSpPr>
            <a:spLocks noGrp="1"/>
          </p:cNvSpPr>
          <p:nvPr>
            <p:ph type="pic" idx="2"/>
          </p:nvPr>
        </p:nvSpPr>
        <p:spPr>
          <a:xfrm>
            <a:off x="1114362" y="2802349"/>
            <a:ext cx="4981638" cy="3090444"/>
          </a:xfrm>
          <a:prstGeom prst="rect">
            <a:avLst/>
          </a:prstGeom>
          <a:solidFill>
            <a:srgbClr val="D9D9D9"/>
          </a:solidFill>
          <a:ln>
            <a:noFill/>
          </a:ln>
        </p:spPr>
      </p:sp>
      <p:sp>
        <p:nvSpPr>
          <p:cNvPr id="171" name="Google Shape;171;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78"/>
        <p:cNvGrpSpPr/>
        <p:nvPr/>
      </p:nvGrpSpPr>
      <p:grpSpPr>
        <a:xfrm>
          <a:off x="0" y="0"/>
          <a:ext cx="0" cy="0"/>
          <a:chOff x="0" y="0"/>
          <a:chExt cx="0" cy="0"/>
        </a:xfrm>
      </p:grpSpPr>
      <p:sp>
        <p:nvSpPr>
          <p:cNvPr id="179" name="Google Shape;179;p63"/>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63"/>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63"/>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189"/>
        <p:cNvGrpSpPr/>
        <p:nvPr/>
      </p:nvGrpSpPr>
      <p:grpSpPr>
        <a:xfrm>
          <a:off x="0" y="0"/>
          <a:ext cx="0" cy="0"/>
          <a:chOff x="0" y="0"/>
          <a:chExt cx="0" cy="0"/>
        </a:xfrm>
      </p:grpSpPr>
      <p:sp>
        <p:nvSpPr>
          <p:cNvPr id="190" name="Google Shape;190;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1" name="Google Shape;191;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2" name="Google Shape;192;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193"/>
        <p:cNvGrpSpPr/>
        <p:nvPr/>
      </p:nvGrpSpPr>
      <p:grpSpPr>
        <a:xfrm>
          <a:off x="0" y="0"/>
          <a:ext cx="0" cy="0"/>
          <a:chOff x="0" y="0"/>
          <a:chExt cx="0" cy="0"/>
        </a:xfrm>
      </p:grpSpPr>
      <p:sp>
        <p:nvSpPr>
          <p:cNvPr id="194" name="Google Shape;194;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5" name="Google Shape;195;p6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96" name="Google Shape;196;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197" name="Google Shape;197;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8" name="Google Shape;198;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00" name="Google Shape;200;p66"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age">
  <p:cSld name="Blank Page">
    <p:spTree>
      <p:nvGrpSpPr>
        <p:cNvPr id="1" name="Shape 20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202"/>
        <p:cNvGrpSpPr/>
        <p:nvPr/>
      </p:nvGrpSpPr>
      <p:grpSpPr>
        <a:xfrm>
          <a:off x="0" y="0"/>
          <a:ext cx="0" cy="0"/>
          <a:chOff x="0" y="0"/>
          <a:chExt cx="0" cy="0"/>
        </a:xfrm>
      </p:grpSpPr>
      <p:sp>
        <p:nvSpPr>
          <p:cNvPr id="203" name="Google Shape;203;p68"/>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4" name="Google Shape;204;p6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6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6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215"/>
        <p:cNvGrpSpPr/>
        <p:nvPr/>
      </p:nvGrpSpPr>
      <p:grpSpPr>
        <a:xfrm>
          <a:off x="0" y="0"/>
          <a:ext cx="0" cy="0"/>
          <a:chOff x="0" y="0"/>
          <a:chExt cx="0" cy="0"/>
        </a:xfrm>
      </p:grpSpPr>
      <p:sp>
        <p:nvSpPr>
          <p:cNvPr id="216" name="Google Shape;216;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7" name="Google Shape;217;p70"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18" name="Google Shape;218;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19" name="Google Shape;219;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1" name="Google Shape;221;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22" name="Google Shape;222;p70"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223"/>
        <p:cNvGrpSpPr/>
        <p:nvPr/>
      </p:nvGrpSpPr>
      <p:grpSpPr>
        <a:xfrm>
          <a:off x="0" y="0"/>
          <a:ext cx="0" cy="0"/>
          <a:chOff x="0" y="0"/>
          <a:chExt cx="0" cy="0"/>
        </a:xfrm>
      </p:grpSpPr>
      <p:sp>
        <p:nvSpPr>
          <p:cNvPr id="224" name="Google Shape;224;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5" name="Google Shape;225;p7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26" name="Google Shape;226;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27" name="Google Shape;227;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8" name="Google Shape;228;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9" name="Google Shape;229;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30" name="Google Shape;230;p71"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22"/>
        <p:cNvGrpSpPr/>
        <p:nvPr/>
      </p:nvGrpSpPr>
      <p:grpSpPr>
        <a:xfrm>
          <a:off x="0" y="0"/>
          <a:ext cx="0" cy="0"/>
          <a:chOff x="0" y="0"/>
          <a:chExt cx="0" cy="0"/>
        </a:xfrm>
      </p:grpSpPr>
      <p:sp>
        <p:nvSpPr>
          <p:cNvPr id="23" name="Google Shape;23;p42"/>
          <p:cNvSpPr>
            <a:spLocks noGrp="1"/>
          </p:cNvSpPr>
          <p:nvPr>
            <p:ph type="pic" idx="2"/>
          </p:nvPr>
        </p:nvSpPr>
        <p:spPr>
          <a:xfrm>
            <a:off x="3310" y="17886"/>
            <a:ext cx="12188690" cy="5750526"/>
          </a:xfrm>
          <a:prstGeom prst="rect">
            <a:avLst/>
          </a:prstGeom>
          <a:solidFill>
            <a:srgbClr val="BFBFBF"/>
          </a:solidFill>
          <a:ln>
            <a:noFill/>
          </a:ln>
        </p:spPr>
      </p:sp>
      <p:sp>
        <p:nvSpPr>
          <p:cNvPr id="24" name="Google Shape;24;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alibri"/>
              <a:ea typeface="Calibri"/>
              <a:cs typeface="Calibri"/>
              <a:sym typeface="Calibri"/>
            </a:endParaRPr>
          </a:p>
        </p:txBody>
      </p:sp>
      <p:pic>
        <p:nvPicPr>
          <p:cNvPr id="25" name="Google Shape;25;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26" name="Google Shape;26;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2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12576874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8396576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824206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Large Photo Slide - Pruple">
  <p:cSld name="1_Large Photo Slide - Pruple">
    <p:spTree>
      <p:nvGrpSpPr>
        <p:cNvPr id="1" name="Shape 109"/>
        <p:cNvGrpSpPr/>
        <p:nvPr/>
      </p:nvGrpSpPr>
      <p:grpSpPr>
        <a:xfrm>
          <a:off x="0" y="0"/>
          <a:ext cx="0" cy="0"/>
          <a:chOff x="0" y="0"/>
          <a:chExt cx="0" cy="0"/>
        </a:xfrm>
      </p:grpSpPr>
      <p:sp>
        <p:nvSpPr>
          <p:cNvPr id="110" name="Google Shape;110;p62"/>
          <p:cNvSpPr/>
          <p:nvPr/>
        </p:nvSpPr>
        <p:spPr>
          <a:xfrm>
            <a:off x="-1" y="-16255"/>
            <a:ext cx="6884895" cy="5977784"/>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62"/>
          <p:cNvSpPr>
            <a:spLocks noGrp="1"/>
          </p:cNvSpPr>
          <p:nvPr>
            <p:ph type="pic" idx="2"/>
          </p:nvPr>
        </p:nvSpPr>
        <p:spPr>
          <a:xfrm>
            <a:off x="-1" y="-16255"/>
            <a:ext cx="13698071" cy="7654184"/>
          </a:xfrm>
          <a:prstGeom prst="rect">
            <a:avLst/>
          </a:prstGeom>
          <a:noFill/>
          <a:ln>
            <a:noFill/>
          </a:ln>
        </p:spPr>
      </p:sp>
      <p:sp>
        <p:nvSpPr>
          <p:cNvPr id="112" name="Google Shape;112;p62"/>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113;p62"/>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62"/>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4925511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174912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17623377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9938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96691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33134077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938990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53"/>
        <p:cNvGrpSpPr/>
        <p:nvPr/>
      </p:nvGrpSpPr>
      <p:grpSpPr>
        <a:xfrm>
          <a:off x="0" y="0"/>
          <a:ext cx="0" cy="0"/>
          <a:chOff x="0" y="0"/>
          <a:chExt cx="0" cy="0"/>
        </a:xfrm>
      </p:grpSpPr>
      <p:sp>
        <p:nvSpPr>
          <p:cNvPr id="54" name="Google Shape;54;p44"/>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 name="Google Shape;55;p44"/>
          <p:cNvSpPr>
            <a:spLocks noGrp="1"/>
          </p:cNvSpPr>
          <p:nvPr>
            <p:ph type="pic" idx="2"/>
          </p:nvPr>
        </p:nvSpPr>
        <p:spPr>
          <a:xfrm>
            <a:off x="788894" y="288801"/>
            <a:ext cx="11403106" cy="2223235"/>
          </a:xfrm>
          <a:prstGeom prst="rect">
            <a:avLst/>
          </a:prstGeom>
          <a:solidFill>
            <a:srgbClr val="D9D9D9"/>
          </a:solidFill>
          <a:ln>
            <a:noFill/>
          </a:ln>
        </p:spPr>
      </p:sp>
      <p:sp>
        <p:nvSpPr>
          <p:cNvPr id="56" name="Google Shape;56;p44"/>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44"/>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44"/>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44"/>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44"/>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44"/>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2" name="Google Shape;62;p44"/>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44"/>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64" name="Google Shape;64;p44"/>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65" name="Google Shape;65;p44"/>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66" name="Google Shape;66;p44"/>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67" name="Google Shape;67;p44"/>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44"/>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69" name="Google Shape;69;p44"/>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3" name="Picture 2">
            <a:extLst>
              <a:ext uri="{FF2B5EF4-FFF2-40B4-BE49-F238E27FC236}">
                <a16:creationId xmlns:a16="http://schemas.microsoft.com/office/drawing/2014/main" id="{52843E5E-BC80-BAB4-D0F5-208511BFED2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5" name="TextBox 4">
            <a:extLst>
              <a:ext uri="{FF2B5EF4-FFF2-40B4-BE49-F238E27FC236}">
                <a16:creationId xmlns:a16="http://schemas.microsoft.com/office/drawing/2014/main" id="{03F35B98-DA2B-CDFC-553A-D7EDF0DC9178}"/>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31376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31376B"/>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46BDC1BD-9468-61D2-39D9-5E08D540FF34}"/>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0" dirty="0">
                <a:solidFill>
                  <a:srgbClr val="292668"/>
                </a:solidFill>
                <a:latin typeface="Calibri" panose="020F0502020204030204" pitchFamily="34" charset="0"/>
                <a:ea typeface="Calibri" panose="020F0502020204030204" pitchFamily="34" charset="0"/>
                <a:cs typeface="Calibri" panose="020F0502020204030204" pitchFamily="34" charset="0"/>
              </a:rPr>
              <a:t>This license enables </a:t>
            </a:r>
            <a:r>
              <a:rPr lang="en-IE" sz="650" dirty="0" err="1">
                <a:solidFill>
                  <a:srgbClr val="292668"/>
                </a:solidFill>
                <a:latin typeface="Calibri" panose="020F0502020204030204" pitchFamily="34" charset="0"/>
                <a:ea typeface="Calibri" panose="020F0502020204030204" pitchFamily="34" charset="0"/>
                <a:cs typeface="Calibri" panose="020F0502020204030204" pitchFamily="34" charset="0"/>
              </a:rPr>
              <a:t>reusers</a:t>
            </a:r>
            <a:r>
              <a:rPr lang="en-IE" sz="650" dirty="0">
                <a:solidFill>
                  <a:srgbClr val="292668"/>
                </a:solidFill>
                <a:latin typeface="Calibri" panose="020F0502020204030204" pitchFamily="34" charset="0"/>
                <a:ea typeface="Calibri" panose="020F0502020204030204" pitchFamily="34" charset="0"/>
                <a:cs typeface="Calibri" panose="020F0502020204030204" pitchFamily="34" charset="0"/>
              </a:rPr>
              <a:t> to distribute, remix, adapt, and build upon the material in any medium or format, so long as </a:t>
            </a:r>
            <a:r>
              <a:rPr lang="en-US" sz="650" dirty="0">
                <a:solidFill>
                  <a:srgbClr val="292668"/>
                </a:solidFill>
                <a:latin typeface="Calibri" panose="020F0502020204030204" pitchFamily="34" charset="0"/>
                <a:ea typeface="Calibri" panose="020F0502020204030204" pitchFamily="34" charset="0"/>
                <a:cs typeface="Calibri" panose="020F0502020204030204" pitchFamily="34" charset="0"/>
              </a:rPr>
              <a:t>attribution is given to the creator. The license allows for commercial use. CC BY includes the following elements: </a:t>
            </a:r>
          </a:p>
          <a:p>
            <a:pPr algn="just">
              <a:lnSpc>
                <a:spcPts val="650"/>
              </a:lnSpc>
            </a:pPr>
            <a:r>
              <a:rPr lang="en-US" sz="650" dirty="0">
                <a:solidFill>
                  <a:srgbClr val="292668"/>
                </a:solidFill>
                <a:latin typeface="Calibri" panose="020F0502020204030204" pitchFamily="34" charset="0"/>
                <a:ea typeface="Calibri" panose="020F0502020204030204" pitchFamily="34" charset="0"/>
                <a:cs typeface="Calibri" panose="020F0502020204030204" pitchFamily="34" charset="0"/>
              </a:rPr>
              <a:t>BY: credit must be given to the creator.</a:t>
            </a:r>
          </a:p>
        </p:txBody>
      </p:sp>
      <p:pic>
        <p:nvPicPr>
          <p:cNvPr id="9" name="Picture 8" descr="A grey and black sign with a person in a circle&#10;&#10;AI-generated content may be incorrect.">
            <a:extLst>
              <a:ext uri="{FF2B5EF4-FFF2-40B4-BE49-F238E27FC236}">
                <a16:creationId xmlns:a16="http://schemas.microsoft.com/office/drawing/2014/main" id="{29ABC25A-D3BE-BB00-CFBD-A06AB76FF76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19404312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52398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131610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6475655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706760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66438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2185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11802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0037482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106495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76"/>
        <p:cNvGrpSpPr/>
        <p:nvPr/>
      </p:nvGrpSpPr>
      <p:grpSpPr>
        <a:xfrm>
          <a:off x="0" y="0"/>
          <a:ext cx="0" cy="0"/>
          <a:chOff x="0" y="0"/>
          <a:chExt cx="0" cy="0"/>
        </a:xfrm>
      </p:grpSpPr>
      <p:sp>
        <p:nvSpPr>
          <p:cNvPr id="77" name="Google Shape;77;p46"/>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78" name="Google Shape;78;p4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46"/>
          <p:cNvSpPr>
            <a:spLocks noGrp="1"/>
          </p:cNvSpPr>
          <p:nvPr>
            <p:ph type="pic" idx="2"/>
          </p:nvPr>
        </p:nvSpPr>
        <p:spPr>
          <a:xfrm>
            <a:off x="238772" y="2626822"/>
            <a:ext cx="7708195" cy="3396829"/>
          </a:xfrm>
          <a:prstGeom prst="rect">
            <a:avLst/>
          </a:prstGeom>
          <a:solidFill>
            <a:srgbClr val="D9D9D9"/>
          </a:solidFill>
          <a:ln>
            <a:noFill/>
          </a:ln>
        </p:spPr>
      </p:sp>
      <p:pic>
        <p:nvPicPr>
          <p:cNvPr id="80" name="Google Shape;80;p4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1537891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5052548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9220919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3350602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756561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31698870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email">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16681020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email">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2850090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9909108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571290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95"/>
        <p:cNvGrpSpPr/>
        <p:nvPr/>
      </p:nvGrpSpPr>
      <p:grpSpPr>
        <a:xfrm>
          <a:off x="0" y="0"/>
          <a:ext cx="0" cy="0"/>
          <a:chOff x="0" y="0"/>
          <a:chExt cx="0" cy="0"/>
        </a:xfrm>
      </p:grpSpPr>
      <p:sp>
        <p:nvSpPr>
          <p:cNvPr id="96" name="Google Shape;96;p49"/>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7" name="Google Shape;97;p49"/>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49"/>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9" name="Google Shape;99;p4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100" name="Google Shape;100;p49"/>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101" name="Google Shape;101;p4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102" name="Google Shape;102;p49"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03" name="Google Shape;103;p49"/>
          <p:cNvSpPr>
            <a:spLocks noGrp="1"/>
          </p:cNvSpPr>
          <p:nvPr>
            <p:ph type="pic" idx="3"/>
          </p:nvPr>
        </p:nvSpPr>
        <p:spPr>
          <a:xfrm>
            <a:off x="7735037" y="1373925"/>
            <a:ext cx="2444127" cy="4336988"/>
          </a:xfrm>
          <a:prstGeom prst="rect">
            <a:avLst/>
          </a:prstGeom>
          <a:solidFill>
            <a:srgbClr val="D8D8D8"/>
          </a:solidFill>
          <a:ln>
            <a:noFill/>
          </a:ln>
        </p:spPr>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11190899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57079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4027145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Photo/Text Slide 01">
  <p:cSld name="1_Photo/Text Slide 01">
    <p:spTree>
      <p:nvGrpSpPr>
        <p:cNvPr id="1" name="Shape 57"/>
        <p:cNvGrpSpPr/>
        <p:nvPr/>
      </p:nvGrpSpPr>
      <p:grpSpPr>
        <a:xfrm>
          <a:off x="0" y="0"/>
          <a:ext cx="0" cy="0"/>
          <a:chOff x="0" y="0"/>
          <a:chExt cx="0" cy="0"/>
        </a:xfrm>
      </p:grpSpPr>
      <p:sp>
        <p:nvSpPr>
          <p:cNvPr id="58" name="Google Shape;58;p53"/>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 name="Google Shape;59;p53"/>
          <p:cNvSpPr>
            <a:spLocks noGrp="1"/>
          </p:cNvSpPr>
          <p:nvPr>
            <p:ph type="pic" idx="2"/>
          </p:nvPr>
        </p:nvSpPr>
        <p:spPr>
          <a:xfrm>
            <a:off x="6083676" y="0"/>
            <a:ext cx="5361066" cy="6858000"/>
          </a:xfrm>
          <a:prstGeom prst="rect">
            <a:avLst/>
          </a:prstGeom>
          <a:solidFill>
            <a:srgbClr val="D8D8D8"/>
          </a:solidFill>
          <a:ln>
            <a:noFill/>
          </a:ln>
        </p:spPr>
      </p:sp>
      <p:sp>
        <p:nvSpPr>
          <p:cNvPr id="60" name="Google Shape;60;p53"/>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53"/>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037575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1_Text Slide 01 ">
  <p:cSld name="4_Text Slide 01 ">
    <p:spTree>
      <p:nvGrpSpPr>
        <p:cNvPr id="1" name="Shape 62"/>
        <p:cNvGrpSpPr/>
        <p:nvPr/>
      </p:nvGrpSpPr>
      <p:grpSpPr>
        <a:xfrm>
          <a:off x="0" y="0"/>
          <a:ext cx="0" cy="0"/>
          <a:chOff x="0" y="0"/>
          <a:chExt cx="0" cy="0"/>
        </a:xfrm>
      </p:grpSpPr>
      <p:sp>
        <p:nvSpPr>
          <p:cNvPr id="63" name="Google Shape;63;p54"/>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4" name="Google Shape;64;p54"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65" name="Google Shape;65;p54"/>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66" name="Google Shape;66;p54"/>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54"/>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54"/>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69" name="Google Shape;69;p54"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42244997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Phone Slide 01">
  <p:cSld name="1_Phone Slide 01">
    <p:spTree>
      <p:nvGrpSpPr>
        <p:cNvPr id="1" name="Shape 79"/>
        <p:cNvGrpSpPr/>
        <p:nvPr/>
      </p:nvGrpSpPr>
      <p:grpSpPr>
        <a:xfrm>
          <a:off x="0" y="0"/>
          <a:ext cx="0" cy="0"/>
          <a:chOff x="0" y="0"/>
          <a:chExt cx="0" cy="0"/>
        </a:xfrm>
      </p:grpSpPr>
      <p:sp>
        <p:nvSpPr>
          <p:cNvPr id="80" name="Google Shape;80;p56"/>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 name="Google Shape;81;p56"/>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56"/>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3" name="Google Shape;83;p56"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84" name="Google Shape;84;p56"/>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85" name="Google Shape;85;p56"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86" name="Google Shape;86;p56"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87" name="Google Shape;87;p56"/>
          <p:cNvSpPr>
            <a:spLocks noGrp="1"/>
          </p:cNvSpPr>
          <p:nvPr>
            <p:ph type="pic" idx="3"/>
          </p:nvPr>
        </p:nvSpPr>
        <p:spPr>
          <a:xfrm>
            <a:off x="7735037" y="1373925"/>
            <a:ext cx="2444127" cy="4336988"/>
          </a:xfrm>
          <a:prstGeom prst="rect">
            <a:avLst/>
          </a:prstGeom>
          <a:solidFill>
            <a:srgbClr val="D8D8D8"/>
          </a:solidFill>
          <a:ln>
            <a:noFill/>
          </a:ln>
        </p:spPr>
      </p:sp>
    </p:spTree>
    <p:extLst>
      <p:ext uri="{BB962C8B-B14F-4D97-AF65-F5344CB8AC3E}">
        <p14:creationId xmlns:p14="http://schemas.microsoft.com/office/powerpoint/2010/main" val="18049747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1_Cover 01">
  <p:cSld name="1_Cover 01">
    <p:spTree>
      <p:nvGrpSpPr>
        <p:cNvPr id="1" name="Shape 12"/>
        <p:cNvGrpSpPr/>
        <p:nvPr/>
      </p:nvGrpSpPr>
      <p:grpSpPr>
        <a:xfrm>
          <a:off x="0" y="0"/>
          <a:ext cx="0" cy="0"/>
          <a:chOff x="0" y="0"/>
          <a:chExt cx="0" cy="0"/>
        </a:xfrm>
      </p:grpSpPr>
      <p:pic>
        <p:nvPicPr>
          <p:cNvPr id="13" name="Google Shape;13;p4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9110208" y="6051093"/>
            <a:ext cx="2054262" cy="457426"/>
          </a:xfrm>
          <a:prstGeom prst="rect">
            <a:avLst/>
          </a:prstGeom>
          <a:noFill/>
          <a:ln>
            <a:noFill/>
          </a:ln>
        </p:spPr>
      </p:pic>
      <p:pic>
        <p:nvPicPr>
          <p:cNvPr id="14" name="Google Shape;14;p47" descr="A logo for a company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075095" y="349480"/>
            <a:ext cx="3700312" cy="3440641"/>
          </a:xfrm>
          <a:prstGeom prst="rect">
            <a:avLst/>
          </a:prstGeom>
          <a:noFill/>
          <a:ln>
            <a:noFill/>
          </a:ln>
        </p:spPr>
      </p:pic>
      <p:sp>
        <p:nvSpPr>
          <p:cNvPr id="15" name="Google Shape;15;p47"/>
          <p:cNvSpPr>
            <a:spLocks noGrp="1"/>
          </p:cNvSpPr>
          <p:nvPr>
            <p:ph type="pic" idx="2"/>
          </p:nvPr>
        </p:nvSpPr>
        <p:spPr>
          <a:xfrm>
            <a:off x="548891" y="0"/>
            <a:ext cx="7137369" cy="6858000"/>
          </a:xfrm>
          <a:prstGeom prst="rect">
            <a:avLst/>
          </a:prstGeom>
          <a:solidFill>
            <a:srgbClr val="BFBFBF"/>
          </a:solidFill>
          <a:ln>
            <a:noFill/>
          </a:ln>
        </p:spPr>
      </p:sp>
      <p:sp>
        <p:nvSpPr>
          <p:cNvPr id="16" name="Google Shape;16;p47"/>
          <p:cNvSpPr/>
          <p:nvPr/>
        </p:nvSpPr>
        <p:spPr>
          <a:xfrm>
            <a:off x="0" y="390667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4414182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17"/>
        <p:cNvGrpSpPr/>
        <p:nvPr/>
      </p:nvGrpSpPr>
      <p:grpSpPr>
        <a:xfrm>
          <a:off x="0" y="0"/>
          <a:ext cx="0" cy="0"/>
          <a:chOff x="0" y="0"/>
          <a:chExt cx="0" cy="0"/>
        </a:xfrm>
      </p:grpSpPr>
      <p:sp>
        <p:nvSpPr>
          <p:cNvPr id="18" name="Google Shape;18;p48"/>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 name="Google Shape;19;p48"/>
          <p:cNvSpPr>
            <a:spLocks noGrp="1"/>
          </p:cNvSpPr>
          <p:nvPr>
            <p:ph type="pic" idx="2"/>
          </p:nvPr>
        </p:nvSpPr>
        <p:spPr>
          <a:xfrm>
            <a:off x="788894" y="288801"/>
            <a:ext cx="11403106" cy="2223235"/>
          </a:xfrm>
          <a:prstGeom prst="rect">
            <a:avLst/>
          </a:prstGeom>
          <a:solidFill>
            <a:srgbClr val="D9D9D9"/>
          </a:solidFill>
          <a:ln>
            <a:noFill/>
          </a:ln>
        </p:spPr>
      </p:sp>
      <p:sp>
        <p:nvSpPr>
          <p:cNvPr id="20" name="Google Shape;20;p48"/>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 name="Google Shape;21;p48"/>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 name="Google Shape;22;p48"/>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 name="Google Shape;23;p48"/>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48"/>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48"/>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 name="Google Shape;26;p48"/>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48"/>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8" name="Google Shape;28;p48"/>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9" name="Google Shape;29;p48"/>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30" name="Google Shape;30;p48"/>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31" name="Google Shape;31;p48"/>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48"/>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3" name="Google Shape;33;p48"/>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34" name="Google Shape;34;p4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35" name="Google Shape;35;p48"/>
          <p:cNvSpPr txBox="1"/>
          <p:nvPr/>
        </p:nvSpPr>
        <p:spPr>
          <a:xfrm>
            <a:off x="3731361" y="609788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extLst>
      <p:ext uri="{BB962C8B-B14F-4D97-AF65-F5344CB8AC3E}">
        <p14:creationId xmlns:p14="http://schemas.microsoft.com/office/powerpoint/2010/main" val="14970516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36"/>
        <p:cNvGrpSpPr/>
        <p:nvPr/>
      </p:nvGrpSpPr>
      <p:grpSpPr>
        <a:xfrm>
          <a:off x="0" y="0"/>
          <a:ext cx="0" cy="0"/>
          <a:chOff x="0" y="0"/>
          <a:chExt cx="0" cy="0"/>
        </a:xfrm>
      </p:grpSpPr>
      <p:sp>
        <p:nvSpPr>
          <p:cNvPr id="37" name="Google Shape;37;p49"/>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 name="Google Shape;38;p49"/>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 name="Google Shape;39;p49"/>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40" name="Google Shape;40;p49"/>
          <p:cNvSpPr>
            <a:spLocks noGrp="1"/>
          </p:cNvSpPr>
          <p:nvPr>
            <p:ph type="pic" idx="2"/>
          </p:nvPr>
        </p:nvSpPr>
        <p:spPr>
          <a:xfrm>
            <a:off x="1114362" y="2802349"/>
            <a:ext cx="4981638" cy="3090444"/>
          </a:xfrm>
          <a:prstGeom prst="rect">
            <a:avLst/>
          </a:prstGeom>
          <a:solidFill>
            <a:srgbClr val="D9D9D9"/>
          </a:solidFill>
          <a:ln>
            <a:noFill/>
          </a:ln>
        </p:spPr>
      </p:sp>
      <p:sp>
        <p:nvSpPr>
          <p:cNvPr id="41" name="Google Shape;41;p49"/>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49"/>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3432565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52"/>
        <p:cNvGrpSpPr/>
        <p:nvPr/>
      </p:nvGrpSpPr>
      <p:grpSpPr>
        <a:xfrm>
          <a:off x="0" y="0"/>
          <a:ext cx="0" cy="0"/>
          <a:chOff x="0" y="0"/>
          <a:chExt cx="0" cy="0"/>
        </a:xfrm>
      </p:grpSpPr>
      <p:sp>
        <p:nvSpPr>
          <p:cNvPr id="53" name="Google Shape;53;p52"/>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54" name="Google Shape;54;p52"/>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52"/>
          <p:cNvSpPr>
            <a:spLocks noGrp="1"/>
          </p:cNvSpPr>
          <p:nvPr>
            <p:ph type="pic" idx="2"/>
          </p:nvPr>
        </p:nvSpPr>
        <p:spPr>
          <a:xfrm>
            <a:off x="238772" y="2626822"/>
            <a:ext cx="7708195" cy="3396829"/>
          </a:xfrm>
          <a:prstGeom prst="rect">
            <a:avLst/>
          </a:prstGeom>
          <a:solidFill>
            <a:srgbClr val="D9D9D9"/>
          </a:solidFill>
          <a:ln>
            <a:noFill/>
          </a:ln>
        </p:spPr>
      </p:sp>
      <p:pic>
        <p:nvPicPr>
          <p:cNvPr id="56" name="Google Shape;56;p52"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Tree>
    <p:extLst>
      <p:ext uri="{BB962C8B-B14F-4D97-AF65-F5344CB8AC3E}">
        <p14:creationId xmlns:p14="http://schemas.microsoft.com/office/powerpoint/2010/main" val="1810355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104"/>
        <p:cNvGrpSpPr/>
        <p:nvPr/>
      </p:nvGrpSpPr>
      <p:grpSpPr>
        <a:xfrm>
          <a:off x="0" y="0"/>
          <a:ext cx="0" cy="0"/>
          <a:chOff x="0" y="0"/>
          <a:chExt cx="0" cy="0"/>
        </a:xfrm>
      </p:grpSpPr>
      <p:sp>
        <p:nvSpPr>
          <p:cNvPr id="105" name="Google Shape;105;p50"/>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 name="Google Shape;106;p50"/>
          <p:cNvSpPr>
            <a:spLocks noGrp="1"/>
          </p:cNvSpPr>
          <p:nvPr>
            <p:ph type="pic" idx="2"/>
          </p:nvPr>
        </p:nvSpPr>
        <p:spPr>
          <a:xfrm>
            <a:off x="6083676" y="0"/>
            <a:ext cx="5361066" cy="6858000"/>
          </a:xfrm>
          <a:prstGeom prst="rect">
            <a:avLst/>
          </a:prstGeom>
          <a:solidFill>
            <a:srgbClr val="D8D8D8"/>
          </a:solidFill>
          <a:ln>
            <a:noFill/>
          </a:ln>
        </p:spPr>
      </p:sp>
      <p:sp>
        <p:nvSpPr>
          <p:cNvPr id="107" name="Google Shape;107;p50"/>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50"/>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57"/>
        <p:cNvGrpSpPr/>
        <p:nvPr/>
      </p:nvGrpSpPr>
      <p:grpSpPr>
        <a:xfrm>
          <a:off x="0" y="0"/>
          <a:ext cx="0" cy="0"/>
          <a:chOff x="0" y="0"/>
          <a:chExt cx="0" cy="0"/>
        </a:xfrm>
      </p:grpSpPr>
      <p:sp>
        <p:nvSpPr>
          <p:cNvPr id="58" name="Google Shape;58;p53"/>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 name="Google Shape;59;p53"/>
          <p:cNvSpPr>
            <a:spLocks noGrp="1"/>
          </p:cNvSpPr>
          <p:nvPr>
            <p:ph type="pic" idx="2"/>
          </p:nvPr>
        </p:nvSpPr>
        <p:spPr>
          <a:xfrm>
            <a:off x="6083676" y="0"/>
            <a:ext cx="5361066" cy="6858000"/>
          </a:xfrm>
          <a:prstGeom prst="rect">
            <a:avLst/>
          </a:prstGeom>
          <a:solidFill>
            <a:srgbClr val="D8D8D8"/>
          </a:solidFill>
          <a:ln>
            <a:noFill/>
          </a:ln>
        </p:spPr>
      </p:sp>
      <p:sp>
        <p:nvSpPr>
          <p:cNvPr id="60" name="Google Shape;60;p53"/>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53"/>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1396718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62"/>
        <p:cNvGrpSpPr/>
        <p:nvPr/>
      </p:nvGrpSpPr>
      <p:grpSpPr>
        <a:xfrm>
          <a:off x="0" y="0"/>
          <a:ext cx="0" cy="0"/>
          <a:chOff x="0" y="0"/>
          <a:chExt cx="0" cy="0"/>
        </a:xfrm>
      </p:grpSpPr>
      <p:sp>
        <p:nvSpPr>
          <p:cNvPr id="63" name="Google Shape;63;p54"/>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4" name="Google Shape;64;p54"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65" name="Google Shape;65;p54"/>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66" name="Google Shape;66;p54"/>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54"/>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54"/>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69" name="Google Shape;69;p54"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24926302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70"/>
        <p:cNvGrpSpPr/>
        <p:nvPr/>
      </p:nvGrpSpPr>
      <p:grpSpPr>
        <a:xfrm>
          <a:off x="0" y="0"/>
          <a:ext cx="0" cy="0"/>
          <a:chOff x="0" y="0"/>
          <a:chExt cx="0" cy="0"/>
        </a:xfrm>
      </p:grpSpPr>
      <p:sp>
        <p:nvSpPr>
          <p:cNvPr id="71" name="Google Shape;71;p55"/>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72;p55"/>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55"/>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4" name="Google Shape;74;p55"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4513471" flipH="1">
            <a:off x="-975088" y="537869"/>
            <a:ext cx="3540487" cy="2482534"/>
          </a:xfrm>
          <a:prstGeom prst="rect">
            <a:avLst/>
          </a:prstGeom>
          <a:noFill/>
          <a:ln>
            <a:noFill/>
          </a:ln>
        </p:spPr>
      </p:pic>
      <p:sp>
        <p:nvSpPr>
          <p:cNvPr id="75" name="Google Shape;75;p55"/>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76" name="Google Shape;76;p55"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77" name="Google Shape;77;p55"/>
          <p:cNvPicPr preferRelativeResize="0"/>
          <p:nvPr/>
        </p:nvPicPr>
        <p:blipFill rotWithShape="1">
          <a:blip r:embed="rId4" cstate="email">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78" name="Google Shape;78;p55"/>
          <p:cNvSpPr>
            <a:spLocks noGrp="1"/>
          </p:cNvSpPr>
          <p:nvPr>
            <p:ph type="pic" idx="3"/>
          </p:nvPr>
        </p:nvSpPr>
        <p:spPr>
          <a:xfrm>
            <a:off x="635768" y="2347106"/>
            <a:ext cx="4501280" cy="3433062"/>
          </a:xfrm>
          <a:prstGeom prst="rect">
            <a:avLst/>
          </a:prstGeom>
          <a:solidFill>
            <a:srgbClr val="D8D8D8"/>
          </a:solidFill>
          <a:ln>
            <a:noFill/>
          </a:ln>
        </p:spPr>
      </p:sp>
    </p:spTree>
    <p:extLst>
      <p:ext uri="{BB962C8B-B14F-4D97-AF65-F5344CB8AC3E}">
        <p14:creationId xmlns:p14="http://schemas.microsoft.com/office/powerpoint/2010/main" val="38576591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79"/>
        <p:cNvGrpSpPr/>
        <p:nvPr/>
      </p:nvGrpSpPr>
      <p:grpSpPr>
        <a:xfrm>
          <a:off x="0" y="0"/>
          <a:ext cx="0" cy="0"/>
          <a:chOff x="0" y="0"/>
          <a:chExt cx="0" cy="0"/>
        </a:xfrm>
      </p:grpSpPr>
      <p:sp>
        <p:nvSpPr>
          <p:cNvPr id="80" name="Google Shape;80;p56"/>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 name="Google Shape;81;p56"/>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56"/>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3" name="Google Shape;83;p56"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84" name="Google Shape;84;p56"/>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85" name="Google Shape;85;p56"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86" name="Google Shape;86;p56"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87" name="Google Shape;87;p56"/>
          <p:cNvSpPr>
            <a:spLocks noGrp="1"/>
          </p:cNvSpPr>
          <p:nvPr>
            <p:ph type="pic" idx="3"/>
          </p:nvPr>
        </p:nvSpPr>
        <p:spPr>
          <a:xfrm>
            <a:off x="7735037" y="1373925"/>
            <a:ext cx="2444127" cy="4336988"/>
          </a:xfrm>
          <a:prstGeom prst="rect">
            <a:avLst/>
          </a:prstGeom>
          <a:solidFill>
            <a:srgbClr val="D8D8D8"/>
          </a:solidFill>
          <a:ln>
            <a:noFill/>
          </a:ln>
        </p:spPr>
      </p:sp>
    </p:spTree>
    <p:extLst>
      <p:ext uri="{BB962C8B-B14F-4D97-AF65-F5344CB8AC3E}">
        <p14:creationId xmlns:p14="http://schemas.microsoft.com/office/powerpoint/2010/main" val="17225541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88"/>
        <p:cNvGrpSpPr/>
        <p:nvPr/>
      </p:nvGrpSpPr>
      <p:grpSpPr>
        <a:xfrm>
          <a:off x="0" y="0"/>
          <a:ext cx="0" cy="0"/>
          <a:chOff x="0" y="0"/>
          <a:chExt cx="0" cy="0"/>
        </a:xfrm>
      </p:grpSpPr>
      <p:sp>
        <p:nvSpPr>
          <p:cNvPr id="89" name="Google Shape;89;p57"/>
          <p:cNvSpPr>
            <a:spLocks noGrp="1"/>
          </p:cNvSpPr>
          <p:nvPr>
            <p:ph type="pic" idx="2"/>
          </p:nvPr>
        </p:nvSpPr>
        <p:spPr>
          <a:xfrm>
            <a:off x="0" y="3919655"/>
            <a:ext cx="11125201" cy="2342319"/>
          </a:xfrm>
          <a:prstGeom prst="rect">
            <a:avLst/>
          </a:prstGeom>
          <a:solidFill>
            <a:srgbClr val="D9D9D9"/>
          </a:solidFill>
          <a:ln>
            <a:noFill/>
          </a:ln>
        </p:spPr>
      </p:sp>
      <p:sp>
        <p:nvSpPr>
          <p:cNvPr id="90" name="Google Shape;90;p57"/>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57"/>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380668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92"/>
        <p:cNvGrpSpPr/>
        <p:nvPr/>
      </p:nvGrpSpPr>
      <p:grpSpPr>
        <a:xfrm>
          <a:off x="0" y="0"/>
          <a:ext cx="0" cy="0"/>
          <a:chOff x="0" y="0"/>
          <a:chExt cx="0" cy="0"/>
        </a:xfrm>
      </p:grpSpPr>
      <p:sp>
        <p:nvSpPr>
          <p:cNvPr id="93" name="Google Shape;93;p58"/>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 name="Google Shape;94;p58"/>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5" name="Google Shape;95;p58"/>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6579975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96"/>
        <p:cNvGrpSpPr/>
        <p:nvPr/>
      </p:nvGrpSpPr>
      <p:grpSpPr>
        <a:xfrm>
          <a:off x="0" y="0"/>
          <a:ext cx="0" cy="0"/>
          <a:chOff x="0" y="0"/>
          <a:chExt cx="0" cy="0"/>
        </a:xfrm>
      </p:grpSpPr>
      <p:sp>
        <p:nvSpPr>
          <p:cNvPr id="97" name="Google Shape;97;p59"/>
          <p:cNvSpPr/>
          <p:nvPr/>
        </p:nvSpPr>
        <p:spPr>
          <a:xfrm>
            <a:off x="-346354" y="5333997"/>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 name="Google Shape;98;p59"/>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9" name="Google Shape;99;p5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100" name="Google Shape;100;p59"/>
          <p:cNvSpPr>
            <a:spLocks noGrp="1"/>
          </p:cNvSpPr>
          <p:nvPr>
            <p:ph type="pic" idx="2"/>
          </p:nvPr>
        </p:nvSpPr>
        <p:spPr>
          <a:xfrm>
            <a:off x="6966760" y="2884487"/>
            <a:ext cx="3896842" cy="3973513"/>
          </a:xfrm>
          <a:prstGeom prst="rect">
            <a:avLst/>
          </a:prstGeom>
          <a:solidFill>
            <a:srgbClr val="D9D9D9"/>
          </a:solidFill>
          <a:ln>
            <a:noFill/>
          </a:ln>
        </p:spPr>
      </p:sp>
      <p:sp>
        <p:nvSpPr>
          <p:cNvPr id="101" name="Google Shape;101;p59"/>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59"/>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82647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fade">
                                      <p:cBhvr>
                                        <p:cTn id="7"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104"/>
        <p:cNvGrpSpPr/>
        <p:nvPr/>
      </p:nvGrpSpPr>
      <p:grpSpPr>
        <a:xfrm>
          <a:off x="0" y="0"/>
          <a:ext cx="0" cy="0"/>
          <a:chOff x="0" y="0"/>
          <a:chExt cx="0" cy="0"/>
        </a:xfrm>
      </p:grpSpPr>
      <p:sp>
        <p:nvSpPr>
          <p:cNvPr id="105" name="Google Shape;105;p61"/>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 name="Google Shape;106;p61"/>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61"/>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8" name="Google Shape;108;p61"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l="-5129" t="-7198" r="-1" b="-1"/>
          <a:stretch/>
        </p:blipFill>
        <p:spPr>
          <a:xfrm rot="3551861">
            <a:off x="413751" y="2668846"/>
            <a:ext cx="3845287" cy="3119494"/>
          </a:xfrm>
          <a:prstGeom prst="rect">
            <a:avLst/>
          </a:prstGeom>
          <a:noFill/>
          <a:ln>
            <a:noFill/>
          </a:ln>
        </p:spPr>
      </p:pic>
    </p:spTree>
    <p:extLst>
      <p:ext uri="{BB962C8B-B14F-4D97-AF65-F5344CB8AC3E}">
        <p14:creationId xmlns:p14="http://schemas.microsoft.com/office/powerpoint/2010/main" val="399890852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1_Large Photo Slide - Pruple">
  <p:cSld name="1_Large Photo Slide - Pruple">
    <p:spTree>
      <p:nvGrpSpPr>
        <p:cNvPr id="1" name="Shape 109"/>
        <p:cNvGrpSpPr/>
        <p:nvPr/>
      </p:nvGrpSpPr>
      <p:grpSpPr>
        <a:xfrm>
          <a:off x="0" y="0"/>
          <a:ext cx="0" cy="0"/>
          <a:chOff x="0" y="0"/>
          <a:chExt cx="0" cy="0"/>
        </a:xfrm>
      </p:grpSpPr>
      <p:sp>
        <p:nvSpPr>
          <p:cNvPr id="110" name="Google Shape;110;p62"/>
          <p:cNvSpPr/>
          <p:nvPr/>
        </p:nvSpPr>
        <p:spPr>
          <a:xfrm>
            <a:off x="-1" y="-16255"/>
            <a:ext cx="6884895" cy="5977784"/>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62"/>
          <p:cNvSpPr>
            <a:spLocks noGrp="1"/>
          </p:cNvSpPr>
          <p:nvPr>
            <p:ph type="pic" idx="2"/>
          </p:nvPr>
        </p:nvSpPr>
        <p:spPr>
          <a:xfrm>
            <a:off x="-1" y="-16255"/>
            <a:ext cx="13698071" cy="7654184"/>
          </a:xfrm>
          <a:prstGeom prst="rect">
            <a:avLst/>
          </a:prstGeom>
          <a:noFill/>
          <a:ln>
            <a:noFill/>
          </a:ln>
        </p:spPr>
      </p:sp>
      <p:sp>
        <p:nvSpPr>
          <p:cNvPr id="112" name="Google Shape;112;p62"/>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113;p62"/>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62"/>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771405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Large Photo Slide - Pruple">
  <p:cSld name="Large Photo Slide - Pruple">
    <p:spTree>
      <p:nvGrpSpPr>
        <p:cNvPr id="1" name="Shape 125"/>
        <p:cNvGrpSpPr/>
        <p:nvPr/>
      </p:nvGrpSpPr>
      <p:grpSpPr>
        <a:xfrm>
          <a:off x="0" y="0"/>
          <a:ext cx="0" cy="0"/>
          <a:chOff x="0" y="0"/>
          <a:chExt cx="0" cy="0"/>
        </a:xfrm>
      </p:grpSpPr>
      <p:sp>
        <p:nvSpPr>
          <p:cNvPr id="126" name="Google Shape;126;p65"/>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 name="Google Shape;127;p65"/>
          <p:cNvSpPr>
            <a:spLocks noGrp="1"/>
          </p:cNvSpPr>
          <p:nvPr>
            <p:ph type="pic" idx="2"/>
          </p:nvPr>
        </p:nvSpPr>
        <p:spPr>
          <a:xfrm>
            <a:off x="0" y="0"/>
            <a:ext cx="12192000" cy="6858000"/>
          </a:xfrm>
          <a:prstGeom prst="rect">
            <a:avLst/>
          </a:prstGeom>
          <a:noFill/>
          <a:ln>
            <a:noFill/>
          </a:ln>
        </p:spPr>
      </p:sp>
      <p:sp>
        <p:nvSpPr>
          <p:cNvPr id="128" name="Google Shape;128;p65"/>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65"/>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65"/>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128683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109"/>
        <p:cNvGrpSpPr/>
        <p:nvPr/>
      </p:nvGrpSpPr>
      <p:grpSpPr>
        <a:xfrm>
          <a:off x="0" y="0"/>
          <a:ext cx="0" cy="0"/>
          <a:chOff x="0" y="0"/>
          <a:chExt cx="0" cy="0"/>
        </a:xfrm>
      </p:grpSpPr>
      <p:sp>
        <p:nvSpPr>
          <p:cNvPr id="110" name="Google Shape;110;p51"/>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51"/>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51"/>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3" name="Google Shape;113;p5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l="-5129" t="-7198" r="-1" b="-1"/>
          <a:stretch/>
        </p:blipFill>
        <p:spPr>
          <a:xfrm rot="4323731">
            <a:off x="27559" y="2752821"/>
            <a:ext cx="3845287" cy="3119494"/>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194"/>
        <p:cNvGrpSpPr/>
        <p:nvPr/>
      </p:nvGrpSpPr>
      <p:grpSpPr>
        <a:xfrm>
          <a:off x="0" y="0"/>
          <a:ext cx="0" cy="0"/>
          <a:chOff x="0" y="0"/>
          <a:chExt cx="0" cy="0"/>
        </a:xfrm>
      </p:grpSpPr>
      <p:sp>
        <p:nvSpPr>
          <p:cNvPr id="195" name="Google Shape;195;p73"/>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6" name="Google Shape;196;p73"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97" name="Google Shape;197;p73"/>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198" name="Google Shape;198;p73"/>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73"/>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73"/>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01" name="Google Shape;201;p73"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11810672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202"/>
        <p:cNvGrpSpPr/>
        <p:nvPr/>
      </p:nvGrpSpPr>
      <p:grpSpPr>
        <a:xfrm>
          <a:off x="0" y="0"/>
          <a:ext cx="0" cy="0"/>
          <a:chOff x="0" y="0"/>
          <a:chExt cx="0" cy="0"/>
        </a:xfrm>
      </p:grpSpPr>
      <p:sp>
        <p:nvSpPr>
          <p:cNvPr id="203" name="Google Shape;203;p74"/>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74"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05" name="Google Shape;205;p74"/>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06" name="Google Shape;206;p74"/>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7" name="Google Shape;207;p74"/>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8" name="Google Shape;208;p74"/>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09" name="Google Shape;209;p74"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11629988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210"/>
        <p:cNvGrpSpPr/>
        <p:nvPr/>
      </p:nvGrpSpPr>
      <p:grpSpPr>
        <a:xfrm>
          <a:off x="0" y="0"/>
          <a:ext cx="0" cy="0"/>
          <a:chOff x="0" y="0"/>
          <a:chExt cx="0" cy="0"/>
        </a:xfrm>
      </p:grpSpPr>
      <p:sp>
        <p:nvSpPr>
          <p:cNvPr id="211" name="Google Shape;211;p75"/>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2" name="Google Shape;212;p75"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13" name="Google Shape;213;p75"/>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14" name="Google Shape;214;p75"/>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5" name="Google Shape;215;p75"/>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6" name="Google Shape;216;p75"/>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17" name="Google Shape;217;p75"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32139185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629634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102685441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672130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3315944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30097055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24362063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795289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114"/>
        <p:cNvGrpSpPr/>
        <p:nvPr/>
      </p:nvGrpSpPr>
      <p:grpSpPr>
        <a:xfrm>
          <a:off x="0" y="0"/>
          <a:ext cx="0" cy="0"/>
          <a:chOff x="0" y="0"/>
          <a:chExt cx="0" cy="0"/>
        </a:xfrm>
      </p:grpSpPr>
      <p:sp>
        <p:nvSpPr>
          <p:cNvPr id="115" name="Google Shape;115;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8" name="Google Shape;118;p52"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4513471" flipH="1">
            <a:off x="-975088" y="537869"/>
            <a:ext cx="3540487" cy="2482534"/>
          </a:xfrm>
          <a:prstGeom prst="rect">
            <a:avLst/>
          </a:prstGeom>
          <a:noFill/>
          <a:ln>
            <a:noFill/>
          </a:ln>
        </p:spPr>
      </p:pic>
      <p:sp>
        <p:nvSpPr>
          <p:cNvPr id="119" name="Google Shape;119;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120" name="Google Shape;120;p52"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121" name="Google Shape;121;p52"/>
          <p:cNvPicPr preferRelativeResize="0"/>
          <p:nvPr/>
        </p:nvPicPr>
        <p:blipFill rotWithShape="1">
          <a:blip r:embed="rId4" cstate="email">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122" name="Google Shape;122;p52"/>
          <p:cNvSpPr>
            <a:spLocks noGrp="1"/>
          </p:cNvSpPr>
          <p:nvPr>
            <p:ph type="pic" idx="3"/>
          </p:nvPr>
        </p:nvSpPr>
        <p:spPr>
          <a:xfrm>
            <a:off x="635768" y="2347106"/>
            <a:ext cx="4501280" cy="3433062"/>
          </a:xfrm>
          <a:prstGeom prst="rect">
            <a:avLst/>
          </a:prstGeom>
          <a:solidFill>
            <a:srgbClr val="D8D8D8"/>
          </a:solidFill>
          <a:ln>
            <a:noFill/>
          </a:ln>
        </p:spPr>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410061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53325789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499136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83006508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18664199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75494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8938804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81133123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23163772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144226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34"/>
        <p:cNvGrpSpPr/>
        <p:nvPr/>
      </p:nvGrpSpPr>
      <p:grpSpPr>
        <a:xfrm>
          <a:off x="0" y="0"/>
          <a:ext cx="0" cy="0"/>
          <a:chOff x="0" y="0"/>
          <a:chExt cx="0" cy="0"/>
        </a:xfrm>
      </p:grpSpPr>
      <p:sp>
        <p:nvSpPr>
          <p:cNvPr id="135" name="Google Shape;135;p55"/>
          <p:cNvSpPr>
            <a:spLocks noGrp="1"/>
          </p:cNvSpPr>
          <p:nvPr>
            <p:ph type="pic" idx="2"/>
          </p:nvPr>
        </p:nvSpPr>
        <p:spPr>
          <a:xfrm>
            <a:off x="0" y="3919655"/>
            <a:ext cx="11125201" cy="2342319"/>
          </a:xfrm>
          <a:prstGeom prst="rect">
            <a:avLst/>
          </a:prstGeom>
          <a:solidFill>
            <a:srgbClr val="D9D9D9"/>
          </a:solidFill>
          <a:ln>
            <a:noFill/>
          </a:ln>
        </p:spPr>
      </p:sp>
      <p:sp>
        <p:nvSpPr>
          <p:cNvPr id="136" name="Google Shape;136;p55"/>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55"/>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65061446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5499102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6884747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8665709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226849723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185187967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42365889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8303534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26127098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89220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34" Type="http://schemas.openxmlformats.org/officeDocument/2006/relationships/image" Target="../media/image14.png"/><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33" Type="http://schemas.openxmlformats.org/officeDocument/2006/relationships/theme" Target="../theme/theme2.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29" Type="http://schemas.openxmlformats.org/officeDocument/2006/relationships/slideLayout" Target="../slideLayouts/slideLayout52.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slideLayout" Target="../slideLayouts/slideLayout55.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slideLayout" Target="../slideLayouts/slideLayout5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 Id="rId8"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theme" Target="../theme/theme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image" Target="../media/image19.png"/><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slideLayout" Target="../slideLayouts/slideLayout90.xml"/><Relationship Id="rId26" Type="http://schemas.openxmlformats.org/officeDocument/2006/relationships/slideLayout" Target="../slideLayouts/slideLayout98.xml"/><Relationship Id="rId3" Type="http://schemas.openxmlformats.org/officeDocument/2006/relationships/slideLayout" Target="../slideLayouts/slideLayout75.xml"/><Relationship Id="rId21" Type="http://schemas.openxmlformats.org/officeDocument/2006/relationships/slideLayout" Target="../slideLayouts/slideLayout93.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5" Type="http://schemas.openxmlformats.org/officeDocument/2006/relationships/slideLayout" Target="../slideLayouts/slideLayout97.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slideLayout" Target="../slideLayouts/slideLayout92.xml"/><Relationship Id="rId29" Type="http://schemas.openxmlformats.org/officeDocument/2006/relationships/slideLayout" Target="../slideLayouts/slideLayout101.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slideLayout" Target="../slideLayouts/slideLayout96.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28" Type="http://schemas.openxmlformats.org/officeDocument/2006/relationships/slideLayout" Target="../slideLayouts/slideLayout100.xml"/><Relationship Id="rId10" Type="http://schemas.openxmlformats.org/officeDocument/2006/relationships/slideLayout" Target="../slideLayouts/slideLayout82.xml"/><Relationship Id="rId19" Type="http://schemas.openxmlformats.org/officeDocument/2006/relationships/slideLayout" Target="../slideLayouts/slideLayout91.xml"/><Relationship Id="rId31" Type="http://schemas.openxmlformats.org/officeDocument/2006/relationships/image" Target="../media/image14.png"/><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slideLayout" Target="../slideLayouts/slideLayout94.xml"/><Relationship Id="rId27" Type="http://schemas.openxmlformats.org/officeDocument/2006/relationships/slideLayout" Target="../slideLayouts/slideLayout99.xml"/><Relationship Id="rId30"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0" i="0" u="none" strike="noStrike" cap="none">
                <a:solidFill>
                  <a:srgbClr val="242B62"/>
                </a:solidFill>
                <a:latin typeface="Calibri"/>
                <a:ea typeface="Calibri"/>
                <a:cs typeface="Calibri"/>
                <a:sym typeface="Calibri"/>
              </a:rPr>
              <a:t>Sharing Knowledge, Bridging Generations</a:t>
            </a:r>
            <a:endParaRPr/>
          </a:p>
        </p:txBody>
      </p:sp>
      <p:pic>
        <p:nvPicPr>
          <p:cNvPr id="11" name="Google Shape;11;p39" descr="A colorful circles with white lines and dots&#10;&#10;AI-generated content may be incorrect."/>
          <p:cNvPicPr preferRelativeResize="0"/>
          <p:nvPr/>
        </p:nvPicPr>
        <p:blipFill rotWithShape="1">
          <a:blip r:embed="rId25" cstate="email">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1" r:id="rId2"/>
    <p:sldLayoutId id="2147483653" r:id="rId3"/>
    <p:sldLayoutId id="2147483655" r:id="rId4"/>
    <p:sldLayoutId id="2147483658" r:id="rId5"/>
    <p:sldLayoutId id="2147483659" r:id="rId6"/>
    <p:sldLayoutId id="2147483660" r:id="rId7"/>
    <p:sldLayoutId id="2147483661" r:id="rId8"/>
    <p:sldLayoutId id="2147483664" r:id="rId9"/>
    <p:sldLayoutId id="2147483665" r:id="rId10"/>
    <p:sldLayoutId id="2147483667" r:id="rId11"/>
    <p:sldLayoutId id="2147483670" r:id="rId12"/>
    <p:sldLayoutId id="2147483672" r:id="rId13"/>
    <p:sldLayoutId id="2147483674" r:id="rId14"/>
    <p:sldLayoutId id="2147483675" r:id="rId15"/>
    <p:sldLayoutId id="2147483676" r:id="rId16"/>
    <p:sldLayoutId id="2147483677" r:id="rId17"/>
    <p:sldLayoutId id="2147483679" r:id="rId18"/>
    <p:sldLayoutId id="2147483680" r:id="rId19"/>
    <p:sldLayoutId id="2147483681" r:id="rId20"/>
    <p:sldLayoutId id="2147483712" r:id="rId21"/>
    <p:sldLayoutId id="2147483713" r:id="rId22"/>
    <p:sldLayoutId id="2147483735"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4" cstate="email">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32919225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 id="2147483709" r:id="rId27"/>
    <p:sldLayoutId id="2147483710" r:id="rId28"/>
    <p:sldLayoutId id="2147483711" r:id="rId29"/>
    <p:sldLayoutId id="2147483732" r:id="rId30"/>
    <p:sldLayoutId id="2147483733" r:id="rId31"/>
    <p:sldLayoutId id="2147483734" r:id="rId3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6"/>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0" i="0" u="none" strike="noStrike" cap="none">
                <a:solidFill>
                  <a:srgbClr val="242B62"/>
                </a:solidFill>
                <a:latin typeface="Calibri"/>
                <a:ea typeface="Calibri"/>
                <a:cs typeface="Calibri"/>
                <a:sym typeface="Calibri"/>
              </a:rPr>
              <a:t>Sharing Knowledge, Bridging Generations</a:t>
            </a:r>
            <a:endParaRPr/>
          </a:p>
        </p:txBody>
      </p:sp>
      <p:pic>
        <p:nvPicPr>
          <p:cNvPr id="11" name="Google Shape;11;p46" descr="A colorful circles with white lines and dots  AI-generated content may be incorrect."/>
          <p:cNvPicPr preferRelativeResize="0"/>
          <p:nvPr/>
        </p:nvPicPr>
        <p:blipFill rotWithShape="1">
          <a:blip r:embed="rId19" cstate="email">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extLst>
      <p:ext uri="{BB962C8B-B14F-4D97-AF65-F5344CB8AC3E}">
        <p14:creationId xmlns:p14="http://schemas.microsoft.com/office/powerpoint/2010/main" val="3312186219"/>
      </p:ext>
    </p:extLst>
  </p:cSld>
  <p:clrMap bg1="lt1" tx1="dk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378007632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 id="2147483755" r:id="rId19"/>
    <p:sldLayoutId id="2147483756" r:id="rId20"/>
    <p:sldLayoutId id="2147483757" r:id="rId21"/>
    <p:sldLayoutId id="2147483758" r:id="rId22"/>
    <p:sldLayoutId id="2147483759" r:id="rId23"/>
    <p:sldLayoutId id="2147483760" r:id="rId24"/>
    <p:sldLayoutId id="2147483761" r:id="rId25"/>
    <p:sldLayoutId id="2147483762" r:id="rId26"/>
    <p:sldLayoutId id="2147483763" r:id="rId27"/>
    <p:sldLayoutId id="2147483764" r:id="rId28"/>
    <p:sldLayoutId id="2147483765"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hyperlink" Target="https://www.youtube.com/watch?v=2RH1s7jYygQ"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2.png"/><Relationship Id="rId1" Type="http://schemas.openxmlformats.org/officeDocument/2006/relationships/slideLayout" Target="../slideLayouts/slideLayout10.xm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11A_0.xm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1.xml"/><Relationship Id="rId1" Type="http://schemas.openxmlformats.org/officeDocument/2006/relationships/slideLayout" Target="../slideLayouts/slideLayout68.xml"/><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microsoft.com/office/2018/10/relationships/comments" Target="../comments/modernComment_1148_A5FC7BF3.xml"/><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hyperlink" Target="http://www.scamsafe.ie/"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1.xm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48.png"/><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7.xml"/><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8.xml"/><Relationship Id="rId1" Type="http://schemas.openxmlformats.org/officeDocument/2006/relationships/slideLayout" Target="../slideLayouts/slideLayout55.xml"/><Relationship Id="rId4" Type="http://schemas.openxmlformats.org/officeDocument/2006/relationships/image" Target="../media/image57.png"/></Relationships>
</file>

<file path=ppt/slides/_rels/slide33.xml.rels><?xml version="1.0" encoding="UTF-8" standalone="yes"?>
<Relationships xmlns="http://schemas.openxmlformats.org/package/2006/relationships"><Relationship Id="rId3" Type="http://schemas.openxmlformats.org/officeDocument/2006/relationships/hyperlink" Target="../Dropbox/AI4Seniors%20-/Final%20Modules/AI4S%20-%20Module%201%20Online%20Security%20&amp;%20Digital%20Safety.pptx" TargetMode="External"/><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microsoft.com/office/2018/10/relationships/comments" Target="../comments/modernComment_40A_0.xml"/><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2.xml"/><Relationship Id="rId1" Type="http://schemas.openxmlformats.org/officeDocument/2006/relationships/slideLayout" Target="../slideLayouts/slideLayout16.xml"/><Relationship Id="rId5" Type="http://schemas.openxmlformats.org/officeDocument/2006/relationships/image" Target="../media/image58.png"/><Relationship Id="rId4" Type="http://schemas.openxmlformats.org/officeDocument/2006/relationships/hyperlink" Target="../Dropbox/AI4Seniors%20-/Final%20Modules/AI4S%20-%20Module%201%20Online%20Security%20&amp;%20Digital%20Safety.pptx"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microsoft.com/office/2018/10/relationships/comments" Target="../comments/modernComment_1120_CCD8676.xml"/><Relationship Id="rId1" Type="http://schemas.openxmlformats.org/officeDocument/2006/relationships/slideLayout" Target="../slideLayouts/slideLayout49.xml"/></Relationships>
</file>

<file path=ppt/slides/_rels/slide4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3" Type="http://schemas.microsoft.com/office/2018/10/relationships/comments" Target="../comments/modernComment_11D_0.xml"/><Relationship Id="rId2" Type="http://schemas.openxmlformats.org/officeDocument/2006/relationships/notesSlide" Target="../notesSlides/notesSlide23.xml"/><Relationship Id="rId1" Type="http://schemas.openxmlformats.org/officeDocument/2006/relationships/slideLayout" Target="../slideLayouts/slideLayout16.xml"/><Relationship Id="rId4" Type="http://schemas.openxmlformats.org/officeDocument/2006/relationships/image" Target="../media/image65.png"/></Relationships>
</file>

<file path=ppt/slides/_rels/slide4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3" Type="http://schemas.microsoft.com/office/2018/10/relationships/comments" Target="../comments/modernComment_120_0.xml"/><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6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7.xml"/><Relationship Id="rId1" Type="http://schemas.openxmlformats.org/officeDocument/2006/relationships/slideLayout" Target="../slideLayouts/slideLayout101.xml"/><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microsoft.com/office/2018/10/relationships/comments" Target="../comments/modernComment_1121_6998C457.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microsoft.com/office/2018/10/relationships/comments" Target="../comments/modernComment_3EF_7A4FB946.xml"/><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microsoft.com/office/2018/10/relationships/comments" Target="../comments/modernComment_3F0_B2CB1796.xml"/><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B5133A5-4E90-289E-FCFD-BE39647BAE88}"/>
              </a:ext>
            </a:extLst>
          </p:cNvPr>
          <p:cNvSpPr txBox="1"/>
          <p:nvPr/>
        </p:nvSpPr>
        <p:spPr>
          <a:xfrm>
            <a:off x="7959012" y="4053526"/>
            <a:ext cx="3918761" cy="923330"/>
          </a:xfrm>
          <a:prstGeom prst="rect">
            <a:avLst/>
          </a:prstGeom>
          <a:noFill/>
        </p:spPr>
        <p:txBody>
          <a:bodyPr wrap="square" rtlCol="0">
            <a:spAutoFit/>
          </a:bodyPr>
          <a:lstStyle/>
          <a:p>
            <a:r>
              <a:rPr lang="en-IE" sz="5400" b="1" dirty="0">
                <a:solidFill>
                  <a:srgbClr val="242B62"/>
                </a:solidFill>
                <a:latin typeface="Calibri" panose="020F0502020204030204" pitchFamily="34" charset="0"/>
                <a:cs typeface="Calibri" panose="020F0502020204030204" pitchFamily="34" charset="0"/>
              </a:rPr>
              <a:t>MODULE 2</a:t>
            </a:r>
          </a:p>
        </p:txBody>
      </p:sp>
      <p:sp>
        <p:nvSpPr>
          <p:cNvPr id="6" name="TextBox 5">
            <a:extLst>
              <a:ext uri="{FF2B5EF4-FFF2-40B4-BE49-F238E27FC236}">
                <a16:creationId xmlns:a16="http://schemas.microsoft.com/office/drawing/2014/main" id="{2AC0BA0B-3904-0A61-3DE2-14DD0C6DEC07}"/>
              </a:ext>
            </a:extLst>
          </p:cNvPr>
          <p:cNvSpPr txBox="1"/>
          <p:nvPr/>
        </p:nvSpPr>
        <p:spPr>
          <a:xfrm>
            <a:off x="548891" y="4053526"/>
            <a:ext cx="4334006" cy="2308324"/>
          </a:xfrm>
          <a:prstGeom prst="rect">
            <a:avLst/>
          </a:prstGeom>
          <a:noFill/>
        </p:spPr>
        <p:txBody>
          <a:bodyPr wrap="square" rtlCol="0">
            <a:spAutoFit/>
          </a:bodyPr>
          <a:lstStyle/>
          <a:p>
            <a:r>
              <a:rPr lang="en-IE" sz="4800" dirty="0">
                <a:solidFill>
                  <a:schemeClr val="bg1"/>
                </a:solidFill>
                <a:latin typeface="Calibri" panose="020F0502020204030204" pitchFamily="34" charset="0"/>
                <a:cs typeface="Calibri" panose="020F0502020204030204" pitchFamily="34" charset="0"/>
              </a:rPr>
              <a:t>Personal Finance &amp; Fraud Prevention </a:t>
            </a:r>
          </a:p>
        </p:txBody>
      </p:sp>
      <p:pic>
        <p:nvPicPr>
          <p:cNvPr id="10" name="Picture Placeholder 9">
            <a:extLst>
              <a:ext uri="{FF2B5EF4-FFF2-40B4-BE49-F238E27FC236}">
                <a16:creationId xmlns:a16="http://schemas.microsoft.com/office/drawing/2014/main" id="{1AE02E47-4846-3CD6-A1D1-C96DBA144DB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rgbClr val="FFFFFF">
              <a:lumMod val="75000"/>
            </a:srgbClr>
          </a:solidFill>
        </p:spPr>
      </p:pic>
    </p:spTree>
    <p:extLst>
      <p:ext uri="{BB962C8B-B14F-4D97-AF65-F5344CB8AC3E}">
        <p14:creationId xmlns:p14="http://schemas.microsoft.com/office/powerpoint/2010/main" val="3232638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31D38DAB-4C96-4F49-1535-EDED2E5B978F}"/>
              </a:ext>
            </a:extLst>
          </p:cNvPr>
          <p:cNvSpPr/>
          <p:nvPr/>
        </p:nvSpPr>
        <p:spPr>
          <a:xfrm>
            <a:off x="715222" y="1285585"/>
            <a:ext cx="5504509" cy="5466783"/>
          </a:xfrm>
          <a:prstGeom prst="ellipse">
            <a:avLst/>
          </a:prstGeom>
          <a:solidFill>
            <a:srgbClr val="5496D1"/>
          </a:solidFill>
          <a:ln>
            <a:solidFill>
              <a:srgbClr val="5496D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661B3ECD-BCEF-F5F0-8E9C-2349ECC50B82}"/>
              </a:ext>
            </a:extLst>
          </p:cNvPr>
          <p:cNvSpPr/>
          <p:nvPr/>
        </p:nvSpPr>
        <p:spPr>
          <a:xfrm>
            <a:off x="5513058" y="1285587"/>
            <a:ext cx="5504509" cy="5466783"/>
          </a:xfrm>
          <a:prstGeom prst="ellipse">
            <a:avLst/>
          </a:prstGeom>
          <a:solidFill>
            <a:srgbClr val="EBCB1F"/>
          </a:solidFill>
          <a:ln>
            <a:solidFill>
              <a:srgbClr val="EBCB1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latin typeface="Calibri" panose="020F0502020204030204" pitchFamily="34" charset="0"/>
                <a:cs typeface="Calibri" panose="020F0502020204030204" pitchFamily="34" charset="0"/>
              </a:rPr>
              <a:t>Risks</a:t>
            </a:r>
          </a:p>
          <a:p>
            <a:endParaRPr lang="en-US" sz="1100" dirty="0">
              <a:latin typeface="Calibri" panose="020F0502020204030204" pitchFamily="34" charset="0"/>
              <a:cs typeface="Calibri" panose="020F0502020204030204" pitchFamily="34" charset="0"/>
            </a:endParaRPr>
          </a:p>
          <a:p>
            <a:pPr marL="342900" indent="-342900">
              <a:buClr>
                <a:srgbClr val="FFFFFF"/>
              </a:buClr>
              <a:buFont typeface="Arial" panose="020B0604020202020204" pitchFamily="34" charset="0"/>
              <a:buChar char="•"/>
            </a:pPr>
            <a:r>
              <a:rPr lang="en-US" sz="2400" dirty="0">
                <a:latin typeface="Calibri" panose="020F0502020204030204" pitchFamily="34" charset="0"/>
                <a:cs typeface="Calibri" panose="020F0502020204030204" pitchFamily="34" charset="0"/>
              </a:rPr>
              <a:t>fake messages</a:t>
            </a:r>
          </a:p>
          <a:p>
            <a:pPr marL="342900" indent="-342900">
              <a:buClr>
                <a:srgbClr val="FFFFFF"/>
              </a:buClr>
              <a:buFont typeface="Arial" panose="020B0604020202020204" pitchFamily="34" charset="0"/>
              <a:buChar char="•"/>
            </a:pPr>
            <a:r>
              <a:rPr lang="en-US" sz="2400" dirty="0">
                <a:latin typeface="Calibri" panose="020F0502020204030204" pitchFamily="34" charset="0"/>
                <a:cs typeface="Calibri" panose="020F0502020204030204" pitchFamily="34" charset="0"/>
              </a:rPr>
              <a:t>copied apps or websites</a:t>
            </a:r>
          </a:p>
          <a:p>
            <a:pPr marL="342900" indent="-342900">
              <a:buClr>
                <a:srgbClr val="FFFFFF"/>
              </a:buClr>
              <a:buFont typeface="Arial" panose="020B0604020202020204" pitchFamily="34" charset="0"/>
              <a:buChar char="•"/>
            </a:pPr>
            <a:r>
              <a:rPr lang="en-US" sz="2400" dirty="0">
                <a:latin typeface="Calibri" panose="020F0502020204030204" pitchFamily="34" charset="0"/>
                <a:cs typeface="Calibri" panose="020F0502020204030204" pitchFamily="34" charset="0"/>
              </a:rPr>
              <a:t>pressure to act quickly</a:t>
            </a:r>
          </a:p>
          <a:p>
            <a:pPr marL="342900" indent="-342900">
              <a:buClr>
                <a:srgbClr val="FFFFFF"/>
              </a:buClr>
              <a:buFont typeface="Arial" panose="020B0604020202020204" pitchFamily="34" charset="0"/>
              <a:buChar char="•"/>
            </a:pPr>
            <a:r>
              <a:rPr lang="en-US" sz="2400" dirty="0">
                <a:latin typeface="Calibri" panose="020F0502020204030204" pitchFamily="34" charset="0"/>
                <a:cs typeface="Calibri" panose="020F0502020204030204" pitchFamily="34" charset="0"/>
              </a:rPr>
              <a:t>impersonation scams</a:t>
            </a:r>
          </a:p>
          <a:p>
            <a:pPr marL="342900" indent="-342900">
              <a:buClr>
                <a:srgbClr val="FFFFFF"/>
              </a:buClr>
              <a:buFont typeface="Arial" panose="020B0604020202020204" pitchFamily="34" charset="0"/>
              <a:buChar char="•"/>
            </a:pPr>
            <a:r>
              <a:rPr lang="en-US" sz="2400" dirty="0">
                <a:latin typeface="Calibri" panose="020F0502020204030204" pitchFamily="34" charset="0"/>
                <a:cs typeface="Calibri" panose="020F0502020204030204" pitchFamily="34" charset="0"/>
              </a:rPr>
              <a:t>requests for money or information</a:t>
            </a:r>
          </a:p>
        </p:txBody>
      </p:sp>
      <p:sp>
        <p:nvSpPr>
          <p:cNvPr id="10" name="Oval 9">
            <a:extLst>
              <a:ext uri="{FF2B5EF4-FFF2-40B4-BE49-F238E27FC236}">
                <a16:creationId xmlns:a16="http://schemas.microsoft.com/office/drawing/2014/main" id="{6580FAB9-68F0-4C2C-D2A5-2A753392A475}"/>
              </a:ext>
            </a:extLst>
          </p:cNvPr>
          <p:cNvSpPr/>
          <p:nvPr/>
        </p:nvSpPr>
        <p:spPr>
          <a:xfrm>
            <a:off x="715222" y="1285590"/>
            <a:ext cx="5504509" cy="5466782"/>
          </a:xfrm>
          <a:prstGeom prst="ellipse">
            <a:avLst/>
          </a:prstGeom>
          <a:noFill/>
          <a:ln>
            <a:solidFill>
              <a:srgbClr val="5496D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44563077-EC3D-EEBD-DA65-523AED256E96}"/>
              </a:ext>
            </a:extLst>
          </p:cNvPr>
          <p:cNvSpPr txBox="1"/>
          <p:nvPr/>
        </p:nvSpPr>
        <p:spPr>
          <a:xfrm>
            <a:off x="1421893" y="477677"/>
            <a:ext cx="10626000" cy="646331"/>
          </a:xfrm>
          <a:prstGeom prst="rect">
            <a:avLst/>
          </a:prstGeom>
          <a:noFill/>
        </p:spPr>
        <p:txBody>
          <a:bodyPr wrap="square">
            <a:spAutoFit/>
          </a:bodyPr>
          <a:lstStyle/>
          <a:p>
            <a:r>
              <a:rPr lang="en-US" sz="3600" b="1" dirty="0">
                <a:solidFill>
                  <a:srgbClr val="002060"/>
                </a:solidFill>
                <a:latin typeface="Calibri" panose="020F0502020204030204" pitchFamily="34" charset="0"/>
                <a:cs typeface="Calibri" panose="020F0502020204030204" pitchFamily="34" charset="0"/>
              </a:rPr>
              <a:t>Digital finance brings both benefits and risks</a:t>
            </a:r>
            <a:endParaRPr lang="en-GB" sz="2800" b="1" dirty="0">
              <a:solidFill>
                <a:srgbClr val="002060"/>
              </a:solidFill>
              <a:latin typeface="Calibri" panose="020F0502020204030204" pitchFamily="34" charset="0"/>
              <a:cs typeface="Calibri" panose="020F0502020204030204" pitchFamily="34" charset="0"/>
            </a:endParaRPr>
          </a:p>
        </p:txBody>
      </p:sp>
      <p:pic>
        <p:nvPicPr>
          <p:cNvPr id="13" name="Google Shape;290;p8" descr="A colorful circles with white lines and dots  AI-generated content may be incorrect.">
            <a:extLst>
              <a:ext uri="{FF2B5EF4-FFF2-40B4-BE49-F238E27FC236}">
                <a16:creationId xmlns:a16="http://schemas.microsoft.com/office/drawing/2014/main" id="{FE60DBDA-314E-2EC2-96E5-F20CEAC25793}"/>
              </a:ext>
            </a:extLst>
          </p:cNvPr>
          <p:cNvPicPr preferRelativeResize="0"/>
          <p:nvPr/>
        </p:nvPicPr>
        <p:blipFill rotWithShape="1">
          <a:blip r:embed="rId2" cstate="email">
            <a:alphaModFix/>
            <a:extLst>
              <a:ext uri="{28A0092B-C50C-407E-A947-70E740481C1C}">
                <a14:useLocalDpi xmlns:a14="http://schemas.microsoft.com/office/drawing/2010/main"/>
              </a:ext>
            </a:extLst>
          </a:blip>
          <a:srcRect l="-5129" t="-7198" r="-1" b="-1"/>
          <a:stretch/>
        </p:blipFill>
        <p:spPr>
          <a:xfrm rot="12543937">
            <a:off x="9663825" y="-435739"/>
            <a:ext cx="3845287" cy="3119494"/>
          </a:xfrm>
          <a:prstGeom prst="rect">
            <a:avLst/>
          </a:prstGeom>
          <a:noFill/>
          <a:ln>
            <a:noFill/>
          </a:ln>
        </p:spPr>
      </p:pic>
      <p:sp>
        <p:nvSpPr>
          <p:cNvPr id="15" name="TextBox 14">
            <a:extLst>
              <a:ext uri="{FF2B5EF4-FFF2-40B4-BE49-F238E27FC236}">
                <a16:creationId xmlns:a16="http://schemas.microsoft.com/office/drawing/2014/main" id="{9637FC47-5DB6-4E2F-EEDF-0DBD8CD69409}"/>
              </a:ext>
            </a:extLst>
          </p:cNvPr>
          <p:cNvSpPr txBox="1"/>
          <p:nvPr/>
        </p:nvSpPr>
        <p:spPr>
          <a:xfrm>
            <a:off x="1421893" y="2703652"/>
            <a:ext cx="4091165" cy="2431435"/>
          </a:xfrm>
          <a:prstGeom prst="rect">
            <a:avLst/>
          </a:prstGeom>
          <a:noFill/>
        </p:spPr>
        <p:txBody>
          <a:bodyPr wrap="square">
            <a:spAutoFit/>
          </a:bodyPr>
          <a:lstStyle/>
          <a:p>
            <a:r>
              <a:rPr lang="en-US" sz="2400" b="1" dirty="0">
                <a:solidFill>
                  <a:schemeClr val="bg1"/>
                </a:solidFill>
                <a:latin typeface="Calibri" panose="020F0502020204030204" pitchFamily="34" charset="0"/>
                <a:cs typeface="Calibri" panose="020F0502020204030204" pitchFamily="34" charset="0"/>
              </a:rPr>
              <a:t>Benefits</a:t>
            </a:r>
          </a:p>
          <a:p>
            <a:endParaRPr lang="en-US" sz="800" dirty="0">
              <a:solidFill>
                <a:schemeClr val="bg1"/>
              </a:solidFill>
              <a:latin typeface="Calibri" panose="020F0502020204030204" pitchFamily="34" charset="0"/>
              <a:cs typeface="Calibri" panose="020F0502020204030204" pitchFamily="34" charset="0"/>
            </a:endParaRP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saves time</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makes payments easier</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helps track spending</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supports independence</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allows access from home</a:t>
            </a:r>
          </a:p>
        </p:txBody>
      </p:sp>
    </p:spTree>
    <p:extLst>
      <p:ext uri="{BB962C8B-B14F-4D97-AF65-F5344CB8AC3E}">
        <p14:creationId xmlns:p14="http://schemas.microsoft.com/office/powerpoint/2010/main" val="3754404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5BEF7E4-8B15-B76F-6A32-D92C06D59E3E}"/>
              </a:ext>
            </a:extLst>
          </p:cNvPr>
          <p:cNvSpPr>
            <a:spLocks noGrp="1"/>
          </p:cNvSpPr>
          <p:nvPr>
            <p:ph type="body" idx="3"/>
          </p:nvPr>
        </p:nvSpPr>
        <p:spPr>
          <a:xfrm>
            <a:off x="356615" y="0"/>
            <a:ext cx="7307835" cy="6858000"/>
          </a:xfrm>
          <a:solidFill>
            <a:srgbClr val="CA7BB3"/>
          </a:solidFill>
          <a:ln>
            <a:solidFill>
              <a:srgbClr val="CA7BB3"/>
            </a:solidFill>
          </a:ln>
        </p:spPr>
        <p:txBody>
          <a:bodyPr/>
          <a:lstStyle/>
          <a:p>
            <a:endParaRPr lang="en-US" sz="1600" b="1" dirty="0">
              <a:solidFill>
                <a:srgbClr val="EBCB1F"/>
              </a:solidFill>
            </a:endParaRPr>
          </a:p>
          <a:p>
            <a:r>
              <a:rPr lang="en-US" sz="3600" b="1" dirty="0">
                <a:solidFill>
                  <a:srgbClr val="002465"/>
                </a:solidFill>
              </a:rPr>
              <a:t>Why Seniors Are Often Targeted</a:t>
            </a:r>
            <a:endParaRPr lang="en-US" sz="1100" b="1" dirty="0">
              <a:solidFill>
                <a:srgbClr val="002465"/>
              </a:solidFill>
            </a:endParaRPr>
          </a:p>
          <a:p>
            <a:endParaRPr lang="en-US" sz="500" dirty="0"/>
          </a:p>
          <a:p>
            <a:endParaRPr lang="en-US" sz="100" b="1" dirty="0"/>
          </a:p>
          <a:p>
            <a:r>
              <a:rPr lang="en-US" dirty="0"/>
              <a:t>Scammers may target people who:</a:t>
            </a:r>
          </a:p>
          <a:p>
            <a:pPr marL="571500" indent="-342900">
              <a:buFont typeface="Arial" panose="020B0604020202020204" pitchFamily="34" charset="0"/>
              <a:buChar char="•"/>
            </a:pPr>
            <a:r>
              <a:rPr lang="en-US" dirty="0"/>
              <a:t>trust familiar organisations </a:t>
            </a:r>
          </a:p>
          <a:p>
            <a:pPr marL="571500" indent="-342900">
              <a:buFont typeface="Arial" panose="020B0604020202020204" pitchFamily="34" charset="0"/>
              <a:buChar char="•"/>
            </a:pPr>
            <a:r>
              <a:rPr lang="en-US" dirty="0"/>
              <a:t>are less familiar with digital systems </a:t>
            </a:r>
          </a:p>
          <a:p>
            <a:pPr marL="571500" indent="-342900">
              <a:buFont typeface="Arial" panose="020B0604020202020204" pitchFamily="34" charset="0"/>
              <a:buChar char="•"/>
            </a:pPr>
            <a:r>
              <a:rPr lang="en-US" dirty="0"/>
              <a:t>want to act quickly to fix a problem </a:t>
            </a:r>
          </a:p>
          <a:p>
            <a:endParaRPr lang="en-US" sz="1400" dirty="0"/>
          </a:p>
          <a:p>
            <a:r>
              <a:rPr lang="en-US" b="1" dirty="0"/>
              <a:t>Important reminder</a:t>
            </a:r>
          </a:p>
          <a:p>
            <a:endParaRPr lang="en-US" sz="400" b="1" dirty="0"/>
          </a:p>
          <a:p>
            <a:r>
              <a:rPr lang="en-US" b="1" dirty="0">
                <a:solidFill>
                  <a:srgbClr val="002465"/>
                </a:solidFill>
              </a:rPr>
              <a:t>Being targeted is not a sign of weakness</a:t>
            </a:r>
          </a:p>
          <a:p>
            <a:endParaRPr lang="en-US" sz="200" dirty="0"/>
          </a:p>
          <a:p>
            <a:r>
              <a:rPr lang="en-US" dirty="0"/>
              <a:t>Scammers are trained to create:</a:t>
            </a:r>
          </a:p>
          <a:p>
            <a:pPr marL="571500" indent="-342900">
              <a:buFont typeface="Arial" panose="020B0604020202020204" pitchFamily="34" charset="0"/>
              <a:buChar char="•"/>
            </a:pPr>
            <a:r>
              <a:rPr lang="en-US" dirty="0"/>
              <a:t>urgency </a:t>
            </a:r>
          </a:p>
          <a:p>
            <a:pPr marL="571500" indent="-342900">
              <a:buFont typeface="Arial" panose="020B0604020202020204" pitchFamily="34" charset="0"/>
              <a:buChar char="•"/>
            </a:pPr>
            <a:r>
              <a:rPr lang="en-US" dirty="0"/>
              <a:t>fear </a:t>
            </a:r>
          </a:p>
          <a:p>
            <a:pPr marL="571500" indent="-342900">
              <a:buFont typeface="Arial" panose="020B0604020202020204" pitchFamily="34" charset="0"/>
              <a:buChar char="•"/>
            </a:pPr>
            <a:r>
              <a:rPr lang="en-US" dirty="0"/>
              <a:t>confusion </a:t>
            </a:r>
          </a:p>
          <a:p>
            <a:pPr marL="571500" indent="-342900">
              <a:buFont typeface="Arial" panose="020B0604020202020204" pitchFamily="34" charset="0"/>
              <a:buChar char="•"/>
            </a:pPr>
            <a:r>
              <a:rPr lang="en-US" dirty="0"/>
              <a:t>emotional pressure </a:t>
            </a:r>
          </a:p>
          <a:p>
            <a:endParaRPr lang="en-US" sz="1050" b="1" dirty="0"/>
          </a:p>
          <a:p>
            <a:r>
              <a:rPr lang="en-US" b="1" dirty="0"/>
              <a:t>These are normal human reactions</a:t>
            </a:r>
            <a:endParaRPr lang="en-US" dirty="0"/>
          </a:p>
        </p:txBody>
      </p:sp>
      <p:pic>
        <p:nvPicPr>
          <p:cNvPr id="4098" name="Picture 2" descr="a woman holding her head in her hands">
            <a:extLst>
              <a:ext uri="{FF2B5EF4-FFF2-40B4-BE49-F238E27FC236}">
                <a16:creationId xmlns:a16="http://schemas.microsoft.com/office/drawing/2014/main" id="{4432AE95-553C-96DC-A963-178DA42665E9}"/>
              </a:ext>
            </a:extLst>
          </p:cNvPr>
          <p:cNvPicPr>
            <a:picLocks noGrp="1" noChangeAspect="1" noChangeArrowheads="1"/>
          </p:cNvPicPr>
          <p:nvPr>
            <p:ph type="pic" idx="2"/>
          </p:nvPr>
        </p:nvPicPr>
        <p:blipFill rotWithShape="1">
          <a:blip r:embed="rId3" cstate="email">
            <a:extLst>
              <a:ext uri="{28A0092B-C50C-407E-A947-70E740481C1C}">
                <a14:useLocalDpi xmlns:a14="http://schemas.microsoft.com/office/drawing/2010/main"/>
              </a:ext>
            </a:extLst>
          </a:blip>
          <a:srcRect/>
          <a:stretch>
            <a:fillRect/>
          </a:stretch>
        </p:blipFill>
        <p:spPr bwMode="auto">
          <a:xfrm>
            <a:off x="8178229" y="443622"/>
            <a:ext cx="3421295" cy="6155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5498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B727DEC-BDB8-BA3B-DF79-8C90B3C512ED}"/>
              </a:ext>
            </a:extLst>
          </p:cNvPr>
          <p:cNvSpPr>
            <a:spLocks noGrp="1"/>
          </p:cNvSpPr>
          <p:nvPr>
            <p:ph type="body" idx="2"/>
          </p:nvPr>
        </p:nvSpPr>
        <p:spPr>
          <a:xfrm>
            <a:off x="5694120" y="1051776"/>
            <a:ext cx="6079889" cy="4372867"/>
          </a:xfrm>
        </p:spPr>
        <p:txBody>
          <a:bodyPr/>
          <a:lstStyle/>
          <a:p>
            <a:r>
              <a:rPr lang="en-US" sz="3600" b="1" dirty="0">
                <a:solidFill>
                  <a:srgbClr val="CA7BB3"/>
                </a:solidFill>
              </a:rPr>
              <a:t>Watch and Reflect</a:t>
            </a:r>
          </a:p>
          <a:p>
            <a:pPr algn="just"/>
            <a:endParaRPr lang="en-US" sz="1100" b="1" dirty="0"/>
          </a:p>
          <a:p>
            <a:r>
              <a:rPr lang="en-US" dirty="0"/>
              <a:t>Digital banking can be convenient, but it is</a:t>
            </a:r>
          </a:p>
          <a:p>
            <a:r>
              <a:rPr lang="en-US" dirty="0"/>
              <a:t>important to use the safety features available</a:t>
            </a:r>
          </a:p>
          <a:p>
            <a:r>
              <a:rPr lang="en-US" dirty="0"/>
              <a:t>through your bank and device.</a:t>
            </a:r>
            <a:endParaRPr lang="en-US" sz="1200" dirty="0">
              <a:solidFill>
                <a:srgbClr val="002060"/>
              </a:solidFill>
            </a:endParaRPr>
          </a:p>
          <a:p>
            <a:endParaRPr lang="en-US" b="1" dirty="0">
              <a:solidFill>
                <a:srgbClr val="002060"/>
              </a:solidFill>
            </a:endParaRPr>
          </a:p>
          <a:p>
            <a:r>
              <a:rPr lang="en-US" b="1" dirty="0">
                <a:solidFill>
                  <a:srgbClr val="002060"/>
                </a:solidFill>
              </a:rPr>
              <a:t>As you watch, think about</a:t>
            </a:r>
            <a:endParaRPr lang="en-US" dirty="0">
              <a:solidFill>
                <a:srgbClr val="002060"/>
              </a:solidFill>
            </a:endParaRPr>
          </a:p>
          <a:p>
            <a:pPr marL="571500" indent="-342900">
              <a:buFont typeface="Arial" panose="020B0604020202020204" pitchFamily="34" charset="0"/>
              <a:buChar char="•"/>
            </a:pPr>
            <a:r>
              <a:rPr lang="en-US" dirty="0">
                <a:solidFill>
                  <a:srgbClr val="002060"/>
                </a:solidFill>
              </a:rPr>
              <a:t>Which protections seem most useful? </a:t>
            </a:r>
          </a:p>
          <a:p>
            <a:pPr marL="571500" indent="-342900">
              <a:buFont typeface="Arial" panose="020B0604020202020204" pitchFamily="34" charset="0"/>
              <a:buChar char="•"/>
            </a:pPr>
            <a:r>
              <a:rPr lang="en-US" dirty="0">
                <a:solidFill>
                  <a:srgbClr val="002060"/>
                </a:solidFill>
              </a:rPr>
              <a:t>Which settings do you already use? </a:t>
            </a:r>
          </a:p>
          <a:p>
            <a:pPr marL="571500" indent="-342900">
              <a:buFont typeface="Arial" panose="020B0604020202020204" pitchFamily="34" charset="0"/>
              <a:buChar char="•"/>
            </a:pPr>
            <a:r>
              <a:rPr lang="en-US" dirty="0">
                <a:solidFill>
                  <a:srgbClr val="002060"/>
                </a:solidFill>
              </a:rPr>
              <a:t>What could you check later on your own </a:t>
            </a:r>
            <a:r>
              <a:rPr lang="en-US" dirty="0"/>
              <a:t>account? </a:t>
            </a:r>
          </a:p>
        </p:txBody>
      </p:sp>
      <p:pic>
        <p:nvPicPr>
          <p:cNvPr id="2" name="Google Shape;290;p8" descr="A colorful circles with white lines and dots  AI-generated content may be incorrect.">
            <a:extLst>
              <a:ext uri="{FF2B5EF4-FFF2-40B4-BE49-F238E27FC236}">
                <a16:creationId xmlns:a16="http://schemas.microsoft.com/office/drawing/2014/main" id="{5D25B00D-58B3-C17C-DD13-5955329887E0}"/>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5786722">
            <a:off x="-797485" y="21054"/>
            <a:ext cx="4034970" cy="3237251"/>
          </a:xfrm>
          <a:prstGeom prst="rect">
            <a:avLst/>
          </a:prstGeom>
          <a:noFill/>
          <a:ln>
            <a:noFill/>
          </a:ln>
        </p:spPr>
      </p:pic>
      <p:sp>
        <p:nvSpPr>
          <p:cNvPr id="5" name="TextBox 4">
            <a:extLst>
              <a:ext uri="{FF2B5EF4-FFF2-40B4-BE49-F238E27FC236}">
                <a16:creationId xmlns:a16="http://schemas.microsoft.com/office/drawing/2014/main" id="{73F482E6-087C-B856-C94A-3DDC2D094A0F}"/>
              </a:ext>
            </a:extLst>
          </p:cNvPr>
          <p:cNvSpPr txBox="1"/>
          <p:nvPr/>
        </p:nvSpPr>
        <p:spPr>
          <a:xfrm>
            <a:off x="5455985" y="5424643"/>
            <a:ext cx="6556158" cy="830997"/>
          </a:xfrm>
          <a:prstGeom prst="rect">
            <a:avLst/>
          </a:prstGeom>
          <a:noFill/>
        </p:spPr>
        <p:txBody>
          <a:bodyPr wrap="square">
            <a:spAutoFit/>
          </a:bodyPr>
          <a:lstStyle/>
          <a:p>
            <a:pPr algn="ctr"/>
            <a:r>
              <a:rPr lang="en-US" sz="1600" b="1" i="1" dirty="0">
                <a:solidFill>
                  <a:srgbClr val="8DA73C"/>
                </a:solidFill>
              </a:rPr>
              <a:t>5 Bank Settings That Stop Financial Fraud for Seniors</a:t>
            </a:r>
            <a:endParaRPr lang="en-US" sz="1600" b="1" dirty="0"/>
          </a:p>
          <a:p>
            <a:pPr lvl="0" algn="ctr">
              <a:defRPr/>
            </a:pPr>
            <a:r>
              <a:rPr lang="en-US" sz="1600" b="1" dirty="0">
                <a:solidFill>
                  <a:srgbClr val="8DA73C"/>
                </a:solidFill>
                <a:hlinkClick r:id="rId4"/>
              </a:rPr>
              <a:t>https://www.youtube.com/watch?v=2RH1s7jYygQ</a:t>
            </a:r>
            <a:endParaRPr lang="en-US" sz="1600" b="1" dirty="0">
              <a:solidFill>
                <a:srgbClr val="8DA73C"/>
              </a:solidFill>
            </a:endParaRPr>
          </a:p>
          <a:p>
            <a:pPr lvl="0" algn="ctr">
              <a:defRPr/>
            </a:pPr>
            <a:endParaRPr lang="en-GB" sz="1600" b="1" dirty="0">
              <a:solidFill>
                <a:srgbClr val="8DA73C"/>
              </a:solidFill>
            </a:endParaRPr>
          </a:p>
        </p:txBody>
      </p:sp>
      <p:pic>
        <p:nvPicPr>
          <p:cNvPr id="7" name="Picture 6">
            <a:extLst>
              <a:ext uri="{FF2B5EF4-FFF2-40B4-BE49-F238E27FC236}">
                <a16:creationId xmlns:a16="http://schemas.microsoft.com/office/drawing/2014/main" id="{28302B96-A062-85C1-8490-77A72077A98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01882" y="315508"/>
            <a:ext cx="1060796" cy="1207113"/>
          </a:xfrm>
          <a:prstGeom prst="rect">
            <a:avLst/>
          </a:prstGeom>
        </p:spPr>
      </p:pic>
      <p:pic>
        <p:nvPicPr>
          <p:cNvPr id="11" name="Picture Placeholder 10">
            <a:hlinkClick r:id="rId4"/>
            <a:extLst>
              <a:ext uri="{FF2B5EF4-FFF2-40B4-BE49-F238E27FC236}">
                <a16:creationId xmlns:a16="http://schemas.microsoft.com/office/drawing/2014/main" id="{02D3C815-0DFE-66D8-C9DC-F36D56FC3E57}"/>
              </a:ext>
            </a:extLst>
          </p:cNvPr>
          <p:cNvPicPr>
            <a:picLocks noGrp="1" noChangeAspect="1"/>
          </p:cNvPicPr>
          <p:nvPr>
            <p:ph type="pic" idx="3"/>
          </p:nvPr>
        </p:nvPicPr>
        <p:blipFill>
          <a:blip r:embed="rId6"/>
          <a:srcRect l="11900" r="11900"/>
          <a:stretch/>
        </p:blipFill>
        <p:spPr>
          <a:prstGeom prst="rect">
            <a:avLst/>
          </a:prstGeom>
          <a:solidFill>
            <a:srgbClr val="D8D8D8"/>
          </a:solidFill>
          <a:ln>
            <a:noFill/>
          </a:ln>
        </p:spPr>
      </p:pic>
      <p:sp>
        <p:nvSpPr>
          <p:cNvPr id="12" name="Isosceles Triangle 11">
            <a:hlinkClick r:id="rId4"/>
            <a:extLst>
              <a:ext uri="{FF2B5EF4-FFF2-40B4-BE49-F238E27FC236}">
                <a16:creationId xmlns:a16="http://schemas.microsoft.com/office/drawing/2014/main" id="{DDC41AE8-2805-58AF-1CF5-2723BFABA9B0}"/>
              </a:ext>
            </a:extLst>
          </p:cNvPr>
          <p:cNvSpPr/>
          <p:nvPr/>
        </p:nvSpPr>
        <p:spPr>
          <a:xfrm rot="5400000">
            <a:off x="2249424" y="3749040"/>
            <a:ext cx="914400" cy="667512"/>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spTree>
    <p:extLst>
      <p:ext uri="{BB962C8B-B14F-4D97-AF65-F5344CB8AC3E}">
        <p14:creationId xmlns:p14="http://schemas.microsoft.com/office/powerpoint/2010/main" val="481844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3301AA-7DE9-3109-60F1-1F30D73AC350}"/>
              </a:ext>
            </a:extLst>
          </p:cNvPr>
          <p:cNvSpPr>
            <a:spLocks noGrp="1"/>
          </p:cNvSpPr>
          <p:nvPr>
            <p:ph type="body" sz="quarter" idx="17"/>
          </p:nvPr>
        </p:nvSpPr>
        <p:spPr>
          <a:xfrm>
            <a:off x="7276362" y="543238"/>
            <a:ext cx="3126070" cy="582221"/>
          </a:xfrm>
        </p:spPr>
        <p:txBody>
          <a:bodyPr/>
          <a:lstStyle/>
          <a:p>
            <a:r>
              <a:rPr lang="en-IE" dirty="0"/>
              <a:t>02</a:t>
            </a:r>
          </a:p>
        </p:txBody>
      </p:sp>
      <p:pic>
        <p:nvPicPr>
          <p:cNvPr id="17" name="Picture Placeholder 16">
            <a:extLst>
              <a:ext uri="{FF2B5EF4-FFF2-40B4-BE49-F238E27FC236}">
                <a16:creationId xmlns:a16="http://schemas.microsoft.com/office/drawing/2014/main" id="{4770E5ED-DD8C-7E69-D612-3A02D320028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4" name="Rectangle 3">
            <a:extLst>
              <a:ext uri="{FF2B5EF4-FFF2-40B4-BE49-F238E27FC236}">
                <a16:creationId xmlns:a16="http://schemas.microsoft.com/office/drawing/2014/main" id="{11127891-4D2E-1EDE-F523-6BC12DC89AB0}"/>
              </a:ext>
            </a:extLst>
          </p:cNvPr>
          <p:cNvSpPr/>
          <p:nvPr/>
        </p:nvSpPr>
        <p:spPr>
          <a:xfrm>
            <a:off x="5722297" y="3429000"/>
            <a:ext cx="4680135"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AA3DB6AC-C3FC-8302-169B-ED03EFBA1F45}"/>
              </a:ext>
            </a:extLst>
          </p:cNvPr>
          <p:cNvSpPr txBox="1"/>
          <p:nvPr/>
        </p:nvSpPr>
        <p:spPr>
          <a:xfrm>
            <a:off x="5906320" y="3481298"/>
            <a:ext cx="4604753" cy="1754326"/>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HOW YOUR BANK USES AI TO PROTECT YOU </a:t>
            </a:r>
          </a:p>
        </p:txBody>
      </p:sp>
    </p:spTree>
    <p:extLst>
      <p:ext uri="{BB962C8B-B14F-4D97-AF65-F5344CB8AC3E}">
        <p14:creationId xmlns:p14="http://schemas.microsoft.com/office/powerpoint/2010/main" val="4104436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25151CF-B1BB-96DD-BFD1-05C7A0BCA3F6}"/>
              </a:ext>
            </a:extLst>
          </p:cNvPr>
          <p:cNvSpPr txBox="1"/>
          <p:nvPr/>
        </p:nvSpPr>
        <p:spPr>
          <a:xfrm>
            <a:off x="512064" y="128096"/>
            <a:ext cx="7129812" cy="6124754"/>
          </a:xfrm>
          <a:prstGeom prst="rect">
            <a:avLst/>
          </a:prstGeom>
          <a:noFill/>
        </p:spPr>
        <p:txBody>
          <a:bodyPr wrap="square">
            <a:spAutoFit/>
          </a:bodyPr>
          <a:lstStyle/>
          <a:p>
            <a:r>
              <a:rPr lang="en-US" sz="3600" b="1" dirty="0">
                <a:solidFill>
                  <a:srgbClr val="CA7BB3"/>
                </a:solidFill>
                <a:latin typeface="Calibri" panose="020F0502020204030204" pitchFamily="34" charset="0"/>
                <a:cs typeface="Calibri" panose="020F0502020204030204" pitchFamily="34" charset="0"/>
              </a:rPr>
              <a:t>How AI works in your banking</a:t>
            </a:r>
          </a:p>
          <a:p>
            <a:endParaRPr lang="en-US" dirty="0">
              <a:solidFill>
                <a:srgbClr val="EBCB1F"/>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Many banking systems use AI to operate in the background.</a:t>
            </a:r>
          </a:p>
          <a:p>
            <a:endParaRPr lang="en-US" sz="600"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It helps to:</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manage large numbers of transactions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recognise patterns in your account activity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understand what is normal for you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respond quickly when something changes </a:t>
            </a:r>
          </a:p>
          <a:p>
            <a:endParaRPr lang="en-US"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You may notice this when:</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your bank asks you to confirm a payment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a transaction is paused or delayed </a:t>
            </a:r>
          </a:p>
          <a:p>
            <a:pPr marL="342900" indent="-342900">
              <a:spcAft>
                <a:spcPts val="1200"/>
              </a:spcAft>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you receive alerts or reminders </a:t>
            </a:r>
          </a:p>
          <a:p>
            <a:pPr>
              <a:spcAft>
                <a:spcPts val="1200"/>
              </a:spcAft>
              <a:buClr>
                <a:srgbClr val="002465"/>
              </a:buClr>
            </a:pPr>
            <a:r>
              <a:rPr lang="en-US" sz="2400" dirty="0">
                <a:solidFill>
                  <a:srgbClr val="002465"/>
                </a:solidFill>
                <a:latin typeface="Calibri" panose="020F0502020204030204" pitchFamily="34" charset="0"/>
                <a:cs typeface="Calibri" panose="020F0502020204030204" pitchFamily="34" charset="0"/>
              </a:rPr>
              <a:t>AI helps your bank respond quickly and keep your account safe.</a:t>
            </a:r>
          </a:p>
        </p:txBody>
      </p:sp>
      <p:pic>
        <p:nvPicPr>
          <p:cNvPr id="2050" name="Picture 2" descr="The bank of ornate classical columns and facade">
            <a:extLst>
              <a:ext uri="{FF2B5EF4-FFF2-40B4-BE49-F238E27FC236}">
                <a16:creationId xmlns:a16="http://schemas.microsoft.com/office/drawing/2014/main" id="{B68D27B9-EE84-C0EC-1668-6F4541275F17}"/>
              </a:ext>
            </a:extLst>
          </p:cNvPr>
          <p:cNvPicPr>
            <a:picLocks noGrp="1" noChangeAspect="1" noChangeArrowheads="1"/>
          </p:cNvPicPr>
          <p:nvPr>
            <p:ph type="pic" idx="3"/>
          </p:nvPr>
        </p:nvPicPr>
        <p:blipFill>
          <a:blip r:embed="rId3"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547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411ECD8-EEDF-DC34-0234-4C22D02D4086}"/>
              </a:ext>
            </a:extLst>
          </p:cNvPr>
          <p:cNvSpPr>
            <a:spLocks noGrp="1"/>
          </p:cNvSpPr>
          <p:nvPr>
            <p:ph type="body" idx="3"/>
          </p:nvPr>
        </p:nvSpPr>
        <p:spPr>
          <a:xfrm>
            <a:off x="5585116" y="621723"/>
            <a:ext cx="6448548" cy="6004969"/>
          </a:xfrm>
        </p:spPr>
        <p:txBody>
          <a:bodyPr/>
          <a:lstStyle/>
          <a:p>
            <a:r>
              <a:rPr lang="en-US" sz="3600" b="1" dirty="0">
                <a:solidFill>
                  <a:srgbClr val="EBCB1F"/>
                </a:solidFill>
                <a:latin typeface="Calibri" panose="020F0502020204030204" pitchFamily="34" charset="0"/>
                <a:cs typeface="Calibri" panose="020F0502020204030204" pitchFamily="34" charset="0"/>
              </a:rPr>
              <a:t>  </a:t>
            </a:r>
            <a:r>
              <a:rPr lang="en-US" sz="3600" b="1" dirty="0">
                <a:solidFill>
                  <a:srgbClr val="CA7BB3"/>
                </a:solidFill>
                <a:latin typeface="Calibri" panose="020F0502020204030204" pitchFamily="34" charset="0"/>
                <a:cs typeface="Calibri" panose="020F0502020204030204" pitchFamily="34" charset="0"/>
              </a:rPr>
              <a:t>How banks respond to unusual activity</a:t>
            </a:r>
          </a:p>
          <a:p>
            <a:endParaRPr lang="en-US" sz="1400" dirty="0">
              <a:solidFill>
                <a:srgbClr val="EBCB1F"/>
              </a:solidFill>
              <a:latin typeface="Calibri" panose="020F0502020204030204" pitchFamily="34" charset="0"/>
              <a:cs typeface="Calibri" panose="020F0502020204030204" pitchFamily="34" charset="0"/>
            </a:endParaRPr>
          </a:p>
          <a:p>
            <a:r>
              <a:rPr lang="en-US" dirty="0">
                <a:solidFill>
                  <a:srgbClr val="002465"/>
                </a:solidFill>
              </a:rPr>
              <a:t>If something does not match your usual activity,</a:t>
            </a:r>
          </a:p>
          <a:p>
            <a:r>
              <a:rPr lang="en-US" dirty="0">
                <a:solidFill>
                  <a:srgbClr val="002465"/>
                </a:solidFill>
              </a:rPr>
              <a:t>your bank may:</a:t>
            </a:r>
          </a:p>
          <a:p>
            <a:pPr marL="571500" indent="-342900">
              <a:buClr>
                <a:srgbClr val="002465"/>
              </a:buClr>
              <a:buFont typeface="Arial" panose="020B0604020202020204" pitchFamily="34" charset="0"/>
              <a:buChar char="•"/>
            </a:pPr>
            <a:r>
              <a:rPr lang="en-US" dirty="0">
                <a:solidFill>
                  <a:srgbClr val="002465"/>
                </a:solidFill>
              </a:rPr>
              <a:t>send you an alert </a:t>
            </a:r>
          </a:p>
          <a:p>
            <a:pPr marL="571500" indent="-342900">
              <a:buClr>
                <a:srgbClr val="002465"/>
              </a:buClr>
              <a:buFont typeface="Arial" panose="020B0604020202020204" pitchFamily="34" charset="0"/>
              <a:buChar char="•"/>
            </a:pPr>
            <a:r>
              <a:rPr lang="en-US" dirty="0">
                <a:solidFill>
                  <a:srgbClr val="002465"/>
                </a:solidFill>
              </a:rPr>
              <a:t>pause a payment </a:t>
            </a:r>
          </a:p>
          <a:p>
            <a:pPr marL="571500" indent="-342900">
              <a:buClr>
                <a:srgbClr val="002465"/>
              </a:buClr>
              <a:buFont typeface="Arial" panose="020B0604020202020204" pitchFamily="34" charset="0"/>
              <a:buChar char="•"/>
            </a:pPr>
            <a:r>
              <a:rPr lang="en-US" dirty="0">
                <a:solidFill>
                  <a:srgbClr val="002465"/>
                </a:solidFill>
              </a:rPr>
              <a:t>ask you to confirm your identity </a:t>
            </a:r>
          </a:p>
          <a:p>
            <a:endParaRPr lang="en-US" dirty="0">
              <a:solidFill>
                <a:srgbClr val="002465"/>
              </a:solidFill>
            </a:endParaRPr>
          </a:p>
          <a:p>
            <a:r>
              <a:rPr lang="en-US" dirty="0">
                <a:solidFill>
                  <a:srgbClr val="002465"/>
                </a:solidFill>
              </a:rPr>
              <a:t>This gives you time to:</a:t>
            </a:r>
          </a:p>
          <a:p>
            <a:pPr marL="571500" indent="-342900">
              <a:buClr>
                <a:srgbClr val="002465"/>
              </a:buClr>
              <a:buFont typeface="Arial" panose="020B0604020202020204" pitchFamily="34" charset="0"/>
              <a:buChar char="•"/>
            </a:pPr>
            <a:r>
              <a:rPr lang="en-US" dirty="0">
                <a:solidFill>
                  <a:srgbClr val="002465"/>
                </a:solidFill>
              </a:rPr>
              <a:t>review what is happening </a:t>
            </a:r>
          </a:p>
          <a:p>
            <a:pPr marL="571500" indent="-342900">
              <a:buClr>
                <a:srgbClr val="002465"/>
              </a:buClr>
              <a:buFont typeface="Arial" panose="020B0604020202020204" pitchFamily="34" charset="0"/>
              <a:buChar char="•"/>
            </a:pPr>
            <a:r>
              <a:rPr lang="en-US" dirty="0">
                <a:solidFill>
                  <a:srgbClr val="002465"/>
                </a:solidFill>
              </a:rPr>
              <a:t>decide what to do next </a:t>
            </a:r>
          </a:p>
          <a:p>
            <a:endParaRPr lang="en-US" sz="1200" dirty="0">
              <a:solidFill>
                <a:srgbClr val="002465"/>
              </a:solidFill>
            </a:endParaRPr>
          </a:p>
          <a:p>
            <a:r>
              <a:rPr lang="en-US" dirty="0">
                <a:solidFill>
                  <a:srgbClr val="002465"/>
                </a:solidFill>
              </a:rPr>
              <a:t>These checks are there to protect your money.</a:t>
            </a:r>
          </a:p>
          <a:p>
            <a:endParaRPr lang="en-GB" dirty="0"/>
          </a:p>
        </p:txBody>
      </p:sp>
      <p:pic>
        <p:nvPicPr>
          <p:cNvPr id="26628" name="Picture 4" descr="black iphone 5 on white surface">
            <a:extLst>
              <a:ext uri="{FF2B5EF4-FFF2-40B4-BE49-F238E27FC236}">
                <a16:creationId xmlns:a16="http://schemas.microsoft.com/office/drawing/2014/main" id="{13486BBF-24BE-CDED-26A0-C9F8C119E76F}"/>
              </a:ext>
            </a:extLst>
          </p:cNvPr>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ackgroundRemoval t="200" b="99450" l="0" r="100000"/>
                    </a14:imgEffect>
                  </a14:imgLayer>
                </a14:imgProps>
              </a:ext>
              <a:ext uri="{28A0092B-C50C-407E-A947-70E740481C1C}">
                <a14:useLocalDpi xmlns:a14="http://schemas.microsoft.com/office/drawing/2010/main"/>
              </a:ext>
            </a:extLst>
          </a:blip>
          <a:srcRect/>
          <a:stretch>
            <a:fillRect/>
          </a:stretch>
        </p:blipFill>
        <p:spPr bwMode="auto">
          <a:xfrm>
            <a:off x="1600385" y="2238079"/>
            <a:ext cx="3768812" cy="5460439"/>
          </a:xfrm>
          <a:prstGeom prst="rect">
            <a:avLst/>
          </a:prstGeom>
          <a:noFill/>
          <a:extLst>
            <a:ext uri="{909E8E84-426E-40DD-AFC4-6F175D3DCCD1}">
              <a14:hiddenFill xmlns:a14="http://schemas.microsoft.com/office/drawing/2010/main">
                <a:solidFill>
                  <a:srgbClr val="FFFFFF"/>
                </a:solidFill>
              </a14:hiddenFill>
            </a:ext>
          </a:extLst>
        </p:spPr>
      </p:pic>
      <p:pic>
        <p:nvPicPr>
          <p:cNvPr id="5" name="Google Shape;290;p8" descr="A colorful circles with white lines and dots  AI-generated content may be incorrect.">
            <a:extLst>
              <a:ext uri="{FF2B5EF4-FFF2-40B4-BE49-F238E27FC236}">
                <a16:creationId xmlns:a16="http://schemas.microsoft.com/office/drawing/2014/main" id="{7E7CE245-9730-6F74-9694-5054AEDE3F9E}"/>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7489968">
            <a:off x="156443" y="327992"/>
            <a:ext cx="4145124" cy="3256397"/>
          </a:xfrm>
          <a:prstGeom prst="rect">
            <a:avLst/>
          </a:prstGeom>
          <a:noFill/>
          <a:ln>
            <a:noFill/>
          </a:ln>
        </p:spPr>
      </p:pic>
    </p:spTree>
    <p:extLst>
      <p:ext uri="{BB962C8B-B14F-4D97-AF65-F5344CB8AC3E}">
        <p14:creationId xmlns:p14="http://schemas.microsoft.com/office/powerpoint/2010/main" val="153303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F37730D5-7A59-CDD0-0678-BDACAF3DD5B6}"/>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prstGeom prst="rect">
            <a:avLst/>
          </a:prstGeom>
          <a:solidFill>
            <a:srgbClr val="FFFFFF">
              <a:lumMod val="85000"/>
            </a:srgbClr>
          </a:solidFill>
          <a:ln>
            <a:noFill/>
          </a:ln>
        </p:spPr>
      </p:pic>
      <p:sp>
        <p:nvSpPr>
          <p:cNvPr id="6" name="Text Placeholder 3">
            <a:extLst>
              <a:ext uri="{FF2B5EF4-FFF2-40B4-BE49-F238E27FC236}">
                <a16:creationId xmlns:a16="http://schemas.microsoft.com/office/drawing/2014/main" id="{698BC8B1-3A66-4F38-B211-E0DDD936B6FA}"/>
              </a:ext>
            </a:extLst>
          </p:cNvPr>
          <p:cNvSpPr txBox="1">
            <a:spLocks/>
          </p:cNvSpPr>
          <p:nvPr/>
        </p:nvSpPr>
        <p:spPr>
          <a:xfrm>
            <a:off x="557784" y="1147087"/>
            <a:ext cx="7590827" cy="6349253"/>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a:solidFill>
                  <a:srgbClr val="002465"/>
                </a:solidFill>
                <a:latin typeface="Calibri" panose="020F0502020204030204" pitchFamily="34" charset="0"/>
                <a:cs typeface="Calibri" panose="020F0502020204030204" pitchFamily="34" charset="0"/>
              </a:rPr>
              <a:t>AI can:</a:t>
            </a: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improve security </a:t>
            </a: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highlight important activity </a:t>
            </a: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make banking quicker and easier </a:t>
            </a:r>
          </a:p>
          <a:p>
            <a:endParaRPr lang="en-US" sz="2400" b="1" dirty="0">
              <a:solidFill>
                <a:srgbClr val="002465"/>
              </a:solidFill>
              <a:latin typeface="Calibri" panose="020F0502020204030204" pitchFamily="34" charset="0"/>
              <a:cs typeface="Calibri" panose="020F0502020204030204" pitchFamily="34" charset="0"/>
            </a:endParaRPr>
          </a:p>
          <a:p>
            <a:r>
              <a:rPr lang="en-US" sz="2400" b="1" dirty="0">
                <a:solidFill>
                  <a:srgbClr val="002465"/>
                </a:solidFill>
                <a:latin typeface="Calibri" panose="020F0502020204030204" pitchFamily="34" charset="0"/>
                <a:cs typeface="Calibri" panose="020F0502020204030204" pitchFamily="34" charset="0"/>
              </a:rPr>
              <a:t>But it cannot:</a:t>
            </a: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make decisions for you </a:t>
            </a: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understand your full situation </a:t>
            </a: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guarantee that all messages are genuine </a:t>
            </a:r>
          </a:p>
          <a:p>
            <a:pPr marL="228600">
              <a:buClr>
                <a:srgbClr val="002465"/>
              </a:buClr>
            </a:pPr>
            <a:endParaRPr lang="en-US" sz="2400" b="1" dirty="0">
              <a:solidFill>
                <a:srgbClr val="002465"/>
              </a:solidFill>
              <a:latin typeface="Calibri" panose="020F0502020204030204" pitchFamily="34" charset="0"/>
              <a:cs typeface="Calibri" panose="020F0502020204030204" pitchFamily="34" charset="0"/>
            </a:endParaRPr>
          </a:p>
          <a:p>
            <a:pPr marL="228600">
              <a:buClr>
                <a:srgbClr val="002465"/>
              </a:buClr>
            </a:pPr>
            <a:r>
              <a:rPr lang="en-US" sz="2400" b="1" dirty="0">
                <a:solidFill>
                  <a:srgbClr val="002465"/>
                </a:solidFill>
                <a:latin typeface="Calibri" panose="020F0502020204030204" pitchFamily="34" charset="0"/>
                <a:cs typeface="Calibri" panose="020F0502020204030204" pitchFamily="34" charset="0"/>
              </a:rPr>
              <a:t>So always:</a:t>
            </a:r>
            <a:endParaRPr lang="en-US" sz="2400" dirty="0">
              <a:solidFill>
                <a:srgbClr val="002465"/>
              </a:solidFill>
              <a:latin typeface="Calibri" panose="020F0502020204030204" pitchFamily="34" charset="0"/>
              <a:cs typeface="Calibri" panose="020F0502020204030204" pitchFamily="34" charset="0"/>
            </a:endParaRP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pause before acting </a:t>
            </a: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check information carefully </a:t>
            </a: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use trusted sources</a:t>
            </a:r>
          </a:p>
          <a:p>
            <a:pPr>
              <a:buClr>
                <a:srgbClr val="002465"/>
              </a:buClr>
              <a:buFont typeface="Arial" panose="020B0604020202020204" pitchFamily="34" charset="0"/>
              <a:buChar char="•"/>
            </a:pPr>
            <a:endParaRPr lang="en-US" sz="800" b="1" dirty="0"/>
          </a:p>
          <a:p>
            <a:endParaRPr lang="en-GB" dirty="0"/>
          </a:p>
        </p:txBody>
      </p:sp>
      <p:sp>
        <p:nvSpPr>
          <p:cNvPr id="3" name="TextBox 2">
            <a:extLst>
              <a:ext uri="{FF2B5EF4-FFF2-40B4-BE49-F238E27FC236}">
                <a16:creationId xmlns:a16="http://schemas.microsoft.com/office/drawing/2014/main" id="{C3F022BC-8C1E-50BF-F6FE-9207EA8FB03A}"/>
              </a:ext>
            </a:extLst>
          </p:cNvPr>
          <p:cNvSpPr txBox="1"/>
          <p:nvPr/>
        </p:nvSpPr>
        <p:spPr>
          <a:xfrm>
            <a:off x="557784" y="173596"/>
            <a:ext cx="796442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CA7BB3"/>
                </a:solidFill>
                <a:effectLst/>
                <a:uLnTx/>
                <a:uFillTx/>
                <a:latin typeface="Calibri" panose="020F0502020204030204" pitchFamily="34" charset="0"/>
                <a:cs typeface="Calibri" panose="020F0502020204030204" pitchFamily="34" charset="0"/>
                <a:sym typeface="Arial"/>
              </a:rPr>
              <a:t>AI supports you, but you stay in control</a:t>
            </a:r>
            <a:endParaRPr kumimoji="0" lang="en-US" sz="3600" b="0" i="0" u="none" strike="noStrike" kern="0" cap="none" spc="0" normalizeH="0" baseline="0" noProof="0" dirty="0">
              <a:ln>
                <a:noFill/>
              </a:ln>
              <a:solidFill>
                <a:srgbClr val="CA7BB3"/>
              </a:solidFill>
              <a:effectLst/>
              <a:uLnTx/>
              <a:uFillTx/>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811223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2" name="Google Shape;632;p30"/>
          <p:cNvSpPr/>
          <p:nvPr/>
        </p:nvSpPr>
        <p:spPr>
          <a:xfrm>
            <a:off x="1098909" y="1932265"/>
            <a:ext cx="2559665" cy="4098841"/>
          </a:xfrm>
          <a:custGeom>
            <a:avLst/>
            <a:gdLst/>
            <a:ahLst/>
            <a:cxnLst/>
            <a:rect l="l" t="t" r="r" b="b"/>
            <a:pathLst>
              <a:path w="3427" h="5179" extrusionOk="0">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33" name="Google Shape;633;p30"/>
          <p:cNvSpPr/>
          <p:nvPr/>
        </p:nvSpPr>
        <p:spPr>
          <a:xfrm>
            <a:off x="1021493" y="1932265"/>
            <a:ext cx="2714498" cy="1379083"/>
          </a:xfrm>
          <a:custGeom>
            <a:avLst/>
            <a:gdLst/>
            <a:ahLst/>
            <a:cxnLst/>
            <a:rect l="l" t="t" r="r" b="b"/>
            <a:pathLst>
              <a:path w="3635" h="1742" extrusionOk="0">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6" y="8"/>
                </a:lnTo>
                <a:lnTo>
                  <a:pt x="3506" y="8"/>
                </a:lnTo>
                <a:cubicBezTo>
                  <a:pt x="3591" y="8"/>
                  <a:pt x="3634" y="111"/>
                  <a:pt x="3573"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34" name="Google Shape;634;p30"/>
          <p:cNvSpPr/>
          <p:nvPr/>
        </p:nvSpPr>
        <p:spPr>
          <a:xfrm>
            <a:off x="4606263" y="1932265"/>
            <a:ext cx="2559668" cy="4098841"/>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35" name="Google Shape;635;p30"/>
          <p:cNvSpPr/>
          <p:nvPr/>
        </p:nvSpPr>
        <p:spPr>
          <a:xfrm>
            <a:off x="4536405" y="1918751"/>
            <a:ext cx="2714498" cy="1379083"/>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36" name="Google Shape;636;p30"/>
          <p:cNvSpPr/>
          <p:nvPr/>
        </p:nvSpPr>
        <p:spPr>
          <a:xfrm>
            <a:off x="7912027" y="1932265"/>
            <a:ext cx="2559665" cy="4098841"/>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37" name="Google Shape;637;p30"/>
          <p:cNvSpPr/>
          <p:nvPr/>
        </p:nvSpPr>
        <p:spPr>
          <a:xfrm>
            <a:off x="7834610" y="1918751"/>
            <a:ext cx="2714498" cy="1379083"/>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 name="tb">
            <a:extLst>
              <a:ext uri="{FF2B5EF4-FFF2-40B4-BE49-F238E27FC236}">
                <a16:creationId xmlns:a16="http://schemas.microsoft.com/office/drawing/2014/main" id="{C46B2DE2-B5A7-85B5-6E14-FC38B4E1577E}"/>
              </a:ext>
            </a:extLst>
          </p:cNvPr>
          <p:cNvSpPr txBox="1"/>
          <p:nvPr/>
        </p:nvSpPr>
        <p:spPr>
          <a:xfrm>
            <a:off x="1098905" y="2289126"/>
            <a:ext cx="2559669" cy="1190000"/>
          </a:xfrm>
          <a:prstGeom prst="rect">
            <a:avLst/>
          </a:prstGeom>
          <a:noFill/>
        </p:spPr>
        <p:txBody>
          <a:bodyPr wrap="square" anchor="t">
            <a:noAutofit/>
          </a:bodyPr>
          <a:lstStyle/>
          <a:p>
            <a:pPr algn="ctr"/>
            <a:r>
              <a:rPr lang="en-GB" sz="2400" b="1" dirty="0">
                <a:solidFill>
                  <a:schemeClr val="bg1"/>
                </a:solidFill>
                <a:latin typeface="Calibri" panose="020F0502020204030204" pitchFamily="34" charset="0"/>
                <a:cs typeface="Calibri" panose="020F0502020204030204" pitchFamily="34" charset="0"/>
              </a:rPr>
              <a:t>Hang up</a:t>
            </a:r>
          </a:p>
          <a:p>
            <a:pPr algn="ctr"/>
            <a:endParaRPr lang="en-GB" sz="2400" b="1" dirty="0">
              <a:solidFill>
                <a:schemeClr val="bg1"/>
              </a:solidFill>
              <a:latin typeface="Calibri" panose="020F0502020204030204" pitchFamily="34" charset="0"/>
              <a:cs typeface="Calibri" panose="020F0502020204030204" pitchFamily="34" charset="0"/>
            </a:endParaRPr>
          </a:p>
          <a:p>
            <a:pPr algn="ctr"/>
            <a:endParaRPr lang="en-GB" sz="2400" b="1" dirty="0">
              <a:solidFill>
                <a:schemeClr val="bg1"/>
              </a:solidFill>
              <a:latin typeface="Calibri" panose="020F0502020204030204" pitchFamily="34" charset="0"/>
              <a:cs typeface="Calibri" panose="020F0502020204030204" pitchFamily="34" charset="0"/>
            </a:endParaRPr>
          </a:p>
          <a:p>
            <a:pPr algn="ctr">
              <a:spcBef>
                <a:spcPts val="400"/>
              </a:spcBef>
            </a:pPr>
            <a:r>
              <a:rPr lang="en-GB" sz="2400" dirty="0">
                <a:solidFill>
                  <a:schemeClr val="bg1"/>
                </a:solidFill>
                <a:latin typeface="Calibri" panose="020F0502020204030204" pitchFamily="34" charset="0"/>
                <a:cs typeface="Calibri" panose="020F0502020204030204" pitchFamily="34" charset="0"/>
              </a:rPr>
              <a:t>If a call feels wrong, just hang up. A genuine caller will not mind.</a:t>
            </a:r>
          </a:p>
        </p:txBody>
      </p:sp>
      <p:sp>
        <p:nvSpPr>
          <p:cNvPr id="9" name="tb">
            <a:extLst>
              <a:ext uri="{FF2B5EF4-FFF2-40B4-BE49-F238E27FC236}">
                <a16:creationId xmlns:a16="http://schemas.microsoft.com/office/drawing/2014/main" id="{F08304F7-73A3-826F-8E67-82C28ECA7718}"/>
              </a:ext>
            </a:extLst>
          </p:cNvPr>
          <p:cNvSpPr txBox="1"/>
          <p:nvPr/>
        </p:nvSpPr>
        <p:spPr>
          <a:xfrm>
            <a:off x="4613822" y="2026806"/>
            <a:ext cx="2559668" cy="1190000"/>
          </a:xfrm>
          <a:prstGeom prst="rect">
            <a:avLst/>
          </a:prstGeom>
          <a:noFill/>
        </p:spPr>
        <p:txBody>
          <a:bodyPr wrap="square" anchor="t">
            <a:noAutofit/>
          </a:bodyPr>
          <a:lstStyle/>
          <a:p>
            <a:pPr algn="ctr"/>
            <a:r>
              <a:rPr lang="en-GB" sz="2400" b="1" dirty="0">
                <a:solidFill>
                  <a:schemeClr val="bg1"/>
                </a:solidFill>
                <a:latin typeface="Calibri" panose="020F0502020204030204" pitchFamily="34" charset="0"/>
                <a:cs typeface="Calibri" panose="020F0502020204030204" pitchFamily="34" charset="0"/>
              </a:rPr>
              <a:t>Check it </a:t>
            </a:r>
          </a:p>
          <a:p>
            <a:pPr algn="ctr"/>
            <a:r>
              <a:rPr lang="en-GB" sz="2400" b="1" dirty="0">
                <a:solidFill>
                  <a:schemeClr val="bg1"/>
                </a:solidFill>
                <a:latin typeface="Calibri" panose="020F0502020204030204" pitchFamily="34" charset="0"/>
                <a:cs typeface="Calibri" panose="020F0502020204030204" pitchFamily="34" charset="0"/>
              </a:rPr>
              <a:t>yourself</a:t>
            </a:r>
          </a:p>
          <a:p>
            <a:pPr algn="ctr"/>
            <a:endParaRPr lang="en-GB" sz="2400" b="1" dirty="0">
              <a:solidFill>
                <a:schemeClr val="bg1"/>
              </a:solidFill>
              <a:latin typeface="Calibri" panose="020F0502020204030204" pitchFamily="34" charset="0"/>
              <a:cs typeface="Calibri" panose="020F0502020204030204" pitchFamily="34" charset="0"/>
            </a:endParaRPr>
          </a:p>
          <a:p>
            <a:pPr algn="ctr">
              <a:spcBef>
                <a:spcPts val="400"/>
              </a:spcBef>
            </a:pPr>
            <a:r>
              <a:rPr lang="en-GB" sz="2400" dirty="0">
                <a:solidFill>
                  <a:schemeClr val="bg1"/>
                </a:solidFill>
                <a:latin typeface="Calibri" panose="020F0502020204030204" pitchFamily="34" charset="0"/>
                <a:cs typeface="Calibri" panose="020F0502020204030204" pitchFamily="34" charset="0"/>
              </a:rPr>
              <a:t>Phone your bank on the number on the back of your card, not one they give you.</a:t>
            </a:r>
          </a:p>
        </p:txBody>
      </p:sp>
      <p:sp>
        <p:nvSpPr>
          <p:cNvPr id="11" name="tb">
            <a:extLst>
              <a:ext uri="{FF2B5EF4-FFF2-40B4-BE49-F238E27FC236}">
                <a16:creationId xmlns:a16="http://schemas.microsoft.com/office/drawing/2014/main" id="{7012BD31-1BD3-8B1D-83F8-322EDB2BBB1F}"/>
              </a:ext>
            </a:extLst>
          </p:cNvPr>
          <p:cNvSpPr txBox="1"/>
          <p:nvPr/>
        </p:nvSpPr>
        <p:spPr>
          <a:xfrm>
            <a:off x="7912026" y="2107834"/>
            <a:ext cx="2559666" cy="1190000"/>
          </a:xfrm>
          <a:prstGeom prst="rect">
            <a:avLst/>
          </a:prstGeom>
          <a:noFill/>
        </p:spPr>
        <p:txBody>
          <a:bodyPr wrap="square" anchor="t">
            <a:noAutofit/>
          </a:bodyPr>
          <a:lstStyle/>
          <a:p>
            <a:pPr algn="ctr"/>
            <a:r>
              <a:rPr lang="en-GB" sz="2400" b="1" dirty="0">
                <a:solidFill>
                  <a:schemeClr val="bg1"/>
                </a:solidFill>
                <a:latin typeface="Calibri" panose="020F0502020204030204" pitchFamily="34" charset="0"/>
                <a:cs typeface="Calibri" panose="020F0502020204030204" pitchFamily="34" charset="0"/>
              </a:rPr>
              <a:t>Never feel </a:t>
            </a:r>
          </a:p>
          <a:p>
            <a:pPr algn="ctr"/>
            <a:r>
              <a:rPr lang="en-GB" sz="2400" b="1" dirty="0">
                <a:solidFill>
                  <a:schemeClr val="bg1"/>
                </a:solidFill>
                <a:latin typeface="Calibri" panose="020F0502020204030204" pitchFamily="34" charset="0"/>
                <a:cs typeface="Calibri" panose="020F0502020204030204" pitchFamily="34" charset="0"/>
              </a:rPr>
              <a:t>rushed</a:t>
            </a:r>
          </a:p>
          <a:p>
            <a:pPr algn="ctr"/>
            <a:endParaRPr lang="en-GB" sz="2400" b="1" dirty="0">
              <a:solidFill>
                <a:schemeClr val="bg1"/>
              </a:solidFill>
              <a:latin typeface="Calibri" panose="020F0502020204030204" pitchFamily="34" charset="0"/>
              <a:cs typeface="Calibri" panose="020F0502020204030204" pitchFamily="34" charset="0"/>
            </a:endParaRPr>
          </a:p>
          <a:p>
            <a:pPr algn="ctr">
              <a:spcBef>
                <a:spcPts val="400"/>
              </a:spcBef>
            </a:pPr>
            <a:r>
              <a:rPr lang="en-GB" sz="2400" dirty="0">
                <a:solidFill>
                  <a:schemeClr val="bg1"/>
                </a:solidFill>
                <a:latin typeface="Calibri" panose="020F0502020204030204" pitchFamily="34" charset="0"/>
                <a:cs typeface="Calibri" panose="020F0502020204030204" pitchFamily="34" charset="0"/>
              </a:rPr>
              <a:t>Scammers create panic. Take your time. It is always fine to say no.</a:t>
            </a:r>
          </a:p>
        </p:txBody>
      </p:sp>
      <p:sp>
        <p:nvSpPr>
          <p:cNvPr id="13" name="tb">
            <a:extLst>
              <a:ext uri="{FF2B5EF4-FFF2-40B4-BE49-F238E27FC236}">
                <a16:creationId xmlns:a16="http://schemas.microsoft.com/office/drawing/2014/main" id="{E98153DB-7A40-FA98-61D7-A61BEC315264}"/>
              </a:ext>
            </a:extLst>
          </p:cNvPr>
          <p:cNvSpPr txBox="1"/>
          <p:nvPr/>
        </p:nvSpPr>
        <p:spPr>
          <a:xfrm>
            <a:off x="496000" y="316051"/>
            <a:ext cx="11200000" cy="700000"/>
          </a:xfrm>
          <a:prstGeom prst="rect">
            <a:avLst/>
          </a:prstGeom>
          <a:noFill/>
        </p:spPr>
        <p:txBody>
          <a:bodyPr wrap="square" anchor="t">
            <a:normAutofit/>
          </a:bodyPr>
          <a:lstStyle/>
          <a:p>
            <a:r>
              <a:rPr lang="en-GB" sz="3600" b="1" dirty="0">
                <a:solidFill>
                  <a:srgbClr val="31376B"/>
                </a:solidFill>
                <a:latin typeface="Calibri" panose="020F0502020204030204" pitchFamily="34" charset="0"/>
                <a:cs typeface="Calibri" panose="020F0502020204030204" pitchFamily="34" charset="0"/>
              </a:rPr>
              <a:t>The golden rule: pause and check</a:t>
            </a:r>
          </a:p>
        </p:txBody>
      </p:sp>
      <p:sp>
        <p:nvSpPr>
          <p:cNvPr id="15" name="card">
            <a:extLst>
              <a:ext uri="{FF2B5EF4-FFF2-40B4-BE49-F238E27FC236}">
                <a16:creationId xmlns:a16="http://schemas.microsoft.com/office/drawing/2014/main" id="{ED5798F6-C5D7-8AFE-6F5C-64374F0A0282}"/>
              </a:ext>
            </a:extLst>
          </p:cNvPr>
          <p:cNvSpPr/>
          <p:nvPr/>
        </p:nvSpPr>
        <p:spPr>
          <a:xfrm>
            <a:off x="562000" y="949662"/>
            <a:ext cx="10342376" cy="814382"/>
          </a:xfrm>
          <a:prstGeom prst="roundRect">
            <a:avLst>
              <a:gd name="adj" fmla="val 8000"/>
            </a:avLst>
          </a:prstGeom>
          <a:solidFill>
            <a:srgbClr val="5496D1"/>
          </a:solidFill>
          <a:ln>
            <a:solidFill>
              <a:srgbClr val="5496D1"/>
            </a:solidFill>
          </a:ln>
        </p:spPr>
        <p:txBody>
          <a:bodyPr/>
          <a:lstStyle/>
          <a:p>
            <a:endParaRPr sz="2400">
              <a:latin typeface="Calibri" panose="020F0502020204030204" pitchFamily="34" charset="0"/>
              <a:cs typeface="Calibri" panose="020F0502020204030204" pitchFamily="34" charset="0"/>
            </a:endParaRPr>
          </a:p>
        </p:txBody>
      </p:sp>
      <p:sp>
        <p:nvSpPr>
          <p:cNvPr id="17" name="tb">
            <a:extLst>
              <a:ext uri="{FF2B5EF4-FFF2-40B4-BE49-F238E27FC236}">
                <a16:creationId xmlns:a16="http://schemas.microsoft.com/office/drawing/2014/main" id="{16624A1E-C0E6-F711-8AED-210C95854EBB}"/>
              </a:ext>
            </a:extLst>
          </p:cNvPr>
          <p:cNvSpPr txBox="1"/>
          <p:nvPr/>
        </p:nvSpPr>
        <p:spPr>
          <a:xfrm>
            <a:off x="564163" y="844481"/>
            <a:ext cx="10670000" cy="1000000"/>
          </a:xfrm>
          <a:prstGeom prst="rect">
            <a:avLst/>
          </a:prstGeom>
          <a:noFill/>
        </p:spPr>
        <p:txBody>
          <a:bodyPr wrap="square" anchor="ctr">
            <a:normAutofit/>
          </a:bodyPr>
          <a:lstStyle/>
          <a:p>
            <a:r>
              <a:rPr lang="en-GB" sz="2000" b="1" dirty="0">
                <a:solidFill>
                  <a:srgbClr val="FFFFFF"/>
                </a:solidFill>
                <a:latin typeface="Calibri" panose="020F0502020204030204" pitchFamily="34" charset="0"/>
                <a:cs typeface="Calibri" panose="020F0502020204030204" pitchFamily="34" charset="0"/>
              </a:rPr>
              <a:t>No real bank, An Garda Siochana or Revenue will ever phone, text or email you and ask for your PIN, password, card details or to move money.</a:t>
            </a:r>
          </a:p>
        </p:txBody>
      </p:sp>
      <p:sp>
        <p:nvSpPr>
          <p:cNvPr id="27" name="card">
            <a:extLst>
              <a:ext uri="{FF2B5EF4-FFF2-40B4-BE49-F238E27FC236}">
                <a16:creationId xmlns:a16="http://schemas.microsoft.com/office/drawing/2014/main" id="{248F68F1-E2BE-98A2-6A0B-4DD3575A001B}"/>
              </a:ext>
            </a:extLst>
          </p:cNvPr>
          <p:cNvSpPr/>
          <p:nvPr/>
        </p:nvSpPr>
        <p:spPr>
          <a:xfrm>
            <a:off x="689810" y="6058458"/>
            <a:ext cx="10579568" cy="700000"/>
          </a:xfrm>
          <a:prstGeom prst="roundRect">
            <a:avLst>
              <a:gd name="adj" fmla="val 8000"/>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25" name="tb">
            <a:extLst>
              <a:ext uri="{FF2B5EF4-FFF2-40B4-BE49-F238E27FC236}">
                <a16:creationId xmlns:a16="http://schemas.microsoft.com/office/drawing/2014/main" id="{866D6D4A-EEB0-8C0C-0185-BE692CC6F3BA}"/>
              </a:ext>
            </a:extLst>
          </p:cNvPr>
          <p:cNvSpPr txBox="1"/>
          <p:nvPr/>
        </p:nvSpPr>
        <p:spPr>
          <a:xfrm>
            <a:off x="746909" y="6031106"/>
            <a:ext cx="10278376" cy="820000"/>
          </a:xfrm>
          <a:prstGeom prst="rect">
            <a:avLst/>
          </a:prstGeom>
          <a:noFill/>
        </p:spPr>
        <p:txBody>
          <a:bodyPr wrap="square" anchor="ctr">
            <a:noAutofit/>
          </a:bodyPr>
          <a:lstStyle/>
          <a:p>
            <a:r>
              <a:rPr lang="en-GB" sz="2000" b="1" dirty="0">
                <a:solidFill>
                  <a:srgbClr val="002465"/>
                </a:solidFill>
                <a:latin typeface="Calibri" panose="020F0502020204030204" pitchFamily="34" charset="0"/>
                <a:cs typeface="Calibri" panose="020F0502020204030204" pitchFamily="34" charset="0"/>
              </a:rPr>
              <a:t>Q: What if the message is in the same thread as my real bank texts?  </a:t>
            </a:r>
            <a:r>
              <a:rPr lang="en-GB" sz="2000" dirty="0">
                <a:solidFill>
                  <a:srgbClr val="002465"/>
                </a:solidFill>
                <a:latin typeface="Calibri" panose="020F0502020204030204" pitchFamily="34" charset="0"/>
                <a:cs typeface="Calibri" panose="020F0502020204030204" pitchFamily="34" charset="0"/>
              </a:rPr>
              <a:t>A: It can still be fake. Scammers can copy a sender name. Always check independently.</a:t>
            </a:r>
          </a:p>
        </p:txBody>
      </p:sp>
    </p:spTree>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91;p8">
            <a:extLst>
              <a:ext uri="{FF2B5EF4-FFF2-40B4-BE49-F238E27FC236}">
                <a16:creationId xmlns:a16="http://schemas.microsoft.com/office/drawing/2014/main" id="{AB3BC1D9-87F9-E65F-152D-74674AD8B1B5}"/>
              </a:ext>
            </a:extLst>
          </p:cNvPr>
          <p:cNvSpPr txBox="1">
            <a:spLocks noGrp="1"/>
          </p:cNvSpPr>
          <p:nvPr>
            <p:ph type="body" idx="1"/>
          </p:nvPr>
        </p:nvSpPr>
        <p:spPr>
          <a:xfrm>
            <a:off x="2603721" y="1349353"/>
            <a:ext cx="6984558" cy="4159293"/>
          </a:xfrm>
          <a:prstGeom prst="rect">
            <a:avLst/>
          </a:prstGeom>
          <a:noFill/>
          <a:ln>
            <a:noFill/>
          </a:ln>
        </p:spPr>
        <p:txBody>
          <a:bodyPr spcFirstLastPara="1" wrap="square" lIns="91425" tIns="45700" rIns="91425" bIns="45700" anchor="t" anchorCtr="0">
            <a:noAutofit/>
          </a:bodyPr>
          <a:lstStyle/>
          <a:p>
            <a:r>
              <a:rPr lang="en-US" sz="3600" b="1" dirty="0"/>
              <a:t>Quick Quiz</a:t>
            </a:r>
          </a:p>
          <a:p>
            <a:endParaRPr lang="en-US" sz="3200" dirty="0"/>
          </a:p>
          <a:p>
            <a:r>
              <a:rPr lang="en-US" sz="2400" b="1" dirty="0"/>
              <a:t>Which statement is correct?</a:t>
            </a:r>
          </a:p>
          <a:p>
            <a:pPr marL="914400" indent="-457200" algn="l">
              <a:buFont typeface="+mj-lt"/>
              <a:buAutoNum type="alphaUcPeriod"/>
            </a:pPr>
            <a:r>
              <a:rPr lang="en-US" sz="2400" dirty="0"/>
              <a:t>If a message mentions fraud, it must be genuine</a:t>
            </a:r>
          </a:p>
          <a:p>
            <a:pPr marL="914400" indent="-457200" algn="l">
              <a:buFont typeface="+mj-lt"/>
              <a:buAutoNum type="alphaUcPeriod"/>
            </a:pPr>
            <a:r>
              <a:rPr lang="en-US" sz="2400" dirty="0"/>
              <a:t>AI can help banks spot unusual activity, but people still need to verify alerts</a:t>
            </a:r>
          </a:p>
          <a:p>
            <a:pPr marL="914400" indent="-457200" algn="l">
              <a:buFont typeface="+mj-lt"/>
              <a:buAutoNum type="alphaUcPeriod"/>
            </a:pPr>
            <a:r>
              <a:rPr lang="en-US" sz="2400" dirty="0"/>
              <a:t>AI means you no longer need to check transactions</a:t>
            </a:r>
          </a:p>
          <a:p>
            <a:pPr marL="914400" indent="-457200" algn="l">
              <a:buFont typeface="+mj-lt"/>
              <a:buAutoNum type="alphaUcPeriod"/>
            </a:pPr>
            <a:r>
              <a:rPr lang="en-US" sz="2400" dirty="0"/>
              <a:t>A banking chatbot can replace a human adviser in every situation</a:t>
            </a:r>
          </a:p>
        </p:txBody>
      </p:sp>
    </p:spTree>
    <p:extLst>
      <p:ext uri="{BB962C8B-B14F-4D97-AF65-F5344CB8AC3E}">
        <p14:creationId xmlns:p14="http://schemas.microsoft.com/office/powerpoint/2010/main" val="770741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4D573-A96A-A88B-E2B4-3CAD94261B3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0E4215D-967B-4B29-EC37-A3E60552C8EF}"/>
              </a:ext>
            </a:extLst>
          </p:cNvPr>
          <p:cNvSpPr>
            <a:spLocks noGrp="1"/>
          </p:cNvSpPr>
          <p:nvPr>
            <p:ph type="body" sz="quarter" idx="17"/>
          </p:nvPr>
        </p:nvSpPr>
        <p:spPr>
          <a:xfrm>
            <a:off x="7276362" y="543238"/>
            <a:ext cx="3126070" cy="582221"/>
          </a:xfrm>
        </p:spPr>
        <p:txBody>
          <a:bodyPr/>
          <a:lstStyle/>
          <a:p>
            <a:r>
              <a:rPr lang="en-IE" dirty="0"/>
              <a:t>03</a:t>
            </a:r>
          </a:p>
        </p:txBody>
      </p:sp>
      <p:pic>
        <p:nvPicPr>
          <p:cNvPr id="17" name="Picture Placeholder 16">
            <a:extLst>
              <a:ext uri="{FF2B5EF4-FFF2-40B4-BE49-F238E27FC236}">
                <a16:creationId xmlns:a16="http://schemas.microsoft.com/office/drawing/2014/main" id="{36C6E1EF-238E-D367-6AD8-463AB3CBB85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4" name="Rectangle 3">
            <a:extLst>
              <a:ext uri="{FF2B5EF4-FFF2-40B4-BE49-F238E27FC236}">
                <a16:creationId xmlns:a16="http://schemas.microsoft.com/office/drawing/2014/main" id="{E12FBE79-BC94-C26A-8787-EFD6404B6A8C}"/>
              </a:ext>
            </a:extLst>
          </p:cNvPr>
          <p:cNvSpPr/>
          <p:nvPr/>
        </p:nvSpPr>
        <p:spPr>
          <a:xfrm>
            <a:off x="5722297" y="3429000"/>
            <a:ext cx="4680135"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CBD40984-4CA1-14B2-B23C-ADAA1D8FC2D4}"/>
              </a:ext>
            </a:extLst>
          </p:cNvPr>
          <p:cNvSpPr txBox="1"/>
          <p:nvPr/>
        </p:nvSpPr>
        <p:spPr>
          <a:xfrm>
            <a:off x="5906320" y="3481298"/>
            <a:ext cx="4604753" cy="1754326"/>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CHOOSING AND USING APPS SAFELY</a:t>
            </a:r>
          </a:p>
        </p:txBody>
      </p:sp>
    </p:spTree>
    <p:extLst>
      <p:ext uri="{BB962C8B-B14F-4D97-AF65-F5344CB8AC3E}">
        <p14:creationId xmlns:p14="http://schemas.microsoft.com/office/powerpoint/2010/main" val="2200961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D2D27-6891-9B64-368E-446C15B2D9FB}"/>
              </a:ext>
            </a:extLst>
          </p:cNvPr>
          <p:cNvSpPr>
            <a:spLocks noGrp="1"/>
          </p:cNvSpPr>
          <p:nvPr>
            <p:ph type="body" sz="quarter" idx="13"/>
          </p:nvPr>
        </p:nvSpPr>
        <p:spPr>
          <a:xfrm>
            <a:off x="3263068" y="1677286"/>
            <a:ext cx="6128571" cy="3117538"/>
          </a:xfrm>
        </p:spPr>
        <p:txBody>
          <a:bodyPr/>
          <a:lstStyle/>
          <a:p>
            <a:r>
              <a:rPr lang="en-IE" dirty="0"/>
              <a:t>Throughout this module and the AI for Seniors Course…If you come across any unfamiliar words or technical terms, you can find simple explanations in the AI for Seniors </a:t>
            </a:r>
            <a:r>
              <a:rPr lang="en-IE" b="1" dirty="0"/>
              <a:t>Glossary</a:t>
            </a:r>
            <a:r>
              <a:rPr lang="en-IE" dirty="0"/>
              <a:t> on our website at any time! </a:t>
            </a:r>
          </a:p>
        </p:txBody>
      </p:sp>
      <p:sp>
        <p:nvSpPr>
          <p:cNvPr id="4" name="Text Placeholder 1">
            <a:extLst>
              <a:ext uri="{FF2B5EF4-FFF2-40B4-BE49-F238E27FC236}">
                <a16:creationId xmlns:a16="http://schemas.microsoft.com/office/drawing/2014/main" id="{2A227B00-8530-E563-C75F-D5EDE6F8D65B}"/>
              </a:ext>
            </a:extLst>
          </p:cNvPr>
          <p:cNvSpPr txBox="1">
            <a:spLocks/>
          </p:cNvSpPr>
          <p:nvPr/>
        </p:nvSpPr>
        <p:spPr>
          <a:xfrm>
            <a:off x="3690667" y="5328319"/>
            <a:ext cx="6021745" cy="466127"/>
          </a:xfrm>
        </p:spPr>
        <p:txBody>
          <a:bodyPr anchor="ctr">
            <a:noAutofit/>
          </a:bodyPr>
          <a:lstStyle>
            <a:lvl1pPr marL="0" indent="0" algn="ctr" defTabSz="914400" rtl="0" eaLnBrk="1" latinLnBrk="0" hangingPunct="1">
              <a:lnSpc>
                <a:spcPts val="3100"/>
              </a:lnSpc>
              <a:spcBef>
                <a:spcPts val="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31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292668"/>
                </a:solidFill>
                <a:effectLst/>
                <a:uLnTx/>
                <a:uFillTx/>
                <a:latin typeface="Calibri" panose="020F0502020204030204"/>
                <a:ea typeface="+mn-ea"/>
                <a:cs typeface="+mn-cs"/>
              </a:rPr>
              <a:t>www</a:t>
            </a:r>
            <a:r>
              <a:rPr kumimoji="0" lang="en-US" sz="3200" b="1" i="0" u="none" strike="noStrike" kern="1200" cap="none" spc="0" normalizeH="0" baseline="0" noProof="0" dirty="0">
                <a:ln>
                  <a:noFill/>
                </a:ln>
                <a:solidFill>
                  <a:srgbClr val="292668"/>
                </a:solidFill>
                <a:effectLst/>
                <a:uLnTx/>
                <a:uFillTx/>
                <a:latin typeface="Calibri" panose="020F0502020204030204"/>
                <a:ea typeface="+mn-ea"/>
                <a:cs typeface="+mn-cs"/>
              </a:rPr>
              <a:t>.ai4seniorsproject</a:t>
            </a:r>
            <a:r>
              <a:rPr kumimoji="0" lang="en-US" sz="3200" b="0" i="0" u="none" strike="noStrike" kern="1200" cap="none" spc="0" normalizeH="0" baseline="0" noProof="0" dirty="0">
                <a:ln>
                  <a:noFill/>
                </a:ln>
                <a:solidFill>
                  <a:srgbClr val="292668"/>
                </a:solidFill>
                <a:effectLst/>
                <a:uLnTx/>
                <a:uFillTx/>
                <a:latin typeface="Calibri" panose="020F0502020204030204"/>
                <a:ea typeface="+mn-ea"/>
                <a:cs typeface="+mn-cs"/>
              </a:rPr>
              <a:t>.eu</a:t>
            </a:r>
          </a:p>
          <a:p>
            <a:pPr marL="0" marR="0" lvl="0" indent="0" algn="ctr" defTabSz="914400" rtl="0" eaLnBrk="1" fontAlgn="auto" latinLnBrk="0" hangingPunct="1">
              <a:lnSpc>
                <a:spcPts val="3100"/>
              </a:lnSpc>
              <a:spcBef>
                <a:spcPts val="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srgbClr val="29266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137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9AC1A8B-A40E-6CD4-C759-5D49D5391A8C}"/>
              </a:ext>
            </a:extLst>
          </p:cNvPr>
          <p:cNvSpPr txBox="1"/>
          <p:nvPr/>
        </p:nvSpPr>
        <p:spPr>
          <a:xfrm>
            <a:off x="252543" y="136439"/>
            <a:ext cx="5843458"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31376B"/>
                </a:solidFill>
                <a:effectLst/>
                <a:uLnTx/>
                <a:uFillTx/>
                <a:latin typeface="Calibri" panose="020F0502020204030204" pitchFamily="34" charset="0"/>
                <a:cs typeface="Calibri" panose="020F0502020204030204" pitchFamily="34" charset="0"/>
                <a:sym typeface="Arial"/>
              </a:rPr>
              <a:t>Choose apps you can trust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EBCB1F"/>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Before using an app, make sure it is reliable.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Look for: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endParaRPr>
          </a:p>
          <a:p>
            <a:pPr marL="342900" marR="0" lvl="0" indent="-34290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a well-known bank or provider </a:t>
            </a:r>
          </a:p>
          <a:p>
            <a:pPr marL="342900" marR="0" lvl="0" indent="-34290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clear branding and correct spelling </a:t>
            </a:r>
          </a:p>
          <a:p>
            <a:pPr marL="342900" marR="0" lvl="0" indent="-34290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strong ratings and consistent reviews </a:t>
            </a:r>
          </a:p>
          <a:p>
            <a:pPr marL="342900" marR="0" lvl="0" indent="-34290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regular updates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Be cautious if:</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the app looks unfamiliar or poorly designed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the name is slightly different from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a known brand</a:t>
            </a:r>
          </a:p>
        </p:txBody>
      </p:sp>
      <p:pic>
        <p:nvPicPr>
          <p:cNvPr id="2050" name="Picture 2" descr="black iphone 5 on yellow textile">
            <a:extLst>
              <a:ext uri="{FF2B5EF4-FFF2-40B4-BE49-F238E27FC236}">
                <a16:creationId xmlns:a16="http://schemas.microsoft.com/office/drawing/2014/main" id="{976EF197-965F-2243-C95A-54E1B0C98FBE}"/>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a:fillRect/>
          </a:stretch>
        </p:blipFill>
        <p:spPr bwMode="auto">
          <a:xfrm>
            <a:off x="6285770" y="1608707"/>
            <a:ext cx="6654298" cy="6603229"/>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2D059AA-9963-8310-A25F-98F5878748C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06231" y="-977478"/>
            <a:ext cx="4517528" cy="4840644"/>
          </a:xfrm>
          <a:prstGeom prst="rect">
            <a:avLst/>
          </a:prstGeom>
        </p:spPr>
      </p:pic>
    </p:spTree>
    <p:extLst>
      <p:ext uri="{BB962C8B-B14F-4D97-AF65-F5344CB8AC3E}">
        <p14:creationId xmlns:p14="http://schemas.microsoft.com/office/powerpoint/2010/main" val="10288149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124;p35">
            <a:extLst>
              <a:ext uri="{FF2B5EF4-FFF2-40B4-BE49-F238E27FC236}">
                <a16:creationId xmlns:a16="http://schemas.microsoft.com/office/drawing/2014/main" id="{2CD62617-79D7-6750-3BCF-660261BB9462}"/>
              </a:ext>
            </a:extLst>
          </p:cNvPr>
          <p:cNvSpPr/>
          <p:nvPr/>
        </p:nvSpPr>
        <p:spPr>
          <a:xfrm>
            <a:off x="837434" y="2046961"/>
            <a:ext cx="4359969" cy="3971284"/>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1125;p35">
            <a:extLst>
              <a:ext uri="{FF2B5EF4-FFF2-40B4-BE49-F238E27FC236}">
                <a16:creationId xmlns:a16="http://schemas.microsoft.com/office/drawing/2014/main" id="{9280948E-12BD-9902-6555-12F571721D99}"/>
              </a:ext>
            </a:extLst>
          </p:cNvPr>
          <p:cNvSpPr/>
          <p:nvPr/>
        </p:nvSpPr>
        <p:spPr>
          <a:xfrm>
            <a:off x="800142" y="1391424"/>
            <a:ext cx="4423310" cy="1142513"/>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549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0" name="Google Shape;1124;p35">
            <a:extLst>
              <a:ext uri="{FF2B5EF4-FFF2-40B4-BE49-F238E27FC236}">
                <a16:creationId xmlns:a16="http://schemas.microsoft.com/office/drawing/2014/main" id="{141B0FCB-BF1B-519B-FCEA-CCDDB5D14512}"/>
              </a:ext>
            </a:extLst>
          </p:cNvPr>
          <p:cNvSpPr/>
          <p:nvPr/>
        </p:nvSpPr>
        <p:spPr>
          <a:xfrm>
            <a:off x="6883239" y="2024029"/>
            <a:ext cx="4359969" cy="3994216"/>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1125;p35">
            <a:extLst>
              <a:ext uri="{FF2B5EF4-FFF2-40B4-BE49-F238E27FC236}">
                <a16:creationId xmlns:a16="http://schemas.microsoft.com/office/drawing/2014/main" id="{345C3C3F-B192-149F-6F12-06F6EDE65F16}"/>
              </a:ext>
            </a:extLst>
          </p:cNvPr>
          <p:cNvSpPr/>
          <p:nvPr/>
        </p:nvSpPr>
        <p:spPr>
          <a:xfrm>
            <a:off x="6866731" y="1434146"/>
            <a:ext cx="4423310" cy="109979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549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4" name="tb">
            <a:extLst>
              <a:ext uri="{FF2B5EF4-FFF2-40B4-BE49-F238E27FC236}">
                <a16:creationId xmlns:a16="http://schemas.microsoft.com/office/drawing/2014/main" id="{A270DB42-5F30-3FEC-2E3F-258DD095FEA8}"/>
              </a:ext>
            </a:extLst>
          </p:cNvPr>
          <p:cNvSpPr txBox="1"/>
          <p:nvPr/>
        </p:nvSpPr>
        <p:spPr>
          <a:xfrm>
            <a:off x="252795" y="75008"/>
            <a:ext cx="11400000" cy="640000"/>
          </a:xfrm>
          <a:prstGeom prst="rect">
            <a:avLst/>
          </a:prstGeom>
          <a:noFill/>
        </p:spPr>
        <p:txBody>
          <a:bodyPr wrap="square" anchor="t">
            <a:normAutofit lnSpcReduction="10000"/>
          </a:bodyPr>
          <a:lstStyle/>
          <a:p>
            <a:r>
              <a:rPr lang="en-GB" sz="3600" b="1" dirty="0">
                <a:solidFill>
                  <a:srgbClr val="31376B"/>
                </a:solidFill>
                <a:latin typeface="Calibri" panose="020F0502020204030204" pitchFamily="34" charset="0"/>
                <a:cs typeface="Calibri" panose="020F0502020204030204" pitchFamily="34" charset="0"/>
              </a:rPr>
              <a:t>Trusted apps used in Ireland</a:t>
            </a:r>
          </a:p>
        </p:txBody>
      </p:sp>
      <p:sp>
        <p:nvSpPr>
          <p:cNvPr id="36" name="tb">
            <a:extLst>
              <a:ext uri="{FF2B5EF4-FFF2-40B4-BE49-F238E27FC236}">
                <a16:creationId xmlns:a16="http://schemas.microsoft.com/office/drawing/2014/main" id="{36787C54-AF8F-15B3-F4C6-23111B868FCB}"/>
              </a:ext>
            </a:extLst>
          </p:cNvPr>
          <p:cNvSpPr txBox="1"/>
          <p:nvPr/>
        </p:nvSpPr>
        <p:spPr>
          <a:xfrm>
            <a:off x="621242" y="1654069"/>
            <a:ext cx="4737812" cy="565038"/>
          </a:xfrm>
          <a:prstGeom prst="rect">
            <a:avLst/>
          </a:prstGeom>
          <a:noFill/>
        </p:spPr>
        <p:txBody>
          <a:bodyPr wrap="square" anchor="ctr">
            <a:normAutofit/>
          </a:bodyPr>
          <a:lstStyle/>
          <a:p>
            <a:pPr algn="ctr"/>
            <a:r>
              <a:rPr lang="en-GB" sz="2400" b="1" dirty="0">
                <a:solidFill>
                  <a:srgbClr val="FFFFFF"/>
                </a:solidFill>
                <a:latin typeface="Calibri" panose="020F0502020204030204" pitchFamily="34" charset="0"/>
                <a:cs typeface="Calibri" panose="020F0502020204030204" pitchFamily="34" charset="0"/>
              </a:rPr>
              <a:t>Banks and An Post</a:t>
            </a:r>
          </a:p>
        </p:txBody>
      </p:sp>
      <p:sp>
        <p:nvSpPr>
          <p:cNvPr id="38" name="c">
            <a:extLst>
              <a:ext uri="{FF2B5EF4-FFF2-40B4-BE49-F238E27FC236}">
                <a16:creationId xmlns:a16="http://schemas.microsoft.com/office/drawing/2014/main" id="{6474B584-5912-A4A8-A5C4-D9E59D3BF6EF}"/>
              </a:ext>
            </a:extLst>
          </p:cNvPr>
          <p:cNvSpPr/>
          <p:nvPr/>
        </p:nvSpPr>
        <p:spPr>
          <a:xfrm>
            <a:off x="1014014" y="2740184"/>
            <a:ext cx="426604"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40" name="tb">
            <a:extLst>
              <a:ext uri="{FF2B5EF4-FFF2-40B4-BE49-F238E27FC236}">
                <a16:creationId xmlns:a16="http://schemas.microsoft.com/office/drawing/2014/main" id="{B5DA45BA-3CC0-B891-7FFD-8284038E2753}"/>
              </a:ext>
            </a:extLst>
          </p:cNvPr>
          <p:cNvSpPr txBox="1"/>
          <p:nvPr/>
        </p:nvSpPr>
        <p:spPr>
          <a:xfrm>
            <a:off x="1422195" y="2670585"/>
            <a:ext cx="3959847" cy="673699"/>
          </a:xfrm>
          <a:prstGeom prst="rect">
            <a:avLst/>
          </a:prstGeom>
          <a:noFill/>
        </p:spPr>
        <p:txBody>
          <a:bodyPr wrap="square" anchor="ctr">
            <a:noAutofit/>
          </a:bodyPr>
          <a:lstStyle/>
          <a:p>
            <a:r>
              <a:rPr lang="en-GB" sz="2000" b="1" dirty="0">
                <a:solidFill>
                  <a:schemeClr val="bg1"/>
                </a:solidFill>
                <a:latin typeface="Calibri" panose="020F0502020204030204" pitchFamily="34" charset="0"/>
                <a:cs typeface="Calibri" panose="020F0502020204030204" pitchFamily="34" charset="0"/>
              </a:rPr>
              <a:t>AIB -</a:t>
            </a:r>
            <a:r>
              <a:rPr lang="en-GB" sz="2000" dirty="0">
                <a:solidFill>
                  <a:schemeClr val="bg1"/>
                </a:solidFill>
                <a:latin typeface="Calibri" panose="020F0502020204030204" pitchFamily="34" charset="0"/>
                <a:cs typeface="Calibri" panose="020F0502020204030204" pitchFamily="34" charset="0"/>
              </a:rPr>
              <a:t> Allied Irish Banks app and online banking</a:t>
            </a:r>
          </a:p>
        </p:txBody>
      </p:sp>
      <p:sp>
        <p:nvSpPr>
          <p:cNvPr id="42" name="c">
            <a:extLst>
              <a:ext uri="{FF2B5EF4-FFF2-40B4-BE49-F238E27FC236}">
                <a16:creationId xmlns:a16="http://schemas.microsoft.com/office/drawing/2014/main" id="{BC5C77D7-4D66-159D-F8D2-8E63E813141E}"/>
              </a:ext>
            </a:extLst>
          </p:cNvPr>
          <p:cNvSpPr/>
          <p:nvPr/>
        </p:nvSpPr>
        <p:spPr>
          <a:xfrm>
            <a:off x="1014014" y="3443022"/>
            <a:ext cx="426604"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44" name="tb">
            <a:extLst>
              <a:ext uri="{FF2B5EF4-FFF2-40B4-BE49-F238E27FC236}">
                <a16:creationId xmlns:a16="http://schemas.microsoft.com/office/drawing/2014/main" id="{CFAEEDD4-C012-D6EC-7F64-848068A8B1F9}"/>
              </a:ext>
            </a:extLst>
          </p:cNvPr>
          <p:cNvSpPr txBox="1"/>
          <p:nvPr/>
        </p:nvSpPr>
        <p:spPr>
          <a:xfrm>
            <a:off x="1440618" y="3442648"/>
            <a:ext cx="3959847" cy="673699"/>
          </a:xfrm>
          <a:prstGeom prst="rect">
            <a:avLst/>
          </a:prstGeom>
          <a:noFill/>
        </p:spPr>
        <p:txBody>
          <a:bodyPr wrap="square" anchor="ctr">
            <a:noAutofit/>
          </a:bodyPr>
          <a:lstStyle/>
          <a:p>
            <a:r>
              <a:rPr lang="en-GB" sz="2000" b="1" dirty="0">
                <a:solidFill>
                  <a:schemeClr val="bg1"/>
                </a:solidFill>
                <a:latin typeface="Calibri" panose="020F0502020204030204" pitchFamily="34" charset="0"/>
                <a:cs typeface="Calibri" panose="020F0502020204030204" pitchFamily="34" charset="0"/>
              </a:rPr>
              <a:t>Bank of Ireland -</a:t>
            </a:r>
            <a:r>
              <a:rPr lang="en-GB" sz="2000" dirty="0">
                <a:solidFill>
                  <a:schemeClr val="bg1"/>
                </a:solidFill>
                <a:latin typeface="Calibri" panose="020F0502020204030204" pitchFamily="34" charset="0"/>
                <a:cs typeface="Calibri" panose="020F0502020204030204" pitchFamily="34" charset="0"/>
              </a:rPr>
              <a:t> Mobile banking and Banking 365</a:t>
            </a:r>
          </a:p>
        </p:txBody>
      </p:sp>
      <p:sp>
        <p:nvSpPr>
          <p:cNvPr id="46" name="c">
            <a:extLst>
              <a:ext uri="{FF2B5EF4-FFF2-40B4-BE49-F238E27FC236}">
                <a16:creationId xmlns:a16="http://schemas.microsoft.com/office/drawing/2014/main" id="{31C1904C-14F5-B9E5-2818-8E6538CF7D14}"/>
              </a:ext>
            </a:extLst>
          </p:cNvPr>
          <p:cNvSpPr/>
          <p:nvPr/>
        </p:nvSpPr>
        <p:spPr>
          <a:xfrm>
            <a:off x="1004825" y="4101359"/>
            <a:ext cx="426604"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48" name="tb">
            <a:extLst>
              <a:ext uri="{FF2B5EF4-FFF2-40B4-BE49-F238E27FC236}">
                <a16:creationId xmlns:a16="http://schemas.microsoft.com/office/drawing/2014/main" id="{596EEED9-30E1-D47A-5F8B-FA0B5A3DBB67}"/>
              </a:ext>
            </a:extLst>
          </p:cNvPr>
          <p:cNvSpPr txBox="1"/>
          <p:nvPr/>
        </p:nvSpPr>
        <p:spPr>
          <a:xfrm>
            <a:off x="1440618" y="4040299"/>
            <a:ext cx="3959847" cy="673699"/>
          </a:xfrm>
          <a:prstGeom prst="rect">
            <a:avLst/>
          </a:prstGeom>
          <a:noFill/>
        </p:spPr>
        <p:txBody>
          <a:bodyPr wrap="square" anchor="ctr">
            <a:normAutofit/>
          </a:bodyPr>
          <a:lstStyle/>
          <a:p>
            <a:r>
              <a:rPr lang="en-GB" sz="2000" b="1" dirty="0">
                <a:solidFill>
                  <a:schemeClr val="bg1"/>
                </a:solidFill>
                <a:latin typeface="Calibri" panose="020F0502020204030204" pitchFamily="34" charset="0"/>
                <a:cs typeface="Calibri" panose="020F0502020204030204" pitchFamily="34" charset="0"/>
              </a:rPr>
              <a:t>PTSB -</a:t>
            </a:r>
            <a:r>
              <a:rPr lang="en-GB" sz="2000" dirty="0">
                <a:solidFill>
                  <a:schemeClr val="bg1"/>
                </a:solidFill>
                <a:latin typeface="Calibri" panose="020F0502020204030204" pitchFamily="34" charset="0"/>
                <a:cs typeface="Calibri" panose="020F0502020204030204" pitchFamily="34" charset="0"/>
              </a:rPr>
              <a:t> Permanent TSB mobile app</a:t>
            </a:r>
          </a:p>
        </p:txBody>
      </p:sp>
      <p:sp>
        <p:nvSpPr>
          <p:cNvPr id="50" name="c">
            <a:extLst>
              <a:ext uri="{FF2B5EF4-FFF2-40B4-BE49-F238E27FC236}">
                <a16:creationId xmlns:a16="http://schemas.microsoft.com/office/drawing/2014/main" id="{BC8F95AC-C07F-C366-3E7A-930A600CE91F}"/>
              </a:ext>
            </a:extLst>
          </p:cNvPr>
          <p:cNvSpPr/>
          <p:nvPr/>
        </p:nvSpPr>
        <p:spPr>
          <a:xfrm>
            <a:off x="1014014" y="4741359"/>
            <a:ext cx="426604"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52" name="tb">
            <a:extLst>
              <a:ext uri="{FF2B5EF4-FFF2-40B4-BE49-F238E27FC236}">
                <a16:creationId xmlns:a16="http://schemas.microsoft.com/office/drawing/2014/main" id="{A66C6A78-282A-BF64-F900-73DE13648777}"/>
              </a:ext>
            </a:extLst>
          </p:cNvPr>
          <p:cNvSpPr txBox="1"/>
          <p:nvPr/>
        </p:nvSpPr>
        <p:spPr>
          <a:xfrm>
            <a:off x="1476211" y="4644254"/>
            <a:ext cx="3959847" cy="673699"/>
          </a:xfrm>
          <a:prstGeom prst="rect">
            <a:avLst/>
          </a:prstGeom>
          <a:noFill/>
        </p:spPr>
        <p:txBody>
          <a:bodyPr wrap="square" anchor="ctr">
            <a:noAutofit/>
          </a:bodyPr>
          <a:lstStyle/>
          <a:p>
            <a:r>
              <a:rPr lang="en-GB" sz="2000" b="1" dirty="0">
                <a:solidFill>
                  <a:schemeClr val="bg1"/>
                </a:solidFill>
                <a:latin typeface="Calibri" panose="020F0502020204030204" pitchFamily="34" charset="0"/>
                <a:cs typeface="Calibri" panose="020F0502020204030204" pitchFamily="34" charset="0"/>
              </a:rPr>
              <a:t>An Post Money -</a:t>
            </a:r>
            <a:r>
              <a:rPr lang="en-GB" sz="2000" dirty="0">
                <a:solidFill>
                  <a:schemeClr val="bg1"/>
                </a:solidFill>
                <a:latin typeface="Calibri" panose="020F0502020204030204" pitchFamily="34" charset="0"/>
                <a:cs typeface="Calibri" panose="020F0502020204030204" pitchFamily="34" charset="0"/>
              </a:rPr>
              <a:t> Current account with savings Jars</a:t>
            </a:r>
          </a:p>
        </p:txBody>
      </p:sp>
      <p:sp>
        <p:nvSpPr>
          <p:cNvPr id="54" name="tb">
            <a:extLst>
              <a:ext uri="{FF2B5EF4-FFF2-40B4-BE49-F238E27FC236}">
                <a16:creationId xmlns:a16="http://schemas.microsoft.com/office/drawing/2014/main" id="{408AF830-1C29-7D9B-5522-5734E807793A}"/>
              </a:ext>
            </a:extLst>
          </p:cNvPr>
          <p:cNvSpPr txBox="1"/>
          <p:nvPr/>
        </p:nvSpPr>
        <p:spPr>
          <a:xfrm>
            <a:off x="6342795" y="1545347"/>
            <a:ext cx="5310000" cy="565038"/>
          </a:xfrm>
          <a:prstGeom prst="rect">
            <a:avLst/>
          </a:prstGeom>
          <a:noFill/>
        </p:spPr>
        <p:txBody>
          <a:bodyPr wrap="square" anchor="ctr">
            <a:normAutofit/>
          </a:bodyPr>
          <a:lstStyle/>
          <a:p>
            <a:pPr algn="ctr"/>
            <a:r>
              <a:rPr lang="en-GB" sz="2400" b="1" dirty="0">
                <a:solidFill>
                  <a:srgbClr val="FFFFFF"/>
                </a:solidFill>
                <a:latin typeface="Calibri" panose="020F0502020204030204" pitchFamily="34" charset="0"/>
                <a:cs typeface="Calibri" panose="020F0502020204030204" pitchFamily="34" charset="0"/>
              </a:rPr>
              <a:t>Digital money apps</a:t>
            </a:r>
          </a:p>
        </p:txBody>
      </p:sp>
      <p:sp>
        <p:nvSpPr>
          <p:cNvPr id="56" name="tb">
            <a:extLst>
              <a:ext uri="{FF2B5EF4-FFF2-40B4-BE49-F238E27FC236}">
                <a16:creationId xmlns:a16="http://schemas.microsoft.com/office/drawing/2014/main" id="{EA611A0C-8428-A7E0-D318-A2F6C751F465}"/>
              </a:ext>
            </a:extLst>
          </p:cNvPr>
          <p:cNvSpPr txBox="1"/>
          <p:nvPr/>
        </p:nvSpPr>
        <p:spPr>
          <a:xfrm>
            <a:off x="7450167" y="2522862"/>
            <a:ext cx="3702177" cy="673699"/>
          </a:xfrm>
          <a:prstGeom prst="rect">
            <a:avLst/>
          </a:prstGeom>
          <a:noFill/>
        </p:spPr>
        <p:txBody>
          <a:bodyPr wrap="square" anchor="ctr">
            <a:noAutofit/>
          </a:bodyPr>
          <a:lstStyle/>
          <a:p>
            <a:r>
              <a:rPr lang="en-GB" sz="2000" b="1" dirty="0">
                <a:solidFill>
                  <a:schemeClr val="bg1"/>
                </a:solidFill>
                <a:latin typeface="Calibri" panose="020F0502020204030204" pitchFamily="34" charset="0"/>
                <a:cs typeface="Calibri" panose="020F0502020204030204" pitchFamily="34" charset="0"/>
              </a:rPr>
              <a:t>Revolut  </a:t>
            </a:r>
            <a:r>
              <a:rPr lang="en-GB" sz="2000" dirty="0">
                <a:solidFill>
                  <a:schemeClr val="bg1"/>
                </a:solidFill>
                <a:latin typeface="Calibri" panose="020F0502020204030204" pitchFamily="34" charset="0"/>
                <a:cs typeface="Calibri" panose="020F0502020204030204" pitchFamily="34" charset="0"/>
              </a:rPr>
              <a:t>— Spending, transfers and currency</a:t>
            </a:r>
          </a:p>
        </p:txBody>
      </p:sp>
      <p:sp>
        <p:nvSpPr>
          <p:cNvPr id="58" name="tb">
            <a:extLst>
              <a:ext uri="{FF2B5EF4-FFF2-40B4-BE49-F238E27FC236}">
                <a16:creationId xmlns:a16="http://schemas.microsoft.com/office/drawing/2014/main" id="{93013153-AC8C-AEEE-0D0E-E5AE6B4BDC5E}"/>
              </a:ext>
            </a:extLst>
          </p:cNvPr>
          <p:cNvSpPr txBox="1"/>
          <p:nvPr/>
        </p:nvSpPr>
        <p:spPr>
          <a:xfrm>
            <a:off x="7508662" y="3951537"/>
            <a:ext cx="3644915" cy="673699"/>
          </a:xfrm>
          <a:prstGeom prst="rect">
            <a:avLst/>
          </a:prstGeom>
          <a:noFill/>
        </p:spPr>
        <p:txBody>
          <a:bodyPr wrap="square" anchor="ctr">
            <a:noAutofit/>
          </a:bodyPr>
          <a:lstStyle/>
          <a:p>
            <a:r>
              <a:rPr lang="en-GB" sz="2000" b="1" dirty="0">
                <a:solidFill>
                  <a:schemeClr val="bg1"/>
                </a:solidFill>
                <a:latin typeface="Calibri" panose="020F0502020204030204" pitchFamily="34" charset="0"/>
                <a:cs typeface="Calibri" panose="020F0502020204030204" pitchFamily="34" charset="0"/>
              </a:rPr>
              <a:t>N26  </a:t>
            </a:r>
            <a:r>
              <a:rPr lang="en-GB" sz="2000" dirty="0">
                <a:solidFill>
                  <a:schemeClr val="bg1"/>
                </a:solidFill>
                <a:latin typeface="Calibri" panose="020F0502020204030204" pitchFamily="34" charset="0"/>
                <a:cs typeface="Calibri" panose="020F0502020204030204" pitchFamily="34" charset="0"/>
              </a:rPr>
              <a:t>— Simple online-only current account</a:t>
            </a:r>
          </a:p>
        </p:txBody>
      </p:sp>
      <p:sp>
        <p:nvSpPr>
          <p:cNvPr id="60" name="tb">
            <a:extLst>
              <a:ext uri="{FF2B5EF4-FFF2-40B4-BE49-F238E27FC236}">
                <a16:creationId xmlns:a16="http://schemas.microsoft.com/office/drawing/2014/main" id="{359916E8-7EE8-B2EA-4A6A-59CEF6D9D789}"/>
              </a:ext>
            </a:extLst>
          </p:cNvPr>
          <p:cNvSpPr txBox="1"/>
          <p:nvPr/>
        </p:nvSpPr>
        <p:spPr>
          <a:xfrm>
            <a:off x="7484824" y="4897164"/>
            <a:ext cx="3847886" cy="673699"/>
          </a:xfrm>
          <a:prstGeom prst="rect">
            <a:avLst/>
          </a:prstGeom>
          <a:noFill/>
        </p:spPr>
        <p:txBody>
          <a:bodyPr wrap="square" anchor="ctr">
            <a:noAutofit/>
          </a:bodyPr>
          <a:lstStyle/>
          <a:p>
            <a:r>
              <a:rPr lang="en-GB" sz="2000" b="1" dirty="0">
                <a:solidFill>
                  <a:schemeClr val="bg1"/>
                </a:solidFill>
                <a:latin typeface="Calibri" panose="020F0502020204030204" pitchFamily="34" charset="0"/>
                <a:cs typeface="Calibri" panose="020F0502020204030204" pitchFamily="34" charset="0"/>
              </a:rPr>
              <a:t>Zippay  </a:t>
            </a:r>
            <a:r>
              <a:rPr lang="en-GB" sz="2000" dirty="0">
                <a:solidFill>
                  <a:schemeClr val="bg1"/>
                </a:solidFill>
                <a:latin typeface="Calibri" panose="020F0502020204030204" pitchFamily="34" charset="0"/>
                <a:cs typeface="Calibri" panose="020F0502020204030204" pitchFamily="34" charset="0"/>
              </a:rPr>
              <a:t>— New in-app way to send money between AIB, Bank of Ireland and PTSB</a:t>
            </a:r>
          </a:p>
        </p:txBody>
      </p:sp>
      <p:sp>
        <p:nvSpPr>
          <p:cNvPr id="62" name="tb">
            <a:extLst>
              <a:ext uri="{FF2B5EF4-FFF2-40B4-BE49-F238E27FC236}">
                <a16:creationId xmlns:a16="http://schemas.microsoft.com/office/drawing/2014/main" id="{A06C3332-0708-FFE4-0767-32D8A6BC9257}"/>
              </a:ext>
            </a:extLst>
          </p:cNvPr>
          <p:cNvSpPr txBox="1"/>
          <p:nvPr/>
        </p:nvSpPr>
        <p:spPr>
          <a:xfrm>
            <a:off x="7475359" y="3255311"/>
            <a:ext cx="3661842" cy="673699"/>
          </a:xfrm>
          <a:prstGeom prst="rect">
            <a:avLst/>
          </a:prstGeom>
          <a:noFill/>
        </p:spPr>
        <p:txBody>
          <a:bodyPr wrap="square" anchor="ctr">
            <a:noAutofit/>
          </a:bodyPr>
          <a:lstStyle/>
          <a:p>
            <a:r>
              <a:rPr lang="en-GB" sz="2000" b="1" dirty="0">
                <a:solidFill>
                  <a:schemeClr val="bg1"/>
                </a:solidFill>
                <a:latin typeface="Calibri" panose="020F0502020204030204" pitchFamily="34" charset="0"/>
                <a:cs typeface="Calibri" panose="020F0502020204030204" pitchFamily="34" charset="0"/>
              </a:rPr>
              <a:t>Your credit union -</a:t>
            </a:r>
            <a:r>
              <a:rPr lang="en-GB" sz="2000" dirty="0">
                <a:solidFill>
                  <a:schemeClr val="bg1"/>
                </a:solidFill>
                <a:latin typeface="Calibri" panose="020F0502020204030204" pitchFamily="34" charset="0"/>
                <a:cs typeface="Calibri" panose="020F0502020204030204" pitchFamily="34" charset="0"/>
              </a:rPr>
              <a:t> Many now offer apps and online access</a:t>
            </a:r>
          </a:p>
        </p:txBody>
      </p:sp>
      <p:sp>
        <p:nvSpPr>
          <p:cNvPr id="64" name="c">
            <a:extLst>
              <a:ext uri="{FF2B5EF4-FFF2-40B4-BE49-F238E27FC236}">
                <a16:creationId xmlns:a16="http://schemas.microsoft.com/office/drawing/2014/main" id="{F256ED33-C528-46D2-1D54-7010F3044CA3}"/>
              </a:ext>
            </a:extLst>
          </p:cNvPr>
          <p:cNvSpPr/>
          <p:nvPr/>
        </p:nvSpPr>
        <p:spPr>
          <a:xfrm>
            <a:off x="7034510" y="2706863"/>
            <a:ext cx="420000"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66" name="c">
            <a:extLst>
              <a:ext uri="{FF2B5EF4-FFF2-40B4-BE49-F238E27FC236}">
                <a16:creationId xmlns:a16="http://schemas.microsoft.com/office/drawing/2014/main" id="{D939864A-3E82-87BD-6ED9-98DAA80E54B7}"/>
              </a:ext>
            </a:extLst>
          </p:cNvPr>
          <p:cNvSpPr/>
          <p:nvPr/>
        </p:nvSpPr>
        <p:spPr>
          <a:xfrm>
            <a:off x="7034510" y="3409701"/>
            <a:ext cx="420000"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68" name="c">
            <a:extLst>
              <a:ext uri="{FF2B5EF4-FFF2-40B4-BE49-F238E27FC236}">
                <a16:creationId xmlns:a16="http://schemas.microsoft.com/office/drawing/2014/main" id="{9AF1D37E-D88A-85A6-89FE-D3127E25EB4E}"/>
              </a:ext>
            </a:extLst>
          </p:cNvPr>
          <p:cNvSpPr/>
          <p:nvPr/>
        </p:nvSpPr>
        <p:spPr>
          <a:xfrm>
            <a:off x="7025321" y="4068038"/>
            <a:ext cx="420000"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70" name="c">
            <a:extLst>
              <a:ext uri="{FF2B5EF4-FFF2-40B4-BE49-F238E27FC236}">
                <a16:creationId xmlns:a16="http://schemas.microsoft.com/office/drawing/2014/main" id="{26E1D84D-1189-0512-E1D8-B08202B51035}"/>
              </a:ext>
            </a:extLst>
          </p:cNvPr>
          <p:cNvSpPr/>
          <p:nvPr/>
        </p:nvSpPr>
        <p:spPr>
          <a:xfrm>
            <a:off x="7034510" y="4708038"/>
            <a:ext cx="420000"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72" name="tb">
            <a:extLst>
              <a:ext uri="{FF2B5EF4-FFF2-40B4-BE49-F238E27FC236}">
                <a16:creationId xmlns:a16="http://schemas.microsoft.com/office/drawing/2014/main" id="{D613A97B-D288-6137-3484-136825128612}"/>
              </a:ext>
            </a:extLst>
          </p:cNvPr>
          <p:cNvSpPr txBox="1"/>
          <p:nvPr/>
        </p:nvSpPr>
        <p:spPr>
          <a:xfrm>
            <a:off x="272325" y="657421"/>
            <a:ext cx="11400000" cy="860000"/>
          </a:xfrm>
          <a:prstGeom prst="rect">
            <a:avLst/>
          </a:prstGeom>
          <a:noFill/>
        </p:spPr>
        <p:txBody>
          <a:bodyPr wrap="square" anchor="t">
            <a:noAutofit/>
          </a:bodyPr>
          <a:lstStyle/>
          <a:p>
            <a:r>
              <a:rPr lang="en-GB" sz="1800" dirty="0">
                <a:solidFill>
                  <a:srgbClr val="002465"/>
                </a:solidFill>
                <a:latin typeface="Calibri" panose="020F0502020204030204" pitchFamily="34" charset="0"/>
                <a:cs typeface="Calibri" panose="020F0502020204030204" pitchFamily="34" charset="0"/>
              </a:rPr>
              <a:t>These are well-known, regulated providers. Always download the official app from the app store, and remember: none of them will ever ask for your PIN or password by call or text</a:t>
            </a:r>
            <a:r>
              <a:rPr lang="en-GB" sz="2000" dirty="0">
                <a:solidFill>
                  <a:srgbClr val="002465"/>
                </a:solidFill>
                <a:latin typeface="Calibri" panose="020F0502020204030204" pitchFamily="34" charset="0"/>
                <a:cs typeface="Calibri" panose="020F0502020204030204" pitchFamily="34" charset="0"/>
              </a:rPr>
              <a:t>.</a:t>
            </a:r>
          </a:p>
        </p:txBody>
      </p:sp>
      <p:sp>
        <p:nvSpPr>
          <p:cNvPr id="74" name="tb">
            <a:extLst>
              <a:ext uri="{FF2B5EF4-FFF2-40B4-BE49-F238E27FC236}">
                <a16:creationId xmlns:a16="http://schemas.microsoft.com/office/drawing/2014/main" id="{5D7266C5-6702-EDB0-1867-6ECCC4C980E0}"/>
              </a:ext>
            </a:extLst>
          </p:cNvPr>
          <p:cNvSpPr txBox="1"/>
          <p:nvPr/>
        </p:nvSpPr>
        <p:spPr>
          <a:xfrm>
            <a:off x="596000" y="6220205"/>
            <a:ext cx="11000000" cy="525122"/>
          </a:xfrm>
          <a:prstGeom prst="rect">
            <a:avLst/>
          </a:prstGeom>
          <a:noFill/>
        </p:spPr>
        <p:txBody>
          <a:bodyPr wrap="square" anchor="ctr">
            <a:noAutofit/>
          </a:bodyPr>
          <a:lstStyle/>
          <a:p>
            <a:pPr algn="ctr"/>
            <a:r>
              <a:rPr lang="en-GB" sz="2000" b="1" dirty="0">
                <a:solidFill>
                  <a:srgbClr val="002465"/>
                </a:solidFill>
                <a:latin typeface="Calibri" panose="020F0502020204030204" pitchFamily="34" charset="0"/>
                <a:cs typeface="Calibri" panose="020F0502020204030204" pitchFamily="34" charset="0"/>
              </a:rPr>
              <a:t>Not sure if an app is genuine? Check it on </a:t>
            </a:r>
            <a:r>
              <a:rPr lang="en-GB" sz="2000" b="1" dirty="0">
                <a:solidFill>
                  <a:srgbClr val="002465"/>
                </a:solidFill>
                <a:latin typeface="Calibri" panose="020F0502020204030204" pitchFamily="34" charset="0"/>
                <a:cs typeface="Calibri" panose="020F0502020204030204" pitchFamily="34" charset="0"/>
                <a:hlinkClick r:id="rId4"/>
              </a:rPr>
              <a:t>www.ScamSafe.ie</a:t>
            </a:r>
            <a:endParaRPr lang="en-GB" sz="2000" b="1" dirty="0">
              <a:solidFill>
                <a:srgbClr val="002465"/>
              </a:solidFill>
              <a:latin typeface="Calibri" panose="020F0502020204030204" pitchFamily="34" charset="0"/>
              <a:cs typeface="Calibri" panose="020F0502020204030204" pitchFamily="34" charset="0"/>
            </a:endParaRPr>
          </a:p>
          <a:p>
            <a:pPr algn="ctr"/>
            <a:r>
              <a:rPr lang="en-GB" sz="2000" b="1" dirty="0">
                <a:solidFill>
                  <a:srgbClr val="002465"/>
                </a:solidFill>
                <a:latin typeface="Calibri" panose="020F0502020204030204" pitchFamily="34" charset="0"/>
                <a:cs typeface="Calibri" panose="020F0502020204030204" pitchFamily="34" charset="0"/>
              </a:rPr>
              <a:t> or download only from your bank’s official website. If in doubt, ask in your local branch.</a:t>
            </a:r>
          </a:p>
        </p:txBody>
      </p:sp>
    </p:spTree>
    <p:extLst>
      <p:ext uri="{BB962C8B-B14F-4D97-AF65-F5344CB8AC3E}">
        <p14:creationId xmlns:p14="http://schemas.microsoft.com/office/powerpoint/2010/main" val="2784787443"/>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93"/>
        <p:cNvGrpSpPr/>
        <p:nvPr/>
      </p:nvGrpSpPr>
      <p:grpSpPr>
        <a:xfrm>
          <a:off x="0" y="0"/>
          <a:ext cx="0" cy="0"/>
          <a:chOff x="0" y="0"/>
          <a:chExt cx="0" cy="0"/>
        </a:xfrm>
      </p:grpSpPr>
      <p:sp>
        <p:nvSpPr>
          <p:cNvPr id="1095" name="Google Shape;1095;p34"/>
          <p:cNvSpPr/>
          <p:nvPr/>
        </p:nvSpPr>
        <p:spPr>
          <a:xfrm>
            <a:off x="492152" y="1213883"/>
            <a:ext cx="2102418" cy="5208172"/>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6" name="Google Shape;1096;p34"/>
          <p:cNvSpPr/>
          <p:nvPr/>
        </p:nvSpPr>
        <p:spPr>
          <a:xfrm>
            <a:off x="499001" y="1165845"/>
            <a:ext cx="2102418" cy="1282367"/>
          </a:xfrm>
          <a:custGeom>
            <a:avLst/>
            <a:gdLst/>
            <a:ahLst/>
            <a:cxnLst/>
            <a:rect l="l" t="t" r="r" b="b"/>
            <a:pathLst>
              <a:path w="3235" h="3583" extrusionOk="0">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7" name="Google Shape;1097;p34"/>
          <p:cNvSpPr/>
          <p:nvPr/>
        </p:nvSpPr>
        <p:spPr>
          <a:xfrm>
            <a:off x="2669061" y="1210536"/>
            <a:ext cx="2102418" cy="5208172"/>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8" name="Google Shape;1098;p34"/>
          <p:cNvSpPr/>
          <p:nvPr/>
        </p:nvSpPr>
        <p:spPr>
          <a:xfrm>
            <a:off x="2669061" y="1176387"/>
            <a:ext cx="2102418" cy="1275184"/>
          </a:xfrm>
          <a:custGeom>
            <a:avLst/>
            <a:gdLst/>
            <a:ahLst/>
            <a:cxnLst/>
            <a:rect l="l" t="t" r="r" b="b"/>
            <a:pathLst>
              <a:path w="3235" h="3583" extrusionOk="0">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9" name="Google Shape;1099;p34"/>
          <p:cNvSpPr/>
          <p:nvPr/>
        </p:nvSpPr>
        <p:spPr>
          <a:xfrm>
            <a:off x="4845970" y="1165845"/>
            <a:ext cx="2099553" cy="5243354"/>
          </a:xfrm>
          <a:custGeom>
            <a:avLst/>
            <a:gdLst/>
            <a:ahLst/>
            <a:cxnLst/>
            <a:rect l="l" t="t" r="r" b="b"/>
            <a:pathLst>
              <a:path w="3234" h="8984" extrusionOk="0">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0" name="Google Shape;1100;p34"/>
          <p:cNvSpPr/>
          <p:nvPr/>
        </p:nvSpPr>
        <p:spPr>
          <a:xfrm>
            <a:off x="4845970" y="1166877"/>
            <a:ext cx="2099553" cy="1275184"/>
          </a:xfrm>
          <a:custGeom>
            <a:avLst/>
            <a:gdLst/>
            <a:ahLst/>
            <a:cxnLst/>
            <a:rect l="l" t="t" r="r" b="b"/>
            <a:pathLst>
              <a:path w="3234" h="3583" extrusionOk="0">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1" name="Google Shape;1101;p34"/>
          <p:cNvSpPr/>
          <p:nvPr/>
        </p:nvSpPr>
        <p:spPr>
          <a:xfrm>
            <a:off x="7040133" y="1240669"/>
            <a:ext cx="2102418" cy="5208172"/>
          </a:xfrm>
          <a:custGeom>
            <a:avLst/>
            <a:gdLst/>
            <a:ahLst/>
            <a:cxnLst/>
            <a:rect l="l" t="t" r="r" b="b"/>
            <a:pathLst>
              <a:path w="3235" h="8984" extrusionOk="0">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2" name="Google Shape;1102;p34"/>
          <p:cNvSpPr/>
          <p:nvPr/>
        </p:nvSpPr>
        <p:spPr>
          <a:xfrm>
            <a:off x="7040133" y="1160723"/>
            <a:ext cx="2102418" cy="1275184"/>
          </a:xfrm>
          <a:custGeom>
            <a:avLst/>
            <a:gdLst/>
            <a:ahLst/>
            <a:cxnLst/>
            <a:rect l="l" t="t" r="r" b="b"/>
            <a:pathLst>
              <a:path w="3235" h="3583" extrusionOk="0">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1115;p34">
            <a:extLst>
              <a:ext uri="{FF2B5EF4-FFF2-40B4-BE49-F238E27FC236}">
                <a16:creationId xmlns:a16="http://schemas.microsoft.com/office/drawing/2014/main" id="{CC4B53E6-51C0-9143-9900-0091DDAB54CC}"/>
              </a:ext>
            </a:extLst>
          </p:cNvPr>
          <p:cNvSpPr/>
          <p:nvPr/>
        </p:nvSpPr>
        <p:spPr>
          <a:xfrm>
            <a:off x="9214177" y="1240669"/>
            <a:ext cx="2102418" cy="5208172"/>
          </a:xfrm>
          <a:custGeom>
            <a:avLst/>
            <a:gdLst/>
            <a:ahLst/>
            <a:cxnLst/>
            <a:rect l="l" t="t" r="r" b="b"/>
            <a:pathLst>
              <a:path w="3235" h="8984" extrusionOk="0">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 name="Google Shape;1116;p34">
            <a:extLst>
              <a:ext uri="{FF2B5EF4-FFF2-40B4-BE49-F238E27FC236}">
                <a16:creationId xmlns:a16="http://schemas.microsoft.com/office/drawing/2014/main" id="{BE34D288-7B64-A18F-6824-AFFDFA911CDE}"/>
              </a:ext>
            </a:extLst>
          </p:cNvPr>
          <p:cNvSpPr/>
          <p:nvPr/>
        </p:nvSpPr>
        <p:spPr>
          <a:xfrm>
            <a:off x="9210193" y="1176387"/>
            <a:ext cx="2102418" cy="1275184"/>
          </a:xfrm>
          <a:custGeom>
            <a:avLst/>
            <a:gdLst/>
            <a:ahLst/>
            <a:cxnLst/>
            <a:rect l="l" t="t" r="r" b="b"/>
            <a:pathLst>
              <a:path w="3235" h="3583" extrusionOk="0">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 name="tb">
            <a:extLst>
              <a:ext uri="{FF2B5EF4-FFF2-40B4-BE49-F238E27FC236}">
                <a16:creationId xmlns:a16="http://schemas.microsoft.com/office/drawing/2014/main" id="{69236051-2BE5-8F5B-14AF-9BF0FF2E1A41}"/>
              </a:ext>
            </a:extLst>
          </p:cNvPr>
          <p:cNvSpPr txBox="1"/>
          <p:nvPr/>
        </p:nvSpPr>
        <p:spPr>
          <a:xfrm>
            <a:off x="553751" y="342160"/>
            <a:ext cx="11200000" cy="700000"/>
          </a:xfrm>
          <a:prstGeom prst="rect">
            <a:avLst/>
          </a:prstGeom>
          <a:noFill/>
        </p:spPr>
        <p:txBody>
          <a:bodyPr wrap="square" anchor="t">
            <a:normAutofit/>
          </a:bodyPr>
          <a:lstStyle/>
          <a:p>
            <a:r>
              <a:rPr lang="en-GB" sz="3600" b="1" dirty="0">
                <a:solidFill>
                  <a:srgbClr val="31376B"/>
                </a:solidFill>
                <a:latin typeface="Calibri" panose="020F0502020204030204" pitchFamily="34" charset="0"/>
                <a:cs typeface="Calibri" panose="020F0502020204030204" pitchFamily="34" charset="0"/>
              </a:rPr>
              <a:t>Step by Step: Download a Banking App Safely</a:t>
            </a:r>
          </a:p>
        </p:txBody>
      </p:sp>
      <p:sp>
        <p:nvSpPr>
          <p:cNvPr id="10" name="tb">
            <a:extLst>
              <a:ext uri="{FF2B5EF4-FFF2-40B4-BE49-F238E27FC236}">
                <a16:creationId xmlns:a16="http://schemas.microsoft.com/office/drawing/2014/main" id="{A4474337-335C-9BBC-C2B6-B030E1318565}"/>
              </a:ext>
            </a:extLst>
          </p:cNvPr>
          <p:cNvSpPr txBox="1"/>
          <p:nvPr/>
        </p:nvSpPr>
        <p:spPr>
          <a:xfrm>
            <a:off x="553751" y="3862710"/>
            <a:ext cx="1961967" cy="833532"/>
          </a:xfrm>
          <a:prstGeom prst="rect">
            <a:avLst/>
          </a:prstGeom>
          <a:noFill/>
        </p:spPr>
        <p:txBody>
          <a:bodyPr wrap="square" anchor="ctr">
            <a:noAutofit/>
          </a:bodyPr>
          <a:lstStyle/>
          <a:p>
            <a:pPr algn="ctr"/>
            <a:r>
              <a:rPr lang="en-GB" sz="2000" b="1" dirty="0">
                <a:solidFill>
                  <a:schemeClr val="bg1"/>
                </a:solidFill>
                <a:latin typeface="Calibri" panose="020F0502020204030204" pitchFamily="34" charset="0"/>
                <a:cs typeface="Calibri" panose="020F0502020204030204" pitchFamily="34" charset="0"/>
              </a:rPr>
              <a:t>Start in the right place</a:t>
            </a:r>
          </a:p>
          <a:p>
            <a:pPr algn="ctr"/>
            <a:endParaRPr lang="en-GB" sz="2000" b="1" dirty="0">
              <a:solidFill>
                <a:schemeClr val="bg1"/>
              </a:solidFill>
              <a:latin typeface="Calibri" panose="020F0502020204030204" pitchFamily="34" charset="0"/>
              <a:cs typeface="Calibri" panose="020F0502020204030204" pitchFamily="34" charset="0"/>
            </a:endParaRPr>
          </a:p>
          <a:p>
            <a:pPr algn="ctr"/>
            <a:r>
              <a:rPr lang="en-GB" sz="2000" dirty="0">
                <a:solidFill>
                  <a:schemeClr val="bg1"/>
                </a:solidFill>
                <a:latin typeface="Calibri" panose="020F0502020204030204" pitchFamily="34" charset="0"/>
                <a:cs typeface="Calibri" panose="020F0502020204030204" pitchFamily="34" charset="0"/>
              </a:rPr>
              <a:t>Open your phone’s official app store (App Store on iPhone, Play Store on Android). Do not use a link from a text or email.</a:t>
            </a:r>
          </a:p>
        </p:txBody>
      </p:sp>
      <p:sp>
        <p:nvSpPr>
          <p:cNvPr id="12" name="tb">
            <a:extLst>
              <a:ext uri="{FF2B5EF4-FFF2-40B4-BE49-F238E27FC236}">
                <a16:creationId xmlns:a16="http://schemas.microsoft.com/office/drawing/2014/main" id="{191AA718-B0AC-4FE1-4E59-4DCAC407D461}"/>
              </a:ext>
            </a:extLst>
          </p:cNvPr>
          <p:cNvSpPr txBox="1"/>
          <p:nvPr/>
        </p:nvSpPr>
        <p:spPr>
          <a:xfrm>
            <a:off x="2726147" y="3862710"/>
            <a:ext cx="2005499" cy="833532"/>
          </a:xfrm>
          <a:prstGeom prst="rect">
            <a:avLst/>
          </a:prstGeom>
          <a:noFill/>
        </p:spPr>
        <p:txBody>
          <a:bodyPr wrap="square" anchor="ctr">
            <a:noAutofit/>
          </a:bodyPr>
          <a:lstStyle/>
          <a:p>
            <a:pPr algn="ctr"/>
            <a:r>
              <a:rPr lang="en-GB" sz="2000" b="1" dirty="0">
                <a:solidFill>
                  <a:schemeClr val="bg1"/>
                </a:solidFill>
                <a:latin typeface="Calibri" panose="020F0502020204030204" pitchFamily="34" charset="0"/>
                <a:cs typeface="Calibri" panose="020F0502020204030204" pitchFamily="34" charset="0"/>
              </a:rPr>
              <a:t>Search the bank’s exact name</a:t>
            </a:r>
          </a:p>
          <a:p>
            <a:pPr algn="ctr"/>
            <a:endParaRPr lang="en-GB" sz="2000" b="1" dirty="0">
              <a:solidFill>
                <a:schemeClr val="bg1"/>
              </a:solidFill>
              <a:latin typeface="Calibri" panose="020F0502020204030204" pitchFamily="34" charset="0"/>
              <a:cs typeface="Calibri" panose="020F0502020204030204" pitchFamily="34" charset="0"/>
            </a:endParaRPr>
          </a:p>
          <a:p>
            <a:pPr algn="ctr"/>
            <a:r>
              <a:rPr lang="en-GB" sz="2000" dirty="0">
                <a:solidFill>
                  <a:schemeClr val="bg1"/>
                </a:solidFill>
                <a:latin typeface="Calibri" panose="020F0502020204030204" pitchFamily="34" charset="0"/>
                <a:cs typeface="Calibri" panose="020F0502020204030204" pitchFamily="34" charset="0"/>
              </a:rPr>
              <a:t>Type your bank’s name yourself. Check the spelling carefully, scammers copy real names with small changes.</a:t>
            </a:r>
          </a:p>
        </p:txBody>
      </p:sp>
      <p:sp>
        <p:nvSpPr>
          <p:cNvPr id="14" name="tb">
            <a:extLst>
              <a:ext uri="{FF2B5EF4-FFF2-40B4-BE49-F238E27FC236}">
                <a16:creationId xmlns:a16="http://schemas.microsoft.com/office/drawing/2014/main" id="{2457933C-5EE8-39D0-C1AA-21FA2A9B177F}"/>
              </a:ext>
            </a:extLst>
          </p:cNvPr>
          <p:cNvSpPr txBox="1"/>
          <p:nvPr/>
        </p:nvSpPr>
        <p:spPr>
          <a:xfrm>
            <a:off x="4968338" y="3787522"/>
            <a:ext cx="1849172" cy="833532"/>
          </a:xfrm>
          <a:prstGeom prst="rect">
            <a:avLst/>
          </a:prstGeom>
          <a:noFill/>
        </p:spPr>
        <p:txBody>
          <a:bodyPr wrap="square" anchor="ctr">
            <a:noAutofit/>
          </a:bodyPr>
          <a:lstStyle/>
          <a:p>
            <a:pPr algn="ctr"/>
            <a:r>
              <a:rPr lang="en-GB" sz="2000" b="1" dirty="0">
                <a:solidFill>
                  <a:schemeClr val="bg1"/>
                </a:solidFill>
                <a:latin typeface="Calibri" panose="020F0502020204030204" pitchFamily="34" charset="0"/>
                <a:cs typeface="Calibri" panose="020F0502020204030204" pitchFamily="34" charset="0"/>
              </a:rPr>
              <a:t>Check before you install</a:t>
            </a:r>
          </a:p>
          <a:p>
            <a:pPr algn="ctr"/>
            <a:endParaRPr lang="en-GB" sz="2000" b="1" dirty="0">
              <a:solidFill>
                <a:schemeClr val="bg1"/>
              </a:solidFill>
              <a:latin typeface="Calibri" panose="020F0502020204030204" pitchFamily="34" charset="0"/>
              <a:cs typeface="Calibri" panose="020F0502020204030204" pitchFamily="34" charset="0"/>
            </a:endParaRPr>
          </a:p>
          <a:p>
            <a:pPr algn="ctr"/>
            <a:r>
              <a:rPr lang="en-GB" sz="2000" dirty="0">
                <a:solidFill>
                  <a:schemeClr val="bg1"/>
                </a:solidFill>
                <a:latin typeface="Calibri" panose="020F0502020204030204" pitchFamily="34" charset="0"/>
                <a:cs typeface="Calibri" panose="020F0502020204030204" pitchFamily="34" charset="0"/>
              </a:rPr>
              <a:t>Look for the official bank as the maker, lots of reviews, and a recent update date.</a:t>
            </a:r>
          </a:p>
        </p:txBody>
      </p:sp>
      <p:sp>
        <p:nvSpPr>
          <p:cNvPr id="16" name="tb">
            <a:extLst>
              <a:ext uri="{FF2B5EF4-FFF2-40B4-BE49-F238E27FC236}">
                <a16:creationId xmlns:a16="http://schemas.microsoft.com/office/drawing/2014/main" id="{98F341A9-50A7-4050-7AF7-E3C827F01B9D}"/>
              </a:ext>
            </a:extLst>
          </p:cNvPr>
          <p:cNvSpPr txBox="1"/>
          <p:nvPr/>
        </p:nvSpPr>
        <p:spPr>
          <a:xfrm>
            <a:off x="7093687" y="3713037"/>
            <a:ext cx="2011669" cy="833532"/>
          </a:xfrm>
          <a:prstGeom prst="rect">
            <a:avLst/>
          </a:prstGeom>
          <a:noFill/>
        </p:spPr>
        <p:txBody>
          <a:bodyPr wrap="square" anchor="ctr">
            <a:noAutofit/>
          </a:bodyPr>
          <a:lstStyle/>
          <a:p>
            <a:pPr algn="ctr"/>
            <a:r>
              <a:rPr lang="en-GB" sz="2000" b="1" dirty="0">
                <a:solidFill>
                  <a:schemeClr val="bg1"/>
                </a:solidFill>
                <a:latin typeface="Calibri" panose="020F0502020204030204" pitchFamily="34" charset="0"/>
                <a:cs typeface="Calibri" panose="020F0502020204030204" pitchFamily="34" charset="0"/>
              </a:rPr>
              <a:t>Install, then open it yourself</a:t>
            </a:r>
          </a:p>
          <a:p>
            <a:pPr algn="ctr"/>
            <a:endParaRPr lang="en-GB" sz="2000" b="1" dirty="0">
              <a:solidFill>
                <a:schemeClr val="bg1"/>
              </a:solidFill>
              <a:latin typeface="Calibri" panose="020F0502020204030204" pitchFamily="34" charset="0"/>
              <a:cs typeface="Calibri" panose="020F0502020204030204" pitchFamily="34" charset="0"/>
            </a:endParaRPr>
          </a:p>
          <a:p>
            <a:pPr algn="ctr"/>
            <a:r>
              <a:rPr lang="en-GB" sz="2000" dirty="0">
                <a:solidFill>
                  <a:schemeClr val="bg1"/>
                </a:solidFill>
                <a:latin typeface="Calibri" panose="020F0502020204030204" pitchFamily="34" charset="0"/>
                <a:cs typeface="Calibri" panose="020F0502020204030204" pitchFamily="34" charset="0"/>
              </a:rPr>
              <a:t>Tap install. When ready, open the app from your own screen, not from any message.</a:t>
            </a:r>
          </a:p>
        </p:txBody>
      </p:sp>
      <p:sp>
        <p:nvSpPr>
          <p:cNvPr id="18" name="tb">
            <a:extLst>
              <a:ext uri="{FF2B5EF4-FFF2-40B4-BE49-F238E27FC236}">
                <a16:creationId xmlns:a16="http://schemas.microsoft.com/office/drawing/2014/main" id="{4E016D8A-214B-9DB3-7ED9-26D63733BCB3}"/>
              </a:ext>
            </a:extLst>
          </p:cNvPr>
          <p:cNvSpPr txBox="1"/>
          <p:nvPr/>
        </p:nvSpPr>
        <p:spPr>
          <a:xfrm>
            <a:off x="9255567" y="3713037"/>
            <a:ext cx="2011669" cy="833532"/>
          </a:xfrm>
          <a:prstGeom prst="rect">
            <a:avLst/>
          </a:prstGeom>
          <a:noFill/>
        </p:spPr>
        <p:txBody>
          <a:bodyPr wrap="square" anchor="ctr">
            <a:noAutofit/>
          </a:bodyPr>
          <a:lstStyle/>
          <a:p>
            <a:pPr algn="ctr"/>
            <a:r>
              <a:rPr lang="en-GB" sz="2000" b="1" dirty="0">
                <a:solidFill>
                  <a:schemeClr val="bg1"/>
                </a:solidFill>
                <a:latin typeface="Calibri" panose="020F0502020204030204" pitchFamily="34" charset="0"/>
                <a:cs typeface="Calibri" panose="020F0502020204030204" pitchFamily="34" charset="0"/>
              </a:rPr>
              <a:t>Set up safely</a:t>
            </a:r>
          </a:p>
          <a:p>
            <a:pPr algn="ctr"/>
            <a:endParaRPr lang="en-GB" sz="2000" b="1" dirty="0">
              <a:solidFill>
                <a:schemeClr val="bg1"/>
              </a:solidFill>
              <a:latin typeface="Calibri" panose="020F0502020204030204" pitchFamily="34" charset="0"/>
              <a:cs typeface="Calibri" panose="020F0502020204030204" pitchFamily="34" charset="0"/>
            </a:endParaRPr>
          </a:p>
          <a:p>
            <a:pPr algn="ctr"/>
            <a:r>
              <a:rPr lang="en-GB" sz="2000" dirty="0">
                <a:solidFill>
                  <a:schemeClr val="bg1"/>
                </a:solidFill>
                <a:latin typeface="Calibri" panose="020F0502020204030204" pitchFamily="34" charset="0"/>
                <a:cs typeface="Calibri" panose="020F0502020204030204" pitchFamily="34" charset="0"/>
              </a:rPr>
              <a:t>Use a strong passcode or fingerprint. Turn on alerts so your bank can warn you of unusual activity.</a:t>
            </a:r>
          </a:p>
        </p:txBody>
      </p:sp>
      <p:sp>
        <p:nvSpPr>
          <p:cNvPr id="19" name="TextBox 18">
            <a:extLst>
              <a:ext uri="{FF2B5EF4-FFF2-40B4-BE49-F238E27FC236}">
                <a16:creationId xmlns:a16="http://schemas.microsoft.com/office/drawing/2014/main" id="{6FDD5450-BB83-1F4B-2DA8-E76A65DCC37A}"/>
              </a:ext>
            </a:extLst>
          </p:cNvPr>
          <p:cNvSpPr txBox="1"/>
          <p:nvPr/>
        </p:nvSpPr>
        <p:spPr>
          <a:xfrm>
            <a:off x="1263721" y="1429011"/>
            <a:ext cx="328773" cy="707886"/>
          </a:xfrm>
          <a:prstGeom prst="rect">
            <a:avLst/>
          </a:prstGeom>
          <a:noFill/>
        </p:spPr>
        <p:txBody>
          <a:bodyPr wrap="square" rtlCol="0">
            <a:spAutoFit/>
          </a:bodyPr>
          <a:lstStyle/>
          <a:p>
            <a:r>
              <a:rPr lang="en-GB" sz="4000" dirty="0">
                <a:solidFill>
                  <a:schemeClr val="bg1"/>
                </a:solidFill>
                <a:latin typeface="Calibri" panose="020F0502020204030204" pitchFamily="34" charset="0"/>
                <a:cs typeface="Calibri" panose="020F0502020204030204" pitchFamily="34" charset="0"/>
              </a:rPr>
              <a:t>1</a:t>
            </a:r>
          </a:p>
        </p:txBody>
      </p:sp>
      <p:sp>
        <p:nvSpPr>
          <p:cNvPr id="21" name="TextBox 20">
            <a:extLst>
              <a:ext uri="{FF2B5EF4-FFF2-40B4-BE49-F238E27FC236}">
                <a16:creationId xmlns:a16="http://schemas.microsoft.com/office/drawing/2014/main" id="{6CC6DACD-4F8F-D76D-8045-11C808A2B130}"/>
              </a:ext>
            </a:extLst>
          </p:cNvPr>
          <p:cNvSpPr txBox="1"/>
          <p:nvPr/>
        </p:nvSpPr>
        <p:spPr>
          <a:xfrm>
            <a:off x="5675414" y="1330725"/>
            <a:ext cx="328773" cy="707886"/>
          </a:xfrm>
          <a:prstGeom prst="rect">
            <a:avLst/>
          </a:prstGeom>
          <a:noFill/>
        </p:spPr>
        <p:txBody>
          <a:bodyPr wrap="square" rtlCol="0">
            <a:spAutoFit/>
          </a:bodyPr>
          <a:lstStyle/>
          <a:p>
            <a:r>
              <a:rPr lang="en-GB" sz="4000" dirty="0">
                <a:solidFill>
                  <a:schemeClr val="bg1"/>
                </a:solidFill>
                <a:latin typeface="Calibri" panose="020F0502020204030204" pitchFamily="34" charset="0"/>
                <a:cs typeface="Calibri" panose="020F0502020204030204" pitchFamily="34" charset="0"/>
              </a:rPr>
              <a:t>3</a:t>
            </a:r>
          </a:p>
        </p:txBody>
      </p:sp>
      <p:sp>
        <p:nvSpPr>
          <p:cNvPr id="23" name="TextBox 22">
            <a:extLst>
              <a:ext uri="{FF2B5EF4-FFF2-40B4-BE49-F238E27FC236}">
                <a16:creationId xmlns:a16="http://schemas.microsoft.com/office/drawing/2014/main" id="{9A9EC9B9-10CE-A031-8EAC-E5F0C957C083}"/>
              </a:ext>
            </a:extLst>
          </p:cNvPr>
          <p:cNvSpPr txBox="1"/>
          <p:nvPr/>
        </p:nvSpPr>
        <p:spPr>
          <a:xfrm>
            <a:off x="3430863" y="1429011"/>
            <a:ext cx="328773" cy="707886"/>
          </a:xfrm>
          <a:prstGeom prst="rect">
            <a:avLst/>
          </a:prstGeom>
          <a:noFill/>
        </p:spPr>
        <p:txBody>
          <a:bodyPr wrap="square" rtlCol="0">
            <a:spAutoFit/>
          </a:bodyPr>
          <a:lstStyle/>
          <a:p>
            <a:r>
              <a:rPr lang="en-GB" sz="4000" dirty="0">
                <a:solidFill>
                  <a:schemeClr val="bg1"/>
                </a:solidFill>
                <a:latin typeface="Calibri" panose="020F0502020204030204" pitchFamily="34" charset="0"/>
                <a:cs typeface="Calibri" panose="020F0502020204030204" pitchFamily="34" charset="0"/>
              </a:rPr>
              <a:t>2</a:t>
            </a:r>
          </a:p>
        </p:txBody>
      </p:sp>
      <p:sp>
        <p:nvSpPr>
          <p:cNvPr id="25" name="TextBox 24">
            <a:extLst>
              <a:ext uri="{FF2B5EF4-FFF2-40B4-BE49-F238E27FC236}">
                <a16:creationId xmlns:a16="http://schemas.microsoft.com/office/drawing/2014/main" id="{4B8E4F70-AF2B-32F1-F05D-71CABCDCE050}"/>
              </a:ext>
            </a:extLst>
          </p:cNvPr>
          <p:cNvSpPr txBox="1"/>
          <p:nvPr/>
        </p:nvSpPr>
        <p:spPr>
          <a:xfrm>
            <a:off x="10070549" y="1429011"/>
            <a:ext cx="328773" cy="707886"/>
          </a:xfrm>
          <a:prstGeom prst="rect">
            <a:avLst/>
          </a:prstGeom>
          <a:noFill/>
        </p:spPr>
        <p:txBody>
          <a:bodyPr wrap="square" rtlCol="0">
            <a:spAutoFit/>
          </a:bodyPr>
          <a:lstStyle/>
          <a:p>
            <a:r>
              <a:rPr lang="en-GB" sz="4000" dirty="0">
                <a:solidFill>
                  <a:schemeClr val="bg1"/>
                </a:solidFill>
                <a:latin typeface="Calibri" panose="020F0502020204030204" pitchFamily="34" charset="0"/>
                <a:cs typeface="Calibri" panose="020F0502020204030204" pitchFamily="34" charset="0"/>
              </a:rPr>
              <a:t>5</a:t>
            </a:r>
          </a:p>
        </p:txBody>
      </p:sp>
      <p:sp>
        <p:nvSpPr>
          <p:cNvPr id="27" name="TextBox 26">
            <a:extLst>
              <a:ext uri="{FF2B5EF4-FFF2-40B4-BE49-F238E27FC236}">
                <a16:creationId xmlns:a16="http://schemas.microsoft.com/office/drawing/2014/main" id="{5D05A0B1-BFCD-E00B-3A94-B54B2C543CCA}"/>
              </a:ext>
            </a:extLst>
          </p:cNvPr>
          <p:cNvSpPr txBox="1"/>
          <p:nvPr/>
        </p:nvSpPr>
        <p:spPr>
          <a:xfrm>
            <a:off x="7869577" y="1355601"/>
            <a:ext cx="328773" cy="707886"/>
          </a:xfrm>
          <a:prstGeom prst="rect">
            <a:avLst/>
          </a:prstGeom>
          <a:noFill/>
        </p:spPr>
        <p:txBody>
          <a:bodyPr wrap="square" rtlCol="0">
            <a:spAutoFit/>
          </a:bodyPr>
          <a:lstStyle/>
          <a:p>
            <a:r>
              <a:rPr lang="en-GB" sz="4000" dirty="0">
                <a:solidFill>
                  <a:schemeClr val="bg1"/>
                </a:solidFill>
                <a:latin typeface="Calibri" panose="020F0502020204030204" pitchFamily="34" charset="0"/>
                <a:cs typeface="Calibri" panose="020F0502020204030204" pitchFamily="34" charset="0"/>
              </a:rPr>
              <a:t>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b"/>
          <p:cNvSpPr txBox="1"/>
          <p:nvPr/>
        </p:nvSpPr>
        <p:spPr>
          <a:xfrm>
            <a:off x="510303" y="603409"/>
            <a:ext cx="11400000" cy="640000"/>
          </a:xfrm>
          <a:prstGeom prst="rect">
            <a:avLst/>
          </a:prstGeom>
          <a:noFill/>
        </p:spPr>
        <p:txBody>
          <a:bodyPr wrap="square" anchor="t">
            <a:normAutofit lnSpcReduction="10000"/>
          </a:bodyPr>
          <a:lstStyle/>
          <a:p>
            <a:r>
              <a:rPr lang="en-GB" sz="3600" b="1" dirty="0">
                <a:solidFill>
                  <a:srgbClr val="31376B"/>
                </a:solidFill>
                <a:latin typeface="Calibri" panose="020F0502020204030204" pitchFamily="34" charset="0"/>
                <a:cs typeface="Calibri" panose="020F0502020204030204" pitchFamily="34" charset="0"/>
              </a:rPr>
              <a:t>Where to keep your passwords safely</a:t>
            </a:r>
          </a:p>
        </p:txBody>
      </p:sp>
      <p:sp>
        <p:nvSpPr>
          <p:cNvPr id="2" name="card"/>
          <p:cNvSpPr/>
          <p:nvPr/>
        </p:nvSpPr>
        <p:spPr>
          <a:xfrm>
            <a:off x="533813" y="1539199"/>
            <a:ext cx="5350000" cy="3735263"/>
          </a:xfrm>
          <a:prstGeom prst="roundRect">
            <a:avLst>
              <a:gd name="adj" fmla="val 8000"/>
            </a:avLst>
          </a:prstGeom>
          <a:solidFill>
            <a:srgbClr val="ADCCE9"/>
          </a:solidFill>
          <a:ln w="57150">
            <a:solidFill>
              <a:srgbClr val="5496D1"/>
            </a:solidFill>
          </a:ln>
        </p:spPr>
        <p:txBody>
          <a:bodyPr/>
          <a:lstStyle/>
          <a:p>
            <a:endParaRPr sz="2400">
              <a:latin typeface="Calibri" panose="020F0502020204030204" pitchFamily="34" charset="0"/>
              <a:cs typeface="Calibri" panose="020F0502020204030204" pitchFamily="34" charset="0"/>
            </a:endParaRPr>
          </a:p>
        </p:txBody>
      </p:sp>
      <p:sp>
        <p:nvSpPr>
          <p:cNvPr id="3" name="card"/>
          <p:cNvSpPr/>
          <p:nvPr/>
        </p:nvSpPr>
        <p:spPr>
          <a:xfrm>
            <a:off x="510303" y="1422730"/>
            <a:ext cx="5397020" cy="640000"/>
          </a:xfrm>
          <a:prstGeom prst="roundRect">
            <a:avLst>
              <a:gd name="adj" fmla="val 8000"/>
            </a:avLst>
          </a:prstGeom>
          <a:solidFill>
            <a:srgbClr val="5496D1"/>
          </a:solidFill>
        </p:spPr>
        <p:txBody>
          <a:bodyPr/>
          <a:lstStyle/>
          <a:p>
            <a:endParaRPr sz="2400">
              <a:latin typeface="Calibri" panose="020F0502020204030204" pitchFamily="34" charset="0"/>
              <a:cs typeface="Calibri" panose="020F0502020204030204" pitchFamily="34" charset="0"/>
            </a:endParaRPr>
          </a:p>
        </p:txBody>
      </p:sp>
      <p:sp>
        <p:nvSpPr>
          <p:cNvPr id="102" name="tb"/>
          <p:cNvSpPr txBox="1"/>
          <p:nvPr/>
        </p:nvSpPr>
        <p:spPr>
          <a:xfrm>
            <a:off x="261755" y="1454509"/>
            <a:ext cx="5873510" cy="520000"/>
          </a:xfrm>
          <a:prstGeom prst="rect">
            <a:avLst/>
          </a:prstGeom>
          <a:noFill/>
        </p:spPr>
        <p:txBody>
          <a:bodyPr wrap="square" anchor="ctr">
            <a:noAutofit/>
          </a:bodyPr>
          <a:lstStyle/>
          <a:p>
            <a:pPr algn="ctr"/>
            <a:r>
              <a:rPr lang="en-GB" sz="2400" b="1" dirty="0">
                <a:solidFill>
                  <a:srgbClr val="FFFFFF"/>
                </a:solidFill>
                <a:latin typeface="Calibri" panose="020F0502020204030204" pitchFamily="34" charset="0"/>
                <a:cs typeface="Calibri" panose="020F0502020204030204" pitchFamily="34" charset="0"/>
              </a:rPr>
              <a:t>A password manager / phone keychain</a:t>
            </a:r>
          </a:p>
        </p:txBody>
      </p:sp>
      <p:sp>
        <p:nvSpPr>
          <p:cNvPr id="103" name="tb"/>
          <p:cNvSpPr txBox="1"/>
          <p:nvPr/>
        </p:nvSpPr>
        <p:spPr>
          <a:xfrm>
            <a:off x="673510" y="2147420"/>
            <a:ext cx="5050000" cy="2280000"/>
          </a:xfrm>
          <a:prstGeom prst="rect">
            <a:avLst/>
          </a:prstGeom>
          <a:noFill/>
        </p:spPr>
        <p:txBody>
          <a:bodyPr wrap="square" anchor="t">
            <a:noAutofit/>
          </a:bodyPr>
          <a:lstStyle/>
          <a:p>
            <a:r>
              <a:rPr lang="en-GB" sz="2000" b="1" dirty="0">
                <a:solidFill>
                  <a:srgbClr val="002465"/>
                </a:solidFill>
                <a:latin typeface="Calibri" panose="020F0502020204030204" pitchFamily="34" charset="0"/>
                <a:cs typeface="Calibri" panose="020F0502020204030204" pitchFamily="34" charset="0"/>
              </a:rPr>
              <a:t>Good points</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Remembers strong, different passwords for you</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Built into most phones already (free)</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Fills them in so you never type them</a:t>
            </a:r>
          </a:p>
          <a:p>
            <a:pPr>
              <a:spcBef>
                <a:spcPts val="600"/>
              </a:spcBef>
            </a:pPr>
            <a:r>
              <a:rPr lang="en-GB" sz="2000" b="1" dirty="0">
                <a:solidFill>
                  <a:srgbClr val="002465"/>
                </a:solidFill>
                <a:latin typeface="Calibri" panose="020F0502020204030204" pitchFamily="34" charset="0"/>
                <a:cs typeface="Calibri" panose="020F0502020204030204" pitchFamily="34" charset="0"/>
              </a:rPr>
              <a:t>Watch out for</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You must remember one strong main password</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Takes a little setup the first </a:t>
            </a:r>
            <a:r>
              <a:rPr lang="en-GB" sz="2000" dirty="0">
                <a:solidFill>
                  <a:srgbClr val="3A3A3A"/>
                </a:solidFill>
                <a:latin typeface="Calibri" panose="020F0502020204030204" pitchFamily="34" charset="0"/>
                <a:cs typeface="Calibri" panose="020F0502020204030204" pitchFamily="34" charset="0"/>
              </a:rPr>
              <a:t>time</a:t>
            </a:r>
          </a:p>
        </p:txBody>
      </p:sp>
      <p:sp>
        <p:nvSpPr>
          <p:cNvPr id="104" name="card"/>
          <p:cNvSpPr/>
          <p:nvPr/>
        </p:nvSpPr>
        <p:spPr>
          <a:xfrm>
            <a:off x="5976490" y="1561369"/>
            <a:ext cx="5350000" cy="3735262"/>
          </a:xfrm>
          <a:prstGeom prst="roundRect">
            <a:avLst>
              <a:gd name="adj" fmla="val 8000"/>
            </a:avLst>
          </a:prstGeom>
          <a:solidFill>
            <a:srgbClr val="EACCE1"/>
          </a:solidFill>
          <a:ln w="57150">
            <a:solidFill>
              <a:srgbClr val="CA7BB3"/>
            </a:solidFill>
          </a:ln>
        </p:spPr>
        <p:txBody>
          <a:bodyPr/>
          <a:lstStyle/>
          <a:p>
            <a:endParaRPr sz="2400">
              <a:latin typeface="Calibri" panose="020F0502020204030204" pitchFamily="34" charset="0"/>
              <a:cs typeface="Calibri" panose="020F0502020204030204" pitchFamily="34" charset="0"/>
            </a:endParaRPr>
          </a:p>
        </p:txBody>
      </p:sp>
      <p:sp>
        <p:nvSpPr>
          <p:cNvPr id="105" name="card"/>
          <p:cNvSpPr/>
          <p:nvPr/>
        </p:nvSpPr>
        <p:spPr>
          <a:xfrm>
            <a:off x="5959624" y="1434022"/>
            <a:ext cx="5397020" cy="640000"/>
          </a:xfrm>
          <a:prstGeom prst="roundRect">
            <a:avLst>
              <a:gd name="adj" fmla="val 8000"/>
            </a:avLst>
          </a:prstGeom>
          <a:solidFill>
            <a:srgbClr val="CA7BB3"/>
          </a:solidFill>
        </p:spPr>
        <p:txBody>
          <a:bodyPr/>
          <a:lstStyle/>
          <a:p>
            <a:endParaRPr sz="2400">
              <a:latin typeface="Calibri" panose="020F0502020204030204" pitchFamily="34" charset="0"/>
              <a:cs typeface="Calibri" panose="020F0502020204030204" pitchFamily="34" charset="0"/>
            </a:endParaRPr>
          </a:p>
        </p:txBody>
      </p:sp>
      <p:sp>
        <p:nvSpPr>
          <p:cNvPr id="106" name="tb"/>
          <p:cNvSpPr txBox="1"/>
          <p:nvPr/>
        </p:nvSpPr>
        <p:spPr>
          <a:xfrm>
            <a:off x="6000000" y="1494022"/>
            <a:ext cx="5050000" cy="520000"/>
          </a:xfrm>
          <a:prstGeom prst="rect">
            <a:avLst/>
          </a:prstGeom>
          <a:noFill/>
        </p:spPr>
        <p:txBody>
          <a:bodyPr wrap="square" anchor="ctr">
            <a:normAutofit/>
          </a:bodyPr>
          <a:lstStyle/>
          <a:p>
            <a:pPr algn="ctr"/>
            <a:r>
              <a:rPr lang="en-GB" sz="2400" b="1" dirty="0">
                <a:solidFill>
                  <a:srgbClr val="FFFFFF"/>
                </a:solidFill>
                <a:latin typeface="Calibri" panose="020F0502020204030204" pitchFamily="34" charset="0"/>
                <a:cs typeface="Calibri" panose="020F0502020204030204" pitchFamily="34" charset="0"/>
              </a:rPr>
              <a:t>Written down at home, offline</a:t>
            </a:r>
          </a:p>
        </p:txBody>
      </p:sp>
      <p:sp>
        <p:nvSpPr>
          <p:cNvPr id="107" name="tb"/>
          <p:cNvSpPr txBox="1"/>
          <p:nvPr/>
        </p:nvSpPr>
        <p:spPr>
          <a:xfrm>
            <a:off x="6126490" y="2186018"/>
            <a:ext cx="5050000" cy="2280000"/>
          </a:xfrm>
          <a:prstGeom prst="rect">
            <a:avLst/>
          </a:prstGeom>
          <a:noFill/>
        </p:spPr>
        <p:txBody>
          <a:bodyPr wrap="square" anchor="t">
            <a:noAutofit/>
          </a:bodyPr>
          <a:lstStyle/>
          <a:p>
            <a:r>
              <a:rPr lang="en-GB" sz="2000" b="1" dirty="0">
                <a:solidFill>
                  <a:srgbClr val="002465"/>
                </a:solidFill>
                <a:latin typeface="Calibri" panose="020F0502020204030204" pitchFamily="34" charset="0"/>
                <a:cs typeface="Calibri" panose="020F0502020204030204" pitchFamily="34" charset="0"/>
              </a:rPr>
              <a:t>Good points</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Simple, nothing to learn</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Cannot be hacked from the internet</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Easy to keep in a safe place</a:t>
            </a:r>
          </a:p>
          <a:p>
            <a:pPr>
              <a:spcBef>
                <a:spcPts val="600"/>
              </a:spcBef>
            </a:pPr>
            <a:r>
              <a:rPr lang="en-GB" sz="2000" b="1" dirty="0">
                <a:solidFill>
                  <a:srgbClr val="002465"/>
                </a:solidFill>
                <a:latin typeface="Calibri" panose="020F0502020204030204" pitchFamily="34" charset="0"/>
                <a:cs typeface="Calibri" panose="020F0502020204030204" pitchFamily="34" charset="0"/>
              </a:rPr>
              <a:t>Watch out for</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Keep it hidden, not by the computer</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No use if lost; tell one trusted person where it is</a:t>
            </a:r>
          </a:p>
        </p:txBody>
      </p:sp>
      <p:sp>
        <p:nvSpPr>
          <p:cNvPr id="108" name="card"/>
          <p:cNvSpPr/>
          <p:nvPr/>
        </p:nvSpPr>
        <p:spPr>
          <a:xfrm>
            <a:off x="356644" y="5423978"/>
            <a:ext cx="11111755" cy="1082769"/>
          </a:xfrm>
          <a:prstGeom prst="roundRect">
            <a:avLst>
              <a:gd name="adj" fmla="val 8000"/>
            </a:avLst>
          </a:prstGeom>
          <a:solidFill>
            <a:srgbClr val="EBCB1F"/>
          </a:solidFill>
          <a:ln w="57150">
            <a:solidFill>
              <a:srgbClr val="F6E8A0"/>
            </a:solidFill>
          </a:ln>
        </p:spPr>
        <p:txBody>
          <a:bodyPr/>
          <a:lstStyle/>
          <a:p>
            <a:endParaRPr/>
          </a:p>
        </p:txBody>
      </p:sp>
      <p:sp>
        <p:nvSpPr>
          <p:cNvPr id="109" name="tb"/>
          <p:cNvSpPr txBox="1"/>
          <p:nvPr/>
        </p:nvSpPr>
        <p:spPr>
          <a:xfrm>
            <a:off x="356644" y="5477929"/>
            <a:ext cx="11000000" cy="974866"/>
          </a:xfrm>
          <a:prstGeom prst="rect">
            <a:avLst/>
          </a:prstGeom>
          <a:noFill/>
        </p:spPr>
        <p:txBody>
          <a:bodyPr wrap="square" anchor="ctr">
            <a:noAutofit/>
          </a:bodyPr>
          <a:lstStyle/>
          <a:p>
            <a:pPr algn="ctr"/>
            <a:r>
              <a:rPr lang="en-GB" sz="2400" b="1" dirty="0">
                <a:solidFill>
                  <a:srgbClr val="31376B"/>
                </a:solidFill>
                <a:latin typeface="Calibri" panose="020F0502020204030204" pitchFamily="34" charset="0"/>
                <a:cs typeface="Calibri" panose="020F0502020204030204" pitchFamily="34" charset="0"/>
              </a:rPr>
              <a:t>Q: What makes a strong password?  </a:t>
            </a:r>
            <a:r>
              <a:rPr lang="en-GB" sz="2400" dirty="0">
                <a:solidFill>
                  <a:srgbClr val="31376B"/>
                </a:solidFill>
                <a:latin typeface="Calibri" panose="020F0502020204030204" pitchFamily="34" charset="0"/>
                <a:cs typeface="Calibri" panose="020F0502020204030204" pitchFamily="34" charset="0"/>
              </a:rPr>
              <a:t>A: Three random words joined together, like BlueKettleRiver. Long is stronger than complicated. Avoid something predictable like a birthday or a pet's name. (see Module 1)</a:t>
            </a:r>
          </a:p>
        </p:txBody>
      </p:sp>
      <p:pic>
        <p:nvPicPr>
          <p:cNvPr id="5" name="Picture 4">
            <a:extLst>
              <a:ext uri="{FF2B5EF4-FFF2-40B4-BE49-F238E27FC236}">
                <a16:creationId xmlns:a16="http://schemas.microsoft.com/office/drawing/2014/main" id="{1E7C40D0-A866-6A38-9A54-8990C551A5F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16993" y="436781"/>
            <a:ext cx="885245" cy="885245"/>
          </a:xfrm>
          <a:prstGeom prst="rect">
            <a:avLst/>
          </a:prstGeom>
        </p:spPr>
      </p:pic>
    </p:spTree>
    <p:extLst>
      <p:ext uri="{BB962C8B-B14F-4D97-AF65-F5344CB8AC3E}">
        <p14:creationId xmlns:p14="http://schemas.microsoft.com/office/powerpoint/2010/main" val="41089256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2DC4F2-455F-79F4-319A-4EC3DD6A53D2}"/>
              </a:ext>
            </a:extLst>
          </p:cNvPr>
          <p:cNvSpPr>
            <a:spLocks noGrp="1"/>
          </p:cNvSpPr>
          <p:nvPr>
            <p:ph type="body" idx="2"/>
          </p:nvPr>
        </p:nvSpPr>
        <p:spPr>
          <a:xfrm>
            <a:off x="398381" y="380508"/>
            <a:ext cx="11320868" cy="5926986"/>
          </a:xfrm>
        </p:spPr>
        <p:txBody>
          <a:bodyPr/>
          <a:lstStyle/>
          <a:p>
            <a:r>
              <a:rPr lang="en-US" sz="3600" b="1" dirty="0">
                <a:solidFill>
                  <a:srgbClr val="CA7BB3"/>
                </a:solidFill>
              </a:rPr>
              <a:t>Understanding access and control</a:t>
            </a:r>
          </a:p>
          <a:p>
            <a:endParaRPr lang="en-US" b="1" dirty="0">
              <a:solidFill>
                <a:srgbClr val="EBCB1F"/>
              </a:solidFill>
            </a:endParaRPr>
          </a:p>
          <a:p>
            <a:r>
              <a:rPr lang="en-US" b="1" dirty="0"/>
              <a:t>Know what you are agreeing to</a:t>
            </a:r>
            <a:endParaRPr lang="en-US" dirty="0"/>
          </a:p>
          <a:p>
            <a:r>
              <a:rPr lang="en-US" dirty="0"/>
              <a:t>When installing an app, you may be asked to allow access.</a:t>
            </a:r>
          </a:p>
          <a:p>
            <a:endParaRPr lang="en-US" dirty="0"/>
          </a:p>
          <a:p>
            <a:r>
              <a:rPr lang="en-US" dirty="0"/>
              <a:t>Take a moment to check:</a:t>
            </a:r>
          </a:p>
          <a:p>
            <a:pPr marL="685800" indent="-457200">
              <a:buClr>
                <a:srgbClr val="002465"/>
              </a:buClr>
              <a:buFont typeface="Arial" panose="020B0604020202020204" pitchFamily="34" charset="0"/>
              <a:buChar char="•"/>
            </a:pPr>
            <a:r>
              <a:rPr lang="en-US" dirty="0"/>
              <a:t>what information it wants </a:t>
            </a:r>
          </a:p>
          <a:p>
            <a:pPr marL="685800" indent="-457200">
              <a:buClr>
                <a:srgbClr val="002465"/>
              </a:buClr>
              <a:buFont typeface="Arial" panose="020B0604020202020204" pitchFamily="34" charset="0"/>
              <a:buChar char="•"/>
            </a:pPr>
            <a:r>
              <a:rPr lang="en-US" dirty="0"/>
              <a:t>why it might need it </a:t>
            </a:r>
          </a:p>
          <a:p>
            <a:pPr marL="685800" indent="-457200">
              <a:buClr>
                <a:srgbClr val="002465"/>
              </a:buClr>
              <a:buFont typeface="Arial" panose="020B0604020202020204" pitchFamily="34" charset="0"/>
              <a:buChar char="•"/>
            </a:pPr>
            <a:r>
              <a:rPr lang="en-US" dirty="0"/>
              <a:t>whether it feels reasonable </a:t>
            </a:r>
          </a:p>
          <a:p>
            <a:endParaRPr lang="en-US" sz="1200" dirty="0"/>
          </a:p>
          <a:p>
            <a:r>
              <a:rPr lang="en-US" dirty="0"/>
              <a:t>Be cautious if:</a:t>
            </a:r>
          </a:p>
          <a:p>
            <a:pPr marL="571500" indent="-342900">
              <a:buClr>
                <a:srgbClr val="002465"/>
              </a:buClr>
              <a:buFont typeface="Arial" panose="020B0604020202020204" pitchFamily="34" charset="0"/>
              <a:buChar char="•"/>
            </a:pPr>
            <a:r>
              <a:rPr lang="en-US" dirty="0"/>
              <a:t>the request seems unrelated </a:t>
            </a:r>
          </a:p>
          <a:p>
            <a:pPr marL="571500" indent="-342900">
              <a:buClr>
                <a:srgbClr val="002465"/>
              </a:buClr>
              <a:buFont typeface="Arial" panose="020B0604020202020204" pitchFamily="34" charset="0"/>
              <a:buChar char="•"/>
            </a:pPr>
            <a:r>
              <a:rPr lang="en-US" dirty="0"/>
              <a:t>too much access is required </a:t>
            </a:r>
          </a:p>
          <a:p>
            <a:endParaRPr lang="en-US" dirty="0"/>
          </a:p>
          <a:p>
            <a:r>
              <a:rPr lang="en-US" dirty="0"/>
              <a:t>You can say no to permissions you are unsure about.</a:t>
            </a:r>
          </a:p>
          <a:p>
            <a:endParaRPr lang="en-GB" dirty="0"/>
          </a:p>
        </p:txBody>
      </p:sp>
      <p:pic>
        <p:nvPicPr>
          <p:cNvPr id="5" name="Picture 4">
            <a:extLst>
              <a:ext uri="{FF2B5EF4-FFF2-40B4-BE49-F238E27FC236}">
                <a16:creationId xmlns:a16="http://schemas.microsoft.com/office/drawing/2014/main" id="{8C076334-3220-9D41-DAEF-1AEDF723BC8A}"/>
              </a:ext>
            </a:extLst>
          </p:cNvPr>
          <p:cNvPicPr>
            <a:picLocks noChangeAspect="1"/>
          </p:cNvPicPr>
          <p:nvPr/>
        </p:nvPicPr>
        <p:blipFill>
          <a:blip r:embed="rId2"/>
          <a:stretch>
            <a:fillRect/>
          </a:stretch>
        </p:blipFill>
        <p:spPr>
          <a:xfrm>
            <a:off x="8475079" y="3549845"/>
            <a:ext cx="1947213" cy="1947213"/>
          </a:xfrm>
          <a:prstGeom prst="rect">
            <a:avLst/>
          </a:prstGeom>
        </p:spPr>
      </p:pic>
    </p:spTree>
    <p:extLst>
      <p:ext uri="{BB962C8B-B14F-4D97-AF65-F5344CB8AC3E}">
        <p14:creationId xmlns:p14="http://schemas.microsoft.com/office/powerpoint/2010/main" val="1125869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C26E3F-9F00-262B-A5CC-7C6FC726E3ED}"/>
              </a:ext>
            </a:extLst>
          </p:cNvPr>
          <p:cNvSpPr>
            <a:spLocks noGrp="1"/>
          </p:cNvSpPr>
          <p:nvPr>
            <p:ph type="body" idx="3"/>
          </p:nvPr>
        </p:nvSpPr>
        <p:spPr>
          <a:xfrm>
            <a:off x="6078366" y="965200"/>
            <a:ext cx="6026117" cy="5647700"/>
          </a:xfrm>
        </p:spPr>
        <p:txBody>
          <a:bodyPr/>
          <a:lstStyle/>
          <a:p>
            <a:r>
              <a:rPr lang="en-US" sz="3600" b="1" dirty="0">
                <a:solidFill>
                  <a:srgbClr val="31376B"/>
                </a:solidFill>
              </a:rPr>
              <a:t>Everyday safe behaviour</a:t>
            </a:r>
          </a:p>
          <a:p>
            <a:endParaRPr lang="en-US" sz="1600" b="1" dirty="0">
              <a:solidFill>
                <a:srgbClr val="EBCB1F"/>
              </a:solidFill>
            </a:endParaRPr>
          </a:p>
          <a:p>
            <a:r>
              <a:rPr lang="en-US" dirty="0"/>
              <a:t>Simple actions can help protect you:</a:t>
            </a:r>
          </a:p>
          <a:p>
            <a:pPr marL="571500" indent="-342900">
              <a:buFont typeface="Arial" panose="020B0604020202020204" pitchFamily="34" charset="0"/>
              <a:buChar char="•"/>
            </a:pPr>
            <a:r>
              <a:rPr lang="en-US" dirty="0"/>
              <a:t>check your account regularly </a:t>
            </a:r>
          </a:p>
          <a:p>
            <a:pPr marL="571500" indent="-342900">
              <a:buFont typeface="Arial" panose="020B0604020202020204" pitchFamily="34" charset="0"/>
              <a:buChar char="•"/>
            </a:pPr>
            <a:r>
              <a:rPr lang="en-US" dirty="0"/>
              <a:t>review transactions you do not recognise </a:t>
            </a:r>
          </a:p>
          <a:p>
            <a:pPr marL="571500" indent="-342900">
              <a:buFont typeface="Arial" panose="020B0604020202020204" pitchFamily="34" charset="0"/>
              <a:buChar char="•"/>
            </a:pPr>
            <a:r>
              <a:rPr lang="en-US" dirty="0"/>
              <a:t>avoid rushing when making payments </a:t>
            </a:r>
          </a:p>
          <a:p>
            <a:pPr marL="571500" indent="-342900">
              <a:buFont typeface="Arial" panose="020B0604020202020204" pitchFamily="34" charset="0"/>
              <a:buChar char="•"/>
            </a:pPr>
            <a:r>
              <a:rPr lang="en-US" dirty="0"/>
              <a:t>double-check names, amounts, and details </a:t>
            </a:r>
          </a:p>
          <a:p>
            <a:pPr marL="571500" indent="-342900">
              <a:buFont typeface="Arial" panose="020B0604020202020204" pitchFamily="34" charset="0"/>
              <a:buChar char="•"/>
            </a:pPr>
            <a:r>
              <a:rPr lang="en-US" dirty="0"/>
              <a:t>take your time before confirming anything </a:t>
            </a:r>
          </a:p>
          <a:p>
            <a:endParaRPr lang="en-US" sz="1600" dirty="0"/>
          </a:p>
          <a:p>
            <a:r>
              <a:rPr lang="en-US" dirty="0"/>
              <a:t>Slowing down helps you spot mistakes or</a:t>
            </a:r>
          </a:p>
          <a:p>
            <a:r>
              <a:rPr lang="en-US" dirty="0"/>
              <a:t>risks.</a:t>
            </a:r>
          </a:p>
          <a:p>
            <a:endParaRPr lang="en-GB" dirty="0"/>
          </a:p>
        </p:txBody>
      </p:sp>
      <p:pic>
        <p:nvPicPr>
          <p:cNvPr id="5" name="Picture 2" descr="Scam spelled with scrabbles on a wooden table">
            <a:extLst>
              <a:ext uri="{FF2B5EF4-FFF2-40B4-BE49-F238E27FC236}">
                <a16:creationId xmlns:a16="http://schemas.microsoft.com/office/drawing/2014/main" id="{BFE5C919-0496-F69A-9D58-5CE0DE43CAD0}"/>
              </a:ext>
            </a:extLst>
          </p:cNvPr>
          <p:cNvPicPr>
            <a:picLocks noGrp="1" noChangeAspect="1" noChangeArrowheads="1"/>
          </p:cNvPicPr>
          <p:nvPr>
            <p:ph type="pic" idx="2"/>
          </p:nvPr>
        </p:nvPicPr>
        <p:blipFill>
          <a:blip r:embed="rId3" cstate="email">
            <a:extLst>
              <a:ext uri="{28A0092B-C50C-407E-A947-70E740481C1C}">
                <a14:useLocalDpi xmlns:a14="http://schemas.microsoft.com/office/drawing/2010/main"/>
              </a:ext>
            </a:extLst>
          </a:blip>
          <a:srcRect/>
          <a:stretch>
            <a:fillRect/>
          </a:stretch>
        </p:blipFill>
        <p:spPr bwMode="auto">
          <a:xfrm>
            <a:off x="1114425" y="2801938"/>
            <a:ext cx="4981575" cy="3090862"/>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290;p8" descr="A colorful circles with white lines and dots  AI-generated content may be incorrect.">
            <a:extLst>
              <a:ext uri="{FF2B5EF4-FFF2-40B4-BE49-F238E27FC236}">
                <a16:creationId xmlns:a16="http://schemas.microsoft.com/office/drawing/2014/main" id="{1DB4A751-D3D3-5ED1-7ECB-366EF5DE978B}"/>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7489968">
            <a:off x="-361208" y="-240040"/>
            <a:ext cx="4090133" cy="3201331"/>
          </a:xfrm>
          <a:prstGeom prst="rect">
            <a:avLst/>
          </a:prstGeom>
          <a:noFill/>
          <a:ln>
            <a:noFill/>
          </a:ln>
        </p:spPr>
      </p:pic>
    </p:spTree>
    <p:extLst>
      <p:ext uri="{BB962C8B-B14F-4D97-AF65-F5344CB8AC3E}">
        <p14:creationId xmlns:p14="http://schemas.microsoft.com/office/powerpoint/2010/main" val="25909355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a:extLst>
              <a:ext uri="{FF2B5EF4-FFF2-40B4-BE49-F238E27FC236}">
                <a16:creationId xmlns:a16="http://schemas.microsoft.com/office/drawing/2014/main" id="{72EFECB9-F7CD-20C8-6EA6-BF68A6DCAC0C}"/>
              </a:ext>
            </a:extLst>
          </p:cNvPr>
          <p:cNvPicPr>
            <a:picLocks noGrp="1" noChangeAspect="1" noChangeArrowheads="1"/>
          </p:cNvPicPr>
          <p:nvPr>
            <p:ph type="pic" idx="2"/>
          </p:nvPr>
        </p:nvPicPr>
        <p:blipFill rotWithShape="1">
          <a:blip r:embed="rId3">
            <a:extLst>
              <a:ext uri="{28A0092B-C50C-407E-A947-70E740481C1C}">
                <a14:useLocalDpi xmlns:a14="http://schemas.microsoft.com/office/drawing/2010/main"/>
              </a:ext>
            </a:extLst>
          </a:blip>
          <a:srcRect/>
          <a:stretch>
            <a:fillRect/>
          </a:stretch>
        </p:blipFill>
        <p:spPr bwMode="auto">
          <a:xfrm>
            <a:off x="6661078" y="450270"/>
            <a:ext cx="4025774" cy="5957460"/>
          </a:xfrm>
          <a:prstGeom prst="rect">
            <a:avLst/>
          </a:prstGeom>
          <a:noFill/>
          <a:extLst>
            <a:ext uri="{909E8E84-426E-40DD-AFC4-6F175D3DCCD1}">
              <a14:hiddenFill xmlns:a14="http://schemas.microsoft.com/office/drawing/2010/main">
                <a:solidFill>
                  <a:srgbClr val="FFFFFF"/>
                </a:solidFill>
              </a14:hiddenFill>
            </a:ext>
          </a:extLst>
        </p:spPr>
      </p:pic>
      <p:pic>
        <p:nvPicPr>
          <p:cNvPr id="5" name="Google Shape;290;p8" descr="A colorful circles with white lines and dots  AI-generated content may be incorrect.">
            <a:extLst>
              <a:ext uri="{FF2B5EF4-FFF2-40B4-BE49-F238E27FC236}">
                <a16:creationId xmlns:a16="http://schemas.microsoft.com/office/drawing/2014/main" id="{969CCE61-ED70-92B7-1B7F-EE29EA822C5D}"/>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13245222">
            <a:off x="10381054" y="-803939"/>
            <a:ext cx="3845287" cy="3119494"/>
          </a:xfrm>
          <a:prstGeom prst="rect">
            <a:avLst/>
          </a:prstGeom>
          <a:noFill/>
          <a:ln>
            <a:noFill/>
          </a:ln>
        </p:spPr>
      </p:pic>
      <p:sp>
        <p:nvSpPr>
          <p:cNvPr id="11" name="Text Placeholder 10">
            <a:extLst>
              <a:ext uri="{FF2B5EF4-FFF2-40B4-BE49-F238E27FC236}">
                <a16:creationId xmlns:a16="http://schemas.microsoft.com/office/drawing/2014/main" id="{7B574AB0-0649-71BE-7826-381D88109B6D}"/>
              </a:ext>
            </a:extLst>
          </p:cNvPr>
          <p:cNvSpPr>
            <a:spLocks noGrp="1"/>
          </p:cNvSpPr>
          <p:nvPr>
            <p:ph type="body" idx="3"/>
          </p:nvPr>
        </p:nvSpPr>
        <p:spPr>
          <a:xfrm>
            <a:off x="139959" y="1482529"/>
            <a:ext cx="5676050" cy="5093383"/>
          </a:xfrm>
        </p:spPr>
        <p:txBody>
          <a:bodyPr/>
          <a:lstStyle/>
          <a:p>
            <a:r>
              <a:rPr lang="en-US" sz="3600" b="1" dirty="0">
                <a:solidFill>
                  <a:srgbClr val="31376B"/>
                </a:solidFill>
              </a:rPr>
              <a:t>Keeping your device secure</a:t>
            </a:r>
          </a:p>
          <a:p>
            <a:endParaRPr lang="en-US" b="1" dirty="0"/>
          </a:p>
          <a:p>
            <a:r>
              <a:rPr lang="en-US" dirty="0"/>
              <a:t>Your phone or tablet is part of your</a:t>
            </a:r>
          </a:p>
          <a:p>
            <a:r>
              <a:rPr lang="en-US" dirty="0"/>
              <a:t>security.</a:t>
            </a:r>
          </a:p>
          <a:p>
            <a:endParaRPr lang="en-US" dirty="0"/>
          </a:p>
          <a:p>
            <a:r>
              <a:rPr lang="en-US" dirty="0"/>
              <a:t>Make sure you:</a:t>
            </a:r>
          </a:p>
          <a:p>
            <a:pPr marL="571500" indent="-342900">
              <a:buFont typeface="Arial" panose="020B0604020202020204" pitchFamily="34" charset="0"/>
              <a:buChar char="•"/>
            </a:pPr>
            <a:r>
              <a:rPr lang="en-US" dirty="0"/>
              <a:t>use a lock screen PIN or password</a:t>
            </a:r>
          </a:p>
          <a:p>
            <a:pPr marL="571500" indent="-342900">
              <a:buFont typeface="Arial" panose="020B0604020202020204" pitchFamily="34" charset="0"/>
              <a:buChar char="•"/>
            </a:pPr>
            <a:r>
              <a:rPr lang="en-US" dirty="0"/>
              <a:t>keep your device updated </a:t>
            </a:r>
          </a:p>
          <a:p>
            <a:pPr marL="571500" indent="-342900">
              <a:buFont typeface="Arial" panose="020B0604020202020204" pitchFamily="34" charset="0"/>
              <a:buChar char="•"/>
            </a:pPr>
            <a:r>
              <a:rPr lang="en-US" dirty="0"/>
              <a:t>avoid sharing your device or passwords with others </a:t>
            </a:r>
          </a:p>
          <a:p>
            <a:pPr marL="571500" indent="-342900">
              <a:buFont typeface="Arial" panose="020B0604020202020204" pitchFamily="34" charset="0"/>
              <a:buChar char="•"/>
            </a:pPr>
            <a:r>
              <a:rPr lang="en-US" dirty="0"/>
              <a:t>install updates when prompted</a:t>
            </a:r>
          </a:p>
          <a:p>
            <a:endParaRPr lang="en-GB" dirty="0"/>
          </a:p>
        </p:txBody>
      </p:sp>
      <p:pic>
        <p:nvPicPr>
          <p:cNvPr id="3" name="Picture 2">
            <a:extLst>
              <a:ext uri="{FF2B5EF4-FFF2-40B4-BE49-F238E27FC236}">
                <a16:creationId xmlns:a16="http://schemas.microsoft.com/office/drawing/2014/main" id="{FACA3342-E45F-F204-2538-CA76AC4A6A9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5886" y="282088"/>
            <a:ext cx="1091279" cy="1091279"/>
          </a:xfrm>
          <a:prstGeom prst="rect">
            <a:avLst/>
          </a:prstGeom>
        </p:spPr>
      </p:pic>
    </p:spTree>
    <p:extLst>
      <p:ext uri="{BB962C8B-B14F-4D97-AF65-F5344CB8AC3E}">
        <p14:creationId xmlns:p14="http://schemas.microsoft.com/office/powerpoint/2010/main" val="1629291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4B0ED35-4CBE-8E92-AB64-79564B5C9BE5}"/>
              </a:ext>
            </a:extLst>
          </p:cNvPr>
          <p:cNvSpPr txBox="1"/>
          <p:nvPr/>
        </p:nvSpPr>
        <p:spPr>
          <a:xfrm>
            <a:off x="533269" y="465119"/>
            <a:ext cx="12505610" cy="5055230"/>
          </a:xfrm>
          <a:prstGeom prst="rect">
            <a:avLst/>
          </a:prstGeom>
          <a:noFill/>
        </p:spPr>
        <p:txBody>
          <a:bodyPr wrap="square">
            <a:spAutoFit/>
          </a:bodyPr>
          <a:lstStyle/>
          <a:p>
            <a:pPr>
              <a:buNone/>
            </a:pPr>
            <a:r>
              <a:rPr lang="en-GB" sz="3600" b="1" dirty="0">
                <a:solidFill>
                  <a:srgbClr val="5496D1"/>
                </a:solidFill>
                <a:latin typeface="Calibri" panose="020F0502020204030204" pitchFamily="34" charset="0"/>
                <a:cs typeface="Calibri" panose="020F0502020204030204" pitchFamily="34" charset="0"/>
              </a:rPr>
              <a:t>Helpful or Suspicious?</a:t>
            </a:r>
          </a:p>
          <a:p>
            <a:pPr>
              <a:buNone/>
            </a:pPr>
            <a:endParaRPr lang="en-GB" sz="800" b="1" dirty="0">
              <a:solidFill>
                <a:srgbClr val="8DA73C"/>
              </a:solidFill>
              <a:latin typeface="Calibri" panose="020F0502020204030204" pitchFamily="34" charset="0"/>
              <a:cs typeface="Calibri" panose="020F0502020204030204" pitchFamily="34" charset="0"/>
            </a:endParaRPr>
          </a:p>
          <a:p>
            <a:r>
              <a:rPr lang="en-US" sz="2000" dirty="0">
                <a:solidFill>
                  <a:srgbClr val="002465"/>
                </a:solidFill>
                <a:latin typeface="Calibri" panose="020F0502020204030204" pitchFamily="34" charset="0"/>
                <a:cs typeface="Calibri" panose="020F0502020204030204" pitchFamily="34" charset="0"/>
              </a:rPr>
              <a:t>Read each example and decide:</a:t>
            </a:r>
          </a:p>
          <a:p>
            <a:r>
              <a:rPr lang="en-US" sz="2400" b="1" dirty="0">
                <a:solidFill>
                  <a:srgbClr val="002465"/>
                </a:solidFill>
                <a:latin typeface="Calibri" panose="020F0502020204030204" pitchFamily="34" charset="0"/>
                <a:cs typeface="Calibri" panose="020F0502020204030204" pitchFamily="34" charset="0"/>
              </a:rPr>
              <a:t>Does this seem helpful, suspicious, or do you need more information?</a:t>
            </a:r>
          </a:p>
          <a:p>
            <a:endParaRPr lang="en-US" sz="1050" b="1" dirty="0">
              <a:solidFill>
                <a:srgbClr val="002465"/>
              </a:solidFill>
              <a:latin typeface="Calibri" panose="020F0502020204030204" pitchFamily="34" charset="0"/>
              <a:cs typeface="Calibri" panose="020F0502020204030204" pitchFamily="34" charset="0"/>
            </a:endParaRPr>
          </a:p>
          <a:p>
            <a:r>
              <a:rPr lang="en-US" sz="2000" b="1" dirty="0">
                <a:solidFill>
                  <a:srgbClr val="CA7BB3"/>
                </a:solidFill>
                <a:latin typeface="Calibri" panose="020F0502020204030204" pitchFamily="34" charset="0"/>
                <a:cs typeface="Calibri" panose="020F0502020204030204" pitchFamily="34" charset="0"/>
              </a:rPr>
              <a:t>Example 1</a:t>
            </a:r>
            <a:endParaRPr lang="en-US" sz="900" b="1" dirty="0">
              <a:solidFill>
                <a:srgbClr val="CA7BB3"/>
              </a:solidFill>
              <a:latin typeface="Calibri" panose="020F0502020204030204" pitchFamily="34" charset="0"/>
              <a:cs typeface="Calibri" panose="020F0502020204030204" pitchFamily="34" charset="0"/>
            </a:endParaRPr>
          </a:p>
          <a:p>
            <a:r>
              <a:rPr lang="en-US" sz="2000" dirty="0">
                <a:solidFill>
                  <a:srgbClr val="002465"/>
                </a:solidFill>
                <a:latin typeface="Calibri" panose="020F0502020204030204" pitchFamily="34" charset="0"/>
                <a:cs typeface="Calibri" panose="020F0502020204030204" pitchFamily="34" charset="0"/>
              </a:rPr>
              <a:t>Your banking app shows:</a:t>
            </a:r>
            <a:br>
              <a:rPr lang="en-US" sz="2400" dirty="0">
                <a:solidFill>
                  <a:srgbClr val="002465"/>
                </a:solidFill>
                <a:latin typeface="Calibri" panose="020F0502020204030204" pitchFamily="34" charset="0"/>
                <a:cs typeface="Calibri" panose="020F0502020204030204" pitchFamily="34" charset="0"/>
              </a:rPr>
            </a:br>
            <a:r>
              <a:rPr lang="en-US" sz="2400" b="1" dirty="0">
                <a:solidFill>
                  <a:srgbClr val="002465"/>
                </a:solidFill>
                <a:latin typeface="Calibri" panose="020F0502020204030204" pitchFamily="34" charset="0"/>
                <a:cs typeface="Calibri" panose="020F0502020204030204" pitchFamily="34" charset="0"/>
              </a:rPr>
              <a:t>“Unusual payment detected. Please confirm if this was you.”</a:t>
            </a:r>
          </a:p>
          <a:p>
            <a:endParaRPr lang="en-US" sz="1000" dirty="0">
              <a:solidFill>
                <a:srgbClr val="002465"/>
              </a:solidFill>
              <a:latin typeface="Calibri" panose="020F0502020204030204" pitchFamily="34" charset="0"/>
              <a:cs typeface="Calibri" panose="020F0502020204030204" pitchFamily="34" charset="0"/>
            </a:endParaRPr>
          </a:p>
          <a:p>
            <a:r>
              <a:rPr lang="en-US" sz="2000" b="1" dirty="0">
                <a:solidFill>
                  <a:srgbClr val="CA7BB3"/>
                </a:solidFill>
                <a:latin typeface="Calibri" panose="020F0502020204030204" pitchFamily="34" charset="0"/>
                <a:cs typeface="Calibri" panose="020F0502020204030204" pitchFamily="34" charset="0"/>
              </a:rPr>
              <a:t>Example 2</a:t>
            </a:r>
          </a:p>
          <a:p>
            <a:r>
              <a:rPr lang="en-US" sz="2000" dirty="0">
                <a:solidFill>
                  <a:srgbClr val="002465"/>
                </a:solidFill>
                <a:latin typeface="Calibri" panose="020F0502020204030204" pitchFamily="34" charset="0"/>
                <a:cs typeface="Calibri" panose="020F0502020204030204" pitchFamily="34" charset="0"/>
              </a:rPr>
              <a:t>You receive a text saying:</a:t>
            </a:r>
            <a:br>
              <a:rPr lang="en-US" sz="2400" dirty="0">
                <a:solidFill>
                  <a:srgbClr val="002465"/>
                </a:solidFill>
                <a:latin typeface="Calibri" panose="020F0502020204030204" pitchFamily="34" charset="0"/>
                <a:cs typeface="Calibri" panose="020F0502020204030204" pitchFamily="34" charset="0"/>
              </a:rPr>
            </a:br>
            <a:r>
              <a:rPr lang="en-US" sz="2400" b="1" dirty="0">
                <a:solidFill>
                  <a:srgbClr val="002465"/>
                </a:solidFill>
                <a:latin typeface="Calibri" panose="020F0502020204030204" pitchFamily="34" charset="0"/>
                <a:cs typeface="Calibri" panose="020F0502020204030204" pitchFamily="34" charset="0"/>
              </a:rPr>
              <a:t>“Urgent fraud alert. Click here now or your account will be frozen.”</a:t>
            </a:r>
          </a:p>
          <a:p>
            <a:endParaRPr lang="en-US" sz="1000" dirty="0">
              <a:solidFill>
                <a:srgbClr val="002465"/>
              </a:solidFill>
              <a:latin typeface="Calibri" panose="020F0502020204030204" pitchFamily="34" charset="0"/>
              <a:cs typeface="Calibri" panose="020F0502020204030204" pitchFamily="34" charset="0"/>
            </a:endParaRPr>
          </a:p>
          <a:p>
            <a:r>
              <a:rPr lang="en-US" sz="2000" b="1" dirty="0">
                <a:solidFill>
                  <a:srgbClr val="CA7BB3"/>
                </a:solidFill>
                <a:latin typeface="Calibri" panose="020F0502020204030204" pitchFamily="34" charset="0"/>
                <a:cs typeface="Calibri" panose="020F0502020204030204" pitchFamily="34" charset="0"/>
              </a:rPr>
              <a:t>Example 3</a:t>
            </a:r>
          </a:p>
          <a:p>
            <a:r>
              <a:rPr lang="en-US" sz="2000" dirty="0">
                <a:solidFill>
                  <a:srgbClr val="002465"/>
                </a:solidFill>
                <a:latin typeface="Calibri" panose="020F0502020204030204" pitchFamily="34" charset="0"/>
                <a:cs typeface="Calibri" panose="020F0502020204030204" pitchFamily="34" charset="0"/>
              </a:rPr>
              <a:t>A caller says:</a:t>
            </a:r>
            <a:br>
              <a:rPr lang="en-US" sz="2400" dirty="0">
                <a:solidFill>
                  <a:srgbClr val="002465"/>
                </a:solidFill>
                <a:latin typeface="Calibri" panose="020F0502020204030204" pitchFamily="34" charset="0"/>
                <a:cs typeface="Calibri" panose="020F0502020204030204" pitchFamily="34" charset="0"/>
              </a:rPr>
            </a:br>
            <a:r>
              <a:rPr lang="en-US" sz="2400" b="1" dirty="0">
                <a:solidFill>
                  <a:srgbClr val="002465"/>
                </a:solidFill>
                <a:latin typeface="Calibri" panose="020F0502020204030204" pitchFamily="34" charset="0"/>
                <a:cs typeface="Calibri" panose="020F0502020204030204" pitchFamily="34" charset="0"/>
              </a:rPr>
              <a:t>“We are from the bank. Move your money to a safe account immediately.”</a:t>
            </a:r>
            <a:endParaRPr lang="en-US" sz="2400" dirty="0">
              <a:solidFill>
                <a:srgbClr val="002465"/>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1F93C6CF-3F40-BC8D-86B6-4B9F582C622D}"/>
              </a:ext>
            </a:extLst>
          </p:cNvPr>
          <p:cNvSpPr txBox="1"/>
          <p:nvPr/>
        </p:nvSpPr>
        <p:spPr>
          <a:xfrm>
            <a:off x="612312" y="5506451"/>
            <a:ext cx="9935186" cy="1046440"/>
          </a:xfrm>
          <a:prstGeom prst="rect">
            <a:avLst/>
          </a:prstGeom>
          <a:noFill/>
          <a:ln>
            <a:noFill/>
          </a:ln>
        </p:spPr>
        <p:txBody>
          <a:bodyPr wrap="square" rtlCol="0">
            <a:spAutoFit/>
          </a:bodyPr>
          <a:lstStyle/>
          <a:p>
            <a:pPr>
              <a:buClr>
                <a:srgbClr val="EBCB1F"/>
              </a:buClr>
            </a:pPr>
            <a:r>
              <a:rPr lang="en-US" sz="2400" b="1" dirty="0">
                <a:solidFill>
                  <a:srgbClr val="EBCB1F"/>
                </a:solidFill>
                <a:latin typeface="Calibri" panose="020F0502020204030204" pitchFamily="34" charset="0"/>
                <a:cs typeface="Calibri" panose="020F0502020204030204" pitchFamily="34" charset="0"/>
              </a:rPr>
              <a:t>Which example seems most trustworthy?  Which ones seem suspicious?  What makes the difference?  What would you do next in each case?</a:t>
            </a:r>
          </a:p>
          <a:p>
            <a:endParaRPr lang="en-GB" dirty="0"/>
          </a:p>
        </p:txBody>
      </p:sp>
    </p:spTree>
    <p:extLst>
      <p:ext uri="{BB962C8B-B14F-4D97-AF65-F5344CB8AC3E}">
        <p14:creationId xmlns:p14="http://schemas.microsoft.com/office/powerpoint/2010/main" val="24707456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4A381796-E4F2-B187-9C88-0A3E454E84DD}"/>
              </a:ext>
            </a:extLst>
          </p:cNvPr>
          <p:cNvSpPr txBox="1">
            <a:spLocks/>
          </p:cNvSpPr>
          <p:nvPr/>
        </p:nvSpPr>
        <p:spPr>
          <a:xfrm>
            <a:off x="554396" y="515741"/>
            <a:ext cx="10805515" cy="61183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sz="3600" b="1" dirty="0">
                <a:solidFill>
                  <a:srgbClr val="5496D1"/>
                </a:solidFill>
              </a:rPr>
              <a:t>What makes the difference?</a:t>
            </a:r>
          </a:p>
          <a:p>
            <a:pPr marL="0" indent="0">
              <a:buClrTx/>
              <a:buNone/>
            </a:pPr>
            <a:endParaRPr lang="en-US" sz="1400" b="1" dirty="0">
              <a:solidFill>
                <a:srgbClr val="5496D1"/>
              </a:solidFill>
            </a:endParaRPr>
          </a:p>
          <a:p>
            <a:pPr marL="0" indent="0">
              <a:buClrTx/>
              <a:buNone/>
            </a:pPr>
            <a:r>
              <a:rPr lang="en-US" sz="2400" dirty="0">
                <a:solidFill>
                  <a:srgbClr val="002465"/>
                </a:solidFill>
              </a:rPr>
              <a:t>The same words can appear in both genuine and fraudulent messages.</a:t>
            </a:r>
          </a:p>
          <a:p>
            <a:pPr marL="0" indent="0">
              <a:buClrTx/>
              <a:buNone/>
            </a:pPr>
            <a:r>
              <a:rPr lang="en-US" sz="2400" dirty="0">
                <a:solidFill>
                  <a:srgbClr val="002465"/>
                </a:solidFill>
              </a:rPr>
              <a:t>What matters is not only what the message says, but also:</a:t>
            </a:r>
          </a:p>
          <a:p>
            <a:pPr marL="571500" indent="-342900">
              <a:buClrTx/>
            </a:pPr>
            <a:r>
              <a:rPr lang="en-US" sz="2400" dirty="0">
                <a:solidFill>
                  <a:srgbClr val="002465"/>
                </a:solidFill>
              </a:rPr>
              <a:t>where it appears </a:t>
            </a:r>
          </a:p>
          <a:p>
            <a:pPr marL="571500" indent="-342900">
              <a:buClrTx/>
            </a:pPr>
            <a:r>
              <a:rPr lang="en-US" sz="2400" dirty="0">
                <a:solidFill>
                  <a:srgbClr val="002465"/>
                </a:solidFill>
              </a:rPr>
              <a:t>how it reaches you </a:t>
            </a:r>
          </a:p>
          <a:p>
            <a:pPr marL="571500" indent="-342900">
              <a:buClrTx/>
            </a:pPr>
            <a:r>
              <a:rPr lang="en-US" sz="2400" dirty="0">
                <a:solidFill>
                  <a:srgbClr val="002465"/>
                </a:solidFill>
              </a:rPr>
              <a:t>whether you opened it yourself </a:t>
            </a:r>
          </a:p>
          <a:p>
            <a:pPr marL="0" indent="0">
              <a:buClrTx/>
              <a:buNone/>
            </a:pPr>
            <a:endParaRPr lang="en-US" sz="1050" b="1" dirty="0">
              <a:solidFill>
                <a:srgbClr val="002465"/>
              </a:solidFill>
            </a:endParaRPr>
          </a:p>
          <a:p>
            <a:pPr marL="0" indent="0">
              <a:buClrTx/>
              <a:buNone/>
            </a:pPr>
            <a:r>
              <a:rPr lang="en-US" sz="2400" b="1" dirty="0">
                <a:solidFill>
                  <a:srgbClr val="002465"/>
                </a:solidFill>
              </a:rPr>
              <a:t>Key example</a:t>
            </a:r>
          </a:p>
          <a:p>
            <a:pPr marL="0" indent="0">
              <a:buClrTx/>
              <a:buNone/>
            </a:pPr>
            <a:r>
              <a:rPr lang="en-US" sz="2400" dirty="0">
                <a:solidFill>
                  <a:srgbClr val="002465"/>
                </a:solidFill>
              </a:rPr>
              <a:t>A warning shown inside your own official banking app, which you opened yourself, is different from receiving the same words in an unexpected text or email.</a:t>
            </a:r>
          </a:p>
          <a:p>
            <a:pPr marL="0" indent="0">
              <a:buClrTx/>
              <a:buNone/>
            </a:pPr>
            <a:r>
              <a:rPr lang="en-US" sz="2400" dirty="0">
                <a:solidFill>
                  <a:srgbClr val="002465"/>
                </a:solidFill>
              </a:rPr>
              <a:t>The wording alone is not enough to trust a message.</a:t>
            </a:r>
          </a:p>
          <a:p>
            <a:pPr marL="0" indent="0">
              <a:buClrTx/>
              <a:buNone/>
            </a:pPr>
            <a:r>
              <a:rPr lang="en-US" sz="2400" dirty="0">
                <a:solidFill>
                  <a:srgbClr val="002465"/>
                </a:solidFill>
              </a:rPr>
              <a:t>Always ask: </a:t>
            </a:r>
            <a:r>
              <a:rPr lang="en-US" sz="2400" b="1" dirty="0">
                <a:solidFill>
                  <a:srgbClr val="5496D1"/>
                </a:solidFill>
              </a:rPr>
              <a:t>Where did it come from?</a:t>
            </a:r>
          </a:p>
          <a:p>
            <a:pPr>
              <a:buClrTx/>
            </a:pPr>
            <a:endParaRPr lang="en-GB" dirty="0"/>
          </a:p>
        </p:txBody>
      </p:sp>
    </p:spTree>
    <p:extLst>
      <p:ext uri="{BB962C8B-B14F-4D97-AF65-F5344CB8AC3E}">
        <p14:creationId xmlns:p14="http://schemas.microsoft.com/office/powerpoint/2010/main" val="1115265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CBBF5-4913-87DE-40AA-F0E74D9BEB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4906850-25D4-21EE-742E-0B09C1987162}"/>
              </a:ext>
            </a:extLst>
          </p:cNvPr>
          <p:cNvSpPr>
            <a:spLocks noGrp="1"/>
          </p:cNvSpPr>
          <p:nvPr>
            <p:ph type="body" sz="quarter" idx="17"/>
          </p:nvPr>
        </p:nvSpPr>
        <p:spPr>
          <a:xfrm>
            <a:off x="7276362" y="543238"/>
            <a:ext cx="3126070" cy="582221"/>
          </a:xfrm>
        </p:spPr>
        <p:txBody>
          <a:bodyPr/>
          <a:lstStyle/>
          <a:p>
            <a:r>
              <a:rPr lang="en-IE" dirty="0"/>
              <a:t>04</a:t>
            </a:r>
          </a:p>
        </p:txBody>
      </p:sp>
      <p:pic>
        <p:nvPicPr>
          <p:cNvPr id="8" name="Picture Placeholder 7">
            <a:extLst>
              <a:ext uri="{FF2B5EF4-FFF2-40B4-BE49-F238E27FC236}">
                <a16:creationId xmlns:a16="http://schemas.microsoft.com/office/drawing/2014/main" id="{2A34703B-74B7-72B3-E328-242917EE56C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4" name="Rectangle 3">
            <a:extLst>
              <a:ext uri="{FF2B5EF4-FFF2-40B4-BE49-F238E27FC236}">
                <a16:creationId xmlns:a16="http://schemas.microsoft.com/office/drawing/2014/main" id="{59896185-8754-C1C6-C562-95F0986690C8}"/>
              </a:ext>
            </a:extLst>
          </p:cNvPr>
          <p:cNvSpPr/>
          <p:nvPr/>
        </p:nvSpPr>
        <p:spPr>
          <a:xfrm>
            <a:off x="5722297" y="3429000"/>
            <a:ext cx="4680135"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80AD694E-33D5-58B1-BBDC-4CC7A62841EF}"/>
              </a:ext>
            </a:extLst>
          </p:cNvPr>
          <p:cNvSpPr txBox="1"/>
          <p:nvPr/>
        </p:nvSpPr>
        <p:spPr>
          <a:xfrm>
            <a:off x="5797679" y="3455149"/>
            <a:ext cx="4604753" cy="1754326"/>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HOW SCAMS WORK  &amp;HOW AI POWERS THEM </a:t>
            </a:r>
          </a:p>
        </p:txBody>
      </p:sp>
    </p:spTree>
    <p:extLst>
      <p:ext uri="{BB962C8B-B14F-4D97-AF65-F5344CB8AC3E}">
        <p14:creationId xmlns:p14="http://schemas.microsoft.com/office/powerpoint/2010/main" val="1605340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p2"/>
          <p:cNvPicPr preferRelativeResize="0">
            <a:picLocks noGrp="1"/>
          </p:cNvPicPr>
          <p:nvPr>
            <p:ph type="pic" idx="2"/>
          </p:nvPr>
        </p:nvPicPr>
        <p:blipFill>
          <a:blip r:embed="rId3" cstate="email">
            <a:alphaModFix/>
            <a:extLst>
              <a:ext uri="{28A0092B-C50C-407E-A947-70E740481C1C}">
                <a14:useLocalDpi xmlns:a14="http://schemas.microsoft.com/office/drawing/2010/main"/>
              </a:ext>
            </a:extLst>
          </a:blip>
          <a:srcRect/>
          <a:stretch>
            <a:fillRect/>
          </a:stretch>
        </p:blipFill>
        <p:spPr>
          <a:xfrm>
            <a:off x="788894" y="-727682"/>
            <a:ext cx="11403106" cy="2975915"/>
          </a:xfrm>
          <a:prstGeom prst="rect">
            <a:avLst/>
          </a:prstGeom>
          <a:solidFill>
            <a:srgbClr val="D9D9D9"/>
          </a:solidFill>
          <a:ln>
            <a:noFill/>
          </a:ln>
        </p:spPr>
      </p:pic>
      <p:sp>
        <p:nvSpPr>
          <p:cNvPr id="231" name="Google Shape;231;p2"/>
          <p:cNvSpPr txBox="1">
            <a:spLocks noGrp="1"/>
          </p:cNvSpPr>
          <p:nvPr>
            <p:ph type="body" idx="1"/>
          </p:nvPr>
        </p:nvSpPr>
        <p:spPr>
          <a:xfrm>
            <a:off x="2040141" y="2298584"/>
            <a:ext cx="605405"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dirty="0"/>
              <a:t>01</a:t>
            </a:r>
            <a:endParaRPr dirty="0"/>
          </a:p>
        </p:txBody>
      </p:sp>
      <p:sp>
        <p:nvSpPr>
          <p:cNvPr id="232" name="Google Shape;232;p2"/>
          <p:cNvSpPr txBox="1">
            <a:spLocks noGrp="1"/>
          </p:cNvSpPr>
          <p:nvPr>
            <p:ph type="body" idx="3"/>
          </p:nvPr>
        </p:nvSpPr>
        <p:spPr>
          <a:xfrm>
            <a:off x="2766251" y="2261060"/>
            <a:ext cx="8298215" cy="566444"/>
          </a:xfrm>
          <a:prstGeom prst="rect">
            <a:avLst/>
          </a:prstGeom>
          <a:noFill/>
          <a:ln>
            <a:noFill/>
          </a:ln>
        </p:spPr>
        <p:txBody>
          <a:bodyPr spcFirstLastPara="1" wrap="square" lIns="91425" tIns="45700" rIns="91425" bIns="45700" anchor="ctr" anchorCtr="0">
            <a:noAutofit/>
          </a:bodyPr>
          <a:lstStyle/>
          <a:p>
            <a:pPr marL="0" lvl="0" indent="0"/>
            <a:r>
              <a:rPr lang="en-GB" dirty="0"/>
              <a:t>Getting Started with Digital Money</a:t>
            </a:r>
            <a:endParaRPr dirty="0"/>
          </a:p>
        </p:txBody>
      </p:sp>
      <p:sp>
        <p:nvSpPr>
          <p:cNvPr id="233" name="Google Shape;233;p2"/>
          <p:cNvSpPr txBox="1">
            <a:spLocks noGrp="1"/>
          </p:cNvSpPr>
          <p:nvPr>
            <p:ph type="body" idx="4"/>
          </p:nvPr>
        </p:nvSpPr>
        <p:spPr>
          <a:xfrm>
            <a:off x="2040141" y="2877653"/>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02</a:t>
            </a:r>
            <a:endParaRPr/>
          </a:p>
        </p:txBody>
      </p:sp>
      <p:sp>
        <p:nvSpPr>
          <p:cNvPr id="234" name="Google Shape;234;p2"/>
          <p:cNvSpPr txBox="1">
            <a:spLocks noGrp="1"/>
          </p:cNvSpPr>
          <p:nvPr>
            <p:ph type="body" idx="5"/>
          </p:nvPr>
        </p:nvSpPr>
        <p:spPr>
          <a:xfrm>
            <a:off x="2766251" y="2849576"/>
            <a:ext cx="8298215" cy="566444"/>
          </a:xfrm>
          <a:prstGeom prst="rect">
            <a:avLst/>
          </a:prstGeom>
          <a:noFill/>
          <a:ln>
            <a:noFill/>
          </a:ln>
        </p:spPr>
        <p:txBody>
          <a:bodyPr spcFirstLastPara="1" wrap="square" lIns="91425" tIns="45700" rIns="91425" bIns="45700" anchor="ctr" anchorCtr="0">
            <a:noAutofit/>
          </a:bodyPr>
          <a:lstStyle/>
          <a:p>
            <a:pPr marL="0" lvl="0" indent="0"/>
            <a:r>
              <a:rPr lang="en-US" dirty="0"/>
              <a:t>How Your Bank Uses AI to Protect You</a:t>
            </a:r>
            <a:endParaRPr dirty="0"/>
          </a:p>
        </p:txBody>
      </p:sp>
      <p:sp>
        <p:nvSpPr>
          <p:cNvPr id="235" name="Google Shape;235;p2"/>
          <p:cNvSpPr txBox="1">
            <a:spLocks noGrp="1"/>
          </p:cNvSpPr>
          <p:nvPr>
            <p:ph type="body" idx="6"/>
          </p:nvPr>
        </p:nvSpPr>
        <p:spPr>
          <a:xfrm>
            <a:off x="2040141" y="3459979"/>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03</a:t>
            </a:r>
            <a:endParaRPr/>
          </a:p>
        </p:txBody>
      </p:sp>
      <p:sp>
        <p:nvSpPr>
          <p:cNvPr id="236" name="Google Shape;236;p2"/>
          <p:cNvSpPr txBox="1">
            <a:spLocks noGrp="1"/>
          </p:cNvSpPr>
          <p:nvPr>
            <p:ph type="body" idx="7"/>
          </p:nvPr>
        </p:nvSpPr>
        <p:spPr>
          <a:xfrm>
            <a:off x="2766253" y="3459980"/>
            <a:ext cx="8298215" cy="566444"/>
          </a:xfrm>
          <a:prstGeom prst="rect">
            <a:avLst/>
          </a:prstGeom>
          <a:noFill/>
          <a:ln>
            <a:noFill/>
          </a:ln>
        </p:spPr>
        <p:txBody>
          <a:bodyPr spcFirstLastPara="1" wrap="square" lIns="91425" tIns="45700" rIns="91425" bIns="45700" anchor="ctr" anchorCtr="0">
            <a:noAutofit/>
          </a:bodyPr>
          <a:lstStyle/>
          <a:p>
            <a:pPr marL="0" lvl="0" indent="0"/>
            <a:r>
              <a:rPr lang="en-US" dirty="0"/>
              <a:t>Choosing and Using Apps Safely</a:t>
            </a:r>
            <a:endParaRPr lang="en-US" dirty="0">
              <a:solidFill>
                <a:srgbClr val="002060"/>
              </a:solidFill>
              <a:latin typeface="Calibri" panose="020F0502020204030204" pitchFamily="34" charset="0"/>
              <a:cs typeface="Calibri" panose="020F0502020204030204" pitchFamily="34" charset="0"/>
            </a:endParaRPr>
          </a:p>
        </p:txBody>
      </p:sp>
      <p:sp>
        <p:nvSpPr>
          <p:cNvPr id="237" name="Google Shape;237;p2"/>
          <p:cNvSpPr txBox="1">
            <a:spLocks noGrp="1"/>
          </p:cNvSpPr>
          <p:nvPr>
            <p:ph type="body" idx="8"/>
          </p:nvPr>
        </p:nvSpPr>
        <p:spPr>
          <a:xfrm>
            <a:off x="2040141" y="4039078"/>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04</a:t>
            </a:r>
            <a:endParaRPr/>
          </a:p>
        </p:txBody>
      </p:sp>
      <p:sp>
        <p:nvSpPr>
          <p:cNvPr id="238" name="Google Shape;238;p2"/>
          <p:cNvSpPr txBox="1">
            <a:spLocks noGrp="1"/>
          </p:cNvSpPr>
          <p:nvPr>
            <p:ph type="body" idx="9"/>
          </p:nvPr>
        </p:nvSpPr>
        <p:spPr>
          <a:xfrm>
            <a:off x="2766253" y="4039079"/>
            <a:ext cx="8298215" cy="566444"/>
          </a:xfrm>
          <a:prstGeom prst="rect">
            <a:avLst/>
          </a:prstGeom>
          <a:noFill/>
          <a:ln>
            <a:noFill/>
          </a:ln>
        </p:spPr>
        <p:txBody>
          <a:bodyPr spcFirstLastPara="1" wrap="square" lIns="91425" tIns="45700" rIns="91425" bIns="45700" anchor="ctr" anchorCtr="0">
            <a:noAutofit/>
          </a:bodyPr>
          <a:lstStyle/>
          <a:p>
            <a:pPr marL="0" lvl="0" indent="0"/>
            <a:r>
              <a:rPr lang="en-US" dirty="0"/>
              <a:t>How Scams Work and How AI Powers Them</a:t>
            </a:r>
            <a:endParaRPr dirty="0"/>
          </a:p>
        </p:txBody>
      </p:sp>
      <p:sp>
        <p:nvSpPr>
          <p:cNvPr id="239" name="Google Shape;239;p2"/>
          <p:cNvSpPr txBox="1">
            <a:spLocks noGrp="1"/>
          </p:cNvSpPr>
          <p:nvPr>
            <p:ph type="body" idx="13"/>
          </p:nvPr>
        </p:nvSpPr>
        <p:spPr>
          <a:xfrm>
            <a:off x="2027668" y="4631174"/>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dirty="0"/>
              <a:t>05</a:t>
            </a:r>
            <a:endParaRPr dirty="0"/>
          </a:p>
        </p:txBody>
      </p:sp>
      <p:sp>
        <p:nvSpPr>
          <p:cNvPr id="240" name="Google Shape;240;p2"/>
          <p:cNvSpPr txBox="1">
            <a:spLocks noGrp="1"/>
          </p:cNvSpPr>
          <p:nvPr>
            <p:ph type="body" idx="14"/>
          </p:nvPr>
        </p:nvSpPr>
        <p:spPr>
          <a:xfrm>
            <a:off x="2766252" y="4610758"/>
            <a:ext cx="8298215" cy="566444"/>
          </a:xfrm>
          <a:prstGeom prst="rect">
            <a:avLst/>
          </a:prstGeom>
          <a:noFill/>
          <a:ln>
            <a:noFill/>
          </a:ln>
        </p:spPr>
        <p:txBody>
          <a:bodyPr spcFirstLastPara="1" wrap="square" lIns="91425" tIns="45700" rIns="91425" bIns="45700" anchor="ctr" anchorCtr="0">
            <a:noAutofit/>
          </a:bodyPr>
          <a:lstStyle/>
          <a:p>
            <a:pPr marL="0" lvl="0" indent="0"/>
            <a:r>
              <a:rPr lang="en-US" dirty="0"/>
              <a:t>Spotting Scams and Warning Signs</a:t>
            </a:r>
            <a:endParaRPr dirty="0"/>
          </a:p>
        </p:txBody>
      </p:sp>
      <p:sp>
        <p:nvSpPr>
          <p:cNvPr id="241" name="Google Shape;241;p2"/>
          <p:cNvSpPr/>
          <p:nvPr/>
        </p:nvSpPr>
        <p:spPr>
          <a:xfrm>
            <a:off x="309446" y="620052"/>
            <a:ext cx="2080888"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242" name="Google Shape;242;p2"/>
          <p:cNvSpPr txBox="1"/>
          <p:nvPr/>
        </p:nvSpPr>
        <p:spPr>
          <a:xfrm>
            <a:off x="348920" y="604169"/>
            <a:ext cx="189686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rgbClr val="242B62"/>
                </a:solidFill>
                <a:latin typeface="Calibri"/>
                <a:ea typeface="Calibri"/>
                <a:cs typeface="Calibri"/>
                <a:sym typeface="Calibri"/>
              </a:rPr>
              <a:t>Contents</a:t>
            </a:r>
            <a:endParaRPr dirty="0"/>
          </a:p>
        </p:txBody>
      </p:sp>
      <p:pic>
        <p:nvPicPr>
          <p:cNvPr id="243" name="Google Shape;243;p2" descr="A colorful circles with white lines and dots  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178028">
            <a:off x="-1133750" y="3918500"/>
            <a:ext cx="3845287" cy="3119494"/>
          </a:xfrm>
          <a:prstGeom prst="rect">
            <a:avLst/>
          </a:prstGeom>
          <a:noFill/>
          <a:ln>
            <a:noFill/>
          </a:ln>
        </p:spPr>
      </p:pic>
      <p:sp>
        <p:nvSpPr>
          <p:cNvPr id="3" name="Google Shape;240;p2">
            <a:extLst>
              <a:ext uri="{FF2B5EF4-FFF2-40B4-BE49-F238E27FC236}">
                <a16:creationId xmlns:a16="http://schemas.microsoft.com/office/drawing/2014/main" id="{0209259E-5F9C-C911-F9E8-2BFD36CECC6C}"/>
              </a:ext>
            </a:extLst>
          </p:cNvPr>
          <p:cNvSpPr txBox="1">
            <a:spLocks/>
          </p:cNvSpPr>
          <p:nvPr/>
        </p:nvSpPr>
        <p:spPr>
          <a:xfrm>
            <a:off x="2766251" y="5244496"/>
            <a:ext cx="8298215" cy="56644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n-US" dirty="0"/>
              <a:t>Staying in Control and Getting Help</a:t>
            </a:r>
          </a:p>
        </p:txBody>
      </p:sp>
      <p:sp>
        <p:nvSpPr>
          <p:cNvPr id="4" name="Google Shape;239;p2">
            <a:extLst>
              <a:ext uri="{FF2B5EF4-FFF2-40B4-BE49-F238E27FC236}">
                <a16:creationId xmlns:a16="http://schemas.microsoft.com/office/drawing/2014/main" id="{2DE06A5B-8183-4B44-44F0-D3E6396AF78C}"/>
              </a:ext>
            </a:extLst>
          </p:cNvPr>
          <p:cNvSpPr txBox="1">
            <a:spLocks/>
          </p:cNvSpPr>
          <p:nvPr/>
        </p:nvSpPr>
        <p:spPr>
          <a:xfrm>
            <a:off x="2027667" y="5235926"/>
            <a:ext cx="700387" cy="56644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06</a:t>
            </a:r>
          </a:p>
        </p:txBody>
      </p:sp>
      <p:cxnSp>
        <p:nvCxnSpPr>
          <p:cNvPr id="6" name="Straight Connector 5">
            <a:extLst>
              <a:ext uri="{FF2B5EF4-FFF2-40B4-BE49-F238E27FC236}">
                <a16:creationId xmlns:a16="http://schemas.microsoft.com/office/drawing/2014/main" id="{2F7665F2-BC26-0C74-A9DE-90AEDB73689A}"/>
              </a:ext>
            </a:extLst>
          </p:cNvPr>
          <p:cNvCxnSpPr/>
          <p:nvPr/>
        </p:nvCxnSpPr>
        <p:spPr>
          <a:xfrm>
            <a:off x="1938309" y="2787004"/>
            <a:ext cx="9087960" cy="0"/>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4A426B4-C209-16BD-D172-B85C2DE1A00F}"/>
              </a:ext>
            </a:extLst>
          </p:cNvPr>
          <p:cNvCxnSpPr/>
          <p:nvPr/>
        </p:nvCxnSpPr>
        <p:spPr>
          <a:xfrm>
            <a:off x="1938309" y="5857819"/>
            <a:ext cx="9087960" cy="0"/>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17E07ED-AEDC-A8AA-7111-1AF32E3BE42A}"/>
              </a:ext>
            </a:extLst>
          </p:cNvPr>
          <p:cNvPicPr>
            <a:picLocks noGrp="1" noChangeAspect="1"/>
          </p:cNvPicPr>
          <p:nvPr>
            <p:ph type="pic" idx="2"/>
          </p:nvPr>
        </p:nvPicPr>
        <p:blipFill>
          <a:blip r:embed="rId3" cstate="email">
            <a:extLst>
              <a:ext uri="{28A0092B-C50C-407E-A947-70E740481C1C}">
                <a14:useLocalDpi xmlns:a14="http://schemas.microsoft.com/office/drawing/2010/main"/>
              </a:ext>
            </a:extLst>
          </a:blip>
          <a:srcRect/>
          <a:stretch>
            <a:fillRect/>
          </a:stretch>
        </p:blipFill>
        <p:spPr>
          <a:xfrm>
            <a:off x="6096000" y="0"/>
            <a:ext cx="5361066" cy="6858000"/>
          </a:xfrm>
          <a:prstGeom prst="rect">
            <a:avLst/>
          </a:prstGeom>
          <a:solidFill>
            <a:srgbClr val="D8D8D8"/>
          </a:solidFill>
          <a:ln>
            <a:noFill/>
          </a:ln>
        </p:spPr>
      </p:pic>
      <p:sp>
        <p:nvSpPr>
          <p:cNvPr id="6" name="TextBox 5">
            <a:extLst>
              <a:ext uri="{FF2B5EF4-FFF2-40B4-BE49-F238E27FC236}">
                <a16:creationId xmlns:a16="http://schemas.microsoft.com/office/drawing/2014/main" id="{10D87E9C-9676-DAC5-F0E2-CC7F07BEBCCC}"/>
              </a:ext>
            </a:extLst>
          </p:cNvPr>
          <p:cNvSpPr txBox="1"/>
          <p:nvPr/>
        </p:nvSpPr>
        <p:spPr>
          <a:xfrm>
            <a:off x="283464" y="356663"/>
            <a:ext cx="5812536" cy="5816977"/>
          </a:xfrm>
          <a:prstGeom prst="rect">
            <a:avLst/>
          </a:prstGeom>
          <a:noFill/>
          <a:ln>
            <a:noFill/>
          </a:ln>
        </p:spPr>
        <p:txBody>
          <a:bodyPr wrap="square">
            <a:spAutoFit/>
          </a:bodyPr>
          <a:lstStyle/>
          <a:p>
            <a:r>
              <a:rPr lang="en-US" sz="3600" b="1" dirty="0">
                <a:solidFill>
                  <a:schemeClr val="bg1"/>
                </a:solidFill>
                <a:latin typeface="Calibri" panose="020F0502020204030204" pitchFamily="34" charset="0"/>
                <a:cs typeface="Calibri" panose="020F0502020204030204" pitchFamily="34" charset="0"/>
              </a:rPr>
              <a:t>What is AI-enabled fraud?</a:t>
            </a:r>
          </a:p>
          <a:p>
            <a:endParaRPr lang="en-US" sz="2400" dirty="0">
              <a:solidFill>
                <a:schemeClr val="bg1"/>
              </a:solidFill>
              <a:latin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cs typeface="Calibri" panose="020F0502020204030204" pitchFamily="34" charset="0"/>
              </a:rPr>
              <a:t>AI-enabled fraud is when criminals use artificial intelligence to make scams more convincing and harder to detect.</a:t>
            </a:r>
          </a:p>
          <a:p>
            <a:endParaRPr lang="en-US" sz="2400" dirty="0">
              <a:solidFill>
                <a:schemeClr val="bg1"/>
              </a:solidFill>
              <a:latin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cs typeface="Calibri" panose="020F0502020204030204" pitchFamily="34" charset="0"/>
              </a:rPr>
              <a:t>AI allows scammers to:</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copy real messages and writing styles</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create personalised messages using your details</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imitate voices or conversations</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produce realistic fake websites or apps</a:t>
            </a:r>
            <a:br>
              <a:rPr lang="en-US" sz="2400" dirty="0">
                <a:solidFill>
                  <a:schemeClr val="bg1"/>
                </a:solidFill>
                <a:latin typeface="Calibri" panose="020F0502020204030204" pitchFamily="34" charset="0"/>
                <a:cs typeface="Calibri" panose="020F0502020204030204" pitchFamily="34" charset="0"/>
              </a:rPr>
            </a:br>
            <a:endParaRPr lang="en-US" sz="2400" dirty="0">
              <a:solidFill>
                <a:schemeClr val="bg1"/>
              </a:solidFill>
              <a:latin typeface="Calibri" panose="020F0502020204030204" pitchFamily="34" charset="0"/>
              <a:cs typeface="Calibri" panose="020F0502020204030204" pitchFamily="34" charset="0"/>
            </a:endParaRPr>
          </a:p>
          <a:p>
            <a:pPr>
              <a:buClr>
                <a:schemeClr val="bg1"/>
              </a:buClr>
            </a:pPr>
            <a:r>
              <a:rPr lang="en-US" sz="2400" dirty="0">
                <a:solidFill>
                  <a:schemeClr val="bg1"/>
                </a:solidFill>
                <a:latin typeface="Calibri" panose="020F0502020204030204" pitchFamily="34" charset="0"/>
                <a:cs typeface="Calibri" panose="020F0502020204030204" pitchFamily="34" charset="0"/>
              </a:rPr>
              <a:t>AI does not create new scams; it makes existing scams more believable.</a:t>
            </a:r>
          </a:p>
        </p:txBody>
      </p:sp>
    </p:spTree>
    <p:extLst>
      <p:ext uri="{BB962C8B-B14F-4D97-AF65-F5344CB8AC3E}">
        <p14:creationId xmlns:p14="http://schemas.microsoft.com/office/powerpoint/2010/main" val="32996512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b"/>
          <p:cNvSpPr txBox="1"/>
          <p:nvPr/>
        </p:nvSpPr>
        <p:spPr>
          <a:xfrm>
            <a:off x="628293" y="370955"/>
            <a:ext cx="11200000" cy="700000"/>
          </a:xfrm>
          <a:prstGeom prst="rect">
            <a:avLst/>
          </a:prstGeom>
          <a:noFill/>
        </p:spPr>
        <p:txBody>
          <a:bodyPr wrap="square" anchor="t">
            <a:normAutofit/>
          </a:bodyPr>
          <a:lstStyle/>
          <a:p>
            <a:r>
              <a:rPr lang="en-GB" sz="3600" b="1" dirty="0">
                <a:solidFill>
                  <a:srgbClr val="EBCB1F"/>
                </a:solidFill>
                <a:latin typeface="Calibri" panose="020F0502020204030204" pitchFamily="34" charset="0"/>
                <a:cs typeface="Calibri" panose="020F0502020204030204" pitchFamily="34" charset="0"/>
              </a:rPr>
              <a:t>A real example: AI-made investment adverts</a:t>
            </a:r>
          </a:p>
        </p:txBody>
      </p:sp>
      <p:sp>
        <p:nvSpPr>
          <p:cNvPr id="101" name="card"/>
          <p:cNvSpPr/>
          <p:nvPr/>
        </p:nvSpPr>
        <p:spPr>
          <a:xfrm>
            <a:off x="525551" y="1136394"/>
            <a:ext cx="5402638" cy="5013641"/>
          </a:xfrm>
          <a:prstGeom prst="roundRect">
            <a:avLst>
              <a:gd name="adj" fmla="val 8000"/>
            </a:avLst>
          </a:prstGeom>
          <a:solidFill>
            <a:srgbClr val="D8E1F0"/>
          </a:solidFill>
          <a:ln w="57150">
            <a:solidFill>
              <a:srgbClr val="5496D1"/>
            </a:solidFill>
          </a:ln>
        </p:spPr>
        <p:txBody>
          <a:bodyPr/>
          <a:lstStyle/>
          <a:p>
            <a:endParaRPr/>
          </a:p>
        </p:txBody>
      </p:sp>
      <p:sp>
        <p:nvSpPr>
          <p:cNvPr id="102" name="circ"/>
          <p:cNvSpPr/>
          <p:nvPr/>
        </p:nvSpPr>
        <p:spPr>
          <a:xfrm>
            <a:off x="10697833" y="145712"/>
            <a:ext cx="865874" cy="841040"/>
          </a:xfrm>
          <a:prstGeom prst="ellipse">
            <a:avLst/>
          </a:prstGeom>
          <a:solidFill>
            <a:srgbClr val="EBCB1F"/>
          </a:solidFill>
        </p:spPr>
        <p:txBody>
          <a:bodyPr/>
          <a:lstStyle/>
          <a:p>
            <a:endParaRPr/>
          </a:p>
        </p:txBody>
      </p:sp>
      <p:sp>
        <p:nvSpPr>
          <p:cNvPr id="103" name="tb"/>
          <p:cNvSpPr txBox="1"/>
          <p:nvPr/>
        </p:nvSpPr>
        <p:spPr>
          <a:xfrm>
            <a:off x="10850770" y="290213"/>
            <a:ext cx="560000" cy="560000"/>
          </a:xfrm>
          <a:prstGeom prst="rect">
            <a:avLst/>
          </a:prstGeom>
          <a:noFill/>
        </p:spPr>
        <p:txBody>
          <a:bodyPr wrap="square" anchor="ctr">
            <a:normAutofit fontScale="92500" lnSpcReduction="10000"/>
          </a:bodyPr>
          <a:lstStyle/>
          <a:p>
            <a:pPr algn="ctr"/>
            <a:r>
              <a:rPr lang="en-GB" sz="3600" b="1" dirty="0">
                <a:solidFill>
                  <a:srgbClr val="002465"/>
                </a:solidFill>
                <a:latin typeface="Calibri" panose="020F0502020204030204" pitchFamily="34" charset="0"/>
                <a:cs typeface="Calibri" panose="020F0502020204030204" pitchFamily="34" charset="0"/>
              </a:rPr>
              <a:t>!</a:t>
            </a:r>
          </a:p>
        </p:txBody>
      </p:sp>
      <p:sp>
        <p:nvSpPr>
          <p:cNvPr id="104" name="tb"/>
          <p:cNvSpPr txBox="1"/>
          <p:nvPr/>
        </p:nvSpPr>
        <p:spPr>
          <a:xfrm>
            <a:off x="618293" y="1357876"/>
            <a:ext cx="5671707" cy="4550000"/>
          </a:xfrm>
          <a:prstGeom prst="rect">
            <a:avLst/>
          </a:prstGeom>
          <a:noFill/>
        </p:spPr>
        <p:txBody>
          <a:bodyPr wrap="square" anchor="t">
            <a:noAutofit/>
          </a:bodyPr>
          <a:lstStyle/>
          <a:p>
            <a:r>
              <a:rPr lang="en-GB" sz="2800" b="1" dirty="0">
                <a:solidFill>
                  <a:srgbClr val="002060"/>
                </a:solidFill>
                <a:latin typeface="Calibri" panose="020F0502020204030204" pitchFamily="34" charset="0"/>
                <a:cs typeface="Calibri" panose="020F0502020204030204" pitchFamily="34" charset="0"/>
              </a:rPr>
              <a:t>What is happening</a:t>
            </a:r>
          </a:p>
          <a:p>
            <a:endParaRPr lang="en-GB" sz="1200" b="1" dirty="0">
              <a:solidFill>
                <a:srgbClr val="002465"/>
              </a:solidFill>
              <a:latin typeface="Calibri" panose="020F0502020204030204" pitchFamily="34" charset="0"/>
              <a:cs typeface="Calibri" panose="020F0502020204030204" pitchFamily="34" charset="0"/>
            </a:endParaRPr>
          </a:p>
          <a:p>
            <a:pPr>
              <a:spcBef>
                <a:spcPts val="500"/>
              </a:spcBef>
            </a:pPr>
            <a:r>
              <a:rPr lang="en-GB" sz="2400" dirty="0">
                <a:solidFill>
                  <a:srgbClr val="002465"/>
                </a:solidFill>
                <a:latin typeface="Calibri" panose="020F0502020204030204" pitchFamily="34" charset="0"/>
                <a:cs typeface="Calibri" panose="020F0502020204030204" pitchFamily="34" charset="0"/>
              </a:rPr>
              <a:t>Adverts appear online showing a well-known politician or TV face urging you to join a “government-backed” savings scheme.</a:t>
            </a:r>
          </a:p>
          <a:p>
            <a:pPr>
              <a:spcBef>
                <a:spcPts val="500"/>
              </a:spcBef>
            </a:pPr>
            <a:endParaRPr lang="en-GB" sz="1050" dirty="0">
              <a:solidFill>
                <a:srgbClr val="002465"/>
              </a:solidFill>
              <a:latin typeface="Calibri" panose="020F0502020204030204" pitchFamily="34" charset="0"/>
              <a:cs typeface="Calibri" panose="020F0502020204030204" pitchFamily="34" charset="0"/>
            </a:endParaRPr>
          </a:p>
          <a:p>
            <a:pPr>
              <a:spcBef>
                <a:spcPts val="500"/>
              </a:spcBef>
            </a:pPr>
            <a:r>
              <a:rPr lang="en-GB" sz="2400" dirty="0">
                <a:solidFill>
                  <a:srgbClr val="002465"/>
                </a:solidFill>
                <a:latin typeface="Calibri" panose="020F0502020204030204" pitchFamily="34" charset="0"/>
                <a:cs typeface="Calibri" panose="020F0502020204030204" pitchFamily="34" charset="0"/>
              </a:rPr>
              <a:t>The image or voice is made by AI. The person never said it. The scheme is fake.</a:t>
            </a:r>
          </a:p>
          <a:p>
            <a:pPr>
              <a:spcBef>
                <a:spcPts val="500"/>
              </a:spcBef>
            </a:pPr>
            <a:endParaRPr lang="en-GB" sz="600" b="1" dirty="0">
              <a:solidFill>
                <a:srgbClr val="002465"/>
              </a:solidFill>
              <a:latin typeface="Calibri" panose="020F0502020204030204" pitchFamily="34" charset="0"/>
              <a:cs typeface="Calibri" panose="020F0502020204030204" pitchFamily="34" charset="0"/>
            </a:endParaRPr>
          </a:p>
          <a:p>
            <a:pPr>
              <a:spcBef>
                <a:spcPts val="500"/>
              </a:spcBef>
            </a:pPr>
            <a:r>
              <a:rPr lang="en-GB" sz="2400" b="1" dirty="0">
                <a:solidFill>
                  <a:srgbClr val="002465"/>
                </a:solidFill>
                <a:latin typeface="Calibri" panose="020F0502020204030204" pitchFamily="34" charset="0"/>
                <a:cs typeface="Calibri" panose="020F0502020204030204" pitchFamily="34" charset="0"/>
              </a:rPr>
              <a:t>Reports of investment scams rose over 20% in 2025, and people in their 50s and over are most targeted.</a:t>
            </a:r>
          </a:p>
        </p:txBody>
      </p:sp>
      <p:sp>
        <p:nvSpPr>
          <p:cNvPr id="105" name="card"/>
          <p:cNvSpPr/>
          <p:nvPr/>
        </p:nvSpPr>
        <p:spPr>
          <a:xfrm>
            <a:off x="6020931" y="1108845"/>
            <a:ext cx="5309851" cy="5068741"/>
          </a:xfrm>
          <a:prstGeom prst="roundRect">
            <a:avLst>
              <a:gd name="adj" fmla="val 8000"/>
            </a:avLst>
          </a:prstGeom>
          <a:solidFill>
            <a:srgbClr val="A19DCB"/>
          </a:solidFill>
          <a:ln w="57150">
            <a:solidFill>
              <a:srgbClr val="615AA7"/>
            </a:solidFill>
          </a:ln>
        </p:spPr>
        <p:txBody>
          <a:bodyPr/>
          <a:lstStyle/>
          <a:p>
            <a:endParaRPr dirty="0"/>
          </a:p>
        </p:txBody>
      </p:sp>
      <p:sp>
        <p:nvSpPr>
          <p:cNvPr id="106" name="tb"/>
          <p:cNvSpPr txBox="1"/>
          <p:nvPr/>
        </p:nvSpPr>
        <p:spPr>
          <a:xfrm>
            <a:off x="6161595" y="1353031"/>
            <a:ext cx="5119396" cy="4550000"/>
          </a:xfrm>
          <a:prstGeom prst="rect">
            <a:avLst/>
          </a:prstGeom>
          <a:noFill/>
        </p:spPr>
        <p:txBody>
          <a:bodyPr wrap="square" anchor="t">
            <a:noAutofit/>
          </a:bodyPr>
          <a:lstStyle/>
          <a:p>
            <a:r>
              <a:rPr lang="en-GB" sz="2800" b="1" dirty="0">
                <a:solidFill>
                  <a:srgbClr val="002060"/>
                </a:solidFill>
                <a:latin typeface="Calibri" panose="020F0502020204030204" pitchFamily="34" charset="0"/>
                <a:cs typeface="Calibri" panose="020F0502020204030204" pitchFamily="34" charset="0"/>
              </a:rPr>
              <a:t>How to stay safe</a:t>
            </a:r>
          </a:p>
          <a:p>
            <a:endParaRPr lang="en-GB" sz="1200" b="1" dirty="0">
              <a:solidFill>
                <a:srgbClr val="002465"/>
              </a:solidFill>
              <a:latin typeface="Calibri" panose="020F0502020204030204" pitchFamily="34" charset="0"/>
              <a:cs typeface="Calibri" panose="020F0502020204030204" pitchFamily="34" charset="0"/>
            </a:endParaRPr>
          </a:p>
          <a:p>
            <a:pPr marL="457200" indent="-342900">
              <a:buClr>
                <a:srgbClr val="002465"/>
              </a:buClr>
              <a:buFont typeface="Arial" panose="020B0604020202020204" pitchFamily="34" charset="0"/>
              <a:buChar char="•"/>
            </a:pPr>
            <a:r>
              <a:rPr lang="en-GB" sz="2400" dirty="0">
                <a:solidFill>
                  <a:srgbClr val="002465"/>
                </a:solidFill>
                <a:latin typeface="Calibri" panose="020F0502020204030204" pitchFamily="34" charset="0"/>
                <a:cs typeface="Calibri" panose="020F0502020204030204" pitchFamily="34" charset="0"/>
              </a:rPr>
              <a:t>A famous face does not make an offer real.</a:t>
            </a:r>
          </a:p>
          <a:p>
            <a:pPr marL="457200" indent="-342900">
              <a:buClr>
                <a:srgbClr val="002465"/>
              </a:buClr>
              <a:buFont typeface="Arial" panose="020B0604020202020204" pitchFamily="34" charset="0"/>
              <a:buChar char="•"/>
            </a:pPr>
            <a:r>
              <a:rPr lang="en-GB" sz="2400" dirty="0">
                <a:solidFill>
                  <a:srgbClr val="002465"/>
                </a:solidFill>
                <a:latin typeface="Calibri" panose="020F0502020204030204" pitchFamily="34" charset="0"/>
                <a:cs typeface="Calibri" panose="020F0502020204030204" pitchFamily="34" charset="0"/>
              </a:rPr>
              <a:t>Real state schemes are never sold through social media adverts.</a:t>
            </a:r>
          </a:p>
          <a:p>
            <a:pPr marL="457200" indent="-342900">
              <a:buClr>
                <a:srgbClr val="002465"/>
              </a:buClr>
              <a:buFont typeface="Arial" panose="020B0604020202020204" pitchFamily="34" charset="0"/>
              <a:buChar char="•"/>
            </a:pPr>
            <a:r>
              <a:rPr lang="en-GB" sz="2400" dirty="0">
                <a:solidFill>
                  <a:srgbClr val="002465"/>
                </a:solidFill>
                <a:latin typeface="Calibri" panose="020F0502020204030204" pitchFamily="34" charset="0"/>
                <a:cs typeface="Calibri" panose="020F0502020204030204" pitchFamily="34" charset="0"/>
              </a:rPr>
              <a:t>Never click “register” or enter card details from an advert.</a:t>
            </a:r>
          </a:p>
          <a:p>
            <a:pPr marL="457200" indent="-342900">
              <a:buClr>
                <a:srgbClr val="002465"/>
              </a:buClr>
              <a:buFont typeface="Arial" panose="020B0604020202020204" pitchFamily="34" charset="0"/>
              <a:buChar char="•"/>
            </a:pPr>
            <a:r>
              <a:rPr lang="en-GB" sz="2400" dirty="0">
                <a:solidFill>
                  <a:srgbClr val="002465"/>
                </a:solidFill>
                <a:latin typeface="Calibri" panose="020F0502020204030204" pitchFamily="34" charset="0"/>
                <a:cs typeface="Calibri" panose="020F0502020204030204" pitchFamily="34" charset="0"/>
              </a:rPr>
              <a:t>Check any scheme with your bank or official government website first.</a:t>
            </a:r>
          </a:p>
          <a:p>
            <a:pPr marL="457200" indent="-342900">
              <a:buClr>
                <a:srgbClr val="002465"/>
              </a:buClr>
              <a:buFont typeface="Arial" panose="020B0604020202020204" pitchFamily="34" charset="0"/>
              <a:buChar char="•"/>
            </a:pPr>
            <a:r>
              <a:rPr lang="en-GB" sz="2400" dirty="0">
                <a:solidFill>
                  <a:srgbClr val="002465"/>
                </a:solidFill>
                <a:latin typeface="Calibri" panose="020F0502020204030204" pitchFamily="34" charset="0"/>
                <a:cs typeface="Calibri" panose="020F0502020204030204" pitchFamily="34" charset="0"/>
              </a:rPr>
              <a:t>If it promises high returns with no risk, it is a scam.</a:t>
            </a:r>
          </a:p>
        </p:txBody>
      </p:sp>
    </p:spTree>
    <p:extLst>
      <p:ext uri="{BB962C8B-B14F-4D97-AF65-F5344CB8AC3E}">
        <p14:creationId xmlns:p14="http://schemas.microsoft.com/office/powerpoint/2010/main" val="30631576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E80CFE-EDA0-6E89-ECF5-C8CAFA88CDCC}"/>
              </a:ext>
            </a:extLst>
          </p:cNvPr>
          <p:cNvSpPr>
            <a:spLocks noGrp="1"/>
          </p:cNvSpPr>
          <p:nvPr>
            <p:ph type="body" idx="2"/>
          </p:nvPr>
        </p:nvSpPr>
        <p:spPr>
          <a:xfrm>
            <a:off x="232332" y="745415"/>
            <a:ext cx="8078122" cy="6034581"/>
          </a:xfrm>
        </p:spPr>
        <p:txBody>
          <a:bodyPr/>
          <a:lstStyle/>
          <a:p>
            <a:r>
              <a:rPr lang="en-US" sz="3600" b="1" dirty="0">
                <a:solidFill>
                  <a:srgbClr val="002465"/>
                </a:solidFill>
                <a:latin typeface="Calibri" panose="020F0502020204030204" pitchFamily="34" charset="0"/>
                <a:cs typeface="Calibri" panose="020F0502020204030204" pitchFamily="34" charset="0"/>
              </a:rPr>
              <a:t>Types of AI-enabled fraud</a:t>
            </a:r>
          </a:p>
          <a:p>
            <a:endParaRPr lang="en-US" b="1" dirty="0">
              <a:solidFill>
                <a:srgbClr val="002465"/>
              </a:solidFill>
              <a:latin typeface="Calibri" panose="020F0502020204030204" pitchFamily="34" charset="0"/>
              <a:cs typeface="Calibri" panose="020F0502020204030204" pitchFamily="34" charset="0"/>
            </a:endParaRPr>
          </a:p>
          <a:p>
            <a:r>
              <a:rPr lang="en-US" dirty="0">
                <a:solidFill>
                  <a:srgbClr val="002465"/>
                </a:solidFill>
                <a:latin typeface="Calibri" panose="020F0502020204030204" pitchFamily="34" charset="0"/>
                <a:cs typeface="Calibri" panose="020F0502020204030204" pitchFamily="34" charset="0"/>
              </a:rPr>
              <a:t>AI can be used to create:</a:t>
            </a:r>
          </a:p>
          <a:p>
            <a:endParaRPr lang="en-US" b="1" dirty="0">
              <a:solidFill>
                <a:srgbClr val="002465"/>
              </a:solidFill>
              <a:latin typeface="Calibri" panose="020F0502020204030204" pitchFamily="34" charset="0"/>
              <a:cs typeface="Calibri" panose="020F0502020204030204" pitchFamily="34" charset="0"/>
            </a:endParaRPr>
          </a:p>
          <a:p>
            <a:pPr marL="571500" indent="-342900">
              <a:buFont typeface="Arial" panose="020B0604020202020204" pitchFamily="34" charset="0"/>
              <a:buChar char="•"/>
            </a:pPr>
            <a:r>
              <a:rPr lang="en-US" b="1" dirty="0">
                <a:solidFill>
                  <a:srgbClr val="002465"/>
                </a:solidFill>
                <a:latin typeface="Calibri" panose="020F0502020204030204" pitchFamily="34" charset="0"/>
                <a:cs typeface="Calibri" panose="020F0502020204030204" pitchFamily="34" charset="0"/>
              </a:rPr>
              <a:t>Realistic messages</a:t>
            </a:r>
          </a:p>
          <a:p>
            <a:pPr marL="572400" indent="0"/>
            <a:r>
              <a:rPr lang="en-US" dirty="0">
                <a:solidFill>
                  <a:srgbClr val="002465"/>
                </a:solidFill>
                <a:latin typeface="Calibri" panose="020F0502020204030204" pitchFamily="34" charset="0"/>
                <a:cs typeface="Calibri" panose="020F0502020204030204" pitchFamily="34" charset="0"/>
              </a:rPr>
              <a:t>Emails and texts that closely match genuine alerts </a:t>
            </a:r>
          </a:p>
          <a:p>
            <a:pPr marL="228600" indent="0"/>
            <a:endParaRPr lang="en-US" sz="1200" b="1" dirty="0">
              <a:solidFill>
                <a:srgbClr val="002465"/>
              </a:solidFill>
              <a:latin typeface="Calibri" panose="020F0502020204030204" pitchFamily="34" charset="0"/>
              <a:cs typeface="Calibri" panose="020F0502020204030204" pitchFamily="34" charset="0"/>
            </a:endParaRPr>
          </a:p>
          <a:p>
            <a:pPr marL="571500" indent="-342900">
              <a:buFont typeface="Arial" panose="020B0604020202020204" pitchFamily="34" charset="0"/>
              <a:buChar char="•"/>
            </a:pPr>
            <a:r>
              <a:rPr lang="en-US" b="1" dirty="0">
                <a:solidFill>
                  <a:srgbClr val="002465"/>
                </a:solidFill>
                <a:latin typeface="Calibri" panose="020F0502020204030204" pitchFamily="34" charset="0"/>
                <a:cs typeface="Calibri" panose="020F0502020204030204" pitchFamily="34" charset="0"/>
              </a:rPr>
              <a:t>Voice impersonation</a:t>
            </a:r>
          </a:p>
          <a:p>
            <a:pPr marL="572400" indent="0"/>
            <a:r>
              <a:rPr lang="en-US" dirty="0">
                <a:solidFill>
                  <a:srgbClr val="002465"/>
                </a:solidFill>
                <a:latin typeface="Calibri" panose="020F0502020204030204" pitchFamily="34" charset="0"/>
                <a:cs typeface="Calibri" panose="020F0502020204030204" pitchFamily="34" charset="0"/>
              </a:rPr>
              <a:t>Calls that sound like a trusted person or organisation </a:t>
            </a:r>
          </a:p>
          <a:p>
            <a:pPr marL="228600" indent="0"/>
            <a:endParaRPr lang="en-US" sz="1200" b="1" dirty="0">
              <a:solidFill>
                <a:srgbClr val="002465"/>
              </a:solidFill>
              <a:latin typeface="Calibri" panose="020F0502020204030204" pitchFamily="34" charset="0"/>
              <a:cs typeface="Calibri" panose="020F0502020204030204" pitchFamily="34" charset="0"/>
            </a:endParaRPr>
          </a:p>
          <a:p>
            <a:pPr marL="571500" indent="-342900">
              <a:buFont typeface="Arial" panose="020B0604020202020204" pitchFamily="34" charset="0"/>
              <a:buChar char="•"/>
            </a:pPr>
            <a:r>
              <a:rPr lang="en-US" b="1" dirty="0">
                <a:solidFill>
                  <a:srgbClr val="002465"/>
                </a:solidFill>
                <a:latin typeface="Calibri" panose="020F0502020204030204" pitchFamily="34" charset="0"/>
                <a:cs typeface="Calibri" panose="020F0502020204030204" pitchFamily="34" charset="0"/>
              </a:rPr>
              <a:t>Automated chat scams</a:t>
            </a:r>
          </a:p>
          <a:p>
            <a:pPr marL="572400" indent="0"/>
            <a:r>
              <a:rPr lang="en-US" dirty="0">
                <a:solidFill>
                  <a:srgbClr val="002465"/>
                </a:solidFill>
                <a:latin typeface="Calibri" panose="020F0502020204030204" pitchFamily="34" charset="0"/>
                <a:cs typeface="Calibri" panose="020F0502020204030204" pitchFamily="34" charset="0"/>
              </a:rPr>
              <a:t>Messages that respond in real time </a:t>
            </a:r>
          </a:p>
          <a:p>
            <a:pPr marL="228600" indent="0"/>
            <a:endParaRPr lang="en-US" sz="1200" b="1" dirty="0">
              <a:solidFill>
                <a:srgbClr val="002465"/>
              </a:solidFill>
              <a:latin typeface="Calibri" panose="020F0502020204030204" pitchFamily="34" charset="0"/>
              <a:cs typeface="Calibri" panose="020F0502020204030204" pitchFamily="34" charset="0"/>
            </a:endParaRPr>
          </a:p>
          <a:p>
            <a:pPr marL="571500" indent="-342900">
              <a:buFont typeface="Arial" panose="020B0604020202020204" pitchFamily="34" charset="0"/>
              <a:buChar char="•"/>
            </a:pPr>
            <a:r>
              <a:rPr lang="en-US" b="1" dirty="0">
                <a:solidFill>
                  <a:srgbClr val="002465"/>
                </a:solidFill>
                <a:latin typeface="Calibri" panose="020F0502020204030204" pitchFamily="34" charset="0"/>
                <a:cs typeface="Calibri" panose="020F0502020204030204" pitchFamily="34" charset="0"/>
              </a:rPr>
              <a:t>Fake websites and apps</a:t>
            </a:r>
          </a:p>
          <a:p>
            <a:pPr marL="572400" indent="0"/>
            <a:r>
              <a:rPr lang="en-US" dirty="0">
                <a:solidFill>
                  <a:srgbClr val="002465"/>
                </a:solidFill>
                <a:latin typeface="Calibri" panose="020F0502020204030204" pitchFamily="34" charset="0"/>
                <a:cs typeface="Calibri" panose="020F0502020204030204" pitchFamily="34" charset="0"/>
              </a:rPr>
              <a:t>Pages that look identical to official services</a:t>
            </a:r>
          </a:p>
        </p:txBody>
      </p:sp>
      <p:pic>
        <p:nvPicPr>
          <p:cNvPr id="2050" name="Picture 2" descr="a white robot with blue eyes and a laptop">
            <a:extLst>
              <a:ext uri="{FF2B5EF4-FFF2-40B4-BE49-F238E27FC236}">
                <a16:creationId xmlns:a16="http://schemas.microsoft.com/office/drawing/2014/main" id="{C2E61DEE-8E12-2E30-519E-A0239C931D2E}"/>
              </a:ext>
            </a:extLst>
          </p:cNvPr>
          <p:cNvPicPr>
            <a:picLocks noGrp="1" noChangeAspect="1" noChangeArrowheads="1"/>
          </p:cNvPicPr>
          <p:nvPr>
            <p:ph type="pic" idx="3"/>
          </p:nvPr>
        </p:nvPicPr>
        <p:blipFill>
          <a:blip r:embed="rId3"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2" name="Google Shape;290;p8" descr="A colorful circles with white lines and dots  AI-generated content may be incorrect.">
            <a:extLst>
              <a:ext uri="{FF2B5EF4-FFF2-40B4-BE49-F238E27FC236}">
                <a16:creationId xmlns:a16="http://schemas.microsoft.com/office/drawing/2014/main" id="{2A48FE17-3B7D-823B-6D02-C3DD0509B122}"/>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7496912">
            <a:off x="-1122640" y="-1217891"/>
            <a:ext cx="2868651" cy="2435782"/>
          </a:xfrm>
          <a:prstGeom prst="rect">
            <a:avLst/>
          </a:prstGeom>
          <a:noFill/>
          <a:ln>
            <a:noFill/>
          </a:ln>
        </p:spPr>
      </p:pic>
    </p:spTree>
    <p:extLst>
      <p:ext uri="{BB962C8B-B14F-4D97-AF65-F5344CB8AC3E}">
        <p14:creationId xmlns:p14="http://schemas.microsoft.com/office/powerpoint/2010/main" val="30234439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3" name="Google Shape;553;p29"/>
          <p:cNvSpPr/>
          <p:nvPr/>
        </p:nvSpPr>
        <p:spPr>
          <a:xfrm>
            <a:off x="-148455" y="926807"/>
            <a:ext cx="3479260" cy="3674409"/>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54" name="Google Shape;554;p29"/>
          <p:cNvSpPr/>
          <p:nvPr/>
        </p:nvSpPr>
        <p:spPr>
          <a:xfrm>
            <a:off x="127599" y="1350086"/>
            <a:ext cx="3203206" cy="3233025"/>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algn="ctr"/>
            <a:r>
              <a:rPr lang="en-GB" sz="2400" b="1" dirty="0">
                <a:solidFill>
                  <a:srgbClr val="EBCB1F"/>
                </a:solidFill>
                <a:latin typeface="Calibri" panose="020F0502020204030204" pitchFamily="34" charset="0"/>
                <a:cs typeface="Calibri" panose="020F0502020204030204" pitchFamily="34" charset="0"/>
              </a:rPr>
              <a:t>Identity</a:t>
            </a:r>
          </a:p>
          <a:p>
            <a:pPr algn="ctr">
              <a:spcBef>
                <a:spcPts val="500"/>
              </a:spcBef>
            </a:pPr>
            <a:r>
              <a:rPr lang="en-GB" sz="2400" dirty="0">
                <a:solidFill>
                  <a:schemeClr val="bg1"/>
                </a:solidFill>
                <a:latin typeface="Calibri" panose="020F0502020204030204" pitchFamily="34" charset="0"/>
                <a:cs typeface="Calibri" panose="020F0502020204030204" pitchFamily="34" charset="0"/>
              </a:rPr>
              <a:t>Someone appears to be a person or organisation you trust.</a:t>
            </a:r>
          </a:p>
        </p:txBody>
      </p:sp>
      <p:sp>
        <p:nvSpPr>
          <p:cNvPr id="555" name="Google Shape;555;p29"/>
          <p:cNvSpPr/>
          <p:nvPr/>
        </p:nvSpPr>
        <p:spPr>
          <a:xfrm>
            <a:off x="98864" y="1131253"/>
            <a:ext cx="3240857" cy="3337478"/>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58" name="Google Shape;558;p29"/>
          <p:cNvSpPr/>
          <p:nvPr/>
        </p:nvSpPr>
        <p:spPr>
          <a:xfrm>
            <a:off x="2951652" y="2863536"/>
            <a:ext cx="3175832" cy="3412306"/>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59" name="Google Shape;559;p29"/>
          <p:cNvSpPr/>
          <p:nvPr/>
        </p:nvSpPr>
        <p:spPr>
          <a:xfrm>
            <a:off x="2924278" y="2953032"/>
            <a:ext cx="3203206" cy="3267036"/>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algn="ctr"/>
            <a:r>
              <a:rPr lang="en-GB" sz="2400" b="1" dirty="0">
                <a:solidFill>
                  <a:srgbClr val="615AA7"/>
                </a:solidFill>
                <a:latin typeface="Calibri" panose="020F0502020204030204" pitchFamily="34" charset="0"/>
                <a:cs typeface="Calibri" panose="020F0502020204030204" pitchFamily="34" charset="0"/>
              </a:rPr>
              <a:t>Situation</a:t>
            </a:r>
          </a:p>
          <a:p>
            <a:pPr algn="ctr">
              <a:spcBef>
                <a:spcPts val="500"/>
              </a:spcBef>
            </a:pPr>
            <a:r>
              <a:rPr lang="en-GB" sz="2400" dirty="0">
                <a:solidFill>
                  <a:srgbClr val="002C70"/>
                </a:solidFill>
                <a:latin typeface="Calibri" panose="020F0502020204030204" pitchFamily="34" charset="0"/>
                <a:cs typeface="Calibri" panose="020F0502020204030204" pitchFamily="34" charset="0"/>
              </a:rPr>
              <a:t>A problem or “unusual activity” is described to worry you.</a:t>
            </a:r>
          </a:p>
        </p:txBody>
      </p:sp>
      <p:sp>
        <p:nvSpPr>
          <p:cNvPr id="560" name="Google Shape;560;p29"/>
          <p:cNvSpPr/>
          <p:nvPr/>
        </p:nvSpPr>
        <p:spPr>
          <a:xfrm>
            <a:off x="2786251" y="2846813"/>
            <a:ext cx="3479260" cy="3492573"/>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64" name="Google Shape;564;p29"/>
          <p:cNvSpPr/>
          <p:nvPr/>
        </p:nvSpPr>
        <p:spPr>
          <a:xfrm>
            <a:off x="5543232" y="1374512"/>
            <a:ext cx="3266758" cy="3226704"/>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5696D0"/>
          </a:solidFill>
          <a:ln>
            <a:noFill/>
          </a:ln>
        </p:spPr>
        <p:txBody>
          <a:bodyPr spcFirstLastPara="1" wrap="square" lIns="91425" tIns="45700" rIns="91425" bIns="45700" anchor="ctr" anchorCtr="0">
            <a:noAutofit/>
          </a:bodyPr>
          <a:lstStyle/>
          <a:p>
            <a:pPr algn="ctr"/>
            <a:r>
              <a:rPr lang="en-GB" sz="2400" b="1" dirty="0">
                <a:solidFill>
                  <a:srgbClr val="EBCB1F"/>
                </a:solidFill>
                <a:latin typeface="Calibri" panose="020F0502020204030204" pitchFamily="34" charset="0"/>
                <a:cs typeface="Calibri" panose="020F0502020204030204" pitchFamily="34" charset="0"/>
              </a:rPr>
              <a:t>Urgency</a:t>
            </a:r>
          </a:p>
          <a:p>
            <a:pPr algn="ctr">
              <a:spcBef>
                <a:spcPts val="500"/>
              </a:spcBef>
            </a:pPr>
            <a:r>
              <a:rPr lang="en-GB" sz="2400" dirty="0">
                <a:solidFill>
                  <a:schemeClr val="bg1"/>
                </a:solidFill>
                <a:latin typeface="Calibri" panose="020F0502020204030204" pitchFamily="34" charset="0"/>
                <a:cs typeface="Calibri" panose="020F0502020204030204" pitchFamily="34" charset="0"/>
              </a:rPr>
              <a:t>You are pushed to act quickly, before you can think.</a:t>
            </a:r>
          </a:p>
        </p:txBody>
      </p:sp>
      <p:sp>
        <p:nvSpPr>
          <p:cNvPr id="565" name="Google Shape;565;p29"/>
          <p:cNvSpPr/>
          <p:nvPr/>
        </p:nvSpPr>
        <p:spPr>
          <a:xfrm>
            <a:off x="5525400" y="1100527"/>
            <a:ext cx="3302422" cy="3492573"/>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68" name="Google Shape;568;p29"/>
          <p:cNvSpPr/>
          <p:nvPr/>
        </p:nvSpPr>
        <p:spPr>
          <a:xfrm>
            <a:off x="8367518" y="2578842"/>
            <a:ext cx="3442772" cy="3420105"/>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69" name="Google Shape;569;p29"/>
          <p:cNvSpPr/>
          <p:nvPr/>
        </p:nvSpPr>
        <p:spPr>
          <a:xfrm>
            <a:off x="8557351" y="2675543"/>
            <a:ext cx="3217681" cy="3226704"/>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CA7BB3"/>
          </a:solidFill>
          <a:ln>
            <a:noFill/>
          </a:ln>
        </p:spPr>
        <p:txBody>
          <a:bodyPr spcFirstLastPara="1" wrap="square" lIns="91425" tIns="45700" rIns="91425" bIns="45700" anchor="ctr" anchorCtr="0">
            <a:noAutofit/>
          </a:bodyPr>
          <a:lstStyle/>
          <a:p>
            <a:pPr algn="ctr"/>
            <a:r>
              <a:rPr lang="en-GB" sz="2400" b="1" dirty="0">
                <a:solidFill>
                  <a:srgbClr val="EBCB1F"/>
                </a:solidFill>
                <a:latin typeface="Calibri" panose="020F0502020204030204" pitchFamily="34" charset="0"/>
                <a:cs typeface="Calibri" panose="020F0502020204030204" pitchFamily="34" charset="0"/>
              </a:rPr>
              <a:t>Example:  </a:t>
            </a:r>
            <a:r>
              <a:rPr lang="en-GB" sz="2400" b="1" i="1" dirty="0">
                <a:solidFill>
                  <a:srgbClr val="FFFFFF"/>
                </a:solidFill>
                <a:latin typeface="Calibri" panose="020F0502020204030204" pitchFamily="34" charset="0"/>
                <a:cs typeface="Calibri" panose="020F0502020204030204" pitchFamily="34" charset="0"/>
              </a:rPr>
              <a:t>“Suspicious activity detected. Act now to secure your account.”</a:t>
            </a:r>
          </a:p>
        </p:txBody>
      </p:sp>
      <p:sp>
        <p:nvSpPr>
          <p:cNvPr id="570" name="Google Shape;570;p29"/>
          <p:cNvSpPr/>
          <p:nvPr/>
        </p:nvSpPr>
        <p:spPr>
          <a:xfrm>
            <a:off x="8621629" y="2712560"/>
            <a:ext cx="3132735" cy="3253149"/>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 name="tb">
            <a:extLst>
              <a:ext uri="{FF2B5EF4-FFF2-40B4-BE49-F238E27FC236}">
                <a16:creationId xmlns:a16="http://schemas.microsoft.com/office/drawing/2014/main" id="{7E8841EC-8D98-3040-6823-08963D5F3983}"/>
              </a:ext>
            </a:extLst>
          </p:cNvPr>
          <p:cNvSpPr txBox="1"/>
          <p:nvPr/>
        </p:nvSpPr>
        <p:spPr>
          <a:xfrm>
            <a:off x="656819" y="209088"/>
            <a:ext cx="11400000" cy="640000"/>
          </a:xfrm>
          <a:prstGeom prst="rect">
            <a:avLst/>
          </a:prstGeom>
          <a:noFill/>
        </p:spPr>
        <p:txBody>
          <a:bodyPr wrap="square" anchor="t">
            <a:normAutofit lnSpcReduction="10000"/>
          </a:bodyPr>
          <a:lstStyle/>
          <a:p>
            <a:r>
              <a:rPr lang="en-GB" sz="3600" b="1" dirty="0">
                <a:solidFill>
                  <a:srgbClr val="31376B"/>
                </a:solidFill>
                <a:latin typeface="Calibri" panose="020F0502020204030204" pitchFamily="34" charset="0"/>
                <a:cs typeface="Calibri" panose="020F0502020204030204" pitchFamily="34" charset="0"/>
              </a:rPr>
              <a:t>A pattern to recognise</a:t>
            </a:r>
          </a:p>
        </p:txBody>
      </p:sp>
      <p:sp>
        <p:nvSpPr>
          <p:cNvPr id="563" name="Google Shape;563;p29"/>
          <p:cNvSpPr/>
          <p:nvPr/>
        </p:nvSpPr>
        <p:spPr>
          <a:xfrm>
            <a:off x="5390481" y="1372312"/>
            <a:ext cx="3302422" cy="3163131"/>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pic>
        <p:nvPicPr>
          <p:cNvPr id="4" name="Picture 3">
            <a:hlinkClick r:id="rId3" action="ppaction://hlinkpres?slideindex=1&amp;slidetitle="/>
            <a:extLst>
              <a:ext uri="{FF2B5EF4-FFF2-40B4-BE49-F238E27FC236}">
                <a16:creationId xmlns:a16="http://schemas.microsoft.com/office/drawing/2014/main" id="{EE900BA9-4827-A900-5D7D-09AEEE1054D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69976" y="4983192"/>
            <a:ext cx="1222596" cy="919055"/>
          </a:xfrm>
          <a:prstGeom prst="rect">
            <a:avLst/>
          </a:prstGeom>
        </p:spPr>
      </p:pic>
      <p:sp>
        <p:nvSpPr>
          <p:cNvPr id="5" name="TextBox 4">
            <a:extLst>
              <a:ext uri="{FF2B5EF4-FFF2-40B4-BE49-F238E27FC236}">
                <a16:creationId xmlns:a16="http://schemas.microsoft.com/office/drawing/2014/main" id="{3BB24B30-5206-D172-A130-59E240A708C1}"/>
              </a:ext>
            </a:extLst>
          </p:cNvPr>
          <p:cNvSpPr txBox="1"/>
          <p:nvPr/>
        </p:nvSpPr>
        <p:spPr>
          <a:xfrm>
            <a:off x="76696" y="5657671"/>
            <a:ext cx="1934984" cy="923330"/>
          </a:xfrm>
          <a:prstGeom prst="rect">
            <a:avLst/>
          </a:prstGeom>
          <a:noFill/>
        </p:spPr>
        <p:txBody>
          <a:bodyPr wrap="square" rtlCol="0">
            <a:spAutoFit/>
          </a:bodyPr>
          <a:lstStyle/>
          <a:p>
            <a:r>
              <a:rPr lang="en-GB" sz="1800" dirty="0">
                <a:solidFill>
                  <a:srgbClr val="002C70"/>
                </a:solidFill>
                <a:latin typeface="Calibri" panose="020F0502020204030204" pitchFamily="34" charset="0"/>
                <a:cs typeface="Calibri" panose="020F0502020204030204" pitchFamily="34" charset="0"/>
              </a:rPr>
              <a:t>Refer back to </a:t>
            </a:r>
            <a:r>
              <a:rPr lang="en-GB" sz="1800" b="1" dirty="0">
                <a:solidFill>
                  <a:srgbClr val="002C70"/>
                </a:solidFill>
                <a:latin typeface="Calibri" panose="020F0502020204030204" pitchFamily="34" charset="0"/>
                <a:cs typeface="Calibri" panose="020F0502020204030204" pitchFamily="34" charset="0"/>
              </a:rPr>
              <a:t>Module 1 </a:t>
            </a:r>
            <a:r>
              <a:rPr lang="en-GB" sz="1800" dirty="0">
                <a:solidFill>
                  <a:srgbClr val="002C70"/>
                </a:solidFill>
                <a:latin typeface="Calibri" panose="020F0502020204030204" pitchFamily="34" charset="0"/>
                <a:cs typeface="Calibri" panose="020F0502020204030204" pitchFamily="34" charset="0"/>
              </a:rPr>
              <a:t>to learn about the 3 P’s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DDE1D-A9DD-E1CD-6148-88E05AD8A3D2}"/>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BCECDA0D-DBA0-4F77-282C-BD9B78D47F1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2" name="Text Placeholder 1">
            <a:extLst>
              <a:ext uri="{FF2B5EF4-FFF2-40B4-BE49-F238E27FC236}">
                <a16:creationId xmlns:a16="http://schemas.microsoft.com/office/drawing/2014/main" id="{DD5583E5-EBC3-AEAD-E2A8-70B8F980BACC}"/>
              </a:ext>
            </a:extLst>
          </p:cNvPr>
          <p:cNvSpPr>
            <a:spLocks noGrp="1"/>
          </p:cNvSpPr>
          <p:nvPr>
            <p:ph type="body" sz="quarter" idx="17"/>
          </p:nvPr>
        </p:nvSpPr>
        <p:spPr>
          <a:xfrm>
            <a:off x="7276362" y="543238"/>
            <a:ext cx="3126070" cy="582221"/>
          </a:xfrm>
        </p:spPr>
        <p:txBody>
          <a:bodyPr/>
          <a:lstStyle/>
          <a:p>
            <a:r>
              <a:rPr lang="en-IE" dirty="0"/>
              <a:t>05</a:t>
            </a:r>
          </a:p>
        </p:txBody>
      </p:sp>
      <p:sp>
        <p:nvSpPr>
          <p:cNvPr id="4" name="Rectangle 3">
            <a:extLst>
              <a:ext uri="{FF2B5EF4-FFF2-40B4-BE49-F238E27FC236}">
                <a16:creationId xmlns:a16="http://schemas.microsoft.com/office/drawing/2014/main" id="{7685A84D-0096-78C1-980D-FA1DD108C898}"/>
              </a:ext>
            </a:extLst>
          </p:cNvPr>
          <p:cNvSpPr/>
          <p:nvPr/>
        </p:nvSpPr>
        <p:spPr>
          <a:xfrm>
            <a:off x="5722297" y="3429000"/>
            <a:ext cx="4680135"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978D8C41-3E84-5592-14C5-BDFF62D37349}"/>
              </a:ext>
            </a:extLst>
          </p:cNvPr>
          <p:cNvSpPr txBox="1"/>
          <p:nvPr/>
        </p:nvSpPr>
        <p:spPr>
          <a:xfrm>
            <a:off x="5797679" y="3641762"/>
            <a:ext cx="4604753" cy="1200329"/>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SPOTTING SCAMS &amp; WARNING SIGNS </a:t>
            </a:r>
          </a:p>
        </p:txBody>
      </p:sp>
    </p:spTree>
    <p:extLst>
      <p:ext uri="{BB962C8B-B14F-4D97-AF65-F5344CB8AC3E}">
        <p14:creationId xmlns:p14="http://schemas.microsoft.com/office/powerpoint/2010/main" val="20873849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CEFE06E-1783-749C-434C-120823115262}"/>
              </a:ext>
            </a:extLst>
          </p:cNvPr>
          <p:cNvPicPr>
            <a:picLocks noGrp="1" noChangeAspect="1"/>
          </p:cNvPicPr>
          <p:nvPr>
            <p:ph type="pic" idx="2"/>
          </p:nvPr>
        </p:nvPicPr>
        <p:blipFill>
          <a:blip r:embed="rId2" cstate="email">
            <a:extLst>
              <a:ext uri="{28A0092B-C50C-407E-A947-70E740481C1C}">
                <a14:useLocalDpi xmlns:a14="http://schemas.microsoft.com/office/drawing/2010/main"/>
              </a:ext>
            </a:extLst>
          </a:blip>
          <a:srcRect/>
          <a:stretch>
            <a:fillRect/>
          </a:stretch>
        </p:blipFill>
        <p:spPr>
          <a:xfrm>
            <a:off x="6096000" y="487761"/>
            <a:ext cx="4598409" cy="5882478"/>
          </a:xfrm>
          <a:prstGeom prst="rect">
            <a:avLst/>
          </a:prstGeom>
          <a:solidFill>
            <a:srgbClr val="D8D8D8"/>
          </a:solidFill>
          <a:ln>
            <a:noFill/>
          </a:ln>
        </p:spPr>
      </p:pic>
      <p:sp>
        <p:nvSpPr>
          <p:cNvPr id="4" name="Text Placeholder 3">
            <a:extLst>
              <a:ext uri="{FF2B5EF4-FFF2-40B4-BE49-F238E27FC236}">
                <a16:creationId xmlns:a16="http://schemas.microsoft.com/office/drawing/2014/main" id="{5D8DD771-13EB-80FC-2179-ACB1169EA788}"/>
              </a:ext>
            </a:extLst>
          </p:cNvPr>
          <p:cNvSpPr>
            <a:spLocks noGrp="1"/>
          </p:cNvSpPr>
          <p:nvPr>
            <p:ph type="body" idx="3"/>
          </p:nvPr>
        </p:nvSpPr>
        <p:spPr>
          <a:xfrm>
            <a:off x="192024" y="1473634"/>
            <a:ext cx="5740384" cy="3910731"/>
          </a:xfrm>
        </p:spPr>
        <p:txBody>
          <a:bodyPr/>
          <a:lstStyle/>
          <a:p>
            <a:r>
              <a:rPr lang="en-US" sz="3600" b="1" dirty="0">
                <a:solidFill>
                  <a:srgbClr val="31376B"/>
                </a:solidFill>
              </a:rPr>
              <a:t>Common types of scams</a:t>
            </a:r>
          </a:p>
          <a:p>
            <a:endParaRPr lang="en-US" sz="1600" dirty="0"/>
          </a:p>
          <a:p>
            <a:pPr marL="571500" indent="-342900">
              <a:buFont typeface="Arial" panose="020B0604020202020204" pitchFamily="34" charset="0"/>
              <a:buChar char="•"/>
            </a:pPr>
            <a:r>
              <a:rPr lang="en-US" dirty="0"/>
              <a:t>impersonation scams (bank, police, government) </a:t>
            </a:r>
          </a:p>
          <a:p>
            <a:pPr marL="571500" indent="-342900">
              <a:buFont typeface="Arial" panose="020B0604020202020204" pitchFamily="34" charset="0"/>
              <a:buChar char="•"/>
            </a:pPr>
            <a:r>
              <a:rPr lang="en-US" dirty="0"/>
              <a:t>phishing emails and smishing text messages </a:t>
            </a:r>
          </a:p>
          <a:p>
            <a:pPr marL="571500" indent="-342900">
              <a:buFont typeface="Arial" panose="020B0604020202020204" pitchFamily="34" charset="0"/>
              <a:buChar char="•"/>
            </a:pPr>
            <a:r>
              <a:rPr lang="en-US" dirty="0"/>
              <a:t>investment scams </a:t>
            </a:r>
          </a:p>
          <a:p>
            <a:pPr marL="571500" indent="-342900">
              <a:buFont typeface="Arial" panose="020B0604020202020204" pitchFamily="34" charset="0"/>
              <a:buChar char="•"/>
            </a:pPr>
            <a:r>
              <a:rPr lang="en-US" dirty="0"/>
              <a:t>family emergency scams </a:t>
            </a:r>
          </a:p>
          <a:p>
            <a:pPr marL="571500" indent="-342900">
              <a:buFont typeface="Arial" panose="020B0604020202020204" pitchFamily="34" charset="0"/>
              <a:buChar char="•"/>
            </a:pPr>
            <a:r>
              <a:rPr lang="en-US" dirty="0"/>
              <a:t>online shopping scams </a:t>
            </a:r>
          </a:p>
          <a:p>
            <a:pPr marL="571500" indent="-342900">
              <a:buFont typeface="Arial" panose="020B0604020202020204" pitchFamily="34" charset="0"/>
              <a:buChar char="•"/>
            </a:pPr>
            <a:r>
              <a:rPr lang="en-US" dirty="0"/>
              <a:t>refund or delivery scams</a:t>
            </a:r>
          </a:p>
        </p:txBody>
      </p:sp>
    </p:spTree>
    <p:extLst>
      <p:ext uri="{BB962C8B-B14F-4D97-AF65-F5344CB8AC3E}">
        <p14:creationId xmlns:p14="http://schemas.microsoft.com/office/powerpoint/2010/main" val="3726720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100" name="tb"/>
          <p:cNvSpPr txBox="1"/>
          <p:nvPr/>
        </p:nvSpPr>
        <p:spPr>
          <a:xfrm>
            <a:off x="396000" y="607007"/>
            <a:ext cx="11400000" cy="640000"/>
          </a:xfrm>
          <a:prstGeom prst="rect">
            <a:avLst/>
          </a:prstGeom>
          <a:noFill/>
        </p:spPr>
        <p:txBody>
          <a:bodyPr wrap="square" anchor="t">
            <a:normAutofit lnSpcReduction="10000"/>
          </a:bodyPr>
          <a:lstStyle/>
          <a:p>
            <a:r>
              <a:rPr lang="en-GB" sz="3600" b="1" dirty="0">
                <a:solidFill>
                  <a:srgbClr val="31376B"/>
                </a:solidFill>
                <a:latin typeface="Calibri" panose="020F0502020204030204" pitchFamily="34" charset="0"/>
                <a:cs typeface="Calibri" panose="020F0502020204030204" pitchFamily="34" charset="0"/>
              </a:rPr>
              <a:t>The three warning signs of a scam</a:t>
            </a:r>
          </a:p>
        </p:txBody>
      </p:sp>
      <p:sp>
        <p:nvSpPr>
          <p:cNvPr id="101" name="tb"/>
          <p:cNvSpPr txBox="1"/>
          <p:nvPr/>
        </p:nvSpPr>
        <p:spPr>
          <a:xfrm>
            <a:off x="396000" y="1401007"/>
            <a:ext cx="11400000" cy="440000"/>
          </a:xfrm>
          <a:prstGeom prst="rect">
            <a:avLst/>
          </a:prstGeom>
          <a:noFill/>
        </p:spPr>
        <p:txBody>
          <a:bodyPr wrap="square" anchor="t">
            <a:noAutofit/>
          </a:bodyPr>
          <a:lstStyle/>
          <a:p>
            <a:r>
              <a:rPr lang="en-GB" sz="2400" dirty="0">
                <a:solidFill>
                  <a:srgbClr val="002465"/>
                </a:solidFill>
                <a:latin typeface="Calibri" panose="020F0502020204030204" pitchFamily="34" charset="0"/>
                <a:cs typeface="Calibri" panose="020F0502020204030204" pitchFamily="34" charset="0"/>
              </a:rPr>
              <a:t>Almost every scam shows these three signs. If you can spot them, you can spot the scam.</a:t>
            </a:r>
          </a:p>
        </p:txBody>
      </p:sp>
      <p:sp>
        <p:nvSpPr>
          <p:cNvPr id="102" name="card"/>
          <p:cNvSpPr/>
          <p:nvPr/>
        </p:nvSpPr>
        <p:spPr>
          <a:xfrm>
            <a:off x="423576" y="2194000"/>
            <a:ext cx="3490000" cy="3143110"/>
          </a:xfrm>
          <a:prstGeom prst="roundRect">
            <a:avLst>
              <a:gd name="adj" fmla="val 8000"/>
            </a:avLst>
          </a:prstGeom>
          <a:solidFill>
            <a:srgbClr val="CA7BB3"/>
          </a:solidFill>
          <a:ln w="76200">
            <a:solidFill>
              <a:srgbClr val="DEACD0"/>
            </a:solidFill>
          </a:ln>
        </p:spPr>
        <p:txBody>
          <a:bodyPr/>
          <a:lstStyle/>
          <a:p>
            <a:endParaRPr/>
          </a:p>
        </p:txBody>
      </p:sp>
      <p:sp>
        <p:nvSpPr>
          <p:cNvPr id="103" name="c"/>
          <p:cNvSpPr/>
          <p:nvPr/>
        </p:nvSpPr>
        <p:spPr>
          <a:xfrm>
            <a:off x="1808576" y="2373021"/>
            <a:ext cx="720000" cy="720000"/>
          </a:xfrm>
          <a:prstGeom prst="ellipse">
            <a:avLst/>
          </a:prstGeom>
          <a:solidFill>
            <a:srgbClr val="EBCB1F"/>
          </a:solidFill>
        </p:spPr>
        <p:txBody>
          <a:bodyPr/>
          <a:lstStyle/>
          <a:p>
            <a:endParaRPr/>
          </a:p>
        </p:txBody>
      </p:sp>
      <p:sp>
        <p:nvSpPr>
          <p:cNvPr id="104" name="tb"/>
          <p:cNvSpPr txBox="1"/>
          <p:nvPr/>
        </p:nvSpPr>
        <p:spPr>
          <a:xfrm>
            <a:off x="1808576" y="2373021"/>
            <a:ext cx="720000" cy="720000"/>
          </a:xfrm>
          <a:prstGeom prst="rect">
            <a:avLst/>
          </a:prstGeom>
          <a:noFill/>
        </p:spPr>
        <p:txBody>
          <a:bodyPr wrap="square" anchor="ctr">
            <a:normAutofit/>
          </a:bodyPr>
          <a:lstStyle/>
          <a:p>
            <a:pPr algn="ctr"/>
            <a:r>
              <a:rPr lang="en-GB" sz="3200" b="1" dirty="0">
                <a:solidFill>
                  <a:srgbClr val="002465"/>
                </a:solidFill>
                <a:latin typeface="Calibri" panose="020F0502020204030204" pitchFamily="34" charset="0"/>
                <a:cs typeface="Calibri" panose="020F0502020204030204" pitchFamily="34" charset="0"/>
              </a:rPr>
              <a:t>1</a:t>
            </a:r>
          </a:p>
        </p:txBody>
      </p:sp>
      <p:sp>
        <p:nvSpPr>
          <p:cNvPr id="105" name="tb"/>
          <p:cNvSpPr txBox="1"/>
          <p:nvPr/>
        </p:nvSpPr>
        <p:spPr>
          <a:xfrm>
            <a:off x="573576" y="3225430"/>
            <a:ext cx="3190000" cy="1600000"/>
          </a:xfrm>
          <a:prstGeom prst="rect">
            <a:avLst/>
          </a:prstGeom>
          <a:noFill/>
        </p:spPr>
        <p:txBody>
          <a:bodyPr wrap="square" anchor="t">
            <a:noAutofit/>
          </a:bodyPr>
          <a:lstStyle/>
          <a:p>
            <a:pPr algn="ctr"/>
            <a:r>
              <a:rPr lang="en-GB" sz="2400" b="1" dirty="0">
                <a:solidFill>
                  <a:srgbClr val="002465"/>
                </a:solidFill>
                <a:latin typeface="Calibri" panose="020F0502020204030204" pitchFamily="34" charset="0"/>
                <a:cs typeface="Calibri" panose="020F0502020204030204" pitchFamily="34" charset="0"/>
              </a:rPr>
              <a:t>It is unexpected</a:t>
            </a:r>
          </a:p>
          <a:p>
            <a:pPr algn="ctr">
              <a:spcBef>
                <a:spcPts val="500"/>
              </a:spcBef>
            </a:pPr>
            <a:r>
              <a:rPr lang="en-GB" sz="2400" dirty="0">
                <a:solidFill>
                  <a:srgbClr val="002465"/>
                </a:solidFill>
                <a:latin typeface="Calibri" panose="020F0502020204030204" pitchFamily="34" charset="0"/>
                <a:cs typeface="Calibri" panose="020F0502020204030204" pitchFamily="34" charset="0"/>
              </a:rPr>
              <a:t>You were not waiting to hear from them. The call, text or email arrives out of the blue.</a:t>
            </a:r>
          </a:p>
        </p:txBody>
      </p:sp>
      <p:sp>
        <p:nvSpPr>
          <p:cNvPr id="106" name="card"/>
          <p:cNvSpPr/>
          <p:nvPr/>
        </p:nvSpPr>
        <p:spPr>
          <a:xfrm>
            <a:off x="4203576" y="2194000"/>
            <a:ext cx="3490000" cy="3143110"/>
          </a:xfrm>
          <a:prstGeom prst="roundRect">
            <a:avLst>
              <a:gd name="adj" fmla="val 8000"/>
            </a:avLst>
          </a:prstGeom>
          <a:solidFill>
            <a:srgbClr val="CA7BB3"/>
          </a:solidFill>
          <a:ln w="76200">
            <a:solidFill>
              <a:srgbClr val="DEACD0"/>
            </a:solidFill>
          </a:ln>
        </p:spPr>
        <p:txBody>
          <a:bodyPr/>
          <a:lstStyle/>
          <a:p>
            <a:endParaRPr/>
          </a:p>
        </p:txBody>
      </p:sp>
      <p:sp>
        <p:nvSpPr>
          <p:cNvPr id="107" name="c"/>
          <p:cNvSpPr/>
          <p:nvPr/>
        </p:nvSpPr>
        <p:spPr>
          <a:xfrm>
            <a:off x="5543388" y="2373021"/>
            <a:ext cx="720000" cy="720000"/>
          </a:xfrm>
          <a:prstGeom prst="ellipse">
            <a:avLst/>
          </a:prstGeom>
          <a:solidFill>
            <a:srgbClr val="EBCB1F"/>
          </a:solidFill>
        </p:spPr>
        <p:txBody>
          <a:bodyPr/>
          <a:lstStyle/>
          <a:p>
            <a:endParaRPr/>
          </a:p>
        </p:txBody>
      </p:sp>
      <p:sp>
        <p:nvSpPr>
          <p:cNvPr id="108" name="tb"/>
          <p:cNvSpPr txBox="1"/>
          <p:nvPr/>
        </p:nvSpPr>
        <p:spPr>
          <a:xfrm>
            <a:off x="5543388" y="2373021"/>
            <a:ext cx="720000" cy="720000"/>
          </a:xfrm>
          <a:prstGeom prst="rect">
            <a:avLst/>
          </a:prstGeom>
          <a:noFill/>
        </p:spPr>
        <p:txBody>
          <a:bodyPr wrap="square" anchor="ctr">
            <a:normAutofit/>
          </a:bodyPr>
          <a:lstStyle/>
          <a:p>
            <a:pPr algn="ctr"/>
            <a:r>
              <a:rPr lang="en-GB" sz="3200" b="1" dirty="0">
                <a:solidFill>
                  <a:srgbClr val="002465"/>
                </a:solidFill>
                <a:latin typeface="Calibri" panose="020F0502020204030204" pitchFamily="34" charset="0"/>
                <a:cs typeface="Calibri" panose="020F0502020204030204" pitchFamily="34" charset="0"/>
              </a:rPr>
              <a:t>2</a:t>
            </a:r>
          </a:p>
        </p:txBody>
      </p:sp>
      <p:sp>
        <p:nvSpPr>
          <p:cNvPr id="109" name="tb"/>
          <p:cNvSpPr txBox="1"/>
          <p:nvPr/>
        </p:nvSpPr>
        <p:spPr>
          <a:xfrm>
            <a:off x="4353576" y="3201708"/>
            <a:ext cx="3190000" cy="1600000"/>
          </a:xfrm>
          <a:prstGeom prst="rect">
            <a:avLst/>
          </a:prstGeom>
          <a:noFill/>
        </p:spPr>
        <p:txBody>
          <a:bodyPr wrap="square" anchor="t">
            <a:noAutofit/>
          </a:bodyPr>
          <a:lstStyle/>
          <a:p>
            <a:pPr algn="ctr"/>
            <a:r>
              <a:rPr lang="en-GB" sz="2400" b="1" dirty="0">
                <a:solidFill>
                  <a:srgbClr val="002465"/>
                </a:solidFill>
                <a:latin typeface="Calibri" panose="020F0502020204030204" pitchFamily="34" charset="0"/>
                <a:cs typeface="Calibri" panose="020F0502020204030204" pitchFamily="34" charset="0"/>
              </a:rPr>
              <a:t>It rushes you</a:t>
            </a:r>
          </a:p>
          <a:p>
            <a:pPr algn="ctr">
              <a:spcBef>
                <a:spcPts val="500"/>
              </a:spcBef>
            </a:pPr>
            <a:r>
              <a:rPr lang="en-GB" sz="2400" dirty="0">
                <a:solidFill>
                  <a:srgbClr val="002465"/>
                </a:solidFill>
                <a:latin typeface="Calibri" panose="020F0502020204030204" pitchFamily="34" charset="0"/>
                <a:cs typeface="Calibri" panose="020F0502020204030204" pitchFamily="34" charset="0"/>
              </a:rPr>
              <a:t>It says you must act now, or something bad will happen. Panic is the scammer’s tool.</a:t>
            </a:r>
          </a:p>
        </p:txBody>
      </p:sp>
      <p:sp>
        <p:nvSpPr>
          <p:cNvPr id="110" name="card"/>
          <p:cNvSpPr/>
          <p:nvPr/>
        </p:nvSpPr>
        <p:spPr>
          <a:xfrm>
            <a:off x="7983576" y="2194000"/>
            <a:ext cx="3490000" cy="3143110"/>
          </a:xfrm>
          <a:prstGeom prst="roundRect">
            <a:avLst>
              <a:gd name="adj" fmla="val 8000"/>
            </a:avLst>
          </a:prstGeom>
          <a:solidFill>
            <a:srgbClr val="CA7BB3"/>
          </a:solidFill>
          <a:ln w="76200">
            <a:solidFill>
              <a:srgbClr val="DEACD0"/>
            </a:solidFill>
          </a:ln>
        </p:spPr>
        <p:txBody>
          <a:bodyPr/>
          <a:lstStyle/>
          <a:p>
            <a:endParaRPr/>
          </a:p>
        </p:txBody>
      </p:sp>
      <p:sp>
        <p:nvSpPr>
          <p:cNvPr id="111" name="c"/>
          <p:cNvSpPr/>
          <p:nvPr/>
        </p:nvSpPr>
        <p:spPr>
          <a:xfrm>
            <a:off x="9340122" y="2367756"/>
            <a:ext cx="720000" cy="720000"/>
          </a:xfrm>
          <a:prstGeom prst="ellipse">
            <a:avLst/>
          </a:prstGeom>
          <a:solidFill>
            <a:srgbClr val="EBCB1F"/>
          </a:solidFill>
        </p:spPr>
        <p:txBody>
          <a:bodyPr/>
          <a:lstStyle/>
          <a:p>
            <a:endParaRPr/>
          </a:p>
        </p:txBody>
      </p:sp>
      <p:sp>
        <p:nvSpPr>
          <p:cNvPr id="112" name="tb"/>
          <p:cNvSpPr txBox="1"/>
          <p:nvPr/>
        </p:nvSpPr>
        <p:spPr>
          <a:xfrm>
            <a:off x="9340122" y="2370637"/>
            <a:ext cx="720000" cy="720000"/>
          </a:xfrm>
          <a:prstGeom prst="rect">
            <a:avLst/>
          </a:prstGeom>
          <a:noFill/>
        </p:spPr>
        <p:txBody>
          <a:bodyPr wrap="square" anchor="ctr">
            <a:normAutofit/>
          </a:bodyPr>
          <a:lstStyle/>
          <a:p>
            <a:pPr algn="ctr"/>
            <a:r>
              <a:rPr lang="en-GB" sz="3200" b="1" dirty="0">
                <a:solidFill>
                  <a:srgbClr val="002465"/>
                </a:solidFill>
                <a:latin typeface="Calibri" panose="020F0502020204030204" pitchFamily="34" charset="0"/>
                <a:cs typeface="Calibri" panose="020F0502020204030204" pitchFamily="34" charset="0"/>
              </a:rPr>
              <a:t>3</a:t>
            </a:r>
          </a:p>
        </p:txBody>
      </p:sp>
      <p:sp>
        <p:nvSpPr>
          <p:cNvPr id="113" name="tb"/>
          <p:cNvSpPr txBox="1"/>
          <p:nvPr/>
        </p:nvSpPr>
        <p:spPr>
          <a:xfrm>
            <a:off x="8069494" y="3201708"/>
            <a:ext cx="3261257" cy="1600000"/>
          </a:xfrm>
          <a:prstGeom prst="rect">
            <a:avLst/>
          </a:prstGeom>
          <a:noFill/>
        </p:spPr>
        <p:txBody>
          <a:bodyPr wrap="square" anchor="t">
            <a:noAutofit/>
          </a:bodyPr>
          <a:lstStyle/>
          <a:p>
            <a:pPr algn="ctr"/>
            <a:r>
              <a:rPr lang="en-GB" sz="2400" b="1" dirty="0">
                <a:solidFill>
                  <a:srgbClr val="002465"/>
                </a:solidFill>
                <a:latin typeface="Calibri" panose="020F0502020204030204" pitchFamily="34" charset="0"/>
                <a:cs typeface="Calibri" panose="020F0502020204030204" pitchFamily="34" charset="0"/>
              </a:rPr>
              <a:t>It sends you to a link</a:t>
            </a:r>
          </a:p>
          <a:p>
            <a:pPr algn="ctr">
              <a:spcBef>
                <a:spcPts val="500"/>
              </a:spcBef>
            </a:pPr>
            <a:r>
              <a:rPr lang="en-GB" sz="2400" dirty="0">
                <a:solidFill>
                  <a:srgbClr val="002465"/>
                </a:solidFill>
                <a:latin typeface="Calibri" panose="020F0502020204030204" pitchFamily="34" charset="0"/>
                <a:cs typeface="Calibri" panose="020F0502020204030204" pitchFamily="34" charset="0"/>
              </a:rPr>
              <a:t>Or it asks for personal or banking details. Real organisations do not do this.</a:t>
            </a:r>
          </a:p>
        </p:txBody>
      </p:sp>
      <p:sp>
        <p:nvSpPr>
          <p:cNvPr id="114" name="card"/>
          <p:cNvSpPr/>
          <p:nvPr/>
        </p:nvSpPr>
        <p:spPr>
          <a:xfrm>
            <a:off x="130629" y="5560000"/>
            <a:ext cx="11545518" cy="1048000"/>
          </a:xfrm>
          <a:prstGeom prst="roundRect">
            <a:avLst>
              <a:gd name="adj" fmla="val 8000"/>
            </a:avLst>
          </a:prstGeom>
          <a:solidFill>
            <a:srgbClr val="ADCCE9"/>
          </a:solidFill>
          <a:ln w="57150">
            <a:solidFill>
              <a:srgbClr val="5496D1"/>
            </a:solidFill>
          </a:ln>
        </p:spPr>
        <p:txBody>
          <a:bodyPr/>
          <a:lstStyle/>
          <a:p>
            <a:endParaRPr/>
          </a:p>
        </p:txBody>
      </p:sp>
      <p:sp>
        <p:nvSpPr>
          <p:cNvPr id="115" name="tb"/>
          <p:cNvSpPr txBox="1"/>
          <p:nvPr/>
        </p:nvSpPr>
        <p:spPr>
          <a:xfrm>
            <a:off x="330751" y="5714000"/>
            <a:ext cx="11000000" cy="740000"/>
          </a:xfrm>
          <a:prstGeom prst="rect">
            <a:avLst/>
          </a:prstGeom>
          <a:noFill/>
        </p:spPr>
        <p:txBody>
          <a:bodyPr wrap="square" anchor="ctr">
            <a:noAutofit/>
          </a:bodyPr>
          <a:lstStyle/>
          <a:p>
            <a:pPr algn="ctr"/>
            <a:r>
              <a:rPr lang="en-GB" sz="2400" b="1" dirty="0">
                <a:solidFill>
                  <a:srgbClr val="31376B"/>
                </a:solidFill>
                <a:latin typeface="Calibri" panose="020F0502020204030204" pitchFamily="34" charset="0"/>
                <a:cs typeface="Calibri" panose="020F0502020204030204" pitchFamily="34" charset="0"/>
              </a:rPr>
              <a:t>If a message ticks even one of these boxes, slow down and check. When in doubt, do not click. Forward scam texts to 7726 (free) and delete them.</a:t>
            </a:r>
          </a:p>
        </p:txBody>
      </p:sp>
    </p:spTree>
  </p:cSld>
  <p:clrMapOvr>
    <a:masterClrMapping/>
  </p:clrMapOvr>
  <p:extLst>
    <p:ext uri="{6950BFC3-D8DA-4A85-94F7-54DA5524770B}">
      <p188:commentRel xmlns:p188="http://schemas.microsoft.com/office/powerpoint/2018/8/main" r:id="rId3"/>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DFFCDD0-A301-4F0F-641B-14FF9D723886}"/>
              </a:ext>
            </a:extLst>
          </p:cNvPr>
          <p:cNvSpPr>
            <a:spLocks noGrp="1"/>
          </p:cNvSpPr>
          <p:nvPr>
            <p:ph type="body" idx="3"/>
          </p:nvPr>
        </p:nvSpPr>
        <p:spPr>
          <a:xfrm>
            <a:off x="5869723" y="750060"/>
            <a:ext cx="6619039" cy="5607605"/>
          </a:xfrm>
        </p:spPr>
        <p:txBody>
          <a:bodyPr/>
          <a:lstStyle/>
          <a:p>
            <a:r>
              <a:rPr lang="en-US" sz="3600" b="1" dirty="0">
                <a:solidFill>
                  <a:srgbClr val="5496D1"/>
                </a:solidFill>
              </a:rPr>
              <a:t>What real organisations will</a:t>
            </a:r>
          </a:p>
          <a:p>
            <a:r>
              <a:rPr lang="en-US" sz="3600" b="1" dirty="0">
                <a:solidFill>
                  <a:srgbClr val="5496D1"/>
                </a:solidFill>
              </a:rPr>
              <a:t>not do</a:t>
            </a:r>
          </a:p>
          <a:p>
            <a:endParaRPr lang="en-US" sz="1600" b="1" dirty="0">
              <a:solidFill>
                <a:srgbClr val="EBCB1F"/>
              </a:solidFill>
            </a:endParaRPr>
          </a:p>
          <a:p>
            <a:r>
              <a:rPr lang="en-US" dirty="0">
                <a:solidFill>
                  <a:srgbClr val="002465"/>
                </a:solidFill>
              </a:rPr>
              <a:t>Banks and public services will not:</a:t>
            </a:r>
          </a:p>
          <a:p>
            <a:pPr marL="571500" indent="-342900">
              <a:buClr>
                <a:srgbClr val="002465"/>
              </a:buClr>
              <a:buFont typeface="Arial" panose="020B0604020202020204" pitchFamily="34" charset="0"/>
              <a:buChar char="•"/>
            </a:pPr>
            <a:r>
              <a:rPr lang="en-US" dirty="0">
                <a:solidFill>
                  <a:srgbClr val="002465"/>
                </a:solidFill>
              </a:rPr>
              <a:t>ask for your full PIN or password </a:t>
            </a:r>
          </a:p>
          <a:p>
            <a:pPr marL="571500" indent="-342900">
              <a:buClr>
                <a:srgbClr val="002465"/>
              </a:buClr>
              <a:buFont typeface="Arial" panose="020B0604020202020204" pitchFamily="34" charset="0"/>
              <a:buChar char="•"/>
            </a:pPr>
            <a:r>
              <a:rPr lang="en-US" dirty="0">
                <a:solidFill>
                  <a:srgbClr val="002465"/>
                </a:solidFill>
              </a:rPr>
              <a:t>ask you to move money to a “safe account” </a:t>
            </a:r>
          </a:p>
          <a:p>
            <a:pPr marL="571500" indent="-342900">
              <a:buClr>
                <a:srgbClr val="002465"/>
              </a:buClr>
              <a:buFont typeface="Arial" panose="020B0604020202020204" pitchFamily="34" charset="0"/>
              <a:buChar char="•"/>
            </a:pPr>
            <a:r>
              <a:rPr lang="en-US" dirty="0">
                <a:solidFill>
                  <a:srgbClr val="002465"/>
                </a:solidFill>
              </a:rPr>
              <a:t>ask you to buy gift cards </a:t>
            </a:r>
          </a:p>
          <a:p>
            <a:pPr marL="571500" indent="-342900">
              <a:buClr>
                <a:srgbClr val="002465"/>
              </a:buClr>
              <a:buFont typeface="Arial" panose="020B0604020202020204" pitchFamily="34" charset="0"/>
              <a:buChar char="•"/>
            </a:pPr>
            <a:r>
              <a:rPr lang="en-US" dirty="0">
                <a:solidFill>
                  <a:srgbClr val="002465"/>
                </a:solidFill>
              </a:rPr>
              <a:t>pressure you to act immediately </a:t>
            </a:r>
          </a:p>
          <a:p>
            <a:pPr marL="571500" indent="-342900">
              <a:buClr>
                <a:srgbClr val="002465"/>
              </a:buClr>
              <a:buFont typeface="Arial" panose="020B0604020202020204" pitchFamily="34" charset="0"/>
              <a:buChar char="•"/>
            </a:pPr>
            <a:r>
              <a:rPr lang="en-US" dirty="0">
                <a:solidFill>
                  <a:srgbClr val="002465"/>
                </a:solidFill>
              </a:rPr>
              <a:t>ask you to stay on the phone while making payments </a:t>
            </a:r>
          </a:p>
          <a:p>
            <a:endParaRPr lang="en-US" sz="1600" b="1" dirty="0">
              <a:solidFill>
                <a:srgbClr val="002465"/>
              </a:solidFill>
            </a:endParaRPr>
          </a:p>
          <a:p>
            <a:r>
              <a:rPr lang="en-US" b="1" dirty="0">
                <a:solidFill>
                  <a:srgbClr val="002465"/>
                </a:solidFill>
              </a:rPr>
              <a:t>If this happens, stop and verify.</a:t>
            </a:r>
            <a:endParaRPr lang="en-US" dirty="0">
              <a:solidFill>
                <a:srgbClr val="002465"/>
              </a:solidFill>
            </a:endParaRPr>
          </a:p>
          <a:p>
            <a:endParaRPr lang="en-GB" dirty="0"/>
          </a:p>
        </p:txBody>
      </p:sp>
      <p:pic>
        <p:nvPicPr>
          <p:cNvPr id="5" name="Picture 4">
            <a:extLst>
              <a:ext uri="{FF2B5EF4-FFF2-40B4-BE49-F238E27FC236}">
                <a16:creationId xmlns:a16="http://schemas.microsoft.com/office/drawing/2014/main" id="{F5F2D685-9E9C-0A66-7C50-D00B4AA467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8877" y="1795768"/>
            <a:ext cx="5324204" cy="3653310"/>
          </a:xfrm>
          <a:prstGeom prst="roundRect">
            <a:avLst/>
          </a:prstGeom>
        </p:spPr>
      </p:pic>
    </p:spTree>
    <p:extLst>
      <p:ext uri="{BB962C8B-B14F-4D97-AF65-F5344CB8AC3E}">
        <p14:creationId xmlns:p14="http://schemas.microsoft.com/office/powerpoint/2010/main" val="14099403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sp>
        <p:nvSpPr>
          <p:cNvPr id="1124" name="Google Shape;1124;p35"/>
          <p:cNvSpPr/>
          <p:nvPr/>
        </p:nvSpPr>
        <p:spPr>
          <a:xfrm>
            <a:off x="406104" y="2842918"/>
            <a:ext cx="211145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5" name="Google Shape;1125;p35"/>
          <p:cNvSpPr/>
          <p:nvPr/>
        </p:nvSpPr>
        <p:spPr>
          <a:xfrm>
            <a:off x="389596" y="1458916"/>
            <a:ext cx="2142130"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6" name="Google Shape;1126;p35"/>
          <p:cNvSpPr/>
          <p:nvPr/>
        </p:nvSpPr>
        <p:spPr>
          <a:xfrm>
            <a:off x="5168200" y="2861728"/>
            <a:ext cx="2111455" cy="2740489"/>
          </a:xfrm>
          <a:custGeom>
            <a:avLst/>
            <a:gdLst/>
            <a:ahLst/>
            <a:cxnLst/>
            <a:rect l="l" t="t" r="r" b="b"/>
            <a:pathLst>
              <a:path w="3643" h="4392" extrusionOk="0">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7" name="Google Shape;1127;p35"/>
          <p:cNvSpPr/>
          <p:nvPr/>
        </p:nvSpPr>
        <p:spPr>
          <a:xfrm>
            <a:off x="5151692" y="1458916"/>
            <a:ext cx="2142130" cy="1807731"/>
          </a:xfrm>
          <a:custGeom>
            <a:avLst/>
            <a:gdLst/>
            <a:ahLst/>
            <a:cxnLst/>
            <a:rect l="l" t="t" r="r" b="b"/>
            <a:pathLst>
              <a:path w="3694" h="2899" extrusionOk="0">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8" name="Google Shape;1128;p35"/>
          <p:cNvSpPr txBox="1"/>
          <p:nvPr/>
        </p:nvSpPr>
        <p:spPr>
          <a:xfrm>
            <a:off x="389596" y="3260486"/>
            <a:ext cx="2103436" cy="1990248"/>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End the call or close the message. Do not send money or share any more details.</a:t>
            </a:r>
          </a:p>
        </p:txBody>
      </p:sp>
      <p:sp>
        <p:nvSpPr>
          <p:cNvPr id="1129" name="Google Shape;1129;p35"/>
          <p:cNvSpPr/>
          <p:nvPr/>
        </p:nvSpPr>
        <p:spPr>
          <a:xfrm>
            <a:off x="9884649" y="2842918"/>
            <a:ext cx="211145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0" name="Google Shape;1130;p35"/>
          <p:cNvSpPr/>
          <p:nvPr/>
        </p:nvSpPr>
        <p:spPr>
          <a:xfrm>
            <a:off x="9868141" y="1458916"/>
            <a:ext cx="2142130"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1" name="Google Shape;1131;p35"/>
          <p:cNvSpPr txBox="1"/>
          <p:nvPr/>
        </p:nvSpPr>
        <p:spPr>
          <a:xfrm>
            <a:off x="615636" y="1757467"/>
            <a:ext cx="1647730" cy="461624"/>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Stop</a:t>
            </a:r>
          </a:p>
        </p:txBody>
      </p:sp>
      <p:sp>
        <p:nvSpPr>
          <p:cNvPr id="1132" name="Google Shape;1132;p35"/>
          <p:cNvSpPr txBox="1"/>
          <p:nvPr/>
        </p:nvSpPr>
        <p:spPr>
          <a:xfrm>
            <a:off x="9899752" y="3246940"/>
            <a:ext cx="2103436" cy="1682471"/>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A family member, carer or friend can help. You do not have to deal with this alone.</a:t>
            </a:r>
          </a:p>
        </p:txBody>
      </p:sp>
      <p:sp>
        <p:nvSpPr>
          <p:cNvPr id="1133" name="Google Shape;1133;p35"/>
          <p:cNvSpPr txBox="1"/>
          <p:nvPr/>
        </p:nvSpPr>
        <p:spPr>
          <a:xfrm>
            <a:off x="5172292" y="3266647"/>
            <a:ext cx="2103436" cy="1682471"/>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If you shared a password, change it. Ask the bank to block cards or pause payments.</a:t>
            </a:r>
          </a:p>
        </p:txBody>
      </p:sp>
      <p:sp>
        <p:nvSpPr>
          <p:cNvPr id="1134" name="Google Shape;1134;p35"/>
          <p:cNvSpPr txBox="1"/>
          <p:nvPr/>
        </p:nvSpPr>
        <p:spPr>
          <a:xfrm>
            <a:off x="5293873" y="1807190"/>
            <a:ext cx="1857768" cy="830956"/>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Change what is at risk</a:t>
            </a:r>
          </a:p>
        </p:txBody>
      </p:sp>
      <p:sp>
        <p:nvSpPr>
          <p:cNvPr id="1135" name="Google Shape;1135;p35"/>
          <p:cNvSpPr txBox="1"/>
          <p:nvPr/>
        </p:nvSpPr>
        <p:spPr>
          <a:xfrm>
            <a:off x="10088430" y="1644971"/>
            <a:ext cx="1726079" cy="1200288"/>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Tell someone you trust</a:t>
            </a:r>
          </a:p>
        </p:txBody>
      </p:sp>
      <p:sp>
        <p:nvSpPr>
          <p:cNvPr id="1141" name="Google Shape;1141;p35"/>
          <p:cNvSpPr/>
          <p:nvPr/>
        </p:nvSpPr>
        <p:spPr>
          <a:xfrm>
            <a:off x="2750161" y="2842918"/>
            <a:ext cx="211145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549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2" name="Google Shape;1142;p35"/>
          <p:cNvSpPr/>
          <p:nvPr/>
        </p:nvSpPr>
        <p:spPr>
          <a:xfrm>
            <a:off x="2733653" y="1458916"/>
            <a:ext cx="2142130"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3" name="Google Shape;1143;p35"/>
          <p:cNvSpPr txBox="1"/>
          <p:nvPr/>
        </p:nvSpPr>
        <p:spPr>
          <a:xfrm>
            <a:off x="2751919" y="3214739"/>
            <a:ext cx="2103436" cy="1990248"/>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Call the number on the back of your card, or use your official banking app, straight away.</a:t>
            </a:r>
          </a:p>
        </p:txBody>
      </p:sp>
      <p:sp>
        <p:nvSpPr>
          <p:cNvPr id="1144" name="Google Shape;1144;p35"/>
          <p:cNvSpPr txBox="1"/>
          <p:nvPr/>
        </p:nvSpPr>
        <p:spPr>
          <a:xfrm>
            <a:off x="2959693" y="1762616"/>
            <a:ext cx="1647730" cy="830956"/>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Contact your bank</a:t>
            </a:r>
          </a:p>
        </p:txBody>
      </p:sp>
      <p:sp>
        <p:nvSpPr>
          <p:cNvPr id="1145" name="Google Shape;1145;p35"/>
          <p:cNvSpPr/>
          <p:nvPr/>
        </p:nvSpPr>
        <p:spPr>
          <a:xfrm>
            <a:off x="7512821" y="2842918"/>
            <a:ext cx="211145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549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6" name="Google Shape;1146;p35"/>
          <p:cNvSpPr/>
          <p:nvPr/>
        </p:nvSpPr>
        <p:spPr>
          <a:xfrm>
            <a:off x="7496313" y="1458916"/>
            <a:ext cx="2142130"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7" name="Google Shape;1147;p35"/>
          <p:cNvSpPr txBox="1"/>
          <p:nvPr/>
        </p:nvSpPr>
        <p:spPr>
          <a:xfrm>
            <a:off x="7514579" y="3260486"/>
            <a:ext cx="2103436" cy="1374695"/>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Tell the police. Reporting creates a record and helps protect others.</a:t>
            </a:r>
          </a:p>
        </p:txBody>
      </p:sp>
      <p:sp>
        <p:nvSpPr>
          <p:cNvPr id="1148" name="Google Shape;1148;p35"/>
          <p:cNvSpPr txBox="1"/>
          <p:nvPr/>
        </p:nvSpPr>
        <p:spPr>
          <a:xfrm>
            <a:off x="7722353" y="1757467"/>
            <a:ext cx="1647730" cy="461624"/>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Report it</a:t>
            </a:r>
          </a:p>
        </p:txBody>
      </p:sp>
      <p:sp>
        <p:nvSpPr>
          <p:cNvPr id="3" name="tb">
            <a:extLst>
              <a:ext uri="{FF2B5EF4-FFF2-40B4-BE49-F238E27FC236}">
                <a16:creationId xmlns:a16="http://schemas.microsoft.com/office/drawing/2014/main" id="{D227E535-5000-BA3B-D5CF-3F213BC5F813}"/>
              </a:ext>
            </a:extLst>
          </p:cNvPr>
          <p:cNvSpPr txBox="1"/>
          <p:nvPr/>
        </p:nvSpPr>
        <p:spPr>
          <a:xfrm>
            <a:off x="496000" y="380496"/>
            <a:ext cx="11200000" cy="700000"/>
          </a:xfrm>
          <a:prstGeom prst="rect">
            <a:avLst/>
          </a:prstGeom>
          <a:noFill/>
        </p:spPr>
        <p:txBody>
          <a:bodyPr wrap="square" anchor="t">
            <a:normAutofit/>
          </a:bodyPr>
          <a:lstStyle/>
          <a:p>
            <a:r>
              <a:rPr lang="en-GB" sz="3600" b="1" dirty="0">
                <a:solidFill>
                  <a:srgbClr val="5496D1"/>
                </a:solidFill>
                <a:latin typeface="Calibri" panose="020F0502020204030204" pitchFamily="34" charset="0"/>
                <a:cs typeface="Calibri" panose="020F0502020204030204" pitchFamily="34" charset="0"/>
              </a:rPr>
              <a:t>If you think you have been scammed</a:t>
            </a:r>
          </a:p>
        </p:txBody>
      </p:sp>
      <p:pic>
        <p:nvPicPr>
          <p:cNvPr id="5" name="Picture 4">
            <a:extLst>
              <a:ext uri="{FF2B5EF4-FFF2-40B4-BE49-F238E27FC236}">
                <a16:creationId xmlns:a16="http://schemas.microsoft.com/office/drawing/2014/main" id="{A7D59676-0E07-8C4E-5C07-54B0CBDFEC9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84649" y="198129"/>
            <a:ext cx="1120440" cy="1120440"/>
          </a:xfrm>
          <a:prstGeom prst="rect">
            <a:avLst/>
          </a:prstGeom>
        </p:spPr>
      </p:pic>
      <p:pic>
        <p:nvPicPr>
          <p:cNvPr id="4" name="Picture 3">
            <a:hlinkClick r:id="rId4" action="ppaction://hlinkpres?slideindex=1&amp;slidetitle="/>
            <a:extLst>
              <a:ext uri="{FF2B5EF4-FFF2-40B4-BE49-F238E27FC236}">
                <a16:creationId xmlns:a16="http://schemas.microsoft.com/office/drawing/2014/main" id="{5057A4B2-0F27-037F-EB4A-B3D72362321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51033" y="5744246"/>
            <a:ext cx="883997" cy="664522"/>
          </a:xfrm>
          <a:prstGeom prst="rect">
            <a:avLst/>
          </a:prstGeom>
        </p:spPr>
      </p:pic>
      <p:sp>
        <p:nvSpPr>
          <p:cNvPr id="6" name="TextBox 5">
            <a:extLst>
              <a:ext uri="{FF2B5EF4-FFF2-40B4-BE49-F238E27FC236}">
                <a16:creationId xmlns:a16="http://schemas.microsoft.com/office/drawing/2014/main" id="{844E2599-6007-D187-449D-9FD988948F8E}"/>
              </a:ext>
            </a:extLst>
          </p:cNvPr>
          <p:cNvSpPr txBox="1"/>
          <p:nvPr/>
        </p:nvSpPr>
        <p:spPr>
          <a:xfrm>
            <a:off x="544872" y="5744246"/>
            <a:ext cx="1831577" cy="1077218"/>
          </a:xfrm>
          <a:prstGeom prst="rect">
            <a:avLst/>
          </a:prstGeom>
          <a:noFill/>
        </p:spPr>
        <p:txBody>
          <a:bodyPr wrap="square" rtlCol="0">
            <a:spAutoFit/>
          </a:bodyPr>
          <a:lstStyle/>
          <a:p>
            <a:r>
              <a:rPr lang="en-GB" sz="1600" dirty="0">
                <a:solidFill>
                  <a:srgbClr val="002C70"/>
                </a:solidFill>
                <a:latin typeface="Calibri" panose="020F0502020204030204" pitchFamily="34" charset="0"/>
                <a:cs typeface="Calibri" panose="020F0502020204030204" pitchFamily="34" charset="0"/>
              </a:rPr>
              <a:t>Refer back to </a:t>
            </a:r>
            <a:r>
              <a:rPr lang="en-GB" sz="1600" b="1" dirty="0">
                <a:solidFill>
                  <a:srgbClr val="002C70"/>
                </a:solidFill>
                <a:latin typeface="Calibri" panose="020F0502020204030204" pitchFamily="34" charset="0"/>
                <a:cs typeface="Calibri" panose="020F0502020204030204" pitchFamily="34" charset="0"/>
              </a:rPr>
              <a:t>Module 1 </a:t>
            </a:r>
            <a:r>
              <a:rPr lang="en-GB" sz="1600" dirty="0">
                <a:solidFill>
                  <a:srgbClr val="002C70"/>
                </a:solidFill>
                <a:latin typeface="Calibri" panose="020F0502020204030204" pitchFamily="34" charset="0"/>
                <a:cs typeface="Calibri" panose="020F0502020204030204" pitchFamily="34" charset="0"/>
              </a:rPr>
              <a:t>and explore the ‘Sift method’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47B75-3AA8-637F-31CD-8273702B0137}"/>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AAB8137-96BC-BA7F-25C2-5B2C17C5864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2" name="Text Placeholder 1">
            <a:extLst>
              <a:ext uri="{FF2B5EF4-FFF2-40B4-BE49-F238E27FC236}">
                <a16:creationId xmlns:a16="http://schemas.microsoft.com/office/drawing/2014/main" id="{253C149E-2C3E-2175-4A44-68119C944D50}"/>
              </a:ext>
            </a:extLst>
          </p:cNvPr>
          <p:cNvSpPr>
            <a:spLocks noGrp="1"/>
          </p:cNvSpPr>
          <p:nvPr>
            <p:ph type="body" sz="quarter" idx="17"/>
          </p:nvPr>
        </p:nvSpPr>
        <p:spPr>
          <a:xfrm>
            <a:off x="7276362" y="543238"/>
            <a:ext cx="3126070" cy="582221"/>
          </a:xfrm>
        </p:spPr>
        <p:txBody>
          <a:bodyPr/>
          <a:lstStyle/>
          <a:p>
            <a:r>
              <a:rPr lang="en-IE" dirty="0"/>
              <a:t>06</a:t>
            </a:r>
          </a:p>
        </p:txBody>
      </p:sp>
      <p:sp>
        <p:nvSpPr>
          <p:cNvPr id="4" name="Rectangle 3">
            <a:extLst>
              <a:ext uri="{FF2B5EF4-FFF2-40B4-BE49-F238E27FC236}">
                <a16:creationId xmlns:a16="http://schemas.microsoft.com/office/drawing/2014/main" id="{20A31E50-C18D-76DE-D027-081616FB0A60}"/>
              </a:ext>
            </a:extLst>
          </p:cNvPr>
          <p:cNvSpPr/>
          <p:nvPr/>
        </p:nvSpPr>
        <p:spPr>
          <a:xfrm>
            <a:off x="5722297" y="3429000"/>
            <a:ext cx="4680135"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56F005F7-8BC6-2A41-46B9-041C2FC3DA16}"/>
              </a:ext>
            </a:extLst>
          </p:cNvPr>
          <p:cNvSpPr txBox="1"/>
          <p:nvPr/>
        </p:nvSpPr>
        <p:spPr>
          <a:xfrm>
            <a:off x="5759987" y="3481298"/>
            <a:ext cx="4604753" cy="1754326"/>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STAYING IN CONTROL AND GETTING HELP</a:t>
            </a:r>
          </a:p>
        </p:txBody>
      </p:sp>
    </p:spTree>
    <p:extLst>
      <p:ext uri="{BB962C8B-B14F-4D97-AF65-F5344CB8AC3E}">
        <p14:creationId xmlns:p14="http://schemas.microsoft.com/office/powerpoint/2010/main" val="2538938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C6B5D-FBC6-8460-573F-3F918B75E17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5C373F-2E58-A0BF-DCFA-F1C932E0577E}"/>
              </a:ext>
            </a:extLst>
          </p:cNvPr>
          <p:cNvSpPr>
            <a:spLocks noGrp="1"/>
          </p:cNvSpPr>
          <p:nvPr>
            <p:ph type="body" sz="quarter" idx="15"/>
          </p:nvPr>
        </p:nvSpPr>
        <p:spPr>
          <a:xfrm>
            <a:off x="1114362" y="832271"/>
            <a:ext cx="4344878" cy="1552993"/>
          </a:xfrm>
          <a:prstGeom prst="rect">
            <a:avLst/>
          </a:prstGeom>
        </p:spPr>
        <p:txBody>
          <a:bodyPr>
            <a:normAutofit/>
          </a:bodyPr>
          <a:lstStyle/>
          <a:p>
            <a:r>
              <a:rPr lang="en-US" b="1" dirty="0">
                <a:solidFill>
                  <a:srgbClr val="242B62"/>
                </a:solidFill>
              </a:rPr>
              <a:t>MODULE 2: LEARNING OUTCOMES </a:t>
            </a:r>
          </a:p>
          <a:p>
            <a:endParaRPr lang="en-US" b="1" dirty="0">
              <a:solidFill>
                <a:srgbClr val="242B62"/>
              </a:solidFill>
            </a:endParaRPr>
          </a:p>
          <a:p>
            <a:endParaRPr lang="en-US" b="1" dirty="0">
              <a:solidFill>
                <a:srgbClr val="242B62"/>
              </a:solidFill>
            </a:endParaRPr>
          </a:p>
        </p:txBody>
      </p:sp>
      <p:sp>
        <p:nvSpPr>
          <p:cNvPr id="4" name="TextBox 3">
            <a:extLst>
              <a:ext uri="{FF2B5EF4-FFF2-40B4-BE49-F238E27FC236}">
                <a16:creationId xmlns:a16="http://schemas.microsoft.com/office/drawing/2014/main" id="{050A9FAB-7655-F46C-B526-9C62EB0B490C}"/>
              </a:ext>
            </a:extLst>
          </p:cNvPr>
          <p:cNvSpPr txBox="1"/>
          <p:nvPr/>
        </p:nvSpPr>
        <p:spPr>
          <a:xfrm>
            <a:off x="6360162" y="1071923"/>
            <a:ext cx="5463109" cy="563231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FFFFF"/>
                </a:solidFill>
                <a:effectLst/>
                <a:uLnTx/>
                <a:uFillTx/>
                <a:latin typeface="Calibri" panose="020F0502020204030204"/>
                <a:ea typeface="+mn-ea"/>
                <a:cs typeface="+mn-cs"/>
              </a:rPr>
              <a:t>– At the end of this module,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FFFFF"/>
                </a:solidFill>
                <a:effectLst/>
                <a:uLnTx/>
                <a:uFillTx/>
                <a:latin typeface="Calibri" panose="020F0502020204030204"/>
                <a:ea typeface="+mn-ea"/>
                <a:cs typeface="+mn-cs"/>
              </a:rPr>
              <a:t>Learners will be able to:</a:t>
            </a:r>
            <a:endParaRPr kumimoji="0" lang="en-IE" sz="240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Use online banking and banking apps with more confidence, and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recognise</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the official apps used in Ireland.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Spot financial scams, phishing and AI-powered fraud, including fake texts, deepfake voices and bogus investment adverts.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Recognise</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the three warning signs of a scam, and check whether a message, call or alert really comes from a trusted source. </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IE" sz="2400" b="0" i="0" u="none" strike="noStrike" kern="1200" cap="none" spc="0" normalizeH="0" baseline="0" noProof="0" dirty="0">
                <a:ln>
                  <a:noFill/>
                </a:ln>
                <a:solidFill>
                  <a:srgbClr val="FFFFFF"/>
                </a:solidFill>
                <a:effectLst/>
                <a:uLnTx/>
                <a:uFillTx/>
                <a:latin typeface="Calibri" panose="020F0502020204030204"/>
                <a:ea typeface="+mn-ea"/>
                <a:cs typeface="+mn-cs"/>
              </a:rPr>
            </a:br>
            <a:endParaRPr kumimoji="0" lang="en-IE" sz="2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8" name="Picture Placeholder 7">
            <a:extLst>
              <a:ext uri="{FF2B5EF4-FFF2-40B4-BE49-F238E27FC236}">
                <a16:creationId xmlns:a16="http://schemas.microsoft.com/office/drawing/2014/main" id="{70B1A974-B3F8-9104-3B3C-415720C00A1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1114362" y="2802349"/>
            <a:ext cx="4981638" cy="3090444"/>
          </a:xfrm>
          <a:prstGeom prst="rect">
            <a:avLst/>
          </a:prstGeom>
          <a:solidFill>
            <a:srgbClr val="D9D9D9"/>
          </a:solidFill>
        </p:spPr>
      </p:pic>
    </p:spTree>
    <p:extLst>
      <p:ext uri="{BB962C8B-B14F-4D97-AF65-F5344CB8AC3E}">
        <p14:creationId xmlns:p14="http://schemas.microsoft.com/office/powerpoint/2010/main" val="214795894"/>
      </p:ext>
    </p:extLst>
  </p:cSld>
  <p:clrMapOvr>
    <a:masterClrMapping/>
  </p:clrMapOvr>
  <p:extLst>
    <p:ext uri="{6950BFC3-D8DA-4A85-94F7-54DA5524770B}">
      <p188:commentRel xmlns:p188="http://schemas.microsoft.com/office/powerpoint/2018/8/main" r:id="rId2"/>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EFC1236-C699-0A60-EB8B-E8DC484A702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FFFFFF">
              <a:lumMod val="75000"/>
            </a:srgbClr>
          </a:solidFill>
        </p:spPr>
      </p:pic>
      <p:sp>
        <p:nvSpPr>
          <p:cNvPr id="6" name="TextBox 5">
            <a:extLst>
              <a:ext uri="{FF2B5EF4-FFF2-40B4-BE49-F238E27FC236}">
                <a16:creationId xmlns:a16="http://schemas.microsoft.com/office/drawing/2014/main" id="{9DFB0FE0-DA18-9C60-B9F9-97D2165B03D8}"/>
              </a:ext>
            </a:extLst>
          </p:cNvPr>
          <p:cNvSpPr txBox="1"/>
          <p:nvPr/>
        </p:nvSpPr>
        <p:spPr>
          <a:xfrm>
            <a:off x="4897019" y="814434"/>
            <a:ext cx="10353455" cy="5078313"/>
          </a:xfrm>
          <a:prstGeom prst="rect">
            <a:avLst/>
          </a:prstGeom>
          <a:noFill/>
        </p:spPr>
        <p:txBody>
          <a:bodyPr wrap="square">
            <a:spAutoFit/>
          </a:bodyPr>
          <a:lstStyle/>
          <a:p>
            <a:r>
              <a:rPr lang="en-GB" sz="3600" b="1" dirty="0">
                <a:solidFill>
                  <a:srgbClr val="CA7BB3"/>
                </a:solidFill>
                <a:latin typeface="Calibri" panose="020F0502020204030204" pitchFamily="34" charset="0"/>
                <a:cs typeface="Calibri" panose="020F0502020204030204" pitchFamily="34" charset="0"/>
              </a:rPr>
              <a:t>Why this matters</a:t>
            </a:r>
          </a:p>
          <a:p>
            <a:endParaRPr lang="en-US" sz="2400"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You may receive information about your money from:</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banking apps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text messages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emails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phone calls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automated suggestions </a:t>
            </a:r>
          </a:p>
          <a:p>
            <a:pPr>
              <a:buClr>
                <a:srgbClr val="002465"/>
              </a:buClr>
            </a:pPr>
            <a:endParaRPr lang="en-US" sz="2400"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Some are genuine and useful.</a:t>
            </a:r>
            <a:br>
              <a:rPr lang="en-US" sz="2400" dirty="0">
                <a:solidFill>
                  <a:srgbClr val="002465"/>
                </a:solidFill>
                <a:latin typeface="Calibri" panose="020F0502020204030204" pitchFamily="34" charset="0"/>
                <a:cs typeface="Calibri" panose="020F0502020204030204" pitchFamily="34" charset="0"/>
              </a:rPr>
            </a:br>
            <a:r>
              <a:rPr lang="en-US" sz="2400" dirty="0">
                <a:solidFill>
                  <a:srgbClr val="002465"/>
                </a:solidFill>
                <a:latin typeface="Calibri" panose="020F0502020204030204" pitchFamily="34" charset="0"/>
                <a:cs typeface="Calibri" panose="020F0502020204030204" pitchFamily="34" charset="0"/>
              </a:rPr>
              <a:t>Some may be misleading or unsafe.</a:t>
            </a:r>
          </a:p>
          <a:p>
            <a:endParaRPr lang="en-US" sz="2400" dirty="0">
              <a:solidFill>
                <a:srgbClr val="002465"/>
              </a:solidFill>
              <a:latin typeface="Calibri" panose="020F0502020204030204" pitchFamily="34" charset="0"/>
              <a:cs typeface="Calibri" panose="020F0502020204030204" pitchFamily="34" charset="0"/>
            </a:endParaRPr>
          </a:p>
          <a:p>
            <a:r>
              <a:rPr lang="en-US" sz="2400" b="1" dirty="0">
                <a:solidFill>
                  <a:srgbClr val="002465"/>
                </a:solidFill>
                <a:latin typeface="Calibri" panose="020F0502020204030204" pitchFamily="34" charset="0"/>
                <a:cs typeface="Calibri" panose="020F0502020204030204" pitchFamily="34" charset="0"/>
              </a:rPr>
              <a:t>Knowing how to check helps you stay in control.</a:t>
            </a:r>
            <a:endParaRPr lang="en-US" sz="2400" dirty="0">
              <a:solidFill>
                <a:srgbClr val="00246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278781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1039" name="Google Shape;1039;p33"/>
          <p:cNvSpPr/>
          <p:nvPr/>
        </p:nvSpPr>
        <p:spPr>
          <a:xfrm>
            <a:off x="411136" y="2449357"/>
            <a:ext cx="3689813" cy="3505428"/>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040" name="Google Shape;1040;p33"/>
          <p:cNvSpPr/>
          <p:nvPr/>
        </p:nvSpPr>
        <p:spPr>
          <a:xfrm>
            <a:off x="936880" y="1208347"/>
            <a:ext cx="2375502" cy="170070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1041" name="Google Shape;1041;p33"/>
          <p:cNvSpPr/>
          <p:nvPr/>
        </p:nvSpPr>
        <p:spPr>
          <a:xfrm>
            <a:off x="4126981" y="2449357"/>
            <a:ext cx="3689812" cy="3505428"/>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042" name="Google Shape;1042;p33"/>
          <p:cNvSpPr/>
          <p:nvPr/>
        </p:nvSpPr>
        <p:spPr>
          <a:xfrm>
            <a:off x="4660844" y="1208347"/>
            <a:ext cx="2375499"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043" name="Google Shape;1043;p33"/>
          <p:cNvSpPr/>
          <p:nvPr/>
        </p:nvSpPr>
        <p:spPr>
          <a:xfrm>
            <a:off x="7842822" y="2463793"/>
            <a:ext cx="3689813" cy="3490992"/>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 name="Google Shape;1042;p33">
            <a:extLst>
              <a:ext uri="{FF2B5EF4-FFF2-40B4-BE49-F238E27FC236}">
                <a16:creationId xmlns:a16="http://schemas.microsoft.com/office/drawing/2014/main" id="{3241327E-FACB-543E-4ABB-FCE1FEF79C9A}"/>
              </a:ext>
            </a:extLst>
          </p:cNvPr>
          <p:cNvSpPr/>
          <p:nvPr/>
        </p:nvSpPr>
        <p:spPr>
          <a:xfrm>
            <a:off x="8443672" y="1305768"/>
            <a:ext cx="2375499"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 name="TextBox 4">
            <a:extLst>
              <a:ext uri="{FF2B5EF4-FFF2-40B4-BE49-F238E27FC236}">
                <a16:creationId xmlns:a16="http://schemas.microsoft.com/office/drawing/2014/main" id="{BBAE134D-9754-FFFE-5C9A-9C1B84A2DC08}"/>
              </a:ext>
            </a:extLst>
          </p:cNvPr>
          <p:cNvSpPr txBox="1"/>
          <p:nvPr/>
        </p:nvSpPr>
        <p:spPr>
          <a:xfrm>
            <a:off x="-924146" y="1733448"/>
            <a:ext cx="6097554" cy="461665"/>
          </a:xfrm>
          <a:prstGeom prst="rect">
            <a:avLst/>
          </a:prstGeom>
          <a:noFill/>
        </p:spPr>
        <p:txBody>
          <a:bodyPr wrap="square">
            <a:spAutoFit/>
          </a:bodyPr>
          <a:lstStyle/>
          <a:p>
            <a:pPr algn="ctr"/>
            <a:r>
              <a:rPr lang="en-GB" sz="2400" b="1" dirty="0">
                <a:solidFill>
                  <a:srgbClr val="FFFFFF"/>
                </a:solidFill>
                <a:latin typeface="Calibri" panose="020F0502020204030204" pitchFamily="34" charset="0"/>
                <a:cs typeface="Calibri" panose="020F0502020204030204" pitchFamily="34" charset="0"/>
              </a:rPr>
              <a:t>Fake Bank Text</a:t>
            </a:r>
          </a:p>
        </p:txBody>
      </p:sp>
      <p:sp>
        <p:nvSpPr>
          <p:cNvPr id="7" name="tb">
            <a:extLst>
              <a:ext uri="{FF2B5EF4-FFF2-40B4-BE49-F238E27FC236}">
                <a16:creationId xmlns:a16="http://schemas.microsoft.com/office/drawing/2014/main" id="{287868BF-4A61-6F41-6E53-A74629CEE238}"/>
              </a:ext>
            </a:extLst>
          </p:cNvPr>
          <p:cNvSpPr txBox="1"/>
          <p:nvPr/>
        </p:nvSpPr>
        <p:spPr>
          <a:xfrm>
            <a:off x="4223593" y="1849531"/>
            <a:ext cx="3250000" cy="440000"/>
          </a:xfrm>
          <a:prstGeom prst="rect">
            <a:avLst/>
          </a:prstGeom>
          <a:noFill/>
        </p:spPr>
        <p:txBody>
          <a:bodyPr wrap="square" anchor="ctr">
            <a:noAutofit/>
          </a:bodyPr>
          <a:lstStyle/>
          <a:p>
            <a:pPr algn="ctr"/>
            <a:r>
              <a:rPr lang="en-GB" sz="2400" b="1" dirty="0">
                <a:solidFill>
                  <a:srgbClr val="FFFFFF"/>
                </a:solidFill>
                <a:latin typeface="Calibri" panose="020F0502020204030204" pitchFamily="34" charset="0"/>
                <a:cs typeface="Calibri" panose="020F0502020204030204" pitchFamily="34" charset="0"/>
              </a:rPr>
              <a:t>Fake Delivery </a:t>
            </a:r>
          </a:p>
          <a:p>
            <a:pPr algn="ctr"/>
            <a:r>
              <a:rPr lang="en-GB" sz="2400" b="1" dirty="0">
                <a:solidFill>
                  <a:srgbClr val="FFFFFF"/>
                </a:solidFill>
                <a:latin typeface="Calibri" panose="020F0502020204030204" pitchFamily="34" charset="0"/>
                <a:cs typeface="Calibri" panose="020F0502020204030204" pitchFamily="34" charset="0"/>
              </a:rPr>
              <a:t>Text</a:t>
            </a:r>
          </a:p>
        </p:txBody>
      </p:sp>
      <p:sp>
        <p:nvSpPr>
          <p:cNvPr id="9" name="TextBox 8">
            <a:extLst>
              <a:ext uri="{FF2B5EF4-FFF2-40B4-BE49-F238E27FC236}">
                <a16:creationId xmlns:a16="http://schemas.microsoft.com/office/drawing/2014/main" id="{7C1262B7-FA8B-B842-3B27-D4C65852BEFA}"/>
              </a:ext>
            </a:extLst>
          </p:cNvPr>
          <p:cNvSpPr txBox="1"/>
          <p:nvPr/>
        </p:nvSpPr>
        <p:spPr>
          <a:xfrm>
            <a:off x="6408018" y="1714732"/>
            <a:ext cx="6559420" cy="830997"/>
          </a:xfrm>
          <a:prstGeom prst="rect">
            <a:avLst/>
          </a:prstGeom>
          <a:noFill/>
        </p:spPr>
        <p:txBody>
          <a:bodyPr wrap="square">
            <a:spAutoFit/>
          </a:bodyPr>
          <a:lstStyle/>
          <a:p>
            <a:pPr algn="ctr"/>
            <a:r>
              <a:rPr lang="en-GB" sz="2400" b="1" dirty="0">
                <a:solidFill>
                  <a:srgbClr val="FFFFFF"/>
                </a:solidFill>
                <a:latin typeface="Calibri" panose="020F0502020204030204" pitchFamily="34" charset="0"/>
                <a:cs typeface="Calibri" panose="020F0502020204030204" pitchFamily="34" charset="0"/>
              </a:rPr>
              <a:t>Fake Revenue </a:t>
            </a:r>
          </a:p>
          <a:p>
            <a:pPr algn="ctr"/>
            <a:r>
              <a:rPr lang="en-GB" sz="2400" b="1" dirty="0">
                <a:solidFill>
                  <a:srgbClr val="FFFFFF"/>
                </a:solidFill>
                <a:latin typeface="Calibri" panose="020F0502020204030204" pitchFamily="34" charset="0"/>
                <a:cs typeface="Calibri" panose="020F0502020204030204" pitchFamily="34" charset="0"/>
              </a:rPr>
              <a:t>Text</a:t>
            </a:r>
          </a:p>
        </p:txBody>
      </p:sp>
      <p:sp>
        <p:nvSpPr>
          <p:cNvPr id="11" name="tb">
            <a:extLst>
              <a:ext uri="{FF2B5EF4-FFF2-40B4-BE49-F238E27FC236}">
                <a16:creationId xmlns:a16="http://schemas.microsoft.com/office/drawing/2014/main" id="{B54EF62E-4CB7-5064-6AF3-C19A946BFE25}"/>
              </a:ext>
            </a:extLst>
          </p:cNvPr>
          <p:cNvSpPr txBox="1"/>
          <p:nvPr/>
        </p:nvSpPr>
        <p:spPr>
          <a:xfrm>
            <a:off x="553073" y="3008228"/>
            <a:ext cx="3396566" cy="1554826"/>
          </a:xfrm>
          <a:prstGeom prst="rect">
            <a:avLst/>
          </a:prstGeom>
          <a:noFill/>
        </p:spPr>
        <p:txBody>
          <a:bodyPr wrap="square" anchor="ctr">
            <a:noAutofit/>
          </a:bodyPr>
          <a:lstStyle/>
          <a:p>
            <a:pPr algn="ctr"/>
            <a:r>
              <a:rPr lang="en-GB" sz="2400" dirty="0">
                <a:solidFill>
                  <a:schemeClr val="bg1"/>
                </a:solidFill>
                <a:latin typeface="Calibri" panose="020F0502020204030204" pitchFamily="34" charset="0"/>
                <a:cs typeface="Calibri" panose="020F0502020204030204" pitchFamily="34" charset="0"/>
              </a:rPr>
              <a:t>“Bank of Ireland: unusual activity on your account. Verify now to avoid suspension: boi-secure-verify.com”</a:t>
            </a:r>
          </a:p>
        </p:txBody>
      </p:sp>
      <p:sp>
        <p:nvSpPr>
          <p:cNvPr id="13" name="tb">
            <a:extLst>
              <a:ext uri="{FF2B5EF4-FFF2-40B4-BE49-F238E27FC236}">
                <a16:creationId xmlns:a16="http://schemas.microsoft.com/office/drawing/2014/main" id="{92BC0D7B-EF54-D542-5F1C-AA9622E08664}"/>
              </a:ext>
            </a:extLst>
          </p:cNvPr>
          <p:cNvSpPr txBox="1"/>
          <p:nvPr/>
        </p:nvSpPr>
        <p:spPr>
          <a:xfrm>
            <a:off x="4346110" y="2758110"/>
            <a:ext cx="3293341" cy="1939945"/>
          </a:xfrm>
          <a:prstGeom prst="rect">
            <a:avLst/>
          </a:prstGeom>
          <a:noFill/>
        </p:spPr>
        <p:txBody>
          <a:bodyPr wrap="square" anchor="ctr">
            <a:noAutofit/>
          </a:bodyPr>
          <a:lstStyle/>
          <a:p>
            <a:pPr algn="ctr"/>
            <a:r>
              <a:rPr lang="en-GB" sz="2400" dirty="0">
                <a:solidFill>
                  <a:schemeClr val="bg1"/>
                </a:solidFill>
                <a:latin typeface="Calibri" panose="020F0502020204030204" pitchFamily="34" charset="0"/>
                <a:cs typeface="Calibri" panose="020F0502020204030204" pitchFamily="34" charset="0"/>
              </a:rPr>
              <a:t>“An Post: your parcel is held. A small fee is due. Pay here: anpost-redelivery.info”</a:t>
            </a:r>
          </a:p>
        </p:txBody>
      </p:sp>
      <p:sp>
        <p:nvSpPr>
          <p:cNvPr id="15" name="tb">
            <a:extLst>
              <a:ext uri="{FF2B5EF4-FFF2-40B4-BE49-F238E27FC236}">
                <a16:creationId xmlns:a16="http://schemas.microsoft.com/office/drawing/2014/main" id="{02D2CE6D-89FF-CA32-DE25-22CEA915041F}"/>
              </a:ext>
            </a:extLst>
          </p:cNvPr>
          <p:cNvSpPr txBox="1"/>
          <p:nvPr/>
        </p:nvSpPr>
        <p:spPr>
          <a:xfrm>
            <a:off x="7897123" y="2849873"/>
            <a:ext cx="3357997" cy="1839437"/>
          </a:xfrm>
          <a:prstGeom prst="rect">
            <a:avLst/>
          </a:prstGeom>
          <a:noFill/>
        </p:spPr>
        <p:txBody>
          <a:bodyPr wrap="square" anchor="ctr">
            <a:noAutofit/>
          </a:bodyPr>
          <a:lstStyle/>
          <a:p>
            <a:pPr algn="ctr"/>
            <a:r>
              <a:rPr lang="en-GB" sz="2400" dirty="0">
                <a:solidFill>
                  <a:schemeClr val="bg1"/>
                </a:solidFill>
                <a:latin typeface="Calibri" panose="020F0502020204030204" pitchFamily="34" charset="0"/>
                <a:cs typeface="Calibri" panose="020F0502020204030204" pitchFamily="34" charset="0"/>
              </a:rPr>
              <a:t>“Revenue: you are due a refund of €284. Claim within 24 hours: revenue-refund-ie.com”</a:t>
            </a:r>
          </a:p>
        </p:txBody>
      </p:sp>
      <p:sp>
        <p:nvSpPr>
          <p:cNvPr id="17" name="tb">
            <a:extLst>
              <a:ext uri="{FF2B5EF4-FFF2-40B4-BE49-F238E27FC236}">
                <a16:creationId xmlns:a16="http://schemas.microsoft.com/office/drawing/2014/main" id="{7B189787-9B68-A47C-0B76-AE4AF13155DE}"/>
              </a:ext>
            </a:extLst>
          </p:cNvPr>
          <p:cNvSpPr txBox="1"/>
          <p:nvPr/>
        </p:nvSpPr>
        <p:spPr>
          <a:xfrm>
            <a:off x="659365" y="4967594"/>
            <a:ext cx="3090000" cy="987191"/>
          </a:xfrm>
          <a:prstGeom prst="rect">
            <a:avLst/>
          </a:prstGeom>
          <a:noFill/>
        </p:spPr>
        <p:txBody>
          <a:bodyPr wrap="square" anchor="t">
            <a:normAutofit/>
          </a:bodyPr>
          <a:lstStyle/>
          <a:p>
            <a:pPr algn="ctr"/>
            <a:r>
              <a:rPr lang="en-GB" sz="2400" b="1" dirty="0">
                <a:solidFill>
                  <a:schemeClr val="bg1"/>
                </a:solidFill>
                <a:latin typeface="Calibri" panose="020F0502020204030204" pitchFamily="34" charset="0"/>
                <a:cs typeface="Calibri" panose="020F0502020204030204" pitchFamily="34" charset="0"/>
              </a:rPr>
              <a:t>No bank uses links like this. Do not click.</a:t>
            </a:r>
          </a:p>
        </p:txBody>
      </p:sp>
      <p:sp>
        <p:nvSpPr>
          <p:cNvPr id="19" name="tb">
            <a:extLst>
              <a:ext uri="{FF2B5EF4-FFF2-40B4-BE49-F238E27FC236}">
                <a16:creationId xmlns:a16="http://schemas.microsoft.com/office/drawing/2014/main" id="{151F2266-DFED-825A-2769-991D940A594C}"/>
              </a:ext>
            </a:extLst>
          </p:cNvPr>
          <p:cNvSpPr txBox="1"/>
          <p:nvPr/>
        </p:nvSpPr>
        <p:spPr>
          <a:xfrm>
            <a:off x="4346110" y="4967594"/>
            <a:ext cx="3090000" cy="987191"/>
          </a:xfrm>
          <a:prstGeom prst="rect">
            <a:avLst/>
          </a:prstGeom>
          <a:noFill/>
        </p:spPr>
        <p:txBody>
          <a:bodyPr wrap="square" anchor="t">
            <a:normAutofit/>
          </a:bodyPr>
          <a:lstStyle/>
          <a:p>
            <a:pPr algn="ctr"/>
            <a:r>
              <a:rPr lang="en-GB" sz="2400" b="1" dirty="0">
                <a:solidFill>
                  <a:schemeClr val="bg1"/>
                </a:solidFill>
                <a:latin typeface="Calibri" panose="020F0502020204030204" pitchFamily="34" charset="0"/>
                <a:cs typeface="Calibri" panose="020F0502020204030204" pitchFamily="34" charset="0"/>
              </a:rPr>
              <a:t>An Post will not text for card details.</a:t>
            </a:r>
          </a:p>
        </p:txBody>
      </p:sp>
      <p:sp>
        <p:nvSpPr>
          <p:cNvPr id="21" name="tb">
            <a:extLst>
              <a:ext uri="{FF2B5EF4-FFF2-40B4-BE49-F238E27FC236}">
                <a16:creationId xmlns:a16="http://schemas.microsoft.com/office/drawing/2014/main" id="{24A8B59D-08DB-CF6B-E7DC-3D0D82350ACF}"/>
              </a:ext>
            </a:extLst>
          </p:cNvPr>
          <p:cNvSpPr txBox="1"/>
          <p:nvPr/>
        </p:nvSpPr>
        <p:spPr>
          <a:xfrm>
            <a:off x="8142728" y="4967594"/>
            <a:ext cx="3090000" cy="987191"/>
          </a:xfrm>
          <a:prstGeom prst="rect">
            <a:avLst/>
          </a:prstGeom>
          <a:noFill/>
        </p:spPr>
        <p:txBody>
          <a:bodyPr wrap="square" anchor="t">
            <a:normAutofit/>
          </a:bodyPr>
          <a:lstStyle/>
          <a:p>
            <a:pPr algn="ctr"/>
            <a:r>
              <a:rPr lang="en-GB" sz="2400" b="1" dirty="0">
                <a:solidFill>
                  <a:schemeClr val="bg1"/>
                </a:solidFill>
                <a:latin typeface="Calibri" panose="020F0502020204030204" pitchFamily="34" charset="0"/>
                <a:cs typeface="Calibri" panose="020F0502020204030204" pitchFamily="34" charset="0"/>
              </a:rPr>
              <a:t>Revenue never texts refund links.</a:t>
            </a:r>
          </a:p>
        </p:txBody>
      </p:sp>
      <p:sp>
        <p:nvSpPr>
          <p:cNvPr id="23" name="tb">
            <a:extLst>
              <a:ext uri="{FF2B5EF4-FFF2-40B4-BE49-F238E27FC236}">
                <a16:creationId xmlns:a16="http://schemas.microsoft.com/office/drawing/2014/main" id="{A0513216-E548-252A-7FEC-F86CDC622A39}"/>
              </a:ext>
            </a:extLst>
          </p:cNvPr>
          <p:cNvSpPr txBox="1"/>
          <p:nvPr/>
        </p:nvSpPr>
        <p:spPr>
          <a:xfrm>
            <a:off x="191110" y="176466"/>
            <a:ext cx="11400000" cy="640000"/>
          </a:xfrm>
          <a:prstGeom prst="rect">
            <a:avLst/>
          </a:prstGeom>
          <a:noFill/>
        </p:spPr>
        <p:txBody>
          <a:bodyPr wrap="square" anchor="t">
            <a:normAutofit lnSpcReduction="10000"/>
          </a:bodyPr>
          <a:lstStyle/>
          <a:p>
            <a:r>
              <a:rPr lang="en-GB" sz="3600" b="1" dirty="0">
                <a:solidFill>
                  <a:srgbClr val="5496D1"/>
                </a:solidFill>
                <a:latin typeface="Calibri" panose="020F0502020204030204" pitchFamily="34" charset="0"/>
                <a:cs typeface="Calibri" panose="020F0502020204030204" pitchFamily="34" charset="0"/>
              </a:rPr>
              <a:t>What a scam text looks like</a:t>
            </a:r>
          </a:p>
        </p:txBody>
      </p:sp>
      <p:sp>
        <p:nvSpPr>
          <p:cNvPr id="25" name="tb">
            <a:extLst>
              <a:ext uri="{FF2B5EF4-FFF2-40B4-BE49-F238E27FC236}">
                <a16:creationId xmlns:a16="http://schemas.microsoft.com/office/drawing/2014/main" id="{AC6801DE-25A8-1A43-FE85-990735A963A0}"/>
              </a:ext>
            </a:extLst>
          </p:cNvPr>
          <p:cNvSpPr txBox="1"/>
          <p:nvPr/>
        </p:nvSpPr>
        <p:spPr>
          <a:xfrm>
            <a:off x="290180" y="765176"/>
            <a:ext cx="11400000" cy="440000"/>
          </a:xfrm>
          <a:prstGeom prst="rect">
            <a:avLst/>
          </a:prstGeom>
          <a:noFill/>
        </p:spPr>
        <p:txBody>
          <a:bodyPr wrap="square" anchor="t">
            <a:normAutofit/>
          </a:bodyPr>
          <a:lstStyle/>
          <a:p>
            <a:r>
              <a:rPr lang="en-GB" sz="2000" dirty="0">
                <a:solidFill>
                  <a:srgbClr val="002465"/>
                </a:solidFill>
                <a:latin typeface="Calibri" panose="020F0502020204030204" pitchFamily="34" charset="0"/>
                <a:cs typeface="Calibri" panose="020F0502020204030204" pitchFamily="34" charset="0"/>
              </a:rPr>
              <a:t>Real examples of the wording scammers use. Notice the panic, the link and the request to act.</a:t>
            </a:r>
          </a:p>
        </p:txBody>
      </p:sp>
      <p:sp>
        <p:nvSpPr>
          <p:cNvPr id="31" name="tb">
            <a:extLst>
              <a:ext uri="{FF2B5EF4-FFF2-40B4-BE49-F238E27FC236}">
                <a16:creationId xmlns:a16="http://schemas.microsoft.com/office/drawing/2014/main" id="{13714707-3294-A1B7-58EB-F277C9E9F351}"/>
              </a:ext>
            </a:extLst>
          </p:cNvPr>
          <p:cNvSpPr txBox="1"/>
          <p:nvPr/>
        </p:nvSpPr>
        <p:spPr>
          <a:xfrm>
            <a:off x="332635" y="6114611"/>
            <a:ext cx="11000000" cy="740000"/>
          </a:xfrm>
          <a:prstGeom prst="rect">
            <a:avLst/>
          </a:prstGeom>
          <a:noFill/>
        </p:spPr>
        <p:txBody>
          <a:bodyPr wrap="square" anchor="ctr">
            <a:normAutofit fontScale="92500" lnSpcReduction="10000"/>
          </a:bodyPr>
          <a:lstStyle/>
          <a:p>
            <a:pPr algn="ctr"/>
            <a:r>
              <a:rPr lang="en-GB" sz="2400" b="1" dirty="0">
                <a:solidFill>
                  <a:srgbClr val="5496D1"/>
                </a:solidFill>
                <a:latin typeface="Calibri" panose="020F0502020204030204" pitchFamily="34" charset="0"/>
                <a:cs typeface="Calibri" panose="020F0502020204030204" pitchFamily="34" charset="0"/>
              </a:rPr>
              <a:t>The tell-tale signs: it is unexpected, it rushes you, and it sends you to a link. When in doubt, forward the text to 7726 (free) and delete it.</a:t>
            </a:r>
          </a:p>
        </p:txBody>
      </p:sp>
      <p:pic>
        <p:nvPicPr>
          <p:cNvPr id="1025" name="Picture 1024">
            <a:extLst>
              <a:ext uri="{FF2B5EF4-FFF2-40B4-BE49-F238E27FC236}">
                <a16:creationId xmlns:a16="http://schemas.microsoft.com/office/drawing/2014/main" id="{3579B071-7B14-A76C-3D25-5838AFB783B1}"/>
              </a:ext>
            </a:extLst>
          </p:cNvPr>
          <p:cNvPicPr>
            <a:picLocks noChangeAspect="1"/>
          </p:cNvPicPr>
          <p:nvPr/>
        </p:nvPicPr>
        <p:blipFill>
          <a:blip r:embed="rId4" cstate="email">
            <a:biLevel thresh="50000"/>
            <a:extLst>
              <a:ext uri="{28A0092B-C50C-407E-A947-70E740481C1C}">
                <a14:useLocalDpi xmlns:a14="http://schemas.microsoft.com/office/drawing/2010/main"/>
              </a:ext>
            </a:extLst>
          </a:blip>
          <a:stretch>
            <a:fillRect/>
          </a:stretch>
        </p:blipFill>
        <p:spPr>
          <a:xfrm>
            <a:off x="10807709" y="327093"/>
            <a:ext cx="981541" cy="1152244"/>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9D9A15A-554F-D0EE-3146-EBDE56A9988D}"/>
              </a:ext>
            </a:extLst>
          </p:cNvPr>
          <p:cNvSpPr>
            <a:spLocks noGrp="1"/>
          </p:cNvSpPr>
          <p:nvPr>
            <p:ph type="body" idx="3"/>
          </p:nvPr>
        </p:nvSpPr>
        <p:spPr>
          <a:xfrm>
            <a:off x="786384" y="2269127"/>
            <a:ext cx="5879592" cy="4588873"/>
          </a:xfrm>
        </p:spPr>
        <p:txBody>
          <a:bodyPr/>
          <a:lstStyle/>
          <a:p>
            <a:endParaRPr lang="en-US" sz="1200" dirty="0">
              <a:solidFill>
                <a:srgbClr val="EBCB1F"/>
              </a:solidFill>
            </a:endParaRPr>
          </a:p>
          <a:p>
            <a:r>
              <a:rPr lang="en-US" b="1" dirty="0"/>
              <a:t>Pause</a:t>
            </a:r>
          </a:p>
          <a:p>
            <a:r>
              <a:rPr lang="en-US" dirty="0"/>
              <a:t>Take a moment before doing anything</a:t>
            </a:r>
          </a:p>
          <a:p>
            <a:r>
              <a:rPr lang="en-US" b="1" dirty="0"/>
              <a:t>Check</a:t>
            </a:r>
            <a:endParaRPr lang="en-US" dirty="0"/>
          </a:p>
          <a:p>
            <a:pPr marL="571500" indent="-342900">
              <a:buClr>
                <a:srgbClr val="002465"/>
              </a:buClr>
              <a:buFont typeface="Arial" panose="020B0604020202020204" pitchFamily="34" charset="0"/>
              <a:buChar char="•"/>
            </a:pPr>
            <a:r>
              <a:rPr lang="en-US" dirty="0"/>
              <a:t>Do I recognise this? </a:t>
            </a:r>
          </a:p>
          <a:p>
            <a:pPr marL="571500" indent="-342900">
              <a:buClr>
                <a:srgbClr val="002465"/>
              </a:buClr>
              <a:buFont typeface="Arial" panose="020B0604020202020204" pitchFamily="34" charset="0"/>
              <a:buChar char="•"/>
            </a:pPr>
            <a:r>
              <a:rPr lang="en-US" dirty="0"/>
              <a:t>Does it match my recent activity? </a:t>
            </a:r>
          </a:p>
          <a:p>
            <a:r>
              <a:rPr lang="en-US" b="1" dirty="0"/>
              <a:t>Verify</a:t>
            </a:r>
            <a:endParaRPr lang="en-US" dirty="0"/>
          </a:p>
          <a:p>
            <a:pPr marL="571500" indent="-342900">
              <a:buClr>
                <a:srgbClr val="002465"/>
              </a:buClr>
              <a:buFont typeface="Arial" panose="020B0604020202020204" pitchFamily="34" charset="0"/>
              <a:buChar char="•"/>
            </a:pPr>
            <a:r>
              <a:rPr lang="en-US" dirty="0"/>
              <a:t>Open your banking app yourself </a:t>
            </a:r>
          </a:p>
          <a:p>
            <a:pPr marL="571500" indent="-342900">
              <a:buClr>
                <a:srgbClr val="002465"/>
              </a:buClr>
              <a:buFont typeface="Arial" panose="020B0604020202020204" pitchFamily="34" charset="0"/>
              <a:buChar char="•"/>
            </a:pPr>
            <a:r>
              <a:rPr lang="en-US" dirty="0"/>
              <a:t>Use a trusted phone number </a:t>
            </a:r>
          </a:p>
          <a:p>
            <a:endParaRPr lang="en-US" b="1" dirty="0"/>
          </a:p>
          <a:p>
            <a:endParaRPr lang="en-GB" dirty="0"/>
          </a:p>
        </p:txBody>
      </p:sp>
      <p:pic>
        <p:nvPicPr>
          <p:cNvPr id="18434" name="Picture 2" descr="person holding iPhone">
            <a:extLst>
              <a:ext uri="{FF2B5EF4-FFF2-40B4-BE49-F238E27FC236}">
                <a16:creationId xmlns:a16="http://schemas.microsoft.com/office/drawing/2014/main" id="{79A4432F-4B44-D52A-F21D-12029BDA565F}"/>
              </a:ext>
            </a:extLst>
          </p:cNvPr>
          <p:cNvPicPr>
            <a:picLocks noGrp="1" noChangeAspect="1" noChangeArrowheads="1"/>
          </p:cNvPicPr>
          <p:nvPr>
            <p:ph type="pic" idx="2"/>
          </p:nvPr>
        </p:nvPicPr>
        <p:blipFill rotWithShape="1">
          <a:blip r:embed="rId2" cstate="email">
            <a:extLst>
              <a:ext uri="{28A0092B-C50C-407E-A947-70E740481C1C}">
                <a14:useLocalDpi xmlns:a14="http://schemas.microsoft.com/office/drawing/2010/main"/>
              </a:ext>
            </a:extLst>
          </a:blip>
          <a:srcRect/>
          <a:stretch>
            <a:fillRect/>
          </a:stretch>
        </p:blipFill>
        <p:spPr bwMode="auto">
          <a:xfrm>
            <a:off x="7050505" y="2887579"/>
            <a:ext cx="3826042" cy="39704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9368ED4-C881-1A85-DB8C-1E412F36D40A}"/>
              </a:ext>
            </a:extLst>
          </p:cNvPr>
          <p:cNvSpPr txBox="1"/>
          <p:nvPr/>
        </p:nvSpPr>
        <p:spPr>
          <a:xfrm>
            <a:off x="1624166" y="1068775"/>
            <a:ext cx="6121908" cy="642227"/>
          </a:xfrm>
          <a:prstGeom prst="rect">
            <a:avLst/>
          </a:prstGeom>
          <a:noFill/>
        </p:spPr>
        <p:txBody>
          <a:bodyPr wrap="square">
            <a:spAutoFit/>
          </a:bodyPr>
          <a:lstStyle/>
          <a:p>
            <a:pPr marL="457200" marR="0" lvl="0" indent="-228600" algn="l" defTabSz="914400" rtl="0" eaLnBrk="1" fontAlgn="auto" latinLnBrk="0" hangingPunct="1">
              <a:lnSpc>
                <a:spcPct val="103333"/>
              </a:lnSpc>
              <a:spcBef>
                <a:spcPts val="0"/>
              </a:spcBef>
              <a:spcAft>
                <a:spcPts val="0"/>
              </a:spcAft>
              <a:buClr>
                <a:srgbClr val="242B62"/>
              </a:buClr>
              <a:buSzPts val="2400"/>
              <a:buFont typeface="Arial"/>
              <a:buNone/>
              <a:tabLst/>
              <a:defRPr/>
            </a:pPr>
            <a:r>
              <a:rPr kumimoji="0" lang="en-US" sz="3600" b="1" i="0" u="none" strike="noStrike" kern="0" cap="none" spc="0" normalizeH="0" baseline="0" noProof="0" dirty="0">
                <a:ln>
                  <a:noFill/>
                </a:ln>
                <a:solidFill>
                  <a:srgbClr val="5496D1"/>
                </a:solidFill>
                <a:effectLst/>
                <a:uLnTx/>
                <a:uFillTx/>
                <a:latin typeface="Calibri"/>
                <a:ea typeface="Calibri"/>
                <a:cs typeface="Calibri"/>
                <a:sym typeface="Calibri"/>
              </a:rPr>
              <a:t>A simple decision rule</a:t>
            </a:r>
          </a:p>
        </p:txBody>
      </p:sp>
    </p:spTree>
    <p:extLst>
      <p:ext uri="{BB962C8B-B14F-4D97-AF65-F5344CB8AC3E}">
        <p14:creationId xmlns:p14="http://schemas.microsoft.com/office/powerpoint/2010/main" val="13001925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2" name="Google Shape;552;p29"/>
          <p:cNvSpPr txBox="1">
            <a:spLocks noGrp="1"/>
          </p:cNvSpPr>
          <p:nvPr>
            <p:ph type="body" idx="3"/>
          </p:nvPr>
        </p:nvSpPr>
        <p:spPr>
          <a:xfrm>
            <a:off x="219456" y="747996"/>
            <a:ext cx="6557952" cy="4861598"/>
          </a:xfrm>
          <a:prstGeom prst="rect">
            <a:avLst/>
          </a:prstGeom>
          <a:noFill/>
          <a:ln>
            <a:noFill/>
          </a:ln>
        </p:spPr>
        <p:txBody>
          <a:bodyPr spcFirstLastPara="1" wrap="square" lIns="91425" tIns="45700" rIns="91425" bIns="45700" anchor="t" anchorCtr="0">
            <a:noAutofit/>
          </a:bodyPr>
          <a:lstStyle/>
          <a:p>
            <a:r>
              <a:rPr lang="en-US" sz="3600" b="1" dirty="0">
                <a:solidFill>
                  <a:srgbClr val="31376B"/>
                </a:solidFill>
              </a:rPr>
              <a:t>What a safe response looks like</a:t>
            </a:r>
          </a:p>
          <a:p>
            <a:endParaRPr lang="en-US" sz="1400" b="1" dirty="0">
              <a:solidFill>
                <a:srgbClr val="EBCB1F"/>
              </a:solidFill>
            </a:endParaRPr>
          </a:p>
          <a:p>
            <a:r>
              <a:rPr lang="en-US" dirty="0"/>
              <a:t>A safe response means:</a:t>
            </a:r>
          </a:p>
          <a:p>
            <a:pPr marL="571500" indent="-342900">
              <a:buFont typeface="Arial" panose="020B0604020202020204" pitchFamily="34" charset="0"/>
              <a:buChar char="•"/>
            </a:pPr>
            <a:r>
              <a:rPr lang="en-US" dirty="0"/>
              <a:t>do not click unexpected links</a:t>
            </a:r>
          </a:p>
          <a:p>
            <a:pPr marL="571500" indent="-342900">
              <a:buFont typeface="Arial" panose="020B0604020202020204" pitchFamily="34" charset="0"/>
              <a:buChar char="•"/>
            </a:pPr>
            <a:r>
              <a:rPr lang="en-US" dirty="0"/>
              <a:t>do not share codes or personal details</a:t>
            </a:r>
          </a:p>
          <a:p>
            <a:pPr marL="571500" indent="-342900">
              <a:buFont typeface="Arial" panose="020B0604020202020204" pitchFamily="34" charset="0"/>
              <a:buChar char="•"/>
            </a:pPr>
            <a:r>
              <a:rPr lang="en-US" dirty="0"/>
              <a:t>end the call or message</a:t>
            </a:r>
          </a:p>
          <a:p>
            <a:pPr marL="571500" indent="-342900">
              <a:buFont typeface="Arial" panose="020B0604020202020204" pitchFamily="34" charset="0"/>
              <a:buChar char="•"/>
            </a:pPr>
            <a:r>
              <a:rPr lang="en-US" dirty="0"/>
              <a:t>check through your official banking app</a:t>
            </a:r>
          </a:p>
          <a:p>
            <a:pPr marL="571500" indent="-342900">
              <a:buFont typeface="Arial" panose="020B0604020202020204" pitchFamily="34" charset="0"/>
              <a:buChar char="•"/>
            </a:pPr>
            <a:r>
              <a:rPr lang="en-US" dirty="0"/>
              <a:t>contact the organisation directly</a:t>
            </a:r>
          </a:p>
          <a:p>
            <a:pPr marL="228600" indent="0"/>
            <a:endParaRPr lang="en-US" dirty="0"/>
          </a:p>
          <a:p>
            <a:pPr marL="228600" indent="0"/>
            <a:r>
              <a:rPr lang="en-US" dirty="0"/>
              <a:t>You choose how to respond</a:t>
            </a:r>
          </a:p>
        </p:txBody>
      </p:sp>
      <p:pic>
        <p:nvPicPr>
          <p:cNvPr id="34818" name="Picture 2" descr="yellow and black road sign">
            <a:extLst>
              <a:ext uri="{FF2B5EF4-FFF2-40B4-BE49-F238E27FC236}">
                <a16:creationId xmlns:a16="http://schemas.microsoft.com/office/drawing/2014/main" id="{C1334556-F249-1409-96E3-06E35DA71AB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43011" y="360763"/>
            <a:ext cx="4090983" cy="6136474"/>
          </a:xfrm>
          <a:prstGeom prst="roundRect">
            <a:avLst>
              <a:gd name="adj" fmla="val 12437"/>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152"/>
        <p:cNvGrpSpPr/>
        <p:nvPr/>
      </p:nvGrpSpPr>
      <p:grpSpPr>
        <a:xfrm>
          <a:off x="0" y="0"/>
          <a:ext cx="0" cy="0"/>
          <a:chOff x="0" y="0"/>
          <a:chExt cx="0" cy="0"/>
        </a:xfrm>
      </p:grpSpPr>
      <p:sp>
        <p:nvSpPr>
          <p:cNvPr id="1155" name="Google Shape;1155;p36"/>
          <p:cNvSpPr/>
          <p:nvPr/>
        </p:nvSpPr>
        <p:spPr>
          <a:xfrm>
            <a:off x="760867" y="2863271"/>
            <a:ext cx="2513094" cy="2716435"/>
          </a:xfrm>
          <a:custGeom>
            <a:avLst/>
            <a:gdLst/>
            <a:ahLst/>
            <a:cxnLst/>
            <a:rect l="l" t="t" r="r" b="b"/>
            <a:pathLst>
              <a:path w="4381" h="3421" extrusionOk="0">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56" name="Google Shape;1156;p36"/>
          <p:cNvSpPr/>
          <p:nvPr/>
        </p:nvSpPr>
        <p:spPr>
          <a:xfrm>
            <a:off x="1040356" y="1430747"/>
            <a:ext cx="1954116" cy="1700704"/>
          </a:xfrm>
          <a:custGeom>
            <a:avLst/>
            <a:gdLst/>
            <a:ahLst/>
            <a:cxnLst/>
            <a:rect l="l" t="t" r="r" b="b"/>
            <a:pathLst>
              <a:path w="2757" h="2964" extrusionOk="0">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57" name="Google Shape;1157;p36"/>
          <p:cNvSpPr/>
          <p:nvPr/>
        </p:nvSpPr>
        <p:spPr>
          <a:xfrm>
            <a:off x="3471362" y="2863271"/>
            <a:ext cx="2513095" cy="2716435"/>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58" name="Google Shape;1158;p36"/>
          <p:cNvSpPr/>
          <p:nvPr/>
        </p:nvSpPr>
        <p:spPr>
          <a:xfrm>
            <a:off x="3750850" y="1430747"/>
            <a:ext cx="1954118" cy="170070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59" name="Google Shape;1159;p36"/>
          <p:cNvSpPr/>
          <p:nvPr/>
        </p:nvSpPr>
        <p:spPr>
          <a:xfrm>
            <a:off x="6100874" y="2863271"/>
            <a:ext cx="2513094" cy="2716435"/>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60" name="Google Shape;1160;p36"/>
          <p:cNvSpPr/>
          <p:nvPr/>
        </p:nvSpPr>
        <p:spPr>
          <a:xfrm>
            <a:off x="6380363" y="1407154"/>
            <a:ext cx="1954116"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61" name="Google Shape;1161;p36"/>
          <p:cNvSpPr/>
          <p:nvPr/>
        </p:nvSpPr>
        <p:spPr>
          <a:xfrm>
            <a:off x="8730382" y="2863271"/>
            <a:ext cx="2513095" cy="2716435"/>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62" name="Google Shape;1162;p36"/>
          <p:cNvSpPr/>
          <p:nvPr/>
        </p:nvSpPr>
        <p:spPr>
          <a:xfrm>
            <a:off x="9009871" y="1407154"/>
            <a:ext cx="1954116" cy="1700704"/>
          </a:xfrm>
          <a:custGeom>
            <a:avLst/>
            <a:gdLst/>
            <a:ahLst/>
            <a:cxnLst/>
            <a:rect l="l" t="t" r="r" b="b"/>
            <a:pathLst>
              <a:path w="2757"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 name="tb">
            <a:extLst>
              <a:ext uri="{FF2B5EF4-FFF2-40B4-BE49-F238E27FC236}">
                <a16:creationId xmlns:a16="http://schemas.microsoft.com/office/drawing/2014/main" id="{D62D67F0-127D-F873-E7B6-C4168CE327A2}"/>
              </a:ext>
            </a:extLst>
          </p:cNvPr>
          <p:cNvSpPr txBox="1"/>
          <p:nvPr/>
        </p:nvSpPr>
        <p:spPr>
          <a:xfrm>
            <a:off x="396000" y="178069"/>
            <a:ext cx="11400000" cy="650000"/>
          </a:xfrm>
          <a:prstGeom prst="rect">
            <a:avLst/>
          </a:prstGeom>
          <a:noFill/>
        </p:spPr>
        <p:txBody>
          <a:bodyPr wrap="square" anchor="t">
            <a:normAutofit/>
          </a:bodyPr>
          <a:lstStyle/>
          <a:p>
            <a:r>
              <a:rPr lang="en-GB" sz="3600" b="1" dirty="0">
                <a:solidFill>
                  <a:srgbClr val="31376B"/>
                </a:solidFill>
                <a:latin typeface="Calibri" panose="020F0502020204030204" pitchFamily="34" charset="0"/>
                <a:cs typeface="Calibri" panose="020F0502020204030204" pitchFamily="34" charset="0"/>
              </a:rPr>
              <a:t>Where to get help in Ireland</a:t>
            </a:r>
          </a:p>
        </p:txBody>
      </p:sp>
      <p:sp>
        <p:nvSpPr>
          <p:cNvPr id="5" name="tb">
            <a:extLst>
              <a:ext uri="{FF2B5EF4-FFF2-40B4-BE49-F238E27FC236}">
                <a16:creationId xmlns:a16="http://schemas.microsoft.com/office/drawing/2014/main" id="{6B8EE66B-C5D6-584F-F16F-DBD16CB46692}"/>
              </a:ext>
            </a:extLst>
          </p:cNvPr>
          <p:cNvSpPr txBox="1"/>
          <p:nvPr/>
        </p:nvSpPr>
        <p:spPr>
          <a:xfrm>
            <a:off x="680363" y="864619"/>
            <a:ext cx="11400000" cy="460000"/>
          </a:xfrm>
          <a:prstGeom prst="rect">
            <a:avLst/>
          </a:prstGeom>
          <a:noFill/>
        </p:spPr>
        <p:txBody>
          <a:bodyPr wrap="square" anchor="t">
            <a:normAutofit/>
          </a:bodyPr>
          <a:lstStyle/>
          <a:p>
            <a:r>
              <a:rPr lang="en-GB" sz="2400" dirty="0">
                <a:solidFill>
                  <a:srgbClr val="002465"/>
                </a:solidFill>
                <a:latin typeface="Calibri" panose="020F0502020204030204" pitchFamily="34" charset="0"/>
                <a:cs typeface="Calibri" panose="020F0502020204030204" pitchFamily="34" charset="0"/>
              </a:rPr>
              <a:t>You are not alone. If money is involved, contact your bank first, straight away.</a:t>
            </a:r>
          </a:p>
        </p:txBody>
      </p:sp>
      <p:sp>
        <p:nvSpPr>
          <p:cNvPr id="7" name="tb">
            <a:extLst>
              <a:ext uri="{FF2B5EF4-FFF2-40B4-BE49-F238E27FC236}">
                <a16:creationId xmlns:a16="http://schemas.microsoft.com/office/drawing/2014/main" id="{9A93EDD5-4415-7519-6DE2-7DED660F3F54}"/>
              </a:ext>
            </a:extLst>
          </p:cNvPr>
          <p:cNvSpPr txBox="1"/>
          <p:nvPr/>
        </p:nvSpPr>
        <p:spPr>
          <a:xfrm>
            <a:off x="3540237" y="1915325"/>
            <a:ext cx="2420000" cy="560000"/>
          </a:xfrm>
          <a:prstGeom prst="rect">
            <a:avLst/>
          </a:prstGeom>
          <a:noFill/>
        </p:spPr>
        <p:txBody>
          <a:bodyPr wrap="square" anchor="ctr">
            <a:normAutofit/>
          </a:bodyPr>
          <a:lstStyle/>
          <a:p>
            <a:pPr algn="ctr"/>
            <a:r>
              <a:rPr lang="en-GB" sz="1700" b="1" dirty="0">
                <a:solidFill>
                  <a:srgbClr val="FFFFFF"/>
                </a:solidFill>
                <a:latin typeface="Calibri" panose="020F0502020204030204" pitchFamily="34" charset="0"/>
                <a:cs typeface="Calibri" panose="020F0502020204030204" pitchFamily="34" charset="0"/>
              </a:rPr>
              <a:t>An Garda Siochana</a:t>
            </a:r>
          </a:p>
        </p:txBody>
      </p:sp>
      <p:sp>
        <p:nvSpPr>
          <p:cNvPr id="9" name="tb">
            <a:extLst>
              <a:ext uri="{FF2B5EF4-FFF2-40B4-BE49-F238E27FC236}">
                <a16:creationId xmlns:a16="http://schemas.microsoft.com/office/drawing/2014/main" id="{16EA7725-F43D-7F51-252C-2965B5A3500A}"/>
              </a:ext>
            </a:extLst>
          </p:cNvPr>
          <p:cNvSpPr txBox="1"/>
          <p:nvPr/>
        </p:nvSpPr>
        <p:spPr>
          <a:xfrm>
            <a:off x="6181857" y="1915325"/>
            <a:ext cx="2420000" cy="560000"/>
          </a:xfrm>
          <a:prstGeom prst="rect">
            <a:avLst/>
          </a:prstGeom>
          <a:noFill/>
        </p:spPr>
        <p:txBody>
          <a:bodyPr wrap="square" anchor="ctr">
            <a:normAutofit/>
          </a:bodyPr>
          <a:lstStyle/>
          <a:p>
            <a:pPr algn="ctr"/>
            <a:r>
              <a:rPr lang="en-GB" sz="1700" b="1" dirty="0">
                <a:solidFill>
                  <a:srgbClr val="FFFFFF"/>
                </a:solidFill>
                <a:latin typeface="Calibri" panose="020F0502020204030204" pitchFamily="34" charset="0"/>
                <a:cs typeface="Calibri" panose="020F0502020204030204" pitchFamily="34" charset="0"/>
              </a:rPr>
              <a:t>FraudSMART.ie</a:t>
            </a:r>
          </a:p>
        </p:txBody>
      </p:sp>
      <p:sp>
        <p:nvSpPr>
          <p:cNvPr id="11" name="tb">
            <a:extLst>
              <a:ext uri="{FF2B5EF4-FFF2-40B4-BE49-F238E27FC236}">
                <a16:creationId xmlns:a16="http://schemas.microsoft.com/office/drawing/2014/main" id="{FE15E419-2D84-46BA-5B30-BF041199780B}"/>
              </a:ext>
            </a:extLst>
          </p:cNvPr>
          <p:cNvSpPr txBox="1"/>
          <p:nvPr/>
        </p:nvSpPr>
        <p:spPr>
          <a:xfrm>
            <a:off x="8823477" y="1915325"/>
            <a:ext cx="2420000" cy="560000"/>
          </a:xfrm>
          <a:prstGeom prst="rect">
            <a:avLst/>
          </a:prstGeom>
          <a:noFill/>
        </p:spPr>
        <p:txBody>
          <a:bodyPr wrap="square" anchor="ctr">
            <a:normAutofit/>
          </a:bodyPr>
          <a:lstStyle/>
          <a:p>
            <a:pPr algn="ctr"/>
            <a:r>
              <a:rPr lang="en-GB" sz="1700" b="1" dirty="0">
                <a:solidFill>
                  <a:srgbClr val="FFFFFF"/>
                </a:solidFill>
                <a:latin typeface="Calibri" panose="020F0502020204030204" pitchFamily="34" charset="0"/>
                <a:cs typeface="Calibri" panose="020F0502020204030204" pitchFamily="34" charset="0"/>
              </a:rPr>
              <a:t>Age Action</a:t>
            </a:r>
          </a:p>
        </p:txBody>
      </p:sp>
      <p:sp>
        <p:nvSpPr>
          <p:cNvPr id="13" name="tb">
            <a:extLst>
              <a:ext uri="{FF2B5EF4-FFF2-40B4-BE49-F238E27FC236}">
                <a16:creationId xmlns:a16="http://schemas.microsoft.com/office/drawing/2014/main" id="{A953ECAD-6EEE-8329-CA31-D4893F0855C5}"/>
              </a:ext>
            </a:extLst>
          </p:cNvPr>
          <p:cNvSpPr txBox="1"/>
          <p:nvPr/>
        </p:nvSpPr>
        <p:spPr>
          <a:xfrm>
            <a:off x="1137323" y="1915325"/>
            <a:ext cx="1714537" cy="560000"/>
          </a:xfrm>
          <a:prstGeom prst="rect">
            <a:avLst/>
          </a:prstGeom>
          <a:noFill/>
        </p:spPr>
        <p:txBody>
          <a:bodyPr wrap="square" anchor="ctr">
            <a:normAutofit/>
          </a:bodyPr>
          <a:lstStyle/>
          <a:p>
            <a:pPr algn="ctr"/>
            <a:r>
              <a:rPr lang="en-GB" sz="1700" b="1" dirty="0">
                <a:solidFill>
                  <a:srgbClr val="FFFFFF"/>
                </a:solidFill>
                <a:latin typeface="Calibri" panose="020F0502020204030204" pitchFamily="34" charset="0"/>
                <a:cs typeface="Calibri" panose="020F0502020204030204" pitchFamily="34" charset="0"/>
              </a:rPr>
              <a:t>Your bank</a:t>
            </a:r>
          </a:p>
        </p:txBody>
      </p:sp>
      <p:sp>
        <p:nvSpPr>
          <p:cNvPr id="15" name="tb">
            <a:extLst>
              <a:ext uri="{FF2B5EF4-FFF2-40B4-BE49-F238E27FC236}">
                <a16:creationId xmlns:a16="http://schemas.microsoft.com/office/drawing/2014/main" id="{C6F40401-2779-8D0A-9AB8-1B6C6DEEDDEF}"/>
              </a:ext>
            </a:extLst>
          </p:cNvPr>
          <p:cNvSpPr txBox="1"/>
          <p:nvPr/>
        </p:nvSpPr>
        <p:spPr>
          <a:xfrm>
            <a:off x="854591" y="3206095"/>
            <a:ext cx="2280000" cy="2050000"/>
          </a:xfrm>
          <a:prstGeom prst="rect">
            <a:avLst/>
          </a:prstGeom>
          <a:noFill/>
        </p:spPr>
        <p:txBody>
          <a:bodyPr wrap="square" anchor="t">
            <a:normAutofit/>
          </a:bodyPr>
          <a:lstStyle/>
          <a:p>
            <a:pPr algn="ctr"/>
            <a:r>
              <a:rPr lang="en-GB" sz="2000" dirty="0">
                <a:solidFill>
                  <a:schemeClr val="bg1"/>
                </a:solidFill>
                <a:latin typeface="Calibri" panose="020F0502020204030204" pitchFamily="34" charset="0"/>
                <a:cs typeface="Calibri" panose="020F0502020204030204" pitchFamily="34" charset="0"/>
              </a:rPr>
              <a:t>Call the number on the back of your card or use the official app. Available 24/7 for fraud.</a:t>
            </a:r>
          </a:p>
        </p:txBody>
      </p:sp>
      <p:sp>
        <p:nvSpPr>
          <p:cNvPr id="17" name="tb">
            <a:extLst>
              <a:ext uri="{FF2B5EF4-FFF2-40B4-BE49-F238E27FC236}">
                <a16:creationId xmlns:a16="http://schemas.microsoft.com/office/drawing/2014/main" id="{3821BDA3-F5B5-8067-19C0-521DA18447FD}"/>
              </a:ext>
            </a:extLst>
          </p:cNvPr>
          <p:cNvSpPr txBox="1"/>
          <p:nvPr/>
        </p:nvSpPr>
        <p:spPr>
          <a:xfrm>
            <a:off x="3610237" y="3227387"/>
            <a:ext cx="2280000" cy="2050000"/>
          </a:xfrm>
          <a:prstGeom prst="rect">
            <a:avLst/>
          </a:prstGeom>
          <a:noFill/>
        </p:spPr>
        <p:txBody>
          <a:bodyPr wrap="square" anchor="t">
            <a:normAutofit/>
          </a:bodyPr>
          <a:lstStyle/>
          <a:p>
            <a:pPr algn="ctr"/>
            <a:r>
              <a:rPr lang="en-GB" sz="2000" dirty="0">
                <a:solidFill>
                  <a:schemeClr val="bg1"/>
                </a:solidFill>
                <a:latin typeface="Calibri" panose="020F0502020204030204" pitchFamily="34" charset="0"/>
                <a:cs typeface="Calibri" panose="020F0502020204030204" pitchFamily="34" charset="0"/>
              </a:rPr>
              <a:t>Report at your local Garda station. 999 or 112 in an emergency. A report helps any refund claim.</a:t>
            </a:r>
          </a:p>
        </p:txBody>
      </p:sp>
      <p:sp>
        <p:nvSpPr>
          <p:cNvPr id="19" name="tb">
            <a:extLst>
              <a:ext uri="{FF2B5EF4-FFF2-40B4-BE49-F238E27FC236}">
                <a16:creationId xmlns:a16="http://schemas.microsoft.com/office/drawing/2014/main" id="{5F5850A7-DC9D-55A3-E20A-C2D4A5B9F7C9}"/>
              </a:ext>
            </a:extLst>
          </p:cNvPr>
          <p:cNvSpPr txBox="1"/>
          <p:nvPr/>
        </p:nvSpPr>
        <p:spPr>
          <a:xfrm>
            <a:off x="6217421" y="3301831"/>
            <a:ext cx="2280000" cy="2050000"/>
          </a:xfrm>
          <a:prstGeom prst="rect">
            <a:avLst/>
          </a:prstGeom>
          <a:noFill/>
        </p:spPr>
        <p:txBody>
          <a:bodyPr wrap="square" anchor="t">
            <a:normAutofit/>
          </a:bodyPr>
          <a:lstStyle/>
          <a:p>
            <a:pPr algn="ctr"/>
            <a:r>
              <a:rPr lang="en-GB" sz="2000" dirty="0">
                <a:solidFill>
                  <a:schemeClr val="bg1"/>
                </a:solidFill>
                <a:latin typeface="Calibri" panose="020F0502020204030204" pitchFamily="34" charset="0"/>
                <a:cs typeface="Calibri" panose="020F0502020204030204" pitchFamily="34" charset="0"/>
              </a:rPr>
              <a:t>Free advice on the latest scams. Use ScamSafe.ie to check if a link or website is genuine.</a:t>
            </a:r>
          </a:p>
        </p:txBody>
      </p:sp>
      <p:sp>
        <p:nvSpPr>
          <p:cNvPr id="21" name="tb">
            <a:extLst>
              <a:ext uri="{FF2B5EF4-FFF2-40B4-BE49-F238E27FC236}">
                <a16:creationId xmlns:a16="http://schemas.microsoft.com/office/drawing/2014/main" id="{D232B32A-4B9B-1464-A6F7-51C739271F36}"/>
              </a:ext>
            </a:extLst>
          </p:cNvPr>
          <p:cNvSpPr txBox="1"/>
          <p:nvPr/>
        </p:nvSpPr>
        <p:spPr>
          <a:xfrm>
            <a:off x="8893477" y="3252806"/>
            <a:ext cx="2280000" cy="2050000"/>
          </a:xfrm>
          <a:prstGeom prst="rect">
            <a:avLst/>
          </a:prstGeom>
          <a:noFill/>
        </p:spPr>
        <p:txBody>
          <a:bodyPr wrap="square" anchor="t">
            <a:normAutofit/>
          </a:bodyPr>
          <a:lstStyle/>
          <a:p>
            <a:pPr algn="ctr"/>
            <a:r>
              <a:rPr lang="en-GB" sz="2000" dirty="0">
                <a:solidFill>
                  <a:schemeClr val="bg1"/>
                </a:solidFill>
                <a:latin typeface="Calibri" panose="020F0502020204030204" pitchFamily="34" charset="0"/>
                <a:cs typeface="Calibri" panose="020F0502020204030204" pitchFamily="34" charset="0"/>
              </a:rPr>
              <a:t>Specialist, patient support for seniors who have been targeted. They can help you report it</a:t>
            </a:r>
            <a:r>
              <a:rPr lang="en-GB" sz="1500" dirty="0">
                <a:solidFill>
                  <a:schemeClr val="bg1"/>
                </a:solidFill>
                <a:latin typeface="Calibri" panose="020F0502020204030204" pitchFamily="34" charset="0"/>
                <a:cs typeface="Calibri" panose="020F0502020204030204" pitchFamily="34" charset="0"/>
              </a:rPr>
              <a:t>.</a:t>
            </a:r>
          </a:p>
        </p:txBody>
      </p:sp>
      <p:sp>
        <p:nvSpPr>
          <p:cNvPr id="23" name="card">
            <a:extLst>
              <a:ext uri="{FF2B5EF4-FFF2-40B4-BE49-F238E27FC236}">
                <a16:creationId xmlns:a16="http://schemas.microsoft.com/office/drawing/2014/main" id="{C2E6564E-E47D-7B19-9ED3-522DB433DF42}"/>
              </a:ext>
            </a:extLst>
          </p:cNvPr>
          <p:cNvSpPr/>
          <p:nvPr/>
        </p:nvSpPr>
        <p:spPr>
          <a:xfrm>
            <a:off x="284457" y="5724654"/>
            <a:ext cx="11400000" cy="820000"/>
          </a:xfrm>
          <a:prstGeom prst="roundRect">
            <a:avLst>
              <a:gd name="adj" fmla="val 8000"/>
            </a:avLst>
          </a:prstGeom>
          <a:solidFill>
            <a:srgbClr val="EBCB1F"/>
          </a:solidFill>
        </p:spPr>
        <p:txBody>
          <a:bodyPr/>
          <a:lstStyle/>
          <a:p>
            <a:endParaRPr/>
          </a:p>
        </p:txBody>
      </p:sp>
      <p:sp>
        <p:nvSpPr>
          <p:cNvPr id="25" name="tb">
            <a:extLst>
              <a:ext uri="{FF2B5EF4-FFF2-40B4-BE49-F238E27FC236}">
                <a16:creationId xmlns:a16="http://schemas.microsoft.com/office/drawing/2014/main" id="{AD7C3B9A-4221-9A75-468F-BC0F31A5B281}"/>
              </a:ext>
            </a:extLst>
          </p:cNvPr>
          <p:cNvSpPr txBox="1"/>
          <p:nvPr/>
        </p:nvSpPr>
        <p:spPr>
          <a:xfrm>
            <a:off x="572000" y="5692341"/>
            <a:ext cx="10859133" cy="836025"/>
          </a:xfrm>
          <a:prstGeom prst="rect">
            <a:avLst/>
          </a:prstGeom>
          <a:noFill/>
        </p:spPr>
        <p:txBody>
          <a:bodyPr wrap="square" anchor="ctr">
            <a:normAutofit/>
          </a:bodyPr>
          <a:lstStyle/>
          <a:p>
            <a:pPr algn="ctr"/>
            <a:r>
              <a:rPr lang="en-GB" sz="1800" b="1" dirty="0">
                <a:solidFill>
                  <a:srgbClr val="002465"/>
                </a:solidFill>
                <a:latin typeface="Calibri" panose="020F0502020204030204" pitchFamily="34" charset="0"/>
                <a:cs typeface="Calibri" panose="020F0502020204030204" pitchFamily="34" charset="0"/>
              </a:rPr>
              <a:t>Forward scam texts to 7726 (free). Forward scam calls by texting 7726 with the word Call and the number. For general advice, Citizens Information (citizensinformation.ie) can help too. There is no shame in being targeted.</a:t>
            </a:r>
          </a:p>
        </p:txBody>
      </p:sp>
      <p:pic>
        <p:nvPicPr>
          <p:cNvPr id="27" name="Picture 26">
            <a:extLst>
              <a:ext uri="{FF2B5EF4-FFF2-40B4-BE49-F238E27FC236}">
                <a16:creationId xmlns:a16="http://schemas.microsoft.com/office/drawing/2014/main" id="{FB4FE269-F27F-D926-0DE3-168322FD7B1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53580" y="362942"/>
            <a:ext cx="999831" cy="1164437"/>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89" name="Google Shape;1289;p38"/>
          <p:cNvSpPr/>
          <p:nvPr/>
        </p:nvSpPr>
        <p:spPr>
          <a:xfrm>
            <a:off x="1621469" y="4608464"/>
            <a:ext cx="4830767" cy="2137534"/>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0" name="Google Shape;1290;p38"/>
          <p:cNvSpPr/>
          <p:nvPr/>
        </p:nvSpPr>
        <p:spPr>
          <a:xfrm>
            <a:off x="6397040" y="2289601"/>
            <a:ext cx="4836199" cy="2005414"/>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1" name="Google Shape;1291;p38"/>
          <p:cNvSpPr/>
          <p:nvPr/>
        </p:nvSpPr>
        <p:spPr>
          <a:xfrm>
            <a:off x="6217044" y="2256350"/>
            <a:ext cx="3462204" cy="973673"/>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2" name="Google Shape;1292;p38"/>
          <p:cNvSpPr/>
          <p:nvPr/>
        </p:nvSpPr>
        <p:spPr>
          <a:xfrm>
            <a:off x="316788" y="2249536"/>
            <a:ext cx="4721743" cy="2137534"/>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3" name="Google Shape;1293;p38"/>
          <p:cNvSpPr/>
          <p:nvPr/>
        </p:nvSpPr>
        <p:spPr>
          <a:xfrm>
            <a:off x="299042" y="2133037"/>
            <a:ext cx="3141644" cy="1010996"/>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4" name="Google Shape;1294;p38"/>
          <p:cNvSpPr/>
          <p:nvPr/>
        </p:nvSpPr>
        <p:spPr>
          <a:xfrm>
            <a:off x="7007697" y="4583670"/>
            <a:ext cx="4674230" cy="2024330"/>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5" name="Google Shape;1295;p38"/>
          <p:cNvSpPr/>
          <p:nvPr/>
        </p:nvSpPr>
        <p:spPr>
          <a:xfrm>
            <a:off x="1474783" y="4503569"/>
            <a:ext cx="3418867" cy="1066272"/>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6" name="Google Shape;1296;p38"/>
          <p:cNvSpPr/>
          <p:nvPr/>
        </p:nvSpPr>
        <p:spPr>
          <a:xfrm>
            <a:off x="6834425" y="4464813"/>
            <a:ext cx="3418865" cy="1024317"/>
          </a:xfrm>
          <a:custGeom>
            <a:avLst/>
            <a:gdLst/>
            <a:ahLst/>
            <a:cxnLst/>
            <a:rect l="l" t="t" r="r" b="b"/>
            <a:pathLst>
              <a:path w="4690" h="1208" extrusionOk="0">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7" name="Google Shape;1297;p38"/>
          <p:cNvSpPr txBox="1"/>
          <p:nvPr/>
        </p:nvSpPr>
        <p:spPr>
          <a:xfrm>
            <a:off x="453041" y="2322225"/>
            <a:ext cx="3141643" cy="461624"/>
          </a:xfrm>
          <a:prstGeom prst="rect">
            <a:avLst/>
          </a:prstGeom>
          <a:noFill/>
          <a:ln>
            <a:noFill/>
          </a:ln>
        </p:spPr>
        <p:txBody>
          <a:bodyPr spcFirstLastPara="1" wrap="square" lIns="91425" tIns="45700" rIns="91425" bIns="45700" anchor="t" anchorCtr="0">
            <a:spAutoFit/>
          </a:bodyPr>
          <a:lstStyle/>
          <a:p>
            <a:r>
              <a:rPr lang="en-GB" sz="2400" b="1" dirty="0">
                <a:solidFill>
                  <a:schemeClr val="bg1"/>
                </a:solidFill>
                <a:latin typeface="Calibri" panose="020F0502020204030204" pitchFamily="34" charset="0"/>
                <a:cs typeface="Calibri" panose="020F0502020204030204" pitchFamily="34" charset="0"/>
              </a:rPr>
              <a:t>Lock your phone</a:t>
            </a:r>
          </a:p>
        </p:txBody>
      </p:sp>
      <p:sp>
        <p:nvSpPr>
          <p:cNvPr id="1298" name="Google Shape;1298;p38"/>
          <p:cNvSpPr txBox="1"/>
          <p:nvPr/>
        </p:nvSpPr>
        <p:spPr>
          <a:xfrm>
            <a:off x="6452237" y="2457644"/>
            <a:ext cx="2799134" cy="4308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dirty="0">
                <a:solidFill>
                  <a:schemeClr val="lt1"/>
                </a:solidFill>
                <a:latin typeface="Calibri"/>
                <a:ea typeface="Calibri"/>
                <a:cs typeface="Calibri"/>
                <a:sym typeface="Calibri"/>
              </a:rPr>
              <a:t>Keep apps updated</a:t>
            </a:r>
          </a:p>
        </p:txBody>
      </p:sp>
      <p:sp>
        <p:nvSpPr>
          <p:cNvPr id="1299" name="Google Shape;1299;p38"/>
          <p:cNvSpPr txBox="1"/>
          <p:nvPr/>
        </p:nvSpPr>
        <p:spPr>
          <a:xfrm>
            <a:off x="1856972" y="4721497"/>
            <a:ext cx="2636701"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dirty="0">
                <a:solidFill>
                  <a:schemeClr val="lt1"/>
                </a:solidFill>
                <a:latin typeface="Calibri"/>
                <a:ea typeface="Calibri"/>
                <a:cs typeface="Calibri"/>
                <a:sym typeface="Calibri"/>
              </a:rPr>
              <a:t>Do not reuse passwords</a:t>
            </a:r>
          </a:p>
        </p:txBody>
      </p:sp>
      <p:sp>
        <p:nvSpPr>
          <p:cNvPr id="1300" name="Google Shape;1300;p38"/>
          <p:cNvSpPr txBox="1"/>
          <p:nvPr/>
        </p:nvSpPr>
        <p:spPr>
          <a:xfrm>
            <a:off x="7079582" y="4717019"/>
            <a:ext cx="2907705" cy="4308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dirty="0">
                <a:solidFill>
                  <a:schemeClr val="lt1"/>
                </a:solidFill>
                <a:latin typeface="Calibri"/>
                <a:ea typeface="Calibri"/>
                <a:cs typeface="Calibri"/>
                <a:sym typeface="Calibri"/>
              </a:rPr>
              <a:t>Pause before you tap</a:t>
            </a:r>
          </a:p>
        </p:txBody>
      </p:sp>
      <p:sp>
        <p:nvSpPr>
          <p:cNvPr id="1301" name="Google Shape;1301;p38"/>
          <p:cNvSpPr/>
          <p:nvPr/>
        </p:nvSpPr>
        <p:spPr>
          <a:xfrm>
            <a:off x="649044" y="3229520"/>
            <a:ext cx="4099751" cy="1066918"/>
          </a:xfrm>
          <a:prstGeom prst="rect">
            <a:avLst/>
          </a:prstGeom>
          <a:noFill/>
          <a:ln>
            <a:noFill/>
          </a:ln>
        </p:spPr>
        <p:txBody>
          <a:bodyPr spcFirstLastPara="1" wrap="square" lIns="91425" tIns="45700" rIns="91425" bIns="45700" anchor="t" anchorCtr="0">
            <a:spAutoFit/>
          </a:bodyPr>
          <a:lstStyle/>
          <a:p>
            <a:pPr>
              <a:spcBef>
                <a:spcPts val="400"/>
              </a:spcBef>
            </a:pPr>
            <a:r>
              <a:rPr lang="en-GB" sz="2000" dirty="0">
                <a:solidFill>
                  <a:srgbClr val="002060"/>
                </a:solidFill>
                <a:latin typeface="Calibri" panose="020F0502020204030204" pitchFamily="34" charset="0"/>
                <a:cs typeface="Calibri" panose="020F0502020204030204" pitchFamily="34" charset="0"/>
              </a:rPr>
              <a:t>Use a PIN, fingerprint or face unlock. It keeps everything safe if your phone is lost.</a:t>
            </a:r>
          </a:p>
        </p:txBody>
      </p:sp>
      <p:sp>
        <p:nvSpPr>
          <p:cNvPr id="1302" name="Google Shape;1302;p38"/>
          <p:cNvSpPr/>
          <p:nvPr/>
        </p:nvSpPr>
        <p:spPr>
          <a:xfrm>
            <a:off x="6647719" y="3168472"/>
            <a:ext cx="4585520" cy="1066918"/>
          </a:xfrm>
          <a:prstGeom prst="rect">
            <a:avLst/>
          </a:prstGeom>
          <a:noFill/>
          <a:ln>
            <a:noFill/>
          </a:ln>
        </p:spPr>
        <p:txBody>
          <a:bodyPr spcFirstLastPara="1" wrap="square" lIns="91425" tIns="45700" rIns="91425" bIns="45700" anchor="t" anchorCtr="0">
            <a:spAutoFit/>
          </a:bodyPr>
          <a:lstStyle/>
          <a:p>
            <a:pPr>
              <a:spcBef>
                <a:spcPts val="400"/>
              </a:spcBef>
            </a:pPr>
            <a:r>
              <a:rPr lang="en-GB" sz="2000" dirty="0">
                <a:solidFill>
                  <a:schemeClr val="bg1"/>
                </a:solidFill>
                <a:latin typeface="Calibri" panose="020F0502020204030204" pitchFamily="34" charset="0"/>
                <a:cs typeface="Calibri" panose="020F0502020204030204" pitchFamily="34" charset="0"/>
              </a:rPr>
              <a:t>Updates fix security gaps. Tap update when your phone asks, or set it to update on its own.</a:t>
            </a:r>
          </a:p>
        </p:txBody>
      </p:sp>
      <p:sp>
        <p:nvSpPr>
          <p:cNvPr id="1303" name="Google Shape;1303;p38"/>
          <p:cNvSpPr/>
          <p:nvPr/>
        </p:nvSpPr>
        <p:spPr>
          <a:xfrm>
            <a:off x="2112094" y="5595793"/>
            <a:ext cx="4432920" cy="1066918"/>
          </a:xfrm>
          <a:prstGeom prst="rect">
            <a:avLst/>
          </a:prstGeom>
          <a:noFill/>
          <a:ln>
            <a:noFill/>
          </a:ln>
        </p:spPr>
        <p:txBody>
          <a:bodyPr spcFirstLastPara="1" wrap="square" lIns="91425" tIns="45700" rIns="91425" bIns="45700" anchor="t" anchorCtr="0">
            <a:spAutoFit/>
          </a:bodyPr>
          <a:lstStyle/>
          <a:p>
            <a:pPr>
              <a:spcBef>
                <a:spcPts val="400"/>
              </a:spcBef>
            </a:pPr>
            <a:r>
              <a:rPr lang="en-GB" sz="2000" dirty="0">
                <a:solidFill>
                  <a:srgbClr val="002465"/>
                </a:solidFill>
                <a:latin typeface="Calibri" panose="020F0502020204030204" pitchFamily="34" charset="0"/>
                <a:cs typeface="Calibri" panose="020F0502020204030204" pitchFamily="34" charset="0"/>
              </a:rPr>
              <a:t>If one is stolen, the rest stay safe. A password manager remembers them for you.</a:t>
            </a:r>
          </a:p>
        </p:txBody>
      </p:sp>
      <p:sp>
        <p:nvSpPr>
          <p:cNvPr id="1304" name="Google Shape;1304;p38"/>
          <p:cNvSpPr/>
          <p:nvPr/>
        </p:nvSpPr>
        <p:spPr>
          <a:xfrm>
            <a:off x="7290486" y="5473509"/>
            <a:ext cx="4176835" cy="1066918"/>
          </a:xfrm>
          <a:prstGeom prst="rect">
            <a:avLst/>
          </a:prstGeom>
          <a:noFill/>
          <a:ln>
            <a:noFill/>
          </a:ln>
        </p:spPr>
        <p:txBody>
          <a:bodyPr spcFirstLastPara="1" wrap="square" lIns="91425" tIns="45700" rIns="91425" bIns="45700" anchor="t" anchorCtr="0">
            <a:spAutoFit/>
          </a:bodyPr>
          <a:lstStyle/>
          <a:p>
            <a:pPr>
              <a:spcBef>
                <a:spcPts val="400"/>
              </a:spcBef>
            </a:pPr>
            <a:r>
              <a:rPr lang="en-GB" sz="2000" dirty="0">
                <a:solidFill>
                  <a:schemeClr val="bg1"/>
                </a:solidFill>
                <a:latin typeface="Calibri" panose="020F0502020204030204" pitchFamily="34" charset="0"/>
                <a:cs typeface="Calibri" panose="020F0502020204030204" pitchFamily="34" charset="0"/>
              </a:rPr>
              <a:t>Younger people scroll fast, but they stop and check links too. A few seconds saves trouble.</a:t>
            </a:r>
          </a:p>
        </p:txBody>
      </p:sp>
      <p:sp>
        <p:nvSpPr>
          <p:cNvPr id="3" name="tb">
            <a:extLst>
              <a:ext uri="{FF2B5EF4-FFF2-40B4-BE49-F238E27FC236}">
                <a16:creationId xmlns:a16="http://schemas.microsoft.com/office/drawing/2014/main" id="{67BF0266-C5F9-E312-9BEA-5A217D6A5C4E}"/>
              </a:ext>
            </a:extLst>
          </p:cNvPr>
          <p:cNvSpPr txBox="1"/>
          <p:nvPr/>
        </p:nvSpPr>
        <p:spPr>
          <a:xfrm>
            <a:off x="455583" y="386198"/>
            <a:ext cx="11400000" cy="640000"/>
          </a:xfrm>
          <a:prstGeom prst="rect">
            <a:avLst/>
          </a:prstGeom>
          <a:noFill/>
        </p:spPr>
        <p:txBody>
          <a:bodyPr wrap="square" anchor="t">
            <a:normAutofit lnSpcReduction="10000"/>
          </a:bodyPr>
          <a:lstStyle/>
          <a:p>
            <a:r>
              <a:rPr lang="en-GB" sz="3600" b="1" dirty="0">
                <a:solidFill>
                  <a:srgbClr val="31376B"/>
                </a:solidFill>
                <a:latin typeface="Calibri" panose="020F0502020204030204" pitchFamily="34" charset="0"/>
                <a:cs typeface="Calibri" panose="020F0502020204030204" pitchFamily="34" charset="0"/>
              </a:rPr>
              <a:t>Tips from younger family members</a:t>
            </a:r>
          </a:p>
        </p:txBody>
      </p:sp>
      <p:sp>
        <p:nvSpPr>
          <p:cNvPr id="5" name="tb">
            <a:extLst>
              <a:ext uri="{FF2B5EF4-FFF2-40B4-BE49-F238E27FC236}">
                <a16:creationId xmlns:a16="http://schemas.microsoft.com/office/drawing/2014/main" id="{4A708D99-341E-3EAE-6443-F6A2684AD791}"/>
              </a:ext>
            </a:extLst>
          </p:cNvPr>
          <p:cNvSpPr txBox="1"/>
          <p:nvPr/>
        </p:nvSpPr>
        <p:spPr>
          <a:xfrm>
            <a:off x="453041" y="1068159"/>
            <a:ext cx="11400000" cy="440000"/>
          </a:xfrm>
          <a:prstGeom prst="rect">
            <a:avLst/>
          </a:prstGeom>
          <a:noFill/>
        </p:spPr>
        <p:txBody>
          <a:bodyPr wrap="square" anchor="t">
            <a:normAutofit/>
          </a:bodyPr>
          <a:lstStyle/>
          <a:p>
            <a:r>
              <a:rPr lang="en-GB" sz="2000" dirty="0">
                <a:solidFill>
                  <a:srgbClr val="002465"/>
                </a:solidFill>
                <a:latin typeface="Calibri" panose="020F0502020204030204" pitchFamily="34" charset="0"/>
                <a:cs typeface="Calibri" panose="020F0502020204030204" pitchFamily="34" charset="0"/>
              </a:rPr>
              <a:t>Simple habits that younger people use every day. Ask a grandchild to help you set these up.</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4807D7-8CB1-C7ED-5C33-7331A0A88B04}"/>
              </a:ext>
            </a:extLst>
          </p:cNvPr>
          <p:cNvSpPr txBox="1"/>
          <p:nvPr/>
        </p:nvSpPr>
        <p:spPr>
          <a:xfrm>
            <a:off x="265176" y="5861304"/>
            <a:ext cx="5532120" cy="996696"/>
          </a:xfrm>
          <a:prstGeom prst="rect">
            <a:avLst/>
          </a:prstGeom>
          <a:solidFill>
            <a:schemeClr val="bg1"/>
          </a:solidFill>
        </p:spPr>
        <p:txBody>
          <a:bodyPr wrap="square" rtlCol="0">
            <a:spAutoFit/>
          </a:bodyPr>
          <a:lstStyle/>
          <a:p>
            <a:endParaRPr lang="en-IE" dirty="0"/>
          </a:p>
        </p:txBody>
      </p:sp>
      <p:sp>
        <p:nvSpPr>
          <p:cNvPr id="4" name="TextBox 3">
            <a:extLst>
              <a:ext uri="{FF2B5EF4-FFF2-40B4-BE49-F238E27FC236}">
                <a16:creationId xmlns:a16="http://schemas.microsoft.com/office/drawing/2014/main" id="{5909923A-23B7-2691-A01D-09E13801C16F}"/>
              </a:ext>
            </a:extLst>
          </p:cNvPr>
          <p:cNvSpPr txBox="1"/>
          <p:nvPr/>
        </p:nvSpPr>
        <p:spPr>
          <a:xfrm>
            <a:off x="496728" y="760028"/>
            <a:ext cx="8122155" cy="4985980"/>
          </a:xfrm>
          <a:prstGeom prst="rect">
            <a:avLst/>
          </a:prstGeom>
          <a:noFill/>
        </p:spPr>
        <p:txBody>
          <a:bodyPr wrap="square">
            <a:spAutoFit/>
          </a:bodyPr>
          <a:lstStyle/>
          <a:p>
            <a:r>
              <a:rPr lang="en-US" sz="3600" b="1" dirty="0">
                <a:solidFill>
                  <a:srgbClr val="31376B"/>
                </a:solidFill>
                <a:highlight>
                  <a:srgbClr val="EBCB1F"/>
                </a:highlight>
                <a:latin typeface="Calibri" panose="020F0502020204030204" pitchFamily="34" charset="0"/>
                <a:cs typeface="Calibri" panose="020F0502020204030204" pitchFamily="34" charset="0"/>
              </a:rPr>
              <a:t>Key takeaways</a:t>
            </a:r>
          </a:p>
          <a:p>
            <a:endParaRPr lang="en-US"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You now know how to:</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recognise safe and unsafe messages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understand how scams create pressure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check information before acting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respond safely and confidently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ask for help when needed </a:t>
            </a:r>
          </a:p>
          <a:p>
            <a:pPr>
              <a:buClr>
                <a:srgbClr val="002465"/>
              </a:buClr>
            </a:pPr>
            <a:endParaRPr lang="en-US"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Digital finance can support independence and confidence.</a:t>
            </a:r>
          </a:p>
          <a:p>
            <a:r>
              <a:rPr lang="en-US" sz="2400" dirty="0">
                <a:solidFill>
                  <a:srgbClr val="002465"/>
                </a:solidFill>
                <a:latin typeface="Calibri" panose="020F0502020204030204" pitchFamily="34" charset="0"/>
                <a:cs typeface="Calibri" panose="020F0502020204030204" pitchFamily="34" charset="0"/>
              </a:rPr>
              <a:t>Safe habits help you stay protected.</a:t>
            </a:r>
          </a:p>
          <a:p>
            <a:endParaRPr lang="en-US" b="1" dirty="0">
              <a:solidFill>
                <a:srgbClr val="EBCB1F"/>
              </a:solidFill>
              <a:latin typeface="Calibri" panose="020F0502020204030204" pitchFamily="34" charset="0"/>
              <a:cs typeface="Calibri" panose="020F0502020204030204" pitchFamily="34" charset="0"/>
            </a:endParaRPr>
          </a:p>
          <a:p>
            <a:r>
              <a:rPr lang="en-US" sz="4800" b="1" dirty="0">
                <a:solidFill>
                  <a:srgbClr val="31376B"/>
                </a:solidFill>
                <a:highlight>
                  <a:srgbClr val="EBCB1F"/>
                </a:highlight>
                <a:latin typeface="Calibri" panose="020F0502020204030204" pitchFamily="34" charset="0"/>
                <a:cs typeface="Calibri" panose="020F0502020204030204" pitchFamily="34" charset="0"/>
              </a:rPr>
              <a:t>Pause. Check. Verify.</a:t>
            </a:r>
            <a:endParaRPr lang="en-US" sz="4800" dirty="0">
              <a:solidFill>
                <a:srgbClr val="31376B"/>
              </a:solidFill>
              <a:highlight>
                <a:srgbClr val="EBCB1F"/>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45374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t>
            </a:r>
            <a:r>
              <a:rPr lang="en-US" sz="3000" b="1" dirty="0"/>
              <a:t>.ai4seniorsproject</a:t>
            </a:r>
            <a:r>
              <a:rPr lang="en-US" sz="3000" dirty="0"/>
              <a: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a:bodyPr>
          <a:lstStyle/>
          <a:p>
            <a:pPr algn="r"/>
            <a:r>
              <a:rPr lang="en-US" dirty="0">
                <a:solidFill>
                  <a:schemeClr val="bg1"/>
                </a:solidFill>
              </a:rPr>
              <a:t>Follow our journey</a:t>
            </a: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212907"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292668"/>
                </a:solidFill>
                <a:effectLst/>
                <a:uLnTx/>
                <a:uFillTx/>
                <a:latin typeface="Calibri" panose="020F0502020204030204"/>
                <a:ea typeface="+mn-ea"/>
                <a:cs typeface="+mn-cs"/>
              </a:rPr>
              <a:t>Congratulations, </a:t>
            </a:r>
            <a:r>
              <a:rPr kumimoji="0" lang="en-US" sz="3200" i="0" u="none" strike="noStrike" kern="1200" cap="none" spc="0" normalizeH="0" baseline="0" noProof="0" dirty="0">
                <a:ln>
                  <a:noFill/>
                </a:ln>
                <a:solidFill>
                  <a:srgbClr val="292668"/>
                </a:solidFill>
                <a:effectLst/>
                <a:uLnTx/>
                <a:uFillTx/>
                <a:latin typeface="Calibri" panose="020F0502020204030204"/>
                <a:ea typeface="+mn-ea"/>
                <a:cs typeface="+mn-cs"/>
              </a:rPr>
              <a:t>you have now completed Module 2…Continue to </a:t>
            </a:r>
            <a:r>
              <a:rPr kumimoji="0" lang="en-US" sz="3200" b="1" i="0" u="none" strike="noStrike" kern="1200" cap="none" spc="0" normalizeH="0" baseline="0" noProof="0" dirty="0">
                <a:ln>
                  <a:noFill/>
                </a:ln>
                <a:solidFill>
                  <a:srgbClr val="292668"/>
                </a:solidFill>
                <a:effectLst/>
                <a:uLnTx/>
                <a:uFillTx/>
                <a:latin typeface="Calibri" panose="020F0502020204030204"/>
                <a:ea typeface="+mn-ea"/>
                <a:cs typeface="+mn-cs"/>
              </a:rPr>
              <a:t>Module 3 - Social Engagement &amp; Communication Tools</a:t>
            </a:r>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0EB4B-0DCF-983E-F90B-2D81A1A5D33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FA9377A-7F4A-8ABB-F6B4-AEE801166A78}"/>
              </a:ext>
            </a:extLst>
          </p:cNvPr>
          <p:cNvSpPr>
            <a:spLocks noGrp="1"/>
          </p:cNvSpPr>
          <p:nvPr>
            <p:ph type="body" sz="quarter" idx="15"/>
          </p:nvPr>
        </p:nvSpPr>
        <p:spPr>
          <a:xfrm>
            <a:off x="1114362" y="832271"/>
            <a:ext cx="4344878" cy="1552993"/>
          </a:xfrm>
          <a:prstGeom prst="rect">
            <a:avLst/>
          </a:prstGeom>
        </p:spPr>
        <p:txBody>
          <a:bodyPr>
            <a:normAutofit/>
          </a:bodyPr>
          <a:lstStyle/>
          <a:p>
            <a:r>
              <a:rPr lang="en-US" b="1" dirty="0">
                <a:solidFill>
                  <a:srgbClr val="242B62"/>
                </a:solidFill>
              </a:rPr>
              <a:t>MODULE 2: LEARNING OUTCOMES </a:t>
            </a:r>
          </a:p>
          <a:p>
            <a:endParaRPr lang="en-US" b="1" dirty="0">
              <a:solidFill>
                <a:srgbClr val="242B62"/>
              </a:solidFill>
            </a:endParaRPr>
          </a:p>
          <a:p>
            <a:endParaRPr lang="en-US" b="1" dirty="0">
              <a:solidFill>
                <a:srgbClr val="242B62"/>
              </a:solidFill>
            </a:endParaRPr>
          </a:p>
        </p:txBody>
      </p:sp>
      <p:sp>
        <p:nvSpPr>
          <p:cNvPr id="4" name="TextBox 3">
            <a:extLst>
              <a:ext uri="{FF2B5EF4-FFF2-40B4-BE49-F238E27FC236}">
                <a16:creationId xmlns:a16="http://schemas.microsoft.com/office/drawing/2014/main" id="{A22D4852-387B-AE7D-22BB-BEE35FB57D10}"/>
              </a:ext>
            </a:extLst>
          </p:cNvPr>
          <p:cNvSpPr txBox="1"/>
          <p:nvPr/>
        </p:nvSpPr>
        <p:spPr>
          <a:xfrm>
            <a:off x="6288833" y="806982"/>
            <a:ext cx="5744671" cy="60016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FFFFF"/>
                </a:solidFill>
                <a:effectLst/>
                <a:uLnTx/>
                <a:uFillTx/>
                <a:latin typeface="Calibri" panose="020F0502020204030204"/>
                <a:ea typeface="+mn-ea"/>
                <a:cs typeface="+mn-cs"/>
              </a:rPr>
              <a:t>– At the end of this module,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FFFFF"/>
                </a:solidFill>
                <a:effectLst/>
                <a:uLnTx/>
                <a:uFillTx/>
                <a:latin typeface="Calibri" panose="020F0502020204030204"/>
                <a:ea typeface="+mn-ea"/>
                <a:cs typeface="+mn-cs"/>
              </a:rPr>
              <a:t>Learners will be able to:</a:t>
            </a:r>
            <a:endParaRPr kumimoji="0" lang="en-IE" sz="240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Keep personal and financial details safe with simple habits across your phone, apps and accounts.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Create and store strong passwords safely, using a password manager or a secure written note.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Stay calm during a suspicious call or message, end it safely, and check independently before acting.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Know what to do if you are targeted by fraud, including who to contact in Ireland and how to report it.</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IE" sz="2400" b="0" i="0" u="none" strike="noStrike" kern="1200" cap="none" spc="0" normalizeH="0" baseline="0" noProof="0" dirty="0">
                <a:ln>
                  <a:noFill/>
                </a:ln>
                <a:solidFill>
                  <a:srgbClr val="FFFFFF"/>
                </a:solidFill>
                <a:effectLst/>
                <a:uLnTx/>
                <a:uFillTx/>
                <a:latin typeface="Calibri" panose="020F0502020204030204"/>
                <a:ea typeface="+mn-ea"/>
                <a:cs typeface="+mn-cs"/>
              </a:rPr>
            </a:br>
            <a:endParaRPr kumimoji="0" lang="en-IE" sz="2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8" name="Picture Placeholder 7">
            <a:extLst>
              <a:ext uri="{FF2B5EF4-FFF2-40B4-BE49-F238E27FC236}">
                <a16:creationId xmlns:a16="http://schemas.microsoft.com/office/drawing/2014/main" id="{42F5FA04-4D6F-1E42-5044-5B1FBAB8771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1114362" y="2802349"/>
            <a:ext cx="4981638" cy="3090444"/>
          </a:xfrm>
          <a:prstGeom prst="rect">
            <a:avLst/>
          </a:prstGeom>
          <a:solidFill>
            <a:srgbClr val="D9D9D9"/>
          </a:solidFill>
        </p:spPr>
      </p:pic>
    </p:spTree>
    <p:extLst>
      <p:ext uri="{BB962C8B-B14F-4D97-AF65-F5344CB8AC3E}">
        <p14:creationId xmlns:p14="http://schemas.microsoft.com/office/powerpoint/2010/main" val="1771619415"/>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p8" descr="A person and a young person looking at a tablet&#10;&#10;AI-generated content may be incorrect."/>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D9D9D9"/>
          </a:solidFill>
          <a:ln>
            <a:noFill/>
          </a:ln>
        </p:spPr>
      </p:pic>
      <p:sp>
        <p:nvSpPr>
          <p:cNvPr id="299" name="Google Shape;299;p8"/>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01</a:t>
            </a:r>
            <a:endParaRPr/>
          </a:p>
        </p:txBody>
      </p:sp>
      <p:sp>
        <p:nvSpPr>
          <p:cNvPr id="300" name="Google Shape;300;p8"/>
          <p:cNvSpPr/>
          <p:nvPr/>
        </p:nvSpPr>
        <p:spPr>
          <a:xfrm>
            <a:off x="5722297" y="3429000"/>
            <a:ext cx="4634683" cy="17542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301" name="Google Shape;301;p8"/>
          <p:cNvSpPr txBox="1"/>
          <p:nvPr/>
        </p:nvSpPr>
        <p:spPr>
          <a:xfrm>
            <a:off x="5722297" y="3448093"/>
            <a:ext cx="3717108"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rgbClr val="242B62"/>
                </a:solidFill>
                <a:latin typeface="Calibri"/>
                <a:ea typeface="Calibri"/>
                <a:cs typeface="Calibri"/>
                <a:sym typeface="Calibri"/>
              </a:rPr>
              <a:t>GETTING STARTED WITH DIGITAL MONEY</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6" name="TextBox 5">
            <a:extLst>
              <a:ext uri="{FF2B5EF4-FFF2-40B4-BE49-F238E27FC236}">
                <a16:creationId xmlns:a16="http://schemas.microsoft.com/office/drawing/2014/main" id="{707AC017-97A8-0531-58DB-01EDF6EF1A87}"/>
              </a:ext>
            </a:extLst>
          </p:cNvPr>
          <p:cNvSpPr txBox="1"/>
          <p:nvPr/>
        </p:nvSpPr>
        <p:spPr>
          <a:xfrm>
            <a:off x="466343" y="549247"/>
            <a:ext cx="5570957" cy="5816977"/>
          </a:xfrm>
          <a:prstGeom prst="rect">
            <a:avLst/>
          </a:prstGeom>
          <a:noFill/>
          <a:ln>
            <a:noFill/>
          </a:ln>
        </p:spPr>
        <p:txBody>
          <a:bodyPr wrap="square">
            <a:spAutoFit/>
          </a:bodyPr>
          <a:lstStyle/>
          <a:p>
            <a:pPr>
              <a:buNone/>
            </a:pPr>
            <a:endParaRPr lang="en-US" sz="1200" dirty="0">
              <a:solidFill>
                <a:schemeClr val="bg1"/>
              </a:solidFill>
              <a:latin typeface="Calibri" panose="020F0502020204030204" pitchFamily="34" charset="0"/>
              <a:cs typeface="Calibri" panose="020F0502020204030204" pitchFamily="34" charset="0"/>
            </a:endParaRPr>
          </a:p>
          <a:p>
            <a:r>
              <a:rPr lang="en-US" sz="3600" b="1" dirty="0">
                <a:solidFill>
                  <a:schemeClr val="bg1"/>
                </a:solidFill>
                <a:latin typeface="Calibri" panose="020F0502020204030204" pitchFamily="34" charset="0"/>
                <a:cs typeface="Calibri" panose="020F0502020204030204" pitchFamily="34" charset="0"/>
              </a:rPr>
              <a:t>Managing money has changed</a:t>
            </a:r>
          </a:p>
          <a:p>
            <a:endParaRPr lang="en-US" sz="2400" dirty="0">
              <a:solidFill>
                <a:schemeClr val="bg1"/>
              </a:solidFill>
              <a:latin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cs typeface="Calibri" panose="020F0502020204030204" pitchFamily="34" charset="0"/>
              </a:rPr>
              <a:t>Many everyday financial tasks now happen through:</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phones </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tablets </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websites </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banking apps </a:t>
            </a:r>
          </a:p>
          <a:p>
            <a:endParaRPr lang="en-US" sz="2400" b="1" dirty="0">
              <a:solidFill>
                <a:schemeClr val="bg1"/>
              </a:solidFill>
              <a:latin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cs typeface="Calibri" panose="020F0502020204030204" pitchFamily="34" charset="0"/>
              </a:rPr>
              <a:t>These tools can make managing your money easier from home, but it is important to understand how to use them safely.</a:t>
            </a:r>
          </a:p>
        </p:txBody>
      </p:sp>
      <p:pic>
        <p:nvPicPr>
          <p:cNvPr id="4" name="Picture Placeholder 3">
            <a:extLst>
              <a:ext uri="{FF2B5EF4-FFF2-40B4-BE49-F238E27FC236}">
                <a16:creationId xmlns:a16="http://schemas.microsoft.com/office/drawing/2014/main" id="{7620AF92-367D-CB4D-7D40-1BC618C5A066}"/>
              </a:ext>
            </a:extLst>
          </p:cNvPr>
          <p:cNvPicPr>
            <a:picLocks noGrp="1" noChangeAspect="1"/>
          </p:cNvPicPr>
          <p:nvPr>
            <p:ph type="pic" idx="2"/>
          </p:nvPr>
        </p:nvPicPr>
        <p:blipFill>
          <a:blip r:embed="rId3" cstate="email">
            <a:extLst>
              <a:ext uri="{28A0092B-C50C-407E-A947-70E740481C1C}">
                <a14:useLocalDpi xmlns:a14="http://schemas.microsoft.com/office/drawing/2010/main"/>
              </a:ext>
            </a:extLst>
          </a:blip>
          <a:srcRect/>
          <a:stretch>
            <a:fillRect/>
          </a:stretch>
        </p:blipFill>
        <p:spPr>
          <a:xfrm>
            <a:off x="6457507" y="674438"/>
            <a:ext cx="4513837" cy="5509123"/>
          </a:xfrm>
          <a:prstGeom prst="rect">
            <a:avLst/>
          </a:prstGeom>
        </p:spPr>
      </p:pic>
      <p:pic>
        <p:nvPicPr>
          <p:cNvPr id="290" name="Google Shape;290;p8" descr="A colorful circles with white lines and dots  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12093457">
            <a:off x="10068433" y="-351182"/>
            <a:ext cx="3077114" cy="25437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A29260C-0C5C-700E-69A2-C7B186EE401F}"/>
              </a:ext>
            </a:extLst>
          </p:cNvPr>
          <p:cNvSpPr>
            <a:spLocks noGrp="1"/>
          </p:cNvSpPr>
          <p:nvPr>
            <p:ph type="body" idx="2"/>
          </p:nvPr>
        </p:nvSpPr>
        <p:spPr>
          <a:xfrm>
            <a:off x="657224" y="612580"/>
            <a:ext cx="11046441" cy="5911510"/>
          </a:xfrm>
        </p:spPr>
        <p:txBody>
          <a:bodyPr/>
          <a:lstStyle/>
          <a:p>
            <a:r>
              <a:rPr lang="en-US" sz="3600" b="1" dirty="0">
                <a:solidFill>
                  <a:srgbClr val="CA7BB3"/>
                </a:solidFill>
              </a:rPr>
              <a:t>Why this matters now</a:t>
            </a:r>
          </a:p>
          <a:p>
            <a:endParaRPr lang="en-US" sz="1400" dirty="0"/>
          </a:p>
          <a:p>
            <a:r>
              <a:rPr lang="en-US" dirty="0"/>
              <a:t>Digital finance is now part of daily life for many people.</a:t>
            </a:r>
          </a:p>
          <a:p>
            <a:endParaRPr lang="en-US" sz="700" dirty="0"/>
          </a:p>
          <a:p>
            <a:r>
              <a:rPr lang="en-US" dirty="0"/>
              <a:t>People regularly use digital tools to:</a:t>
            </a:r>
          </a:p>
          <a:p>
            <a:endParaRPr lang="en-US" sz="900" dirty="0"/>
          </a:p>
          <a:p>
            <a:pPr marL="571500" indent="-342900">
              <a:buFont typeface="Arial" panose="020B0604020202020204" pitchFamily="34" charset="0"/>
              <a:buChar char="•"/>
            </a:pPr>
            <a:r>
              <a:rPr lang="en-US" dirty="0"/>
              <a:t>check bank accounts </a:t>
            </a:r>
          </a:p>
          <a:p>
            <a:pPr marL="571500" indent="-342900">
              <a:buFont typeface="Arial" panose="020B0604020202020204" pitchFamily="34" charset="0"/>
              <a:buChar char="•"/>
            </a:pPr>
            <a:r>
              <a:rPr lang="en-US" dirty="0"/>
              <a:t>pay bills </a:t>
            </a:r>
          </a:p>
          <a:p>
            <a:pPr marL="571500" indent="-342900">
              <a:buFont typeface="Arial" panose="020B0604020202020204" pitchFamily="34" charset="0"/>
              <a:buChar char="•"/>
            </a:pPr>
            <a:r>
              <a:rPr lang="en-US" dirty="0"/>
              <a:t>transfer money </a:t>
            </a:r>
          </a:p>
          <a:p>
            <a:pPr marL="571500" indent="-342900">
              <a:buFont typeface="Arial" panose="020B0604020202020204" pitchFamily="34" charset="0"/>
              <a:buChar char="•"/>
            </a:pPr>
            <a:r>
              <a:rPr lang="en-US" dirty="0"/>
              <a:t>receive alerts </a:t>
            </a:r>
          </a:p>
          <a:p>
            <a:pPr marL="571500" indent="-342900">
              <a:buFont typeface="Arial" panose="020B0604020202020204" pitchFamily="34" charset="0"/>
              <a:buChar char="•"/>
            </a:pPr>
            <a:r>
              <a:rPr lang="en-US" dirty="0"/>
              <a:t>track spending </a:t>
            </a:r>
          </a:p>
          <a:p>
            <a:pPr marL="571500" indent="-342900">
              <a:buFont typeface="Arial" panose="020B0604020202020204" pitchFamily="34" charset="0"/>
              <a:buChar char="•"/>
            </a:pPr>
            <a:r>
              <a:rPr lang="en-US" dirty="0"/>
              <a:t>shop online </a:t>
            </a:r>
          </a:p>
          <a:p>
            <a:pPr marL="571500" indent="-342900">
              <a:buFont typeface="Arial" panose="020B0604020202020204" pitchFamily="34" charset="0"/>
              <a:buChar char="•"/>
            </a:pPr>
            <a:endParaRPr lang="en-US" dirty="0"/>
          </a:p>
          <a:p>
            <a:pPr marL="228600" indent="0"/>
            <a:r>
              <a:rPr lang="en-US" dirty="0"/>
              <a:t>This can make managing money easier, quicker and more convenient.</a:t>
            </a:r>
          </a:p>
          <a:p>
            <a:endParaRPr lang="en-US" sz="1100" dirty="0"/>
          </a:p>
          <a:p>
            <a:endParaRPr lang="en-US" sz="1100" dirty="0"/>
          </a:p>
          <a:p>
            <a:r>
              <a:rPr lang="en-US" b="1" dirty="0">
                <a:solidFill>
                  <a:srgbClr val="CA7BB3"/>
                </a:solidFill>
              </a:rPr>
              <a:t>Around 95% of people in Ireland now use online banking (Eurostat, 2025).</a:t>
            </a:r>
          </a:p>
          <a:p>
            <a:endParaRPr lang="en-US" sz="1400" dirty="0"/>
          </a:p>
          <a:p>
            <a:endParaRPr lang="en-GB" dirty="0"/>
          </a:p>
        </p:txBody>
      </p:sp>
      <p:pic>
        <p:nvPicPr>
          <p:cNvPr id="4" name="Picture 3">
            <a:extLst>
              <a:ext uri="{FF2B5EF4-FFF2-40B4-BE49-F238E27FC236}">
                <a16:creationId xmlns:a16="http://schemas.microsoft.com/office/drawing/2014/main" id="{0F24B5E8-8606-31F4-0CCE-FF88955A5F1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55330" y="2561037"/>
            <a:ext cx="1591194" cy="1450974"/>
          </a:xfrm>
          <a:prstGeom prst="rect">
            <a:avLst/>
          </a:prstGeom>
        </p:spPr>
      </p:pic>
    </p:spTree>
    <p:extLst>
      <p:ext uri="{BB962C8B-B14F-4D97-AF65-F5344CB8AC3E}">
        <p14:creationId xmlns:p14="http://schemas.microsoft.com/office/powerpoint/2010/main" val="2052045126"/>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C0EA4-8DBE-F6FB-3F22-591BF799701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8554BA-8140-C652-7E3F-E78D0480742C}"/>
              </a:ext>
            </a:extLst>
          </p:cNvPr>
          <p:cNvSpPr>
            <a:spLocks noGrp="1"/>
          </p:cNvSpPr>
          <p:nvPr>
            <p:ph type="body" idx="2"/>
          </p:nvPr>
        </p:nvSpPr>
        <p:spPr>
          <a:xfrm>
            <a:off x="504824" y="352908"/>
            <a:ext cx="10918095" cy="6406555"/>
          </a:xfrm>
        </p:spPr>
        <p:txBody>
          <a:bodyPr>
            <a:normAutofit fontScale="99500"/>
          </a:bodyPr>
          <a:lstStyle/>
          <a:p>
            <a:r>
              <a:rPr lang="en-US" sz="3900" b="1" dirty="0">
                <a:solidFill>
                  <a:srgbClr val="CA7BB3"/>
                </a:solidFill>
              </a:rPr>
              <a:t>Why this matters now</a:t>
            </a:r>
          </a:p>
          <a:p>
            <a:endParaRPr lang="en-US" sz="900" b="1" dirty="0">
              <a:solidFill>
                <a:srgbClr val="EBCB1F"/>
              </a:solidFill>
            </a:endParaRPr>
          </a:p>
          <a:p>
            <a:r>
              <a:rPr lang="en-US" sz="2600" dirty="0"/>
              <a:t>As digital finance has grown, scams have also become more common and</a:t>
            </a:r>
          </a:p>
          <a:p>
            <a:r>
              <a:rPr lang="en-US" sz="2600" dirty="0"/>
              <a:t>more convincing.</a:t>
            </a:r>
          </a:p>
          <a:p>
            <a:endParaRPr lang="en-US" sz="1200" dirty="0"/>
          </a:p>
          <a:p>
            <a:r>
              <a:rPr lang="en-US" sz="2600" dirty="0"/>
              <a:t>Scams affect millions of seniors:</a:t>
            </a:r>
          </a:p>
          <a:p>
            <a:endParaRPr lang="en-US" sz="1200" dirty="0"/>
          </a:p>
          <a:p>
            <a:pPr marL="571500" indent="-342900">
              <a:buFont typeface="Arial" panose="020B0604020202020204" pitchFamily="34" charset="0"/>
              <a:buChar char="•"/>
            </a:pPr>
            <a:r>
              <a:rPr lang="en-US" sz="2600" b="1" dirty="0"/>
              <a:t>78%</a:t>
            </a:r>
            <a:r>
              <a:rPr lang="en-US" sz="2600" dirty="0"/>
              <a:t> of Irish adults are targeted by a scam text, email or call at least once a month </a:t>
            </a:r>
          </a:p>
          <a:p>
            <a:pPr marL="571500" indent="-342900">
              <a:buFont typeface="Arial" panose="020B0604020202020204" pitchFamily="34" charset="0"/>
              <a:buChar char="•"/>
            </a:pPr>
            <a:r>
              <a:rPr lang="en-US" sz="2600" b="1" dirty="0"/>
              <a:t>€160 million</a:t>
            </a:r>
            <a:r>
              <a:rPr lang="en-US" sz="2600" dirty="0"/>
              <a:t> was lost to payment fraud in Ireland in 2024, up almost 25% in a year </a:t>
            </a:r>
          </a:p>
          <a:p>
            <a:pPr marL="571500" indent="-342900">
              <a:buFont typeface="Arial" panose="020B0604020202020204" pitchFamily="34" charset="0"/>
              <a:buChar char="•"/>
            </a:pPr>
            <a:r>
              <a:rPr lang="en-US" sz="2600" b="1" dirty="0"/>
              <a:t>Over €20 million</a:t>
            </a:r>
            <a:r>
              <a:rPr lang="en-US" sz="2600" dirty="0"/>
              <a:t> was lost to investment scams in 2025, with people in their 50s most often targeted </a:t>
            </a:r>
          </a:p>
          <a:p>
            <a:pPr marL="228600" indent="0"/>
            <a:endParaRPr lang="en-US" sz="900" b="1" dirty="0"/>
          </a:p>
          <a:p>
            <a:r>
              <a:rPr lang="en-US" sz="2600" dirty="0"/>
              <a:t>Scams do not only cause financial harm. They can also reduce:</a:t>
            </a:r>
          </a:p>
          <a:p>
            <a:endParaRPr lang="en-US" sz="1400" dirty="0"/>
          </a:p>
          <a:p>
            <a:endParaRPr lang="en-GB" dirty="0"/>
          </a:p>
        </p:txBody>
      </p:sp>
      <p:sp>
        <p:nvSpPr>
          <p:cNvPr id="2" name="Rectangle: Rounded Corners 1">
            <a:extLst>
              <a:ext uri="{FF2B5EF4-FFF2-40B4-BE49-F238E27FC236}">
                <a16:creationId xmlns:a16="http://schemas.microsoft.com/office/drawing/2014/main" id="{076596E1-102D-D91A-501F-61FBAF2BCFB5}"/>
              </a:ext>
            </a:extLst>
          </p:cNvPr>
          <p:cNvSpPr/>
          <p:nvPr/>
        </p:nvSpPr>
        <p:spPr>
          <a:xfrm>
            <a:off x="1264092" y="5886920"/>
            <a:ext cx="2450335" cy="806282"/>
          </a:xfrm>
          <a:prstGeom prst="roundRect">
            <a:avLst/>
          </a:prstGeom>
          <a:solidFill>
            <a:srgbClr val="E1B5D4"/>
          </a:solidFill>
          <a:ln w="57150">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Calibri" panose="020F0502020204030204" pitchFamily="34" charset="0"/>
                <a:ea typeface="Calibri" panose="020F0502020204030204" pitchFamily="34" charset="0"/>
                <a:cs typeface="Calibri" panose="020F0502020204030204" pitchFamily="34" charset="0"/>
              </a:rPr>
              <a:t>Confidence </a:t>
            </a:r>
            <a:endParaRPr lang="en-GB" sz="20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F729C3F0-2F98-92B2-01E2-87964491454A}"/>
              </a:ext>
            </a:extLst>
          </p:cNvPr>
          <p:cNvSpPr/>
          <p:nvPr/>
        </p:nvSpPr>
        <p:spPr>
          <a:xfrm>
            <a:off x="4297632" y="5913299"/>
            <a:ext cx="2553061" cy="839589"/>
          </a:xfrm>
          <a:prstGeom prst="roundRect">
            <a:avLst/>
          </a:prstGeom>
          <a:solidFill>
            <a:srgbClr val="E1B5D4"/>
          </a:solidFill>
          <a:ln w="57150">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Calibri" panose="020F0502020204030204" pitchFamily="34" charset="0"/>
                <a:ea typeface="Calibri" panose="020F0502020204030204" pitchFamily="34" charset="0"/>
                <a:cs typeface="Calibri" panose="020F0502020204030204" pitchFamily="34" charset="0"/>
              </a:rPr>
              <a:t>Independence        </a:t>
            </a:r>
            <a:endParaRPr lang="en-GB" sz="2000" b="1" dirty="0">
              <a:latin typeface="Calibri" panose="020F0502020204030204" pitchFamily="34" charset="0"/>
              <a:ea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36C9B022-BE05-9B86-D208-A0671FDCBA5A}"/>
              </a:ext>
            </a:extLst>
          </p:cNvPr>
          <p:cNvSpPr/>
          <p:nvPr/>
        </p:nvSpPr>
        <p:spPr>
          <a:xfrm>
            <a:off x="7433898" y="5919488"/>
            <a:ext cx="2553061" cy="827213"/>
          </a:xfrm>
          <a:prstGeom prst="roundRect">
            <a:avLst/>
          </a:prstGeom>
          <a:solidFill>
            <a:srgbClr val="E1B5D4"/>
          </a:solidFill>
          <a:ln w="57150">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Calibri" panose="020F0502020204030204" pitchFamily="34" charset="0"/>
                <a:ea typeface="Calibri" panose="020F0502020204030204" pitchFamily="34" charset="0"/>
                <a:cs typeface="Calibri" panose="020F0502020204030204" pitchFamily="34" charset="0"/>
              </a:rPr>
              <a:t>Digital Participation</a:t>
            </a:r>
            <a:r>
              <a:rPr lang="en-GB"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999654294"/>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2421</TotalTime>
  <Words>3429</Words>
  <Application>Microsoft Office PowerPoint</Application>
  <PresentationFormat>Widescreen</PresentationFormat>
  <Paragraphs>537</Paragraphs>
  <Slides>47</Slides>
  <Notes>27</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47</vt:i4>
      </vt:variant>
    </vt:vector>
  </HeadingPairs>
  <TitlesOfParts>
    <vt:vector size="55" baseType="lpstr">
      <vt:lpstr>Montserrat Light</vt:lpstr>
      <vt:lpstr>Arial</vt:lpstr>
      <vt:lpstr>Montserrat</vt:lpstr>
      <vt:lpstr>Calibri</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52</cp:revision>
  <dcterms:created xsi:type="dcterms:W3CDTF">2020-10-14T13:32:04Z</dcterms:created>
  <dcterms:modified xsi:type="dcterms:W3CDTF">2026-07-07T14:52:57Z</dcterms:modified>
</cp:coreProperties>
</file>