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8"/>
  </p:notesMasterIdLst>
  <p:sldIdLst>
    <p:sldId id="4371" r:id="rId2"/>
    <p:sldId id="4412" r:id="rId3"/>
    <p:sldId id="4306" r:id="rId4"/>
    <p:sldId id="4384" r:id="rId5"/>
    <p:sldId id="4285" r:id="rId6"/>
    <p:sldId id="4385" r:id="rId7"/>
    <p:sldId id="4352" r:id="rId8"/>
    <p:sldId id="4319" r:id="rId9"/>
    <p:sldId id="4387" r:id="rId10"/>
    <p:sldId id="4410" r:id="rId11"/>
    <p:sldId id="4338" r:id="rId12"/>
    <p:sldId id="4355" r:id="rId13"/>
    <p:sldId id="4394" r:id="rId14"/>
    <p:sldId id="4388" r:id="rId15"/>
    <p:sldId id="4395" r:id="rId16"/>
    <p:sldId id="4391" r:id="rId17"/>
    <p:sldId id="4392" r:id="rId18"/>
    <p:sldId id="4389" r:id="rId19"/>
    <p:sldId id="4396" r:id="rId20"/>
    <p:sldId id="4390" r:id="rId21"/>
    <p:sldId id="4397" r:id="rId22"/>
    <p:sldId id="4393" r:id="rId23"/>
    <p:sldId id="260" r:id="rId24"/>
    <p:sldId id="275" r:id="rId25"/>
    <p:sldId id="4398" r:id="rId26"/>
    <p:sldId id="4399" r:id="rId27"/>
    <p:sldId id="4379" r:id="rId28"/>
    <p:sldId id="4400" r:id="rId29"/>
    <p:sldId id="4305" r:id="rId30"/>
    <p:sldId id="4401" r:id="rId31"/>
    <p:sldId id="4402" r:id="rId32"/>
    <p:sldId id="4403" r:id="rId33"/>
    <p:sldId id="4411" r:id="rId34"/>
    <p:sldId id="4408" r:id="rId35"/>
    <p:sldId id="4351" r:id="rId36"/>
    <p:sldId id="4404" r:id="rId37"/>
    <p:sldId id="269" r:id="rId38"/>
    <p:sldId id="4405" r:id="rId39"/>
    <p:sldId id="4314" r:id="rId40"/>
    <p:sldId id="4375" r:id="rId41"/>
    <p:sldId id="4406" r:id="rId42"/>
    <p:sldId id="4407" r:id="rId43"/>
    <p:sldId id="4313" r:id="rId44"/>
    <p:sldId id="4409" r:id="rId45"/>
    <p:sldId id="4300" r:id="rId46"/>
    <p:sldId id="426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CA7BB3"/>
    <a:srgbClr val="727272"/>
    <a:srgbClr val="615AA6"/>
    <a:srgbClr val="EBCB1F"/>
    <a:srgbClr val="5496D1"/>
    <a:srgbClr val="403B6D"/>
    <a:srgbClr val="C16D32"/>
    <a:srgbClr val="BDA6CE"/>
    <a:srgbClr val="E5BD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7CD9A3-CACA-4516-B7FA-CD4D3D448BF2}" v="1" dt="2026-07-02T19:59:17.1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194"/>
  </p:normalViewPr>
  <p:slideViewPr>
    <p:cSldViewPr snapToGrid="0" snapToObjects="1">
      <p:cViewPr>
        <p:scale>
          <a:sx n="118" d="100"/>
          <a:sy n="118" d="100"/>
        </p:scale>
        <p:origin x="1992" y="65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56" d="100"/>
        <a:sy n="5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FC7CD9A3-CACA-4516-B7FA-CD4D3D448BF2}"/>
    <pc:docChg chg="modSld">
      <pc:chgData name="Anja Schneidermann" userId="eq29njGU8y0PSNDJNl4ufIg6G2AS0r0w7kVXUGd1zCU=" providerId="None" clId="Web-{FC7CD9A3-CACA-4516-B7FA-CD4D3D448BF2}" dt="2026-07-02T19:59:17.190" v="0" actId="1076"/>
      <pc:docMkLst>
        <pc:docMk/>
      </pc:docMkLst>
      <pc:sldChg chg="modSp">
        <pc:chgData name="Anja Schneidermann" userId="eq29njGU8y0PSNDJNl4ufIg6G2AS0r0w7kVXUGd1zCU=" providerId="None" clId="Web-{FC7CD9A3-CACA-4516-B7FA-CD4D3D448BF2}" dt="2026-07-02T19:59:17.190" v="0" actId="1076"/>
        <pc:sldMkLst>
          <pc:docMk/>
          <pc:sldMk cId="4286318819" sldId="4391"/>
        </pc:sldMkLst>
        <pc:spChg chg="mod">
          <ac:chgData name="Anja Schneidermann" userId="eq29njGU8y0PSNDJNl4ufIg6G2AS0r0w7kVXUGd1zCU=" providerId="None" clId="Web-{FC7CD9A3-CACA-4516-B7FA-CD4D3D448BF2}" dt="2026-07-02T19:59:17.190" v="0" actId="1076"/>
          <ac:spMkLst>
            <pc:docMk/>
            <pc:sldMk cId="4286318819" sldId="4391"/>
            <ac:spMk id="34" creationId="{B8D81662-6101-AF81-BDF9-E91E9E18E6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7/28/26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‹Nº›</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AD120-3405-E45E-78F2-6FFCEAEBB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888FE-2066-702B-C055-0D94E234A9BB}"/>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E535F3E2-AFB1-BE2E-3CAB-4C4AB75A8DD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3AED1E-6D34-CE5C-F8F3-DF56408D9446}"/>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4520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507330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498078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5B5D2-5A46-CCB2-1E00-E102EAD13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A86C6-10EE-EB6B-AD19-D45D07D01E00}"/>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316C7ED-B66E-7F77-0C5B-132C13A51F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F570DF-F32B-B247-E05B-278F5D3E2B33}"/>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97656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5432237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583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08848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74512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35195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958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9209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8197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61524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57641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942241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2480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38016265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44810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70549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596622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744347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122594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9650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762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9114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2264170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12293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1160130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3186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81" r:id="rId1"/>
    <p:sldLayoutId id="2147483940" r:id="rId2"/>
    <p:sldLayoutId id="2147483923" r:id="rId3"/>
    <p:sldLayoutId id="2147483922" r:id="rId4"/>
    <p:sldLayoutId id="2147483945" r:id="rId5"/>
    <p:sldLayoutId id="2147483882" r:id="rId6"/>
    <p:sldLayoutId id="2147483935" r:id="rId7"/>
    <p:sldLayoutId id="2147483936" r:id="rId8"/>
    <p:sldLayoutId id="2147483840" r:id="rId9"/>
    <p:sldLayoutId id="2147483912" r:id="rId10"/>
    <p:sldLayoutId id="2147483918" r:id="rId11"/>
    <p:sldLayoutId id="2147483944" r:id="rId12"/>
    <p:sldLayoutId id="2147483883" r:id="rId13"/>
    <p:sldLayoutId id="2147483841" r:id="rId14"/>
    <p:sldLayoutId id="2147483927" r:id="rId15"/>
    <p:sldLayoutId id="2147483885" r:id="rId16"/>
    <p:sldLayoutId id="2147483937" r:id="rId17"/>
    <p:sldLayoutId id="2147483938" r:id="rId18"/>
    <p:sldLayoutId id="2147483939" r:id="rId19"/>
    <p:sldLayoutId id="2147483886" r:id="rId20"/>
    <p:sldLayoutId id="2147483931" r:id="rId21"/>
    <p:sldLayoutId id="2147483861" r:id="rId22"/>
    <p:sldLayoutId id="2147483900" r:id="rId23"/>
    <p:sldLayoutId id="2147483902" r:id="rId24"/>
    <p:sldLayoutId id="2147483833" r:id="rId25"/>
    <p:sldLayoutId id="2147483933" r:id="rId26"/>
    <p:sldLayoutId id="2147483847" r:id="rId27"/>
    <p:sldLayoutId id="2147483930" r:id="rId28"/>
    <p:sldLayoutId id="2147483853"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hyperlink" Target="https://support.apple.com/en-us/109016" TargetMode="External"/><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hyperlink" Target="https://ai4seniorsproject.eu/resources/" TargetMode="External"/><Relationship Id="rId5" Type="http://schemas.openxmlformats.org/officeDocument/2006/relationships/image" Target="../media/image20.png"/><Relationship Id="rId4" Type="http://schemas.openxmlformats.org/officeDocument/2006/relationships/hyperlink" Target="https://passwords.google.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5.jpeg"/><Relationship Id="rId7" Type="http://schemas.openxmlformats.org/officeDocument/2006/relationships/hyperlink" Target="https://ai4seniorsproject.eu/resources/" TargetMode="External"/><Relationship Id="rId2" Type="http://schemas.openxmlformats.org/officeDocument/2006/relationships/slideLayout" Target="../slideLayouts/slideLayout26.xml"/><Relationship Id="rId1" Type="http://schemas.openxmlformats.org/officeDocument/2006/relationships/video" Target="https://www.youtube.com/embed/4pvtGyWRaO8?feature=oembed" TargetMode="External"/><Relationship Id="rId6" Type="http://schemas.openxmlformats.org/officeDocument/2006/relationships/hyperlink" Target="https://www.youtube.com/watch?v=5DAbYSxQ3-E" TargetMode="External"/><Relationship Id="rId5" Type="http://schemas.openxmlformats.org/officeDocument/2006/relationships/hyperlink" Target="https://www.youtube.com/watch?v=iG47kb9AUKA" TargetMode="External"/><Relationship Id="rId4" Type="http://schemas.openxmlformats.org/officeDocument/2006/relationships/hyperlink" Target="https://www.youtube.com/watch?v=4pvtGyWRaO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ai4seniorsproject.eu/resources/" TargetMode="External"/><Relationship Id="rId2" Type="http://schemas.openxmlformats.org/officeDocument/2006/relationships/image" Target="../media/image27.jpeg"/><Relationship Id="rId1" Type="http://schemas.openxmlformats.org/officeDocument/2006/relationships/slideLayout" Target="../slideLayouts/slideLayout2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hyperlink" Target="http://thechoice.escp.eu/choose-to-lead/harnessing-ai-to-accelerate-digital-transformation/" TargetMode="External"/><Relationship Id="rId2" Type="http://schemas.openxmlformats.org/officeDocument/2006/relationships/image" Target="../media/image30.jpe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jpeg"/><Relationship Id="rId1" Type="http://schemas.openxmlformats.org/officeDocument/2006/relationships/slideLayout" Target="../slideLayouts/slideLayout28.xml"/><Relationship Id="rId5" Type="http://schemas.openxmlformats.org/officeDocument/2006/relationships/image" Target="../media/image35.svg"/><Relationship Id="rId4" Type="http://schemas.openxmlformats.org/officeDocument/2006/relationships/image" Target="../media/image34.sv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HSYm31_O4Lk" TargetMode="External"/><Relationship Id="rId7" Type="http://schemas.openxmlformats.org/officeDocument/2006/relationships/hyperlink" Target="https://www.youtube.com/watch?v=JC9Pgrfp_Do" TargetMode="External"/><Relationship Id="rId2" Type="http://schemas.openxmlformats.org/officeDocument/2006/relationships/slideLayout" Target="../slideLayouts/slideLayout26.xml"/><Relationship Id="rId1" Type="http://schemas.openxmlformats.org/officeDocument/2006/relationships/video" Target="https://www.youtube.com/embed/JC9Pgrfp_Do?feature=oembed" TargetMode="External"/><Relationship Id="rId6" Type="http://schemas.openxmlformats.org/officeDocument/2006/relationships/image" Target="../media/image36.jpeg"/><Relationship Id="rId5" Type="http://schemas.openxmlformats.org/officeDocument/2006/relationships/hyperlink" Target="https://www.youtube.com/watch?v=Tn8NkqJAILs" TargetMode="External"/><Relationship Id="rId4" Type="http://schemas.openxmlformats.org/officeDocument/2006/relationships/hyperlink" Target="https://www.youtube.com/watch?v=fOSFg5mCR5I"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www.labopen.fi/en/lab-pro/testing-the-reliability-of-ai-detectors-having-to-prove-a-negative-and-gaming-ai-detectors/" TargetMode="External"/><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s://www.lifegate.it/deepfake-definizione-soluzione" TargetMode="External"/><Relationship Id="rId2" Type="http://schemas.openxmlformats.org/officeDocument/2006/relationships/image" Target="../media/image39.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1.xml"/><Relationship Id="rId5" Type="http://schemas.openxmlformats.org/officeDocument/2006/relationships/image" Target="../media/image43.sv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shorts/oPbuyJqSQ2k" TargetMode="External"/><Relationship Id="rId2" Type="http://schemas.openxmlformats.org/officeDocument/2006/relationships/slideLayout" Target="../slideLayouts/slideLayout27.xml"/><Relationship Id="rId1" Type="http://schemas.openxmlformats.org/officeDocument/2006/relationships/video" Target="https://www.youtube.com/embed/oPbuyJqSQ2k?feature=oembed" TargetMode="Externa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48.svg"/><Relationship Id="rId5" Type="http://schemas.openxmlformats.org/officeDocument/2006/relationships/image" Target="../media/image47.svg"/><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1.sv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50.svg"/><Relationship Id="rId5" Type="http://schemas.openxmlformats.org/officeDocument/2006/relationships/image" Target="../media/image49.svg"/><Relationship Id="rId4" Type="http://schemas.openxmlformats.org/officeDocument/2006/relationships/image" Target="../media/image45.svg"/></Relationships>
</file>

<file path=ppt/slides/_rels/slide3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e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e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3" Type="http://schemas.openxmlformats.org/officeDocument/2006/relationships/hyperlink" Target="https://www.snopes.com/" TargetMode="External"/><Relationship Id="rId2" Type="http://schemas.openxmlformats.org/officeDocument/2006/relationships/image" Target="../media/image56.jpeg"/><Relationship Id="rId1" Type="http://schemas.openxmlformats.org/officeDocument/2006/relationships/slideLayout" Target="../slideLayouts/slideLayout10.xml"/><Relationship Id="rId5" Type="http://schemas.openxmlformats.org/officeDocument/2006/relationships/hyperlink" Target="https://www.factcheck.org/" TargetMode="External"/><Relationship Id="rId4" Type="http://schemas.openxmlformats.org/officeDocument/2006/relationships/hyperlink" Target="https://fullfact.or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26.xml"/><Relationship Id="rId1" Type="http://schemas.openxmlformats.org/officeDocument/2006/relationships/video" Target="https://www.youtube.com/embed/cEvqVh6Gixg?feature=oembed" TargetMode="External"/><Relationship Id="rId4" Type="http://schemas.openxmlformats.org/officeDocument/2006/relationships/hyperlink" Target="https://www.youtube.com/watch?v=cEvqVh6Gix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0.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images/search/secure%20password/" TargetMode="External"/><Relationship Id="rId2" Type="http://schemas.openxmlformats.org/officeDocument/2006/relationships/image" Target="../media/image18.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Device and padlock">
            <a:extLst>
              <a:ext uri="{FF2B5EF4-FFF2-40B4-BE49-F238E27FC236}">
                <a16:creationId xmlns:a16="http://schemas.microsoft.com/office/drawing/2014/main" id="{891B4395-C80B-F7DA-3315-8EF9824AB5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0B5133A5-4E90-289E-FCFD-BE39647BAE88}"/>
              </a:ext>
            </a:extLst>
          </p:cNvPr>
          <p:cNvSpPr txBox="1"/>
          <p:nvPr/>
        </p:nvSpPr>
        <p:spPr>
          <a:xfrm>
            <a:off x="8276734" y="4053526"/>
            <a:ext cx="3601039" cy="923330"/>
          </a:xfrm>
          <a:prstGeom prst="rect">
            <a:avLst/>
          </a:prstGeom>
          <a:noFill/>
        </p:spPr>
        <p:txBody>
          <a:bodyPr wrap="square" rtlCol="0">
            <a:spAutoFit/>
          </a:bodyPr>
          <a:lstStyle/>
          <a:p>
            <a:r>
              <a:rPr lang="en-IE" sz="5400" b="1">
                <a:solidFill>
                  <a:srgbClr val="242B62"/>
                </a:solidFill>
              </a:rPr>
              <a:t>MÓDULO </a:t>
            </a:r>
            <a:r>
              <a:rPr lang="en-IE" sz="5400" b="1" dirty="0">
                <a:solidFill>
                  <a:srgbClr val="242B62"/>
                </a:solidFill>
              </a:rPr>
              <a:t>1</a:t>
            </a:r>
          </a:p>
        </p:txBody>
      </p:sp>
      <p:sp>
        <p:nvSpPr>
          <p:cNvPr id="6" name="TextBox 5">
            <a:extLst>
              <a:ext uri="{FF2B5EF4-FFF2-40B4-BE49-F238E27FC236}">
                <a16:creationId xmlns:a16="http://schemas.microsoft.com/office/drawing/2014/main" id="{2AC0BA0B-3904-0A61-3DE2-14DD0C6DEC07}"/>
              </a:ext>
            </a:extLst>
          </p:cNvPr>
          <p:cNvSpPr txBox="1"/>
          <p:nvPr/>
        </p:nvSpPr>
        <p:spPr>
          <a:xfrm>
            <a:off x="548891" y="4053526"/>
            <a:ext cx="4013682" cy="1569660"/>
          </a:xfrm>
          <a:prstGeom prst="rect">
            <a:avLst/>
          </a:prstGeom>
          <a:noFill/>
        </p:spPr>
        <p:txBody>
          <a:bodyPr wrap="square" rtlCol="0">
            <a:spAutoFit/>
          </a:bodyPr>
          <a:lstStyle/>
          <a:p>
            <a:r>
              <a:rPr lang="en-IE" sz="4800">
                <a:solidFill>
                  <a:schemeClr val="bg1"/>
                </a:solidFill>
              </a:rPr>
              <a:t>Seguridad Online y Digital </a:t>
            </a:r>
            <a:endParaRPr lang="en-IE" sz="4800" dirty="0">
              <a:solidFill>
                <a:schemeClr val="bg1"/>
              </a:solidFill>
            </a:endParaRPr>
          </a:p>
        </p:txBody>
      </p:sp>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03D26A-745F-45BC-6F12-4822B0DA753D}"/>
              </a:ext>
            </a:extLst>
          </p:cNvPr>
          <p:cNvSpPr>
            <a:spLocks noGrp="1"/>
          </p:cNvSpPr>
          <p:nvPr>
            <p:ph type="body" sz="quarter" idx="15"/>
          </p:nvPr>
        </p:nvSpPr>
        <p:spPr/>
        <p:txBody>
          <a:bodyPr/>
          <a:lstStyle/>
          <a:p>
            <a:r>
              <a:rPr lang="en-IE" b="1"/>
              <a:t>Tu Llave Digital</a:t>
            </a:r>
            <a:endParaRPr lang="en-IE" b="1" dirty="0"/>
          </a:p>
        </p:txBody>
      </p:sp>
      <p:sp>
        <p:nvSpPr>
          <p:cNvPr id="4" name="Google Shape;256;p20">
            <a:extLst>
              <a:ext uri="{FF2B5EF4-FFF2-40B4-BE49-F238E27FC236}">
                <a16:creationId xmlns:a16="http://schemas.microsoft.com/office/drawing/2014/main" id="{E87FDD06-DA66-5212-28E6-508DE2CD2AC4}"/>
              </a:ext>
            </a:extLst>
          </p:cNvPr>
          <p:cNvSpPr/>
          <p:nvPr/>
        </p:nvSpPr>
        <p:spPr>
          <a:xfrm>
            <a:off x="4555090" y="2678078"/>
            <a:ext cx="3407335" cy="2526872"/>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5" name="Google Shape;257;p20">
            <a:extLst>
              <a:ext uri="{FF2B5EF4-FFF2-40B4-BE49-F238E27FC236}">
                <a16:creationId xmlns:a16="http://schemas.microsoft.com/office/drawing/2014/main" id="{23D81DA8-6FBC-2BDE-1660-DF70E6F06E05}"/>
              </a:ext>
            </a:extLst>
          </p:cNvPr>
          <p:cNvSpPr/>
          <p:nvPr/>
        </p:nvSpPr>
        <p:spPr>
          <a:xfrm>
            <a:off x="6803422" y="2507816"/>
            <a:ext cx="299846" cy="425072"/>
          </a:xfrm>
          <a:custGeom>
            <a:avLst/>
            <a:gdLst/>
            <a:ahLst/>
            <a:cxnLst/>
            <a:rect l="l" t="t" r="r" b="b"/>
            <a:pathLst>
              <a:path w="2329" h="3007" extrusionOk="0">
                <a:moveTo>
                  <a:pt x="1" y="1"/>
                </a:moveTo>
                <a:lnTo>
                  <a:pt x="1" y="3006"/>
                </a:lnTo>
                <a:lnTo>
                  <a:pt x="2328" y="1504"/>
                </a:lnTo>
                <a:lnTo>
                  <a:pt x="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6" name="Google Shape;258;p20">
            <a:extLst>
              <a:ext uri="{FF2B5EF4-FFF2-40B4-BE49-F238E27FC236}">
                <a16:creationId xmlns:a16="http://schemas.microsoft.com/office/drawing/2014/main" id="{4EEC7ED7-1B0A-A195-441E-AE4B5F4CB73F}"/>
              </a:ext>
            </a:extLst>
          </p:cNvPr>
          <p:cNvSpPr/>
          <p:nvPr/>
        </p:nvSpPr>
        <p:spPr>
          <a:xfrm>
            <a:off x="6260824" y="4747021"/>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7" name="Google Shape;259;p20">
            <a:extLst>
              <a:ext uri="{FF2B5EF4-FFF2-40B4-BE49-F238E27FC236}">
                <a16:creationId xmlns:a16="http://schemas.microsoft.com/office/drawing/2014/main" id="{034D40AD-B7CB-CAE0-B7C1-3ED14F20BC28}"/>
              </a:ext>
            </a:extLst>
          </p:cNvPr>
          <p:cNvSpPr/>
          <p:nvPr/>
        </p:nvSpPr>
        <p:spPr>
          <a:xfrm>
            <a:off x="6217607" y="4673305"/>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8" name="Google Shape;268;p20">
            <a:extLst>
              <a:ext uri="{FF2B5EF4-FFF2-40B4-BE49-F238E27FC236}">
                <a16:creationId xmlns:a16="http://schemas.microsoft.com/office/drawing/2014/main" id="{EE203CF0-B900-05E0-7382-1F1289CA3C93}"/>
              </a:ext>
            </a:extLst>
          </p:cNvPr>
          <p:cNvSpPr/>
          <p:nvPr/>
        </p:nvSpPr>
        <p:spPr>
          <a:xfrm>
            <a:off x="1677971" y="1681951"/>
            <a:ext cx="3113036" cy="28729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9" name="Google Shape;269;p20">
            <a:extLst>
              <a:ext uri="{FF2B5EF4-FFF2-40B4-BE49-F238E27FC236}">
                <a16:creationId xmlns:a16="http://schemas.microsoft.com/office/drawing/2014/main" id="{F3C05BA0-A045-902F-DB00-DE49C7FBF0F1}"/>
              </a:ext>
            </a:extLst>
          </p:cNvPr>
          <p:cNvSpPr/>
          <p:nvPr/>
        </p:nvSpPr>
        <p:spPr>
          <a:xfrm>
            <a:off x="3829531" y="4280768"/>
            <a:ext cx="330133" cy="392537"/>
          </a:xfrm>
          <a:custGeom>
            <a:avLst/>
            <a:gdLst/>
            <a:ahLst/>
            <a:cxnLst/>
            <a:rect l="l" t="t" r="r" b="b"/>
            <a:pathLst>
              <a:path w="2329" h="3006" extrusionOk="0">
                <a:moveTo>
                  <a:pt x="1" y="0"/>
                </a:moveTo>
                <a:lnTo>
                  <a:pt x="1" y="3006"/>
                </a:lnTo>
                <a:lnTo>
                  <a:pt x="2328" y="1503"/>
                </a:lnTo>
                <a:lnTo>
                  <a:pt x="1" y="0"/>
                </a:ln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0" name="Google Shape;270;p20">
            <a:extLst>
              <a:ext uri="{FF2B5EF4-FFF2-40B4-BE49-F238E27FC236}">
                <a16:creationId xmlns:a16="http://schemas.microsoft.com/office/drawing/2014/main" id="{52332EA2-1751-BC78-C39C-EE7C921DB697}"/>
              </a:ext>
            </a:extLst>
          </p:cNvPr>
          <p:cNvSpPr/>
          <p:nvPr/>
        </p:nvSpPr>
        <p:spPr>
          <a:xfrm>
            <a:off x="3108669" y="1385003"/>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1" name="Google Shape;271;p20">
            <a:extLst>
              <a:ext uri="{FF2B5EF4-FFF2-40B4-BE49-F238E27FC236}">
                <a16:creationId xmlns:a16="http://schemas.microsoft.com/office/drawing/2014/main" id="{9388777D-7BC0-2E55-6974-FD9B03F81761}"/>
              </a:ext>
            </a:extLst>
          </p:cNvPr>
          <p:cNvSpPr/>
          <p:nvPr/>
        </p:nvSpPr>
        <p:spPr>
          <a:xfrm>
            <a:off x="3035801" y="1311354"/>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2" name="TextBox 28">
            <a:extLst>
              <a:ext uri="{FF2B5EF4-FFF2-40B4-BE49-F238E27FC236}">
                <a16:creationId xmlns:a16="http://schemas.microsoft.com/office/drawing/2014/main" id="{230A78FB-6248-1D61-C882-27D1376DB66A}"/>
              </a:ext>
            </a:extLst>
          </p:cNvPr>
          <p:cNvSpPr txBox="1"/>
          <p:nvPr/>
        </p:nvSpPr>
        <p:spPr>
          <a:xfrm>
            <a:off x="1828623" y="2098520"/>
            <a:ext cx="2653044" cy="1513235"/>
          </a:xfrm>
          <a:prstGeom prst="rect">
            <a:avLst/>
          </a:prstGeom>
          <a:noFill/>
        </p:spPr>
        <p:txBody>
          <a:bodyPr wrap="square">
            <a:spAutoFit/>
          </a:bodyPr>
          <a:lstStyle/>
          <a:p>
            <a:pPr defTabSz="914400">
              <a:lnSpc>
                <a:spcPts val="2340"/>
              </a:lnSpc>
            </a:pPr>
            <a:r>
              <a:rPr lang="en-US" sz="2200" b="1">
                <a:solidFill>
                  <a:srgbClr val="273370"/>
                </a:solidFill>
                <a:latin typeface="Calibri" panose="020F0502020204030204"/>
                <a:cs typeface="Times New Roman" panose="02020603050405020304" pitchFamily="18" charset="0"/>
              </a:rPr>
              <a:t>Pasa de contraseñas a frases - contraseña</a:t>
            </a:r>
            <a:endParaRPr lang="en-US" sz="800" dirty="0">
              <a:solidFill>
                <a:srgbClr val="273370"/>
              </a:solidFill>
              <a:latin typeface="Calibri" panose="020F0502020204030204"/>
              <a:cs typeface="Times New Roman" panose="02020603050405020304" pitchFamily="18" charset="0"/>
            </a:endParaRPr>
          </a:p>
          <a:p>
            <a:pPr defTabSz="914400"/>
            <a:r>
              <a:rPr lang="en-US">
                <a:solidFill>
                  <a:srgbClr val="273370"/>
                </a:solidFill>
                <a:latin typeface="Calibri" panose="020F0502020204030204"/>
                <a:cs typeface="Times New Roman" panose="02020603050405020304" pitchFamily="18" charset="0"/>
              </a:rPr>
              <a:t>Usa 3 - 4 palabras juntas…</a:t>
            </a:r>
          </a:p>
          <a:p>
            <a:pPr defTabSz="914400"/>
            <a:r>
              <a:rPr lang="en-US">
                <a:solidFill>
                  <a:srgbClr val="273370"/>
                </a:solidFill>
                <a:latin typeface="Calibri" panose="020F0502020204030204"/>
                <a:cs typeface="Times New Roman" panose="02020603050405020304" pitchFamily="18" charset="0"/>
              </a:rPr>
              <a:t>Por ejemplo: silla-de jardín-azul. </a:t>
            </a:r>
            <a:endParaRPr lang="en-US" dirty="0">
              <a:solidFill>
                <a:srgbClr val="273370"/>
              </a:solidFill>
              <a:latin typeface="Calibri" panose="020F0502020204030204"/>
              <a:cs typeface="Times New Roman" panose="02020603050405020304" pitchFamily="18" charset="0"/>
            </a:endParaRPr>
          </a:p>
        </p:txBody>
      </p:sp>
      <p:sp>
        <p:nvSpPr>
          <p:cNvPr id="13" name="TextBox 28">
            <a:extLst>
              <a:ext uri="{FF2B5EF4-FFF2-40B4-BE49-F238E27FC236}">
                <a16:creationId xmlns:a16="http://schemas.microsoft.com/office/drawing/2014/main" id="{B6C9931A-E151-ACCE-6EE9-85346704BCB6}"/>
              </a:ext>
            </a:extLst>
          </p:cNvPr>
          <p:cNvSpPr txBox="1"/>
          <p:nvPr/>
        </p:nvSpPr>
        <p:spPr>
          <a:xfrm>
            <a:off x="4791007" y="3103150"/>
            <a:ext cx="2927249" cy="1790234"/>
          </a:xfrm>
          <a:prstGeom prst="rect">
            <a:avLst/>
          </a:prstGeom>
          <a:noFill/>
        </p:spPr>
        <p:txBody>
          <a:bodyPr wrap="square">
            <a:spAutoFit/>
          </a:bodyPr>
          <a:lstStyle/>
          <a:p>
            <a:pPr defTabSz="914400">
              <a:lnSpc>
                <a:spcPts val="2340"/>
              </a:lnSpc>
            </a:pPr>
            <a:r>
              <a:rPr lang="en-US" sz="2200" b="1">
                <a:solidFill>
                  <a:srgbClr val="273370"/>
                </a:solidFill>
                <a:latin typeface="Calibri" panose="020F0502020204030204"/>
                <a:cs typeface="Times New Roman" panose="02020603050405020304" pitchFamily="18" charset="0"/>
              </a:rPr>
              <a:t>Añade un toque personal</a:t>
            </a:r>
            <a:endParaRPr lang="en-US" sz="300" dirty="0">
              <a:solidFill>
                <a:srgbClr val="273370"/>
              </a:solidFill>
              <a:latin typeface="Calibri" panose="020F0502020204030204"/>
              <a:cs typeface="Times New Roman" panose="02020603050405020304" pitchFamily="18" charset="0"/>
            </a:endParaRPr>
          </a:p>
          <a:p>
            <a:pPr defTabSz="914400"/>
            <a:r>
              <a:rPr lang="en-US">
                <a:solidFill>
                  <a:srgbClr val="273370"/>
                </a:solidFill>
                <a:latin typeface="Calibri" panose="020F0502020204030204"/>
                <a:cs typeface="Times New Roman" panose="02020603050405020304" pitchFamily="18" charset="0"/>
              </a:rPr>
              <a:t>Para hacerlo aún más seguro, añade mayúsculas y números Por ejemplo: Silla-deJardín-Azul26</a:t>
            </a:r>
            <a:endParaRPr lang="en-US" dirty="0">
              <a:solidFill>
                <a:srgbClr val="273370"/>
              </a:solidFill>
              <a:latin typeface="Calibri" panose="020F0502020204030204"/>
              <a:cs typeface="Times New Roman" panose="02020603050405020304" pitchFamily="18" charset="0"/>
            </a:endParaRPr>
          </a:p>
        </p:txBody>
      </p:sp>
      <p:sp>
        <p:nvSpPr>
          <p:cNvPr id="14" name="TextBox 26">
            <a:extLst>
              <a:ext uri="{FF2B5EF4-FFF2-40B4-BE49-F238E27FC236}">
                <a16:creationId xmlns:a16="http://schemas.microsoft.com/office/drawing/2014/main" id="{4D434ABD-7DF1-EFA1-4AF5-4274DA499B4C}"/>
              </a:ext>
            </a:extLst>
          </p:cNvPr>
          <p:cNvSpPr txBox="1"/>
          <p:nvPr/>
        </p:nvSpPr>
        <p:spPr bwMode="auto">
          <a:xfrm>
            <a:off x="6311224" y="4756538"/>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02</a:t>
            </a:r>
          </a:p>
        </p:txBody>
      </p:sp>
      <p:sp>
        <p:nvSpPr>
          <p:cNvPr id="15" name="TextBox 26">
            <a:extLst>
              <a:ext uri="{FF2B5EF4-FFF2-40B4-BE49-F238E27FC236}">
                <a16:creationId xmlns:a16="http://schemas.microsoft.com/office/drawing/2014/main" id="{EEEC6100-8C0A-CAED-3B9F-6EC3203F4CCB}"/>
              </a:ext>
            </a:extLst>
          </p:cNvPr>
          <p:cNvSpPr txBox="1"/>
          <p:nvPr/>
        </p:nvSpPr>
        <p:spPr bwMode="auto">
          <a:xfrm>
            <a:off x="3118818" y="1415188"/>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01</a:t>
            </a:r>
          </a:p>
        </p:txBody>
      </p:sp>
      <p:sp>
        <p:nvSpPr>
          <p:cNvPr id="16" name="Google Shape;264;p20">
            <a:extLst>
              <a:ext uri="{FF2B5EF4-FFF2-40B4-BE49-F238E27FC236}">
                <a16:creationId xmlns:a16="http://schemas.microsoft.com/office/drawing/2014/main" id="{414DD991-6F15-06FD-052C-E29F720FAA9D}"/>
              </a:ext>
            </a:extLst>
          </p:cNvPr>
          <p:cNvSpPr/>
          <p:nvPr/>
        </p:nvSpPr>
        <p:spPr>
          <a:xfrm>
            <a:off x="7718257" y="1747115"/>
            <a:ext cx="3273397" cy="2533653"/>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7" name="Google Shape;265;p20">
            <a:extLst>
              <a:ext uri="{FF2B5EF4-FFF2-40B4-BE49-F238E27FC236}">
                <a16:creationId xmlns:a16="http://schemas.microsoft.com/office/drawing/2014/main" id="{445E3E18-9396-1C58-B076-8098B0CA87C0}"/>
              </a:ext>
            </a:extLst>
          </p:cNvPr>
          <p:cNvSpPr/>
          <p:nvPr/>
        </p:nvSpPr>
        <p:spPr>
          <a:xfrm>
            <a:off x="9927137" y="3998124"/>
            <a:ext cx="299846" cy="371163"/>
          </a:xfrm>
          <a:custGeom>
            <a:avLst/>
            <a:gdLst/>
            <a:ahLst/>
            <a:cxnLst/>
            <a:rect l="l" t="t" r="r" b="b"/>
            <a:pathLst>
              <a:path w="2329" h="3006" extrusionOk="0">
                <a:moveTo>
                  <a:pt x="1" y="0"/>
                </a:moveTo>
                <a:lnTo>
                  <a:pt x="1" y="3006"/>
                </a:lnTo>
                <a:lnTo>
                  <a:pt x="2328" y="1503"/>
                </a:lnTo>
                <a:lnTo>
                  <a:pt x="1" y="0"/>
                </a:ln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8" name="TextBox 28">
            <a:extLst>
              <a:ext uri="{FF2B5EF4-FFF2-40B4-BE49-F238E27FC236}">
                <a16:creationId xmlns:a16="http://schemas.microsoft.com/office/drawing/2014/main" id="{065A367F-6C2A-13F1-77E4-6A7749A56E74}"/>
              </a:ext>
            </a:extLst>
          </p:cNvPr>
          <p:cNvSpPr txBox="1"/>
          <p:nvPr/>
        </p:nvSpPr>
        <p:spPr>
          <a:xfrm>
            <a:off x="8035848" y="2217523"/>
            <a:ext cx="2327530" cy="387991"/>
          </a:xfrm>
          <a:prstGeom prst="rect">
            <a:avLst/>
          </a:prstGeom>
          <a:noFill/>
        </p:spPr>
        <p:txBody>
          <a:bodyPr wrap="square">
            <a:spAutoFit/>
          </a:bodyPr>
          <a:lstStyle/>
          <a:p>
            <a:pPr defTabSz="914400">
              <a:lnSpc>
                <a:spcPts val="2340"/>
              </a:lnSpc>
            </a:pPr>
            <a:r>
              <a:rPr lang="en-US" sz="2200" b="1">
                <a:solidFill>
                  <a:srgbClr val="273370"/>
                </a:solidFill>
                <a:latin typeface="Calibri" panose="020F0502020204030204"/>
                <a:cs typeface="Times New Roman" panose="02020603050405020304" pitchFamily="18" charset="0"/>
              </a:rPr>
              <a:t>Dos cosas a evitar</a:t>
            </a:r>
            <a:endParaRPr lang="en-US" sz="2200" b="1" dirty="0">
              <a:solidFill>
                <a:srgbClr val="273370"/>
              </a:solidFill>
              <a:latin typeface="Calibri" panose="020F0502020204030204"/>
              <a:cs typeface="Times New Roman" panose="02020603050405020304" pitchFamily="18" charset="0"/>
            </a:endParaRPr>
          </a:p>
        </p:txBody>
      </p:sp>
      <p:sp>
        <p:nvSpPr>
          <p:cNvPr id="19" name="TextBox 18">
            <a:extLst>
              <a:ext uri="{FF2B5EF4-FFF2-40B4-BE49-F238E27FC236}">
                <a16:creationId xmlns:a16="http://schemas.microsoft.com/office/drawing/2014/main" id="{7552F459-6006-E413-B610-CB40FAE36C9D}"/>
              </a:ext>
            </a:extLst>
          </p:cNvPr>
          <p:cNvSpPr txBox="1"/>
          <p:nvPr/>
        </p:nvSpPr>
        <p:spPr>
          <a:xfrm>
            <a:off x="8035848" y="2945072"/>
            <a:ext cx="2478181" cy="752770"/>
          </a:xfrm>
          <a:prstGeom prst="rect">
            <a:avLst/>
          </a:prstGeom>
          <a:noFill/>
        </p:spPr>
        <p:txBody>
          <a:bodyPr wrap="square">
            <a:spAutoFit/>
          </a:bodyPr>
          <a:lstStyle/>
          <a:p>
            <a:pPr marL="342900" indent="-342900" defTabSz="914400">
              <a:lnSpc>
                <a:spcPts val="1720"/>
              </a:lnSpc>
              <a:buFont typeface="+mj-lt"/>
              <a:buAutoNum type="arabicPeriod"/>
            </a:pPr>
            <a:r>
              <a:rPr lang="en-US" kern="0">
                <a:solidFill>
                  <a:srgbClr val="273370"/>
                </a:solidFill>
                <a:latin typeface="Calibri" panose="020F0502020204030204"/>
                <a:cs typeface="Times New Roman" panose="02020603050405020304" pitchFamily="18" charset="0"/>
              </a:rPr>
              <a:t>La trampa del nieto</a:t>
            </a:r>
            <a:endParaRPr lang="en-US" kern="0" dirty="0">
              <a:solidFill>
                <a:srgbClr val="273370"/>
              </a:solidFill>
              <a:latin typeface="Calibri" panose="020F0502020204030204"/>
              <a:cs typeface="Times New Roman" panose="02020603050405020304" pitchFamily="18" charset="0"/>
            </a:endParaRPr>
          </a:p>
          <a:p>
            <a:pPr marL="342900" indent="-342900" defTabSz="914400">
              <a:lnSpc>
                <a:spcPts val="1720"/>
              </a:lnSpc>
              <a:buFont typeface="+mj-lt"/>
              <a:buAutoNum type="arabicPeriod"/>
            </a:pPr>
            <a:endParaRPr lang="en-US" kern="0" dirty="0">
              <a:solidFill>
                <a:srgbClr val="273370"/>
              </a:solidFill>
              <a:latin typeface="Calibri" panose="020F0502020204030204"/>
              <a:cs typeface="Times New Roman" panose="02020603050405020304" pitchFamily="18" charset="0"/>
            </a:endParaRPr>
          </a:p>
          <a:p>
            <a:pPr marL="342900" indent="-342900" defTabSz="914400">
              <a:lnSpc>
                <a:spcPts val="1720"/>
              </a:lnSpc>
              <a:buFont typeface="+mj-lt"/>
              <a:buAutoNum type="arabicPeriod"/>
            </a:pPr>
            <a:r>
              <a:rPr lang="en-US">
                <a:solidFill>
                  <a:srgbClr val="273370"/>
                </a:solidFill>
                <a:latin typeface="Calibri" panose="020F0502020204030204"/>
              </a:rPr>
              <a:t>El error reincidente</a:t>
            </a:r>
            <a:endParaRPr lang="en-US" dirty="0">
              <a:solidFill>
                <a:srgbClr val="273370"/>
              </a:solidFill>
              <a:latin typeface="Calibri" panose="020F0502020204030204"/>
            </a:endParaRPr>
          </a:p>
        </p:txBody>
      </p:sp>
      <p:sp>
        <p:nvSpPr>
          <p:cNvPr id="20" name="Google Shape;266;p20">
            <a:extLst>
              <a:ext uri="{FF2B5EF4-FFF2-40B4-BE49-F238E27FC236}">
                <a16:creationId xmlns:a16="http://schemas.microsoft.com/office/drawing/2014/main" id="{757FD630-8B2D-48BA-0B1A-85FE5817F1E3}"/>
              </a:ext>
            </a:extLst>
          </p:cNvPr>
          <p:cNvSpPr/>
          <p:nvPr/>
        </p:nvSpPr>
        <p:spPr>
          <a:xfrm>
            <a:off x="9721704" y="1382349"/>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CA7B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TextBox 26">
            <a:extLst>
              <a:ext uri="{FF2B5EF4-FFF2-40B4-BE49-F238E27FC236}">
                <a16:creationId xmlns:a16="http://schemas.microsoft.com/office/drawing/2014/main" id="{D298F66D-640F-0DC9-0FC2-0EB051D41238}"/>
              </a:ext>
            </a:extLst>
          </p:cNvPr>
          <p:cNvSpPr txBox="1"/>
          <p:nvPr/>
        </p:nvSpPr>
        <p:spPr bwMode="auto">
          <a:xfrm>
            <a:off x="9721704" y="143041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23" name="TextBox 22">
            <a:extLst>
              <a:ext uri="{FF2B5EF4-FFF2-40B4-BE49-F238E27FC236}">
                <a16:creationId xmlns:a16="http://schemas.microsoft.com/office/drawing/2014/main" id="{F2655622-A216-C85C-F614-8FADBA520CE7}"/>
              </a:ext>
            </a:extLst>
          </p:cNvPr>
          <p:cNvSpPr txBox="1"/>
          <p:nvPr/>
        </p:nvSpPr>
        <p:spPr>
          <a:xfrm>
            <a:off x="549757" y="4756538"/>
            <a:ext cx="3514283" cy="1200329"/>
          </a:xfrm>
          <a:prstGeom prst="rect">
            <a:avLst/>
          </a:prstGeom>
          <a:noFill/>
        </p:spPr>
        <p:txBody>
          <a:bodyPr wrap="square">
            <a:spAutoFit/>
          </a:bodyPr>
          <a:lstStyle/>
          <a:p>
            <a:pPr algn="ctr"/>
            <a:r>
              <a:rPr lang="en-US" b="1">
                <a:solidFill>
                  <a:srgbClr val="615AA6"/>
                </a:solidFill>
              </a:rPr>
              <a:t>Las frases de contraseña</a:t>
            </a:r>
            <a:r>
              <a:rPr lang="en-US">
                <a:solidFill>
                  <a:srgbClr val="615AA6"/>
                </a:solidFill>
              </a:rPr>
              <a:t> son más largas (algo que los ordenadores detestan) pero cuentan una historia (algo que les gusta a las personas).</a:t>
            </a:r>
            <a:endParaRPr lang="en-US" dirty="0">
              <a:solidFill>
                <a:srgbClr val="615AA6"/>
              </a:solidFill>
            </a:endParaRPr>
          </a:p>
        </p:txBody>
      </p:sp>
    </p:spTree>
    <p:extLst>
      <p:ext uri="{BB962C8B-B14F-4D97-AF65-F5344CB8AC3E}">
        <p14:creationId xmlns:p14="http://schemas.microsoft.com/office/powerpoint/2010/main" val="2185165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536746" y="2229008"/>
            <a:ext cx="6180772" cy="4021291"/>
          </a:xfrm>
          <a:prstGeom prst="rect">
            <a:avLst/>
          </a:prstGeom>
        </p:spPr>
        <p:txBody>
          <a:bodyPr/>
          <a:lstStyle/>
          <a:p>
            <a:pPr marL="504000" indent="-504000">
              <a:buFont typeface="Arial" panose="020B0604020202020204" pitchFamily="34" charset="0"/>
              <a:buChar char="•"/>
            </a:pPr>
            <a:r>
              <a:rPr lang="en-US" b="1"/>
              <a:t>La </a:t>
            </a:r>
            <a:r>
              <a:rPr lang="en-US" b="1" i="1"/>
              <a:t>trampa del nieto</a:t>
            </a:r>
            <a:r>
              <a:rPr lang="en-US" b="1"/>
              <a:t>:</a:t>
            </a:r>
            <a:r>
              <a:rPr lang="en-US"/>
              <a:t> Evita usar solo nombres y cumpleaños (por ejemplo: Linda1955). Los estafadores pueden encontrar esta información fácilmente en redes sociales.</a:t>
            </a:r>
            <a:endParaRPr lang="en-US" dirty="0"/>
          </a:p>
          <a:p>
            <a:endParaRPr lang="en-US" dirty="0"/>
          </a:p>
          <a:p>
            <a:pPr marL="504000" indent="-504000">
              <a:buFont typeface="Arial" panose="020B0604020202020204" pitchFamily="34" charset="0"/>
              <a:buChar char="•"/>
            </a:pPr>
            <a:r>
              <a:rPr lang="en-US" b="1"/>
              <a:t>El </a:t>
            </a:r>
            <a:r>
              <a:rPr lang="en-US" b="1" i="1"/>
              <a:t>error reincidente</a:t>
            </a:r>
            <a:r>
              <a:rPr lang="en-US" b="1"/>
              <a:t>:</a:t>
            </a:r>
            <a:r>
              <a:rPr lang="en-US"/>
              <a:t> Nunca uses la misma contraseña para el </a:t>
            </a:r>
            <a:r>
              <a:rPr lang="en-US" b="1"/>
              <a:t>banco</a:t>
            </a:r>
            <a:r>
              <a:rPr lang="en-US"/>
              <a:t> y para </a:t>
            </a:r>
            <a:r>
              <a:rPr lang="en-US" b="1"/>
              <a:t>Facebook</a:t>
            </a:r>
            <a:r>
              <a:rPr lang="en-US"/>
              <a:t>. Si un </a:t>
            </a:r>
            <a:r>
              <a:rPr lang="en-US" i="1"/>
              <a:t>candado</a:t>
            </a:r>
            <a:r>
              <a:rPr lang="en-US"/>
              <a:t> se rompe, los delincuentes tienen acceso a todo.</a:t>
            </a:r>
            <a:endParaRPr lang="en-US" dirty="0"/>
          </a:p>
          <a:p>
            <a:pPr marL="457200" indent="-457200">
              <a:buAutoNum type="arabicPeriod"/>
            </a:pPr>
            <a:endParaRPr lang="en-US" dirty="0"/>
          </a:p>
        </p:txBody>
      </p:sp>
      <p:pic>
        <p:nvPicPr>
          <p:cNvPr id="6146" name="Picture 2">
            <a:extLst>
              <a:ext uri="{FF2B5EF4-FFF2-40B4-BE49-F238E27FC236}">
                <a16:creationId xmlns:a16="http://schemas.microsoft.com/office/drawing/2014/main" id="{E94AC825-119B-2735-0C66-B5B9A608E021}"/>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4">
            <a:extLst>
              <a:ext uri="{FF2B5EF4-FFF2-40B4-BE49-F238E27FC236}">
                <a16:creationId xmlns:a16="http://schemas.microsoft.com/office/drawing/2014/main" id="{E4631EE2-6207-88A8-179B-B94A40C6B023}"/>
              </a:ext>
            </a:extLst>
          </p:cNvPr>
          <p:cNvSpPr txBox="1">
            <a:spLocks/>
          </p:cNvSpPr>
          <p:nvPr/>
        </p:nvSpPr>
        <p:spPr>
          <a:xfrm>
            <a:off x="3372501" y="787183"/>
            <a:ext cx="4585890" cy="13966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292668"/>
                </a:solidFill>
              </a:rPr>
              <a:t>Cosas a EVITAR: </a:t>
            </a:r>
            <a:endParaRPr lang="en-US" sz="3600" b="1" dirty="0">
              <a:solidFill>
                <a:srgbClr val="292668"/>
              </a:solidFill>
            </a:endParaRPr>
          </a:p>
        </p:txBody>
      </p:sp>
      <p:sp>
        <p:nvSpPr>
          <p:cNvPr id="12" name="TextBox 11">
            <a:extLst>
              <a:ext uri="{FF2B5EF4-FFF2-40B4-BE49-F238E27FC236}">
                <a16:creationId xmlns:a16="http://schemas.microsoft.com/office/drawing/2014/main" id="{BB6647EF-9BF0-46EF-F001-928F7026CC6A}"/>
              </a:ext>
            </a:extLst>
          </p:cNvPr>
          <p:cNvSpPr txBox="1"/>
          <p:nvPr/>
        </p:nvSpPr>
        <p:spPr>
          <a:xfrm rot="20667850">
            <a:off x="1484769" y="2454985"/>
            <a:ext cx="3331676" cy="646331"/>
          </a:xfrm>
          <a:prstGeom prst="rect">
            <a:avLst/>
          </a:prstGeom>
          <a:solidFill>
            <a:schemeClr val="bg1"/>
          </a:solidFill>
          <a:ln w="38100">
            <a:solidFill>
              <a:srgbClr val="FF0000"/>
            </a:solidFill>
          </a:ln>
        </p:spPr>
        <p:txBody>
          <a:bodyPr wrap="square" rtlCol="0">
            <a:spAutoFit/>
          </a:bodyPr>
          <a:lstStyle/>
          <a:p>
            <a:pPr algn="ctr"/>
            <a:r>
              <a:rPr lang="en-US" b="1">
                <a:solidFill>
                  <a:srgbClr val="615AA6"/>
                </a:solidFill>
              </a:rPr>
              <a:t>Haciendo tu frase de contraseña Fuerte y Sencilla </a:t>
            </a:r>
            <a:endParaRPr lang="en-IE" dirty="0"/>
          </a:p>
        </p:txBody>
      </p:sp>
    </p:spTree>
    <p:extLst>
      <p:ext uri="{BB962C8B-B14F-4D97-AF65-F5344CB8AC3E}">
        <p14:creationId xmlns:p14="http://schemas.microsoft.com/office/powerpoint/2010/main" val="2155738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3"/>
          </p:nvPr>
        </p:nvSpPr>
        <p:spPr>
          <a:xfrm>
            <a:off x="583365" y="278948"/>
            <a:ext cx="8898963" cy="1396676"/>
          </a:xfrm>
          <a:prstGeom prst="rect">
            <a:avLst/>
          </a:prstGeom>
        </p:spPr>
        <p:txBody>
          <a:bodyPr>
            <a:normAutofit/>
          </a:bodyPr>
          <a:lstStyle/>
          <a:p>
            <a:r>
              <a:rPr lang="en-US" b="1">
                <a:highlight>
                  <a:srgbClr val="CA7BB3"/>
                </a:highlight>
              </a:rPr>
              <a:t>CONSEJO: </a:t>
            </a:r>
            <a:r>
              <a:rPr lang="en-US" b="1"/>
              <a:t>Usa un gestor de contraseñas</a:t>
            </a:r>
            <a:endParaRPr lang="en-US" b="1"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4"/>
          </p:nvPr>
        </p:nvSpPr>
        <p:spPr>
          <a:xfrm>
            <a:off x="428017" y="1246002"/>
            <a:ext cx="6923397" cy="4021291"/>
          </a:xfrm>
          <a:prstGeom prst="rect">
            <a:avLst/>
          </a:prstGeom>
        </p:spPr>
        <p:txBody>
          <a:bodyPr/>
          <a:lstStyle/>
          <a:p>
            <a:r>
              <a:rPr lang="en-US"/>
              <a:t>¡No es necesario memorizar 50 contraseñas!</a:t>
            </a:r>
            <a:endParaRPr lang="en-US" dirty="0"/>
          </a:p>
          <a:p>
            <a:pPr marL="342900" indent="-342900">
              <a:buFont typeface="Arial" panose="020B0604020202020204" pitchFamily="34" charset="0"/>
              <a:buChar char="•"/>
            </a:pPr>
            <a:r>
              <a:rPr lang="en-US"/>
              <a:t>Un </a:t>
            </a:r>
            <a:r>
              <a:rPr lang="en-US" b="1"/>
              <a:t>Gestor de Contraseñas </a:t>
            </a:r>
            <a:r>
              <a:rPr lang="en-US"/>
              <a:t>es como una agendadigital que guarda tus ”llaves" bajo una llave maestra. Por ejemplo, las contraseñas de Apple (</a:t>
            </a:r>
            <a:r>
              <a:rPr lang="en-US" dirty="0">
                <a:hlinkClick r:id="rId3"/>
              </a:rPr>
              <a:t>iCloud Keychain</a:t>
            </a:r>
            <a:r>
              <a:rPr lang="en-US"/>
              <a:t>) usadas en dispositivos Apple o </a:t>
            </a:r>
            <a:r>
              <a:rPr lang="en-US" dirty="0">
                <a:hlinkClick r:id="rId4"/>
              </a:rPr>
              <a:t>Google Password </a:t>
            </a:r>
            <a:r>
              <a:rPr lang="en-US">
                <a:hlinkClick r:id="rId4"/>
              </a:rPr>
              <a:t>Manager</a:t>
            </a:r>
            <a:r>
              <a:rPr lang="en-US"/>
              <a:t> usado en móviles Android o en Google Chrome</a:t>
            </a:r>
            <a:endParaRPr lang="en-US" dirty="0"/>
          </a:p>
          <a:p>
            <a:pPr marL="342900" indent="-342900">
              <a:spcAft>
                <a:spcPts val="1200"/>
              </a:spcAft>
              <a:buFont typeface="Arial" panose="020B0604020202020204" pitchFamily="34" charset="0"/>
              <a:buChar char="•"/>
            </a:pPr>
            <a:r>
              <a:rPr lang="en-US"/>
              <a:t>Solamente tienes que recorded una frase de contraseña que sea Segura para desbloquear todo lo demás.</a:t>
            </a:r>
            <a:endParaRPr lang="en-US" sz="1200" dirty="0"/>
          </a:p>
          <a:p>
            <a:r>
              <a:rPr lang="en-US" b="1"/>
              <a:t>Checklist de contraseña </a:t>
            </a:r>
            <a:r>
              <a:rPr lang="en-US" b="1" dirty="0"/>
              <a:t>:</a:t>
            </a:r>
          </a:p>
          <a:p>
            <a:pPr marL="342900" indent="-342900">
              <a:buFont typeface="Wingdings" panose="05000000000000000000" pitchFamily="2" charset="2"/>
              <a:buChar char="ü"/>
            </a:pPr>
            <a:r>
              <a:rPr lang="en-US"/>
              <a:t>¿Tiene al menos 12 caracteres de longitud?</a:t>
            </a:r>
            <a:endParaRPr lang="en-US" dirty="0"/>
          </a:p>
          <a:p>
            <a:pPr marL="342900" indent="-342900">
              <a:buFont typeface="Wingdings" panose="05000000000000000000" pitchFamily="2" charset="2"/>
              <a:buChar char="ü"/>
            </a:pPr>
            <a:r>
              <a:rPr lang="en-US"/>
              <a:t>¿Es única (no la usas en otros sitios)?</a:t>
            </a:r>
            <a:endParaRPr lang="en-US" dirty="0"/>
          </a:p>
          <a:p>
            <a:pPr marL="342900" indent="-342900">
              <a:buFont typeface="Wingdings" panose="05000000000000000000" pitchFamily="2" charset="2"/>
              <a:buChar char="ü"/>
            </a:pPr>
            <a:r>
              <a:rPr lang="en-US"/>
              <a:t>¿Tiene sentido para ti pero no para un extraño?</a:t>
            </a:r>
            <a:endParaRPr lang="en-US" dirty="0"/>
          </a:p>
        </p:txBody>
      </p:sp>
      <p:pic>
        <p:nvPicPr>
          <p:cNvPr id="6" name="Picture Placeholder 5">
            <a:extLst>
              <a:ext uri="{FF2B5EF4-FFF2-40B4-BE49-F238E27FC236}">
                <a16:creationId xmlns:a16="http://schemas.microsoft.com/office/drawing/2014/main" id="{D9F2C35F-FA0E-E055-E846-39AC03AD5666}"/>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t="-41574" b="-42798"/>
          <a:stretch>
            <a:fillRect/>
          </a:stretch>
        </p:blipFill>
        <p:spPr>
          <a:xfrm>
            <a:off x="7735037" y="1373925"/>
            <a:ext cx="2444127" cy="4336988"/>
          </a:xfrm>
          <a:solidFill>
            <a:srgbClr val="E5BDDA"/>
          </a:solidFill>
        </p:spPr>
      </p:pic>
      <p:pic>
        <p:nvPicPr>
          <p:cNvPr id="3" name="Picture 2">
            <a:hlinkClick r:id="rId6"/>
            <a:extLst>
              <a:ext uri="{FF2B5EF4-FFF2-40B4-BE49-F238E27FC236}">
                <a16:creationId xmlns:a16="http://schemas.microsoft.com/office/drawing/2014/main" id="{89262A72-08DD-ABBD-95C1-26FDB269F5C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35366" y="4830015"/>
            <a:ext cx="1302626" cy="1842323"/>
          </a:xfrm>
          <a:prstGeom prst="rect">
            <a:avLst/>
          </a:prstGeom>
          <a:ln>
            <a:solidFill>
              <a:srgbClr val="002465"/>
            </a:solidFill>
          </a:ln>
        </p:spPr>
      </p:pic>
      <p:grpSp>
        <p:nvGrpSpPr>
          <p:cNvPr id="4" name="Graphic 4">
            <a:extLst>
              <a:ext uri="{FF2B5EF4-FFF2-40B4-BE49-F238E27FC236}">
                <a16:creationId xmlns:a16="http://schemas.microsoft.com/office/drawing/2014/main" id="{3BBBA805-044E-04BB-F57A-4C357ED34E4D}"/>
              </a:ext>
            </a:extLst>
          </p:cNvPr>
          <p:cNvGrpSpPr/>
          <p:nvPr/>
        </p:nvGrpSpPr>
        <p:grpSpPr>
          <a:xfrm rot="3928889">
            <a:off x="6103140" y="5729258"/>
            <a:ext cx="416812" cy="946355"/>
            <a:chOff x="9129274" y="2719113"/>
            <a:chExt cx="717139" cy="1386497"/>
          </a:xfrm>
          <a:solidFill>
            <a:srgbClr val="242B62"/>
          </a:solidFill>
        </p:grpSpPr>
        <p:grpSp>
          <p:nvGrpSpPr>
            <p:cNvPr id="7" name="Graphic 4">
              <a:extLst>
                <a:ext uri="{FF2B5EF4-FFF2-40B4-BE49-F238E27FC236}">
                  <a16:creationId xmlns:a16="http://schemas.microsoft.com/office/drawing/2014/main" id="{D36F681A-3FC3-E960-94F8-DC9F207D9CB3}"/>
                </a:ext>
              </a:extLst>
            </p:cNvPr>
            <p:cNvGrpSpPr/>
            <p:nvPr/>
          </p:nvGrpSpPr>
          <p:grpSpPr>
            <a:xfrm>
              <a:off x="9159507" y="2719113"/>
              <a:ext cx="446280" cy="440141"/>
              <a:chOff x="9159507" y="2719113"/>
              <a:chExt cx="446280" cy="440141"/>
            </a:xfrm>
            <a:grpFill/>
          </p:grpSpPr>
          <p:sp>
            <p:nvSpPr>
              <p:cNvPr id="16" name="Freeform 21">
                <a:extLst>
                  <a:ext uri="{FF2B5EF4-FFF2-40B4-BE49-F238E27FC236}">
                    <a16:creationId xmlns:a16="http://schemas.microsoft.com/office/drawing/2014/main" id="{843C298E-559E-F728-235F-CFC0CA1BA76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7" name="Freeform 22">
                <a:extLst>
                  <a:ext uri="{FF2B5EF4-FFF2-40B4-BE49-F238E27FC236}">
                    <a16:creationId xmlns:a16="http://schemas.microsoft.com/office/drawing/2014/main" id="{FFAD0E11-B0CE-C425-F20A-AEAEFCD90F1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8" name="Graphic 4">
              <a:extLst>
                <a:ext uri="{FF2B5EF4-FFF2-40B4-BE49-F238E27FC236}">
                  <a16:creationId xmlns:a16="http://schemas.microsoft.com/office/drawing/2014/main" id="{5EF03FB0-04D6-3318-9985-CB44BF62238D}"/>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5F819B4F-2FBC-5C1D-57D7-39914902DAA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5">
                <a:extLst>
                  <a:ext uri="{FF2B5EF4-FFF2-40B4-BE49-F238E27FC236}">
                    <a16:creationId xmlns:a16="http://schemas.microsoft.com/office/drawing/2014/main" id="{C8B064E0-D028-93B2-2B6C-282CEFE71EE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6">
                <a:extLst>
                  <a:ext uri="{FF2B5EF4-FFF2-40B4-BE49-F238E27FC236}">
                    <a16:creationId xmlns:a16="http://schemas.microsoft.com/office/drawing/2014/main" id="{3D134674-EF97-8B93-6823-E0CDFDB729F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7">
                <a:extLst>
                  <a:ext uri="{FF2B5EF4-FFF2-40B4-BE49-F238E27FC236}">
                    <a16:creationId xmlns:a16="http://schemas.microsoft.com/office/drawing/2014/main" id="{C54E3297-FDAB-8125-5807-E3870F77971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8">
                <a:extLst>
                  <a:ext uri="{FF2B5EF4-FFF2-40B4-BE49-F238E27FC236}">
                    <a16:creationId xmlns:a16="http://schemas.microsoft.com/office/drawing/2014/main" id="{9017BD48-D371-6927-454A-326DB7C7184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9">
                <a:extLst>
                  <a:ext uri="{FF2B5EF4-FFF2-40B4-BE49-F238E27FC236}">
                    <a16:creationId xmlns:a16="http://schemas.microsoft.com/office/drawing/2014/main" id="{AB34A430-08AB-5AD7-996A-31C5EF7D4F2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0">
                <a:extLst>
                  <a:ext uri="{FF2B5EF4-FFF2-40B4-BE49-F238E27FC236}">
                    <a16:creationId xmlns:a16="http://schemas.microsoft.com/office/drawing/2014/main" id="{45727197-EF2D-66D5-4D2A-3797E85F48A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8" name="TextBox 17">
            <a:extLst>
              <a:ext uri="{FF2B5EF4-FFF2-40B4-BE49-F238E27FC236}">
                <a16:creationId xmlns:a16="http://schemas.microsoft.com/office/drawing/2014/main" id="{AF444B55-E45F-08EB-9B01-FDC6894A4AD0}"/>
              </a:ext>
            </a:extLst>
          </p:cNvPr>
          <p:cNvSpPr txBox="1"/>
          <p:nvPr/>
        </p:nvSpPr>
        <p:spPr>
          <a:xfrm>
            <a:off x="278780" y="5917213"/>
            <a:ext cx="5594607" cy="714811"/>
          </a:xfrm>
          <a:prstGeom prst="rect">
            <a:avLst/>
          </a:prstGeom>
          <a:noFill/>
        </p:spPr>
        <p:txBody>
          <a:bodyPr wrap="square">
            <a:spAutoFit/>
          </a:bodyPr>
          <a:lstStyle/>
          <a:p>
            <a:pPr marL="228600">
              <a:lnSpc>
                <a:spcPct val="103333"/>
              </a:lnSpc>
              <a:buClr>
                <a:srgbClr val="FFFFFF"/>
              </a:buClr>
              <a:buSzPts val="2400"/>
              <a:buFont typeface="Arial"/>
              <a:buNone/>
              <a:defRPr/>
            </a:pPr>
            <a:r>
              <a:rPr lang="en-US" sz="2000" kern="0">
                <a:solidFill>
                  <a:srgbClr val="615AA6"/>
                </a:solidFill>
                <a:ea typeface="Calibri"/>
                <a:cs typeface="Calibri"/>
                <a:sym typeface="Calibri"/>
              </a:rPr>
              <a:t>Mira las hojas de ejercicios de la </a:t>
            </a:r>
            <a:r>
              <a:rPr lang="en-US" sz="2000" b="1" kern="0">
                <a:solidFill>
                  <a:srgbClr val="615AA6"/>
                </a:solidFill>
                <a:ea typeface="Calibri"/>
                <a:cs typeface="Calibri"/>
                <a:sym typeface="Calibri"/>
              </a:rPr>
              <a:t>Guía Digital del Aprendiz  </a:t>
            </a:r>
            <a:r>
              <a:rPr lang="en-US" sz="2000" kern="0">
                <a:solidFill>
                  <a:srgbClr val="615AA6"/>
                </a:solidFill>
                <a:ea typeface="Calibri"/>
                <a:cs typeface="Calibri"/>
                <a:sym typeface="Calibri"/>
              </a:rPr>
              <a:t>para el paso a paso de cómo hacer esto</a:t>
            </a:r>
            <a:endParaRPr lang="en-US" sz="2000" kern="0" dirty="0">
              <a:solidFill>
                <a:srgbClr val="615AA6"/>
              </a:solidFill>
              <a:ea typeface="Calibri"/>
              <a:cs typeface="Calibri"/>
              <a:sym typeface="Calibri"/>
            </a:endParaRPr>
          </a:p>
        </p:txBody>
      </p:sp>
    </p:spTree>
    <p:extLst>
      <p:ext uri="{BB962C8B-B14F-4D97-AF65-F5344CB8AC3E}">
        <p14:creationId xmlns:p14="http://schemas.microsoft.com/office/powerpoint/2010/main" val="1934515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C76C24-822C-64B6-D2FF-B2B88970F8A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526555" y="2164008"/>
            <a:ext cx="1828800" cy="2197885"/>
          </a:xfrm>
          <a:prstGeom prst="rect">
            <a:avLst/>
          </a:prstGeom>
        </p:spPr>
      </p:pic>
      <p:sp>
        <p:nvSpPr>
          <p:cNvPr id="2" name="Text Placeholder 1">
            <a:extLst>
              <a:ext uri="{FF2B5EF4-FFF2-40B4-BE49-F238E27FC236}">
                <a16:creationId xmlns:a16="http://schemas.microsoft.com/office/drawing/2014/main" id="{8112A52D-0938-179D-F005-DB45869743D2}"/>
              </a:ext>
            </a:extLst>
          </p:cNvPr>
          <p:cNvSpPr>
            <a:spLocks noGrp="1"/>
          </p:cNvSpPr>
          <p:nvPr>
            <p:ph type="body" sz="quarter" idx="15"/>
          </p:nvPr>
        </p:nvSpPr>
        <p:spPr>
          <a:xfrm>
            <a:off x="742831" y="618522"/>
            <a:ext cx="10013110" cy="697353"/>
          </a:xfrm>
        </p:spPr>
        <p:txBody>
          <a:bodyPr/>
          <a:lstStyle/>
          <a:p>
            <a:r>
              <a:rPr lang="en-IE" b="1"/>
              <a:t>¿Qué es la autenticación de dos factores?</a:t>
            </a:r>
            <a:endParaRPr lang="en-IE" b="1" dirty="0"/>
          </a:p>
        </p:txBody>
      </p:sp>
      <p:sp>
        <p:nvSpPr>
          <p:cNvPr id="3" name="Text Placeholder 2">
            <a:extLst>
              <a:ext uri="{FF2B5EF4-FFF2-40B4-BE49-F238E27FC236}">
                <a16:creationId xmlns:a16="http://schemas.microsoft.com/office/drawing/2014/main" id="{8B1EFA3A-34A8-86D9-CA10-D60BA608DD26}"/>
              </a:ext>
            </a:extLst>
          </p:cNvPr>
          <p:cNvSpPr>
            <a:spLocks noGrp="1"/>
          </p:cNvSpPr>
          <p:nvPr>
            <p:ph type="body" sz="quarter" idx="17"/>
          </p:nvPr>
        </p:nvSpPr>
        <p:spPr>
          <a:xfrm>
            <a:off x="742832" y="1315875"/>
            <a:ext cx="9190062" cy="4021291"/>
          </a:xfrm>
        </p:spPr>
        <p:txBody>
          <a:bodyPr/>
          <a:lstStyle/>
          <a:p>
            <a:pPr>
              <a:spcAft>
                <a:spcPts val="800"/>
              </a:spcAft>
            </a:pPr>
            <a:r>
              <a:rPr lang="en-US"/>
              <a:t>Imagínalo como un </a:t>
            </a:r>
            <a:r>
              <a:rPr lang="en-US" b="1" i="1"/>
              <a:t>Doble Candado </a:t>
            </a:r>
            <a:r>
              <a:rPr lang="en-US"/>
              <a:t>para tu puertas digitales más importantes (como el banco o el correo electrónico). Incluso si un ladrón consigue robarte la contraseña (la llave), no podrá entrar porque no tiene la segunda llave</a:t>
            </a:r>
            <a:endParaRPr lang="en-US" dirty="0"/>
          </a:p>
          <a:p>
            <a:r>
              <a:rPr lang="en-US" b="1"/>
              <a:t>Cómo funciona (en 3 sencillos pasos)</a:t>
            </a:r>
            <a:endParaRPr lang="en-US" b="1" dirty="0"/>
          </a:p>
          <a:p>
            <a:pPr marL="457200" indent="-457200">
              <a:buFont typeface="+mj-lt"/>
              <a:buAutoNum type="arabicPeriod"/>
            </a:pPr>
            <a:r>
              <a:rPr lang="en-US" b="1"/>
              <a:t>Registro:</a:t>
            </a:r>
            <a:r>
              <a:rPr lang="en-US"/>
              <a:t> Escribes tu usuario y contraseña como siempre.</a:t>
            </a:r>
            <a:endParaRPr lang="en-US" dirty="0"/>
          </a:p>
          <a:p>
            <a:pPr marL="457200" indent="-457200">
              <a:buFont typeface="+mj-lt"/>
              <a:buAutoNum type="arabicPeriod"/>
            </a:pPr>
            <a:r>
              <a:rPr lang="en-US" b="1"/>
              <a:t>Verificación:</a:t>
            </a:r>
            <a:r>
              <a:rPr lang="en-US"/>
              <a:t> La página web dice…</a:t>
            </a:r>
            <a:r>
              <a:rPr lang="en-US" i="1"/>
              <a:t>¡Espera! Tengo que asegurar que realmente eres tu. </a:t>
            </a:r>
            <a:r>
              <a:rPr lang="en-US"/>
              <a:t> Manda un Código secreto a tu teléfono móvil (generalmente por SMS).</a:t>
            </a:r>
            <a:endParaRPr lang="en-US" dirty="0"/>
          </a:p>
          <a:p>
            <a:pPr marL="457200" indent="-457200">
              <a:buFont typeface="+mj-lt"/>
              <a:buAutoNum type="arabicPeriod"/>
            </a:pPr>
            <a:r>
              <a:rPr lang="en-US" b="1"/>
              <a:t>Prueba:</a:t>
            </a:r>
            <a:r>
              <a:rPr lang="en-US"/>
              <a:t> Introduces ese código en la web. Ya que solo </a:t>
            </a:r>
            <a:r>
              <a:rPr lang="en-US" b="1"/>
              <a:t>tú</a:t>
            </a:r>
            <a:r>
              <a:rPr lang="en-US"/>
              <a:t> tienes el teléfono movil en tu mano, la web sabe que es seguro dejarte entrar.</a:t>
            </a:r>
            <a:endParaRPr lang="en-US" dirty="0"/>
          </a:p>
          <a:p>
            <a:endParaRPr lang="en-US" b="1" dirty="0">
              <a:highlight>
                <a:srgbClr val="EBCB1F"/>
              </a:highlight>
            </a:endParaRPr>
          </a:p>
          <a:p>
            <a:r>
              <a:rPr lang="en-US" b="1">
                <a:highlight>
                  <a:srgbClr val="EBCB1F"/>
                </a:highlight>
              </a:rPr>
              <a:t>CONSEJO:</a:t>
            </a:r>
            <a:r>
              <a:rPr lang="en-US"/>
              <a:t> Si recibes un código en el móvil cuando </a:t>
            </a:r>
            <a:r>
              <a:rPr lang="en-US" i="1"/>
              <a:t>no</a:t>
            </a:r>
            <a:r>
              <a:rPr lang="en-US"/>
              <a:t> estabas intentando entrar, ¡Es una alarma! Significa que alguien intentó entrar con tu contraseña, pero el doble candado le paró.</a:t>
            </a:r>
            <a:endParaRPr lang="en-US" dirty="0"/>
          </a:p>
          <a:p>
            <a:r>
              <a:rPr lang="en-US" sz="2000"/>
              <a:t>Otros términos son: </a:t>
            </a:r>
            <a:r>
              <a:rPr lang="en-US" sz="2000" b="1"/>
              <a:t>AFM </a:t>
            </a:r>
            <a:r>
              <a:rPr lang="en-US" sz="2000"/>
              <a:t>(Autenticación Multi-Factor) or </a:t>
            </a:r>
            <a:r>
              <a:rPr lang="en-US" sz="2000" b="1"/>
              <a:t>Verificación en 2 pasos</a:t>
            </a:r>
            <a:endParaRPr lang="en-IE" sz="2000" dirty="0"/>
          </a:p>
        </p:txBody>
      </p:sp>
    </p:spTree>
    <p:extLst>
      <p:ext uri="{BB962C8B-B14F-4D97-AF65-F5344CB8AC3E}">
        <p14:creationId xmlns:p14="http://schemas.microsoft.com/office/powerpoint/2010/main" val="3150127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E882D-253C-F6F6-66AA-14FA776E0A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45892F-410F-B5E7-CB54-C011D2AB4F0A}"/>
              </a:ext>
            </a:extLst>
          </p:cNvPr>
          <p:cNvSpPr>
            <a:spLocks noGrp="1"/>
          </p:cNvSpPr>
          <p:nvPr>
            <p:ph type="body" sz="quarter" idx="15"/>
          </p:nvPr>
        </p:nvSpPr>
        <p:spPr/>
        <p:txBody>
          <a:bodyPr/>
          <a:lstStyle/>
          <a:p>
            <a:r>
              <a:rPr lang="en-US" b="1"/>
              <a:t>Ajustes de privacidad: Las </a:t>
            </a:r>
            <a:r>
              <a:rPr lang="en-US" b="1" i="1">
                <a:solidFill>
                  <a:srgbClr val="615AA6"/>
                </a:solidFill>
              </a:rPr>
              <a:t>cortinas </a:t>
            </a:r>
            <a:r>
              <a:rPr lang="en-US" b="1"/>
              <a:t>digitales</a:t>
            </a:r>
            <a:endParaRPr lang="en-IE" b="1" dirty="0"/>
          </a:p>
        </p:txBody>
      </p:sp>
      <p:sp>
        <p:nvSpPr>
          <p:cNvPr id="3" name="Text Placeholder 2">
            <a:extLst>
              <a:ext uri="{FF2B5EF4-FFF2-40B4-BE49-F238E27FC236}">
                <a16:creationId xmlns:a16="http://schemas.microsoft.com/office/drawing/2014/main" id="{2B12AD74-B41B-317F-8595-15D783C8F3A0}"/>
              </a:ext>
            </a:extLst>
          </p:cNvPr>
          <p:cNvSpPr>
            <a:spLocks noGrp="1"/>
          </p:cNvSpPr>
          <p:nvPr>
            <p:ph type="body" sz="quarter" idx="17"/>
          </p:nvPr>
        </p:nvSpPr>
        <p:spPr>
          <a:xfrm>
            <a:off x="885786" y="1880689"/>
            <a:ext cx="6589670" cy="4021291"/>
          </a:xfrm>
        </p:spPr>
        <p:txBody>
          <a:bodyPr/>
          <a:lstStyle/>
          <a:p>
            <a:pPr>
              <a:spcAft>
                <a:spcPts val="1200"/>
              </a:spcAft>
            </a:pPr>
            <a:r>
              <a:rPr lang="en-US"/>
              <a:t>Si las contraseñas son el candado en tu puerta, los ajustes de privacidad son las cortinas de tu ventana. </a:t>
            </a:r>
            <a:endParaRPr lang="en-US" sz="800" dirty="0"/>
          </a:p>
          <a:p>
            <a:pPr>
              <a:spcAft>
                <a:spcPts val="1200"/>
              </a:spcAft>
            </a:pPr>
            <a:r>
              <a:rPr lang="en-US" b="1"/>
              <a:t>Su función:</a:t>
            </a:r>
            <a:r>
              <a:rPr lang="en-US"/>
              <a:t> Te permiten escoger </a:t>
            </a:r>
            <a:r>
              <a:rPr lang="en-US" b="1"/>
              <a:t>quién</a:t>
            </a:r>
            <a:r>
              <a:rPr lang="en-US"/>
              <a:t> puede ver lo que haces</a:t>
            </a:r>
            <a:endParaRPr lang="en-US" dirty="0"/>
          </a:p>
          <a:p>
            <a:r>
              <a:rPr lang="en-US" b="1"/>
              <a:t>Te dan la elección:</a:t>
            </a:r>
            <a:r>
              <a:rPr lang="en-US"/>
              <a:t> Puede que quieras que tu familia vea las fotos de tus vacaciones, pero probablemente no quieres que un extraño en otro país lo haga. Estos ajustes te permiten pasar de </a:t>
            </a:r>
            <a:r>
              <a:rPr lang="en-US" b="1" i="1"/>
              <a:t>Público</a:t>
            </a:r>
            <a:r>
              <a:rPr lang="en-US"/>
              <a:t> (todos pueden verlo) a </a:t>
            </a:r>
            <a:r>
              <a:rPr lang="en-US" b="1" i="1"/>
              <a:t>Privado</a:t>
            </a:r>
            <a:r>
              <a:rPr lang="en-US"/>
              <a:t> (solo amigos y familia).</a:t>
            </a:r>
            <a:endParaRPr lang="en-US" dirty="0"/>
          </a:p>
          <a:p>
            <a:endParaRPr lang="en-IE" dirty="0"/>
          </a:p>
        </p:txBody>
      </p:sp>
      <p:pic>
        <p:nvPicPr>
          <p:cNvPr id="5" name="Picture 4" descr="Work desk at home">
            <a:extLst>
              <a:ext uri="{FF2B5EF4-FFF2-40B4-BE49-F238E27FC236}">
                <a16:creationId xmlns:a16="http://schemas.microsoft.com/office/drawing/2014/main" id="{200F5FEA-06E6-06A1-4F83-A828723A509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475456" y="1758140"/>
            <a:ext cx="3900195" cy="4372136"/>
          </a:xfrm>
          <a:prstGeom prst="rect">
            <a:avLst/>
          </a:prstGeom>
        </p:spPr>
      </p:pic>
      <p:pic>
        <p:nvPicPr>
          <p:cNvPr id="6" name="Picture 5" descr="Close-up of purple curtain in various tones">
            <a:extLst>
              <a:ext uri="{FF2B5EF4-FFF2-40B4-BE49-F238E27FC236}">
                <a16:creationId xmlns:a16="http://schemas.microsoft.com/office/drawing/2014/main" id="{BAE7158A-FD37-5C99-CFCA-DA34C50B29A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54211" y="3662561"/>
            <a:ext cx="1256923" cy="663802"/>
          </a:xfrm>
          <a:prstGeom prst="rect">
            <a:avLst/>
          </a:prstGeom>
          <a:ln>
            <a:solidFill>
              <a:schemeClr val="bg1"/>
            </a:solidFill>
          </a:ln>
        </p:spPr>
      </p:pic>
    </p:spTree>
    <p:extLst>
      <p:ext uri="{BB962C8B-B14F-4D97-AF65-F5344CB8AC3E}">
        <p14:creationId xmlns:p14="http://schemas.microsoft.com/office/powerpoint/2010/main" val="301171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72201-4C5F-85E1-3193-DE42ED1C4DC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229FA7-1E06-456D-C735-93E000B94331}"/>
              </a:ext>
            </a:extLst>
          </p:cNvPr>
          <p:cNvSpPr>
            <a:spLocks noGrp="1"/>
          </p:cNvSpPr>
          <p:nvPr>
            <p:ph type="body" sz="quarter" idx="15"/>
          </p:nvPr>
        </p:nvSpPr>
        <p:spPr>
          <a:xfrm>
            <a:off x="885785" y="581642"/>
            <a:ext cx="10013110" cy="697353"/>
          </a:xfrm>
        </p:spPr>
        <p:txBody>
          <a:bodyPr>
            <a:normAutofit fontScale="85000" lnSpcReduction="10000"/>
          </a:bodyPr>
          <a:lstStyle/>
          <a:p>
            <a:r>
              <a:rPr lang="en-US" b="1"/>
              <a:t>Ajustes de privacidad. ¿Quién está mirando por tu ventana?</a:t>
            </a:r>
            <a:endParaRPr lang="en-IE" b="1" dirty="0"/>
          </a:p>
        </p:txBody>
      </p:sp>
      <p:sp>
        <p:nvSpPr>
          <p:cNvPr id="3" name="Text Placeholder 2">
            <a:extLst>
              <a:ext uri="{FF2B5EF4-FFF2-40B4-BE49-F238E27FC236}">
                <a16:creationId xmlns:a16="http://schemas.microsoft.com/office/drawing/2014/main" id="{A6CA7733-BF56-A4D5-F116-7C49567586C6}"/>
              </a:ext>
            </a:extLst>
          </p:cNvPr>
          <p:cNvSpPr>
            <a:spLocks noGrp="1"/>
          </p:cNvSpPr>
          <p:nvPr>
            <p:ph type="body" sz="quarter" idx="17"/>
          </p:nvPr>
        </p:nvSpPr>
        <p:spPr>
          <a:xfrm>
            <a:off x="885785" y="1278996"/>
            <a:ext cx="10218990" cy="4432862"/>
          </a:xfrm>
        </p:spPr>
        <p:txBody>
          <a:bodyPr/>
          <a:lstStyle/>
          <a:p>
            <a:pPr>
              <a:spcAft>
                <a:spcPts val="600"/>
              </a:spcAft>
            </a:pPr>
            <a:r>
              <a:rPr lang="en-US">
                <a:highlight>
                  <a:srgbClr val="EBCB1F"/>
                </a:highlight>
              </a:rPr>
              <a:t>¡¡Muchos no saben que por defecto las redes sociales están en modo público!!</a:t>
            </a:r>
            <a:endParaRPr lang="en-US" dirty="0">
              <a:highlight>
                <a:srgbClr val="EBCB1F"/>
              </a:highlight>
            </a:endParaRPr>
          </a:p>
          <a:p>
            <a:pPr>
              <a:spcAft>
                <a:spcPts val="600"/>
              </a:spcAft>
            </a:pPr>
            <a:r>
              <a:rPr lang="en-US"/>
              <a:t>Por tanto, es una buena idea seguir estas reglas:</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1200" dirty="0"/>
          </a:p>
          <a:p>
            <a:r>
              <a:rPr lang="en-US"/>
              <a:t>Mira los videos de la siguiente diapositiva sobre tus AJUSTES DE PRIVACIDAD</a:t>
            </a:r>
            <a:endParaRPr lang="en-IE" dirty="0"/>
          </a:p>
        </p:txBody>
      </p:sp>
      <p:sp>
        <p:nvSpPr>
          <p:cNvPr id="23" name="Google Shape;256;p20">
            <a:extLst>
              <a:ext uri="{FF2B5EF4-FFF2-40B4-BE49-F238E27FC236}">
                <a16:creationId xmlns:a16="http://schemas.microsoft.com/office/drawing/2014/main" id="{84C7B2EC-24F8-42D0-B146-7A63C4F7A134}"/>
              </a:ext>
            </a:extLst>
          </p:cNvPr>
          <p:cNvSpPr/>
          <p:nvPr/>
        </p:nvSpPr>
        <p:spPr>
          <a:xfrm>
            <a:off x="4098073" y="3332869"/>
            <a:ext cx="3691252" cy="2378989"/>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4" name="Google Shape;257;p20">
            <a:extLst>
              <a:ext uri="{FF2B5EF4-FFF2-40B4-BE49-F238E27FC236}">
                <a16:creationId xmlns:a16="http://schemas.microsoft.com/office/drawing/2014/main" id="{B6DBA7C7-FBFE-B996-EF92-42C45CE620A9}"/>
              </a:ext>
            </a:extLst>
          </p:cNvPr>
          <p:cNvSpPr/>
          <p:nvPr/>
        </p:nvSpPr>
        <p:spPr>
          <a:xfrm>
            <a:off x="6630321" y="3162607"/>
            <a:ext cx="299846" cy="425072"/>
          </a:xfrm>
          <a:custGeom>
            <a:avLst/>
            <a:gdLst/>
            <a:ahLst/>
            <a:cxnLst/>
            <a:rect l="l" t="t" r="r" b="b"/>
            <a:pathLst>
              <a:path w="2329" h="3007" extrusionOk="0">
                <a:moveTo>
                  <a:pt x="1" y="1"/>
                </a:moveTo>
                <a:lnTo>
                  <a:pt x="1" y="3006"/>
                </a:lnTo>
                <a:lnTo>
                  <a:pt x="2328" y="1504"/>
                </a:lnTo>
                <a:lnTo>
                  <a:pt x="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5" name="Google Shape;258;p20">
            <a:extLst>
              <a:ext uri="{FF2B5EF4-FFF2-40B4-BE49-F238E27FC236}">
                <a16:creationId xmlns:a16="http://schemas.microsoft.com/office/drawing/2014/main" id="{C6A799C9-A901-3CB6-FC81-7795A927F5CA}"/>
              </a:ext>
            </a:extLst>
          </p:cNvPr>
          <p:cNvSpPr/>
          <p:nvPr/>
        </p:nvSpPr>
        <p:spPr>
          <a:xfrm>
            <a:off x="7070023" y="5013614"/>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6" name="Google Shape;259;p20">
            <a:extLst>
              <a:ext uri="{FF2B5EF4-FFF2-40B4-BE49-F238E27FC236}">
                <a16:creationId xmlns:a16="http://schemas.microsoft.com/office/drawing/2014/main" id="{D7BF3A93-1C76-1266-EDB4-7D5282C83BB6}"/>
              </a:ext>
            </a:extLst>
          </p:cNvPr>
          <p:cNvSpPr/>
          <p:nvPr/>
        </p:nvSpPr>
        <p:spPr>
          <a:xfrm>
            <a:off x="6999376" y="4939900"/>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7" name="Google Shape;268;p20">
            <a:extLst>
              <a:ext uri="{FF2B5EF4-FFF2-40B4-BE49-F238E27FC236}">
                <a16:creationId xmlns:a16="http://schemas.microsoft.com/office/drawing/2014/main" id="{AB6E883B-F51C-BE3E-1370-83D259AC0CA3}"/>
              </a:ext>
            </a:extLst>
          </p:cNvPr>
          <p:cNvSpPr/>
          <p:nvPr/>
        </p:nvSpPr>
        <p:spPr>
          <a:xfrm>
            <a:off x="1456228" y="2432873"/>
            <a:ext cx="3113036" cy="2533653"/>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8" name="Google Shape;269;p20">
            <a:extLst>
              <a:ext uri="{FF2B5EF4-FFF2-40B4-BE49-F238E27FC236}">
                <a16:creationId xmlns:a16="http://schemas.microsoft.com/office/drawing/2014/main" id="{3FC099E2-ADD2-8D2D-3853-36DA99B1CA2F}"/>
              </a:ext>
            </a:extLst>
          </p:cNvPr>
          <p:cNvSpPr/>
          <p:nvPr/>
        </p:nvSpPr>
        <p:spPr>
          <a:xfrm>
            <a:off x="3568676" y="4695996"/>
            <a:ext cx="330133" cy="392537"/>
          </a:xfrm>
          <a:custGeom>
            <a:avLst/>
            <a:gdLst/>
            <a:ahLst/>
            <a:cxnLst/>
            <a:rect l="l" t="t" r="r" b="b"/>
            <a:pathLst>
              <a:path w="2329" h="3006" extrusionOk="0">
                <a:moveTo>
                  <a:pt x="1" y="0"/>
                </a:moveTo>
                <a:lnTo>
                  <a:pt x="1" y="3006"/>
                </a:lnTo>
                <a:lnTo>
                  <a:pt x="2328" y="1503"/>
                </a:lnTo>
                <a:lnTo>
                  <a:pt x="1" y="0"/>
                </a:ln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9" name="Google Shape;270;p20">
            <a:extLst>
              <a:ext uri="{FF2B5EF4-FFF2-40B4-BE49-F238E27FC236}">
                <a16:creationId xmlns:a16="http://schemas.microsoft.com/office/drawing/2014/main" id="{5EC183B2-0A18-AFBC-ED1A-DC4844DA8171}"/>
              </a:ext>
            </a:extLst>
          </p:cNvPr>
          <p:cNvSpPr/>
          <p:nvPr/>
        </p:nvSpPr>
        <p:spPr>
          <a:xfrm>
            <a:off x="2886926" y="2135925"/>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0" name="Google Shape;271;p20">
            <a:extLst>
              <a:ext uri="{FF2B5EF4-FFF2-40B4-BE49-F238E27FC236}">
                <a16:creationId xmlns:a16="http://schemas.microsoft.com/office/drawing/2014/main" id="{E5DA4E86-6276-A813-FCF2-DC4F9FAB6A0E}"/>
              </a:ext>
            </a:extLst>
          </p:cNvPr>
          <p:cNvSpPr/>
          <p:nvPr/>
        </p:nvSpPr>
        <p:spPr>
          <a:xfrm>
            <a:off x="2814058" y="2062276"/>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1" name="TextBox 28">
            <a:extLst>
              <a:ext uri="{FF2B5EF4-FFF2-40B4-BE49-F238E27FC236}">
                <a16:creationId xmlns:a16="http://schemas.microsoft.com/office/drawing/2014/main" id="{5907ADB6-3865-B434-5985-DCBDD89E5BC4}"/>
              </a:ext>
            </a:extLst>
          </p:cNvPr>
          <p:cNvSpPr txBox="1"/>
          <p:nvPr/>
        </p:nvSpPr>
        <p:spPr>
          <a:xfrm>
            <a:off x="1616262" y="3047556"/>
            <a:ext cx="2561291" cy="1849224"/>
          </a:xfrm>
          <a:prstGeom prst="rect">
            <a:avLst/>
          </a:prstGeom>
          <a:noFill/>
        </p:spPr>
        <p:txBody>
          <a:bodyPr wrap="square">
            <a:spAutoFit/>
          </a:bodyPr>
          <a:lstStyle/>
          <a:p>
            <a:pPr defTabSz="914400">
              <a:lnSpc>
                <a:spcPts val="2340"/>
              </a:lnSpc>
            </a:pPr>
            <a:r>
              <a:rPr lang="es-ES" sz="2200" b="1">
                <a:solidFill>
                  <a:srgbClr val="273370"/>
                </a:solidFill>
                <a:latin typeface="Calibri" panose="020F0502020204030204"/>
                <a:cs typeface="Times New Roman" panose="02020603050405020304" pitchFamily="18" charset="0"/>
              </a:rPr>
              <a:t>Revisión de audiencia en redes sociales</a:t>
            </a:r>
            <a:endParaRPr lang="en-US" sz="600" dirty="0">
              <a:solidFill>
                <a:srgbClr val="273370"/>
              </a:solidFill>
              <a:latin typeface="Calibri" panose="020F0502020204030204"/>
              <a:cs typeface="Times New Roman" panose="02020603050405020304" pitchFamily="18" charset="0"/>
            </a:endParaRPr>
          </a:p>
          <a:p>
            <a:pPr defTabSz="914400">
              <a:lnSpc>
                <a:spcPts val="2340"/>
              </a:lnSpc>
            </a:pPr>
            <a:r>
              <a:rPr lang="en-US">
                <a:solidFill>
                  <a:srgbClr val="273370"/>
                </a:solidFill>
                <a:latin typeface="Calibri" panose="020F0502020204030204"/>
                <a:cs typeface="Times New Roman" panose="02020603050405020304" pitchFamily="18" charset="0"/>
              </a:rPr>
              <a:t>Aprende cómo cambiar los ajustes de Público a solo amigos. </a:t>
            </a:r>
            <a:endParaRPr lang="en-US" dirty="0">
              <a:solidFill>
                <a:srgbClr val="273370"/>
              </a:solidFill>
              <a:latin typeface="Calibri" panose="020F0502020204030204"/>
              <a:cs typeface="Times New Roman" panose="02020603050405020304" pitchFamily="18" charset="0"/>
            </a:endParaRPr>
          </a:p>
        </p:txBody>
      </p:sp>
      <p:sp>
        <p:nvSpPr>
          <p:cNvPr id="32" name="TextBox 28">
            <a:extLst>
              <a:ext uri="{FF2B5EF4-FFF2-40B4-BE49-F238E27FC236}">
                <a16:creationId xmlns:a16="http://schemas.microsoft.com/office/drawing/2014/main" id="{D1614C4D-71E8-CA4D-79D2-CC1F9E7E8C91}"/>
              </a:ext>
            </a:extLst>
          </p:cNvPr>
          <p:cNvSpPr txBox="1"/>
          <p:nvPr/>
        </p:nvSpPr>
        <p:spPr>
          <a:xfrm>
            <a:off x="4441533" y="3610970"/>
            <a:ext cx="2953002" cy="1554272"/>
          </a:xfrm>
          <a:prstGeom prst="rect">
            <a:avLst/>
          </a:prstGeom>
          <a:noFill/>
        </p:spPr>
        <p:txBody>
          <a:bodyPr wrap="square">
            <a:spAutoFit/>
          </a:bodyPr>
          <a:lstStyle/>
          <a:p>
            <a:pPr defTabSz="914400">
              <a:lnSpc>
                <a:spcPts val="2340"/>
              </a:lnSpc>
            </a:pPr>
            <a:r>
              <a:rPr lang="en-US" sz="2200" b="1">
                <a:solidFill>
                  <a:srgbClr val="273370"/>
                </a:solidFill>
                <a:latin typeface="Calibri" panose="020F0502020204030204"/>
                <a:cs typeface="Times New Roman" panose="02020603050405020304" pitchFamily="18" charset="0"/>
              </a:rPr>
              <a:t>La prueba del post</a:t>
            </a:r>
            <a:endParaRPr lang="en-US" sz="600" b="1" dirty="0">
              <a:solidFill>
                <a:srgbClr val="273370"/>
              </a:solidFill>
              <a:latin typeface="Calibri" panose="020F0502020204030204"/>
              <a:cs typeface="Times New Roman" panose="02020603050405020304" pitchFamily="18" charset="0"/>
            </a:endParaRPr>
          </a:p>
          <a:p>
            <a:pPr defTabSz="914400">
              <a:lnSpc>
                <a:spcPts val="2340"/>
              </a:lnSpc>
            </a:pPr>
            <a:r>
              <a:rPr lang="en-US">
                <a:solidFill>
                  <a:srgbClr val="273370"/>
                </a:solidFill>
                <a:latin typeface="Calibri" panose="020F0502020204030204"/>
                <a:cs typeface="Times New Roman" panose="02020603050405020304" pitchFamily="18" charset="0"/>
              </a:rPr>
              <a:t>Recuerda, si no pondrías esto en un tablón físico en la librería de tu barrio, no lo pongas en Facebook.</a:t>
            </a:r>
            <a:endParaRPr lang="en-US" dirty="0">
              <a:solidFill>
                <a:srgbClr val="273370"/>
              </a:solidFill>
              <a:latin typeface="Calibri" panose="020F0502020204030204"/>
              <a:cs typeface="Times New Roman" panose="02020603050405020304" pitchFamily="18" charset="0"/>
            </a:endParaRPr>
          </a:p>
        </p:txBody>
      </p:sp>
      <p:sp>
        <p:nvSpPr>
          <p:cNvPr id="33" name="TextBox 26">
            <a:extLst>
              <a:ext uri="{FF2B5EF4-FFF2-40B4-BE49-F238E27FC236}">
                <a16:creationId xmlns:a16="http://schemas.microsoft.com/office/drawing/2014/main" id="{8AEC0EA1-6160-9BB7-1D4B-2844DF6DF66B}"/>
              </a:ext>
            </a:extLst>
          </p:cNvPr>
          <p:cNvSpPr txBox="1"/>
          <p:nvPr/>
        </p:nvSpPr>
        <p:spPr bwMode="auto">
          <a:xfrm>
            <a:off x="7070023" y="5051757"/>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02</a:t>
            </a:r>
          </a:p>
        </p:txBody>
      </p:sp>
      <p:sp>
        <p:nvSpPr>
          <p:cNvPr id="34" name="TextBox 26">
            <a:extLst>
              <a:ext uri="{FF2B5EF4-FFF2-40B4-BE49-F238E27FC236}">
                <a16:creationId xmlns:a16="http://schemas.microsoft.com/office/drawing/2014/main" id="{461B6B87-949E-564B-6F2B-D7D00A33F2F0}"/>
              </a:ext>
            </a:extLst>
          </p:cNvPr>
          <p:cNvSpPr txBox="1"/>
          <p:nvPr/>
        </p:nvSpPr>
        <p:spPr bwMode="auto">
          <a:xfrm>
            <a:off x="2897075" y="2166110"/>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01</a:t>
            </a:r>
          </a:p>
        </p:txBody>
      </p:sp>
      <p:sp>
        <p:nvSpPr>
          <p:cNvPr id="35" name="Google Shape;264;p20">
            <a:extLst>
              <a:ext uri="{FF2B5EF4-FFF2-40B4-BE49-F238E27FC236}">
                <a16:creationId xmlns:a16="http://schemas.microsoft.com/office/drawing/2014/main" id="{939D88DB-861F-1AF3-D53E-A359B8B4790A}"/>
              </a:ext>
            </a:extLst>
          </p:cNvPr>
          <p:cNvSpPr/>
          <p:nvPr/>
        </p:nvSpPr>
        <p:spPr>
          <a:xfrm>
            <a:off x="7496514" y="2498037"/>
            <a:ext cx="3273397" cy="2533653"/>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6" name="Google Shape;265;p20">
            <a:extLst>
              <a:ext uri="{FF2B5EF4-FFF2-40B4-BE49-F238E27FC236}">
                <a16:creationId xmlns:a16="http://schemas.microsoft.com/office/drawing/2014/main" id="{10A7464A-9792-6E1E-F8A7-BBC0464F9550}"/>
              </a:ext>
            </a:extLst>
          </p:cNvPr>
          <p:cNvSpPr/>
          <p:nvPr/>
        </p:nvSpPr>
        <p:spPr>
          <a:xfrm>
            <a:off x="9705394" y="4749046"/>
            <a:ext cx="299846" cy="371163"/>
          </a:xfrm>
          <a:custGeom>
            <a:avLst/>
            <a:gdLst/>
            <a:ahLst/>
            <a:cxnLst/>
            <a:rect l="l" t="t" r="r" b="b"/>
            <a:pathLst>
              <a:path w="2329" h="3006" extrusionOk="0">
                <a:moveTo>
                  <a:pt x="1" y="0"/>
                </a:moveTo>
                <a:lnTo>
                  <a:pt x="1" y="3006"/>
                </a:lnTo>
                <a:lnTo>
                  <a:pt x="2328" y="1503"/>
                </a:lnTo>
                <a:lnTo>
                  <a:pt x="1" y="0"/>
                </a:ln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7" name="TextBox 28">
            <a:extLst>
              <a:ext uri="{FF2B5EF4-FFF2-40B4-BE49-F238E27FC236}">
                <a16:creationId xmlns:a16="http://schemas.microsoft.com/office/drawing/2014/main" id="{C1644191-15D8-C253-192A-BEFBF10DEC6F}"/>
              </a:ext>
            </a:extLst>
          </p:cNvPr>
          <p:cNvSpPr txBox="1"/>
          <p:nvPr/>
        </p:nvSpPr>
        <p:spPr>
          <a:xfrm>
            <a:off x="7883144" y="2891259"/>
            <a:ext cx="2480056" cy="387991"/>
          </a:xfrm>
          <a:prstGeom prst="rect">
            <a:avLst/>
          </a:prstGeom>
          <a:noFill/>
        </p:spPr>
        <p:txBody>
          <a:bodyPr wrap="square">
            <a:spAutoFit/>
          </a:bodyPr>
          <a:lstStyle/>
          <a:p>
            <a:pPr defTabSz="914400">
              <a:lnSpc>
                <a:spcPts val="2340"/>
              </a:lnSpc>
            </a:pPr>
            <a:r>
              <a:rPr lang="en-US" sz="2200" b="1">
                <a:solidFill>
                  <a:srgbClr val="273370"/>
                </a:solidFill>
                <a:latin typeface="Calibri" panose="020F0502020204030204"/>
                <a:cs typeface="Times New Roman" panose="02020603050405020304" pitchFamily="18" charset="0"/>
              </a:rPr>
              <a:t>Permisos de la App</a:t>
            </a:r>
            <a:endParaRPr lang="en-US" sz="2200" b="1" dirty="0">
              <a:solidFill>
                <a:srgbClr val="273370"/>
              </a:solidFill>
              <a:latin typeface="Calibri" panose="020F0502020204030204"/>
              <a:cs typeface="Times New Roman" panose="02020603050405020304" pitchFamily="18" charset="0"/>
            </a:endParaRPr>
          </a:p>
        </p:txBody>
      </p:sp>
      <p:sp>
        <p:nvSpPr>
          <p:cNvPr id="38" name="TextBox 37">
            <a:extLst>
              <a:ext uri="{FF2B5EF4-FFF2-40B4-BE49-F238E27FC236}">
                <a16:creationId xmlns:a16="http://schemas.microsoft.com/office/drawing/2014/main" id="{CFFF2047-861A-BD31-8867-6D31E43E9E4E}"/>
              </a:ext>
            </a:extLst>
          </p:cNvPr>
          <p:cNvSpPr txBox="1"/>
          <p:nvPr/>
        </p:nvSpPr>
        <p:spPr>
          <a:xfrm>
            <a:off x="7891303" y="3336733"/>
            <a:ext cx="2776630" cy="1477328"/>
          </a:xfrm>
          <a:prstGeom prst="rect">
            <a:avLst/>
          </a:prstGeom>
          <a:noFill/>
        </p:spPr>
        <p:txBody>
          <a:bodyPr wrap="square">
            <a:spAutoFit/>
          </a:bodyPr>
          <a:lstStyle/>
          <a:p>
            <a:pPr defTabSz="914400"/>
            <a:r>
              <a:rPr lang="en-US" kern="0">
                <a:solidFill>
                  <a:srgbClr val="273370"/>
                </a:solidFill>
                <a:latin typeface="Calibri" panose="020F0502020204030204"/>
                <a:cs typeface="Times New Roman" panose="02020603050405020304" pitchFamily="18" charset="0"/>
              </a:rPr>
              <a:t>Mira los permisos, por ejemplo una app de linterna no necesita acceso a tus contactos o ubicación, así que no se lo des. </a:t>
            </a:r>
            <a:endParaRPr lang="en-US" kern="0" dirty="0">
              <a:solidFill>
                <a:srgbClr val="273370"/>
              </a:solidFill>
              <a:latin typeface="Calibri" panose="020F0502020204030204"/>
              <a:cs typeface="Times New Roman" panose="02020603050405020304" pitchFamily="18" charset="0"/>
            </a:endParaRPr>
          </a:p>
        </p:txBody>
      </p:sp>
      <p:sp>
        <p:nvSpPr>
          <p:cNvPr id="39" name="Google Shape;266;p20">
            <a:extLst>
              <a:ext uri="{FF2B5EF4-FFF2-40B4-BE49-F238E27FC236}">
                <a16:creationId xmlns:a16="http://schemas.microsoft.com/office/drawing/2014/main" id="{BA7F2883-BCA8-D867-615D-1013BCAEB3D0}"/>
              </a:ext>
            </a:extLst>
          </p:cNvPr>
          <p:cNvSpPr/>
          <p:nvPr/>
        </p:nvSpPr>
        <p:spPr>
          <a:xfrm>
            <a:off x="9499961" y="2133271"/>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CA7B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TextBox 26">
            <a:extLst>
              <a:ext uri="{FF2B5EF4-FFF2-40B4-BE49-F238E27FC236}">
                <a16:creationId xmlns:a16="http://schemas.microsoft.com/office/drawing/2014/main" id="{8C1F2DB8-78EC-F038-83E3-6EE85FD323F0}"/>
              </a:ext>
            </a:extLst>
          </p:cNvPr>
          <p:cNvSpPr txBox="1"/>
          <p:nvPr/>
        </p:nvSpPr>
        <p:spPr bwMode="auto">
          <a:xfrm>
            <a:off x="9499961" y="2181337"/>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Tree>
    <p:extLst>
      <p:ext uri="{BB962C8B-B14F-4D97-AF65-F5344CB8AC3E}">
        <p14:creationId xmlns:p14="http://schemas.microsoft.com/office/powerpoint/2010/main" val="1394313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CEA06B1-9D7A-D790-4DBD-33435DE3F6E5}"/>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6DA9A733-19CF-365D-1CBB-F508DFC6FF0A}"/>
              </a:ext>
            </a:extLst>
          </p:cNvPr>
          <p:cNvSpPr>
            <a:spLocks noGrp="1"/>
          </p:cNvSpPr>
          <p:nvPr>
            <p:ph type="body" sz="quarter" idx="15"/>
          </p:nvPr>
        </p:nvSpPr>
        <p:spPr>
          <a:xfrm>
            <a:off x="938463" y="747447"/>
            <a:ext cx="4550975" cy="697353"/>
          </a:xfrm>
        </p:spPr>
        <p:txBody>
          <a:bodyPr/>
          <a:lstStyle/>
          <a:p>
            <a:r>
              <a:rPr lang="en-IE" b="1">
                <a:solidFill>
                  <a:srgbClr val="292668"/>
                </a:solidFill>
              </a:rPr>
              <a:t>Ajustes de Privacidad</a:t>
            </a:r>
            <a:endParaRPr lang="en-IE" b="1" dirty="0">
              <a:solidFill>
                <a:srgbClr val="292668"/>
              </a:solidFill>
            </a:endParaRPr>
          </a:p>
        </p:txBody>
      </p:sp>
      <p:pic>
        <p:nvPicPr>
          <p:cNvPr id="5" name="Online Media 4" title="WhatsApp Privacy Settings You Must Change For Safety and Protection">
            <a:hlinkClick r:id="" action="ppaction://media"/>
            <a:extLst>
              <a:ext uri="{FF2B5EF4-FFF2-40B4-BE49-F238E27FC236}">
                <a16:creationId xmlns:a16="http://schemas.microsoft.com/office/drawing/2014/main" id="{80FB767C-1553-A046-3795-3FF432321386}"/>
              </a:ext>
            </a:extLst>
          </p:cNvPr>
          <p:cNvPicPr>
            <a:picLocks noRot="1" noChangeAspect="1"/>
          </p:cNvPicPr>
          <p:nvPr>
            <a:videoFile r:link="rId1"/>
          </p:nvPr>
        </p:nvPicPr>
        <p:blipFill>
          <a:blip r:embed="rId3"/>
          <a:stretch>
            <a:fillRect/>
          </a:stretch>
        </p:blipFill>
        <p:spPr>
          <a:xfrm>
            <a:off x="1114362" y="2802349"/>
            <a:ext cx="4981638" cy="3090444"/>
          </a:xfrm>
          <a:prstGeom prst="rect">
            <a:avLst/>
          </a:prstGeom>
        </p:spPr>
      </p:pic>
      <p:sp>
        <p:nvSpPr>
          <p:cNvPr id="7" name="TextBox 6">
            <a:extLst>
              <a:ext uri="{FF2B5EF4-FFF2-40B4-BE49-F238E27FC236}">
                <a16:creationId xmlns:a16="http://schemas.microsoft.com/office/drawing/2014/main" id="{766F43A4-D7FA-604C-3C6B-368F9D8DCCA4}"/>
              </a:ext>
            </a:extLst>
          </p:cNvPr>
          <p:cNvSpPr txBox="1"/>
          <p:nvPr/>
        </p:nvSpPr>
        <p:spPr>
          <a:xfrm>
            <a:off x="7152785" y="2915757"/>
            <a:ext cx="4811325" cy="830997"/>
          </a:xfrm>
          <a:prstGeom prst="rect">
            <a:avLst/>
          </a:prstGeom>
          <a:noFill/>
        </p:spPr>
        <p:txBody>
          <a:bodyPr wrap="square">
            <a:spAutoFit/>
          </a:bodyPr>
          <a:lstStyle/>
          <a:p>
            <a:r>
              <a:rPr lang="en-US" sz="2400">
                <a:solidFill>
                  <a:srgbClr val="615AA6"/>
                </a:solidFill>
                <a:highlight>
                  <a:srgbClr val="FFFF00"/>
                </a:highlight>
                <a:hlinkClick r:id="rId4"/>
              </a:rPr>
              <a:t>Ajustes de privacidad en WhatsApp que debes cambiar por tu seguridad</a:t>
            </a:r>
            <a:endParaRPr lang="en-IE" sz="2400" dirty="0">
              <a:solidFill>
                <a:srgbClr val="615AA6"/>
              </a:solidFill>
              <a:highlight>
                <a:srgbClr val="FFFF00"/>
              </a:highlight>
            </a:endParaRPr>
          </a:p>
        </p:txBody>
      </p:sp>
      <p:sp>
        <p:nvSpPr>
          <p:cNvPr id="9" name="TextBox 8">
            <a:extLst>
              <a:ext uri="{FF2B5EF4-FFF2-40B4-BE49-F238E27FC236}">
                <a16:creationId xmlns:a16="http://schemas.microsoft.com/office/drawing/2014/main" id="{A451520D-71D4-F957-94EC-23DC2392F3C9}"/>
              </a:ext>
            </a:extLst>
          </p:cNvPr>
          <p:cNvSpPr txBox="1"/>
          <p:nvPr/>
        </p:nvSpPr>
        <p:spPr>
          <a:xfrm>
            <a:off x="7152785" y="3758622"/>
            <a:ext cx="4626597" cy="830997"/>
          </a:xfrm>
          <a:prstGeom prst="rect">
            <a:avLst/>
          </a:prstGeom>
          <a:noFill/>
        </p:spPr>
        <p:txBody>
          <a:bodyPr wrap="square">
            <a:spAutoFit/>
          </a:bodyPr>
          <a:lstStyle/>
          <a:p>
            <a:r>
              <a:rPr lang="en-US" sz="2400">
                <a:solidFill>
                  <a:srgbClr val="615AA6"/>
                </a:solidFill>
                <a:highlight>
                  <a:srgbClr val="FFFF00"/>
                </a:highlight>
                <a:hlinkClick r:id="rId5"/>
              </a:rPr>
              <a:t>Cómo poner Facebook completamente privado en 2026</a:t>
            </a:r>
            <a:endParaRPr lang="en-IE" sz="2400" dirty="0">
              <a:solidFill>
                <a:srgbClr val="615AA6"/>
              </a:solidFill>
              <a:highlight>
                <a:srgbClr val="FFFF00"/>
              </a:highlight>
            </a:endParaRPr>
          </a:p>
        </p:txBody>
      </p:sp>
      <p:sp>
        <p:nvSpPr>
          <p:cNvPr id="13" name="TextBox 12">
            <a:extLst>
              <a:ext uri="{FF2B5EF4-FFF2-40B4-BE49-F238E27FC236}">
                <a16:creationId xmlns:a16="http://schemas.microsoft.com/office/drawing/2014/main" id="{98F32AF9-8748-2634-A4E2-2C8DD8D279B4}"/>
              </a:ext>
            </a:extLst>
          </p:cNvPr>
          <p:cNvSpPr txBox="1"/>
          <p:nvPr/>
        </p:nvSpPr>
        <p:spPr>
          <a:xfrm>
            <a:off x="7152785" y="4672624"/>
            <a:ext cx="4260380" cy="1200329"/>
          </a:xfrm>
          <a:prstGeom prst="rect">
            <a:avLst/>
          </a:prstGeom>
          <a:noFill/>
        </p:spPr>
        <p:txBody>
          <a:bodyPr wrap="square">
            <a:spAutoFit/>
          </a:bodyPr>
          <a:lstStyle/>
          <a:p>
            <a:r>
              <a:rPr lang="en-US" sz="2400">
                <a:solidFill>
                  <a:srgbClr val="615AA6"/>
                </a:solidFill>
                <a:highlight>
                  <a:srgbClr val="FFFF00"/>
                </a:highlight>
                <a:hlinkClick r:id="rId6"/>
              </a:rPr>
              <a:t>Ajustes de privacidad en Instagramn que DEBES cambiar hoy</a:t>
            </a:r>
            <a:endParaRPr lang="en-IE" sz="2400" dirty="0">
              <a:solidFill>
                <a:srgbClr val="615AA6"/>
              </a:solidFill>
              <a:highlight>
                <a:srgbClr val="FFFF00"/>
              </a:highlight>
            </a:endParaRPr>
          </a:p>
        </p:txBody>
      </p:sp>
      <p:sp>
        <p:nvSpPr>
          <p:cNvPr id="14" name="TextBox 13">
            <a:extLst>
              <a:ext uri="{FF2B5EF4-FFF2-40B4-BE49-F238E27FC236}">
                <a16:creationId xmlns:a16="http://schemas.microsoft.com/office/drawing/2014/main" id="{2D727600-5230-05E3-658A-DF2030E6562B}"/>
              </a:ext>
            </a:extLst>
          </p:cNvPr>
          <p:cNvSpPr txBox="1"/>
          <p:nvPr/>
        </p:nvSpPr>
        <p:spPr>
          <a:xfrm>
            <a:off x="6095999" y="863357"/>
            <a:ext cx="4691045" cy="1938992"/>
          </a:xfrm>
          <a:prstGeom prst="rect">
            <a:avLst/>
          </a:prstGeom>
          <a:noFill/>
        </p:spPr>
        <p:txBody>
          <a:bodyPr wrap="square" rtlCol="0">
            <a:spAutoFit/>
          </a:bodyPr>
          <a:lstStyle/>
          <a:p>
            <a:r>
              <a:rPr lang="en-IE" sz="2400">
                <a:solidFill>
                  <a:srgbClr val="292668"/>
                </a:solidFill>
              </a:rPr>
              <a:t>Aquí tienes algunos enlaces a videos que te enseñan cómo modificar tus ajustes de privacidad en las apps más usadas. Merece la pena revisar tus ajustes actuales. </a:t>
            </a:r>
            <a:endParaRPr lang="en-IE" sz="2400" dirty="0">
              <a:solidFill>
                <a:srgbClr val="292668"/>
              </a:solidFill>
            </a:endParaRPr>
          </a:p>
        </p:txBody>
      </p:sp>
      <p:grpSp>
        <p:nvGrpSpPr>
          <p:cNvPr id="15" name="Graphic 3">
            <a:extLst>
              <a:ext uri="{FF2B5EF4-FFF2-40B4-BE49-F238E27FC236}">
                <a16:creationId xmlns:a16="http://schemas.microsoft.com/office/drawing/2014/main" id="{DE7F2CBB-95EC-1D73-DFA6-3624498F4712}"/>
              </a:ext>
            </a:extLst>
          </p:cNvPr>
          <p:cNvGrpSpPr/>
          <p:nvPr/>
        </p:nvGrpSpPr>
        <p:grpSpPr>
          <a:xfrm>
            <a:off x="6505419" y="3970362"/>
            <a:ext cx="533136" cy="531714"/>
            <a:chOff x="-1196056" y="2499889"/>
            <a:chExt cx="850463" cy="851093"/>
          </a:xfrm>
        </p:grpSpPr>
        <p:sp>
          <p:nvSpPr>
            <p:cNvPr id="16" name="Freeform 230">
              <a:extLst>
                <a:ext uri="{FF2B5EF4-FFF2-40B4-BE49-F238E27FC236}">
                  <a16:creationId xmlns:a16="http://schemas.microsoft.com/office/drawing/2014/main" id="{139DFED1-AE36-471B-1D07-E6241811E15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615AA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231">
              <a:extLst>
                <a:ext uri="{FF2B5EF4-FFF2-40B4-BE49-F238E27FC236}">
                  <a16:creationId xmlns:a16="http://schemas.microsoft.com/office/drawing/2014/main" id="{B8C022FF-EA21-D18C-05DA-31157AF4FEF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A30CCA63-8A71-5B0B-FFA0-B82FDD880E87}"/>
              </a:ext>
            </a:extLst>
          </p:cNvPr>
          <p:cNvGrpSpPr/>
          <p:nvPr/>
        </p:nvGrpSpPr>
        <p:grpSpPr>
          <a:xfrm>
            <a:off x="6505419" y="4932801"/>
            <a:ext cx="533136" cy="528172"/>
            <a:chOff x="1950027" y="2499889"/>
            <a:chExt cx="850463" cy="850463"/>
          </a:xfrm>
        </p:grpSpPr>
        <p:sp>
          <p:nvSpPr>
            <p:cNvPr id="19" name="Freeform 218">
              <a:extLst>
                <a:ext uri="{FF2B5EF4-FFF2-40B4-BE49-F238E27FC236}">
                  <a16:creationId xmlns:a16="http://schemas.microsoft.com/office/drawing/2014/main" id="{7B2D00A2-6F79-BC51-19F4-11BDF97E720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15AA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0" name="Graphic 3">
              <a:extLst>
                <a:ext uri="{FF2B5EF4-FFF2-40B4-BE49-F238E27FC236}">
                  <a16:creationId xmlns:a16="http://schemas.microsoft.com/office/drawing/2014/main" id="{9B6B2293-B26E-D219-764C-C4A03421286C}"/>
                </a:ext>
              </a:extLst>
            </p:cNvPr>
            <p:cNvGrpSpPr/>
            <p:nvPr/>
          </p:nvGrpSpPr>
          <p:grpSpPr>
            <a:xfrm>
              <a:off x="2107521" y="2657382"/>
              <a:ext cx="535476" cy="535477"/>
              <a:chOff x="2107521" y="2657382"/>
              <a:chExt cx="535476" cy="535477"/>
            </a:xfrm>
            <a:solidFill>
              <a:srgbClr val="FFFFFF"/>
            </a:solidFill>
          </p:grpSpPr>
          <p:sp>
            <p:nvSpPr>
              <p:cNvPr id="21" name="Freeform 220">
                <a:extLst>
                  <a:ext uri="{FF2B5EF4-FFF2-40B4-BE49-F238E27FC236}">
                    <a16:creationId xmlns:a16="http://schemas.microsoft.com/office/drawing/2014/main" id="{19917BE9-CD10-BDB5-5671-EEEAB6DC818E}"/>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21">
                <a:extLst>
                  <a:ext uri="{FF2B5EF4-FFF2-40B4-BE49-F238E27FC236}">
                    <a16:creationId xmlns:a16="http://schemas.microsoft.com/office/drawing/2014/main" id="{634C23FF-5762-19AD-091A-95574951DFA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2">
                <a:extLst>
                  <a:ext uri="{FF2B5EF4-FFF2-40B4-BE49-F238E27FC236}">
                    <a16:creationId xmlns:a16="http://schemas.microsoft.com/office/drawing/2014/main" id="{8C5D9918-732B-50D2-6777-6D923C347E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B3133A91-2305-9D49-60B3-731A3A66310A}"/>
              </a:ext>
            </a:extLst>
          </p:cNvPr>
          <p:cNvGrpSpPr/>
          <p:nvPr/>
        </p:nvGrpSpPr>
        <p:grpSpPr>
          <a:xfrm>
            <a:off x="6501414" y="3051419"/>
            <a:ext cx="537141" cy="537141"/>
            <a:chOff x="4080627" y="3128593"/>
            <a:chExt cx="1074283" cy="1074283"/>
          </a:xfrm>
        </p:grpSpPr>
        <p:sp>
          <p:nvSpPr>
            <p:cNvPr id="25" name="Freeform 6">
              <a:extLst>
                <a:ext uri="{FF2B5EF4-FFF2-40B4-BE49-F238E27FC236}">
                  <a16:creationId xmlns:a16="http://schemas.microsoft.com/office/drawing/2014/main" id="{3B3980AF-72C9-094F-CA56-2438187EA0A4}"/>
                </a:ext>
              </a:extLst>
            </p:cNvPr>
            <p:cNvSpPr/>
            <p:nvPr/>
          </p:nvSpPr>
          <p:spPr>
            <a:xfrm>
              <a:off x="4080627" y="3128593"/>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15AA6"/>
            </a:solidFill>
            <a:ln w="6294" cap="flat">
              <a:noFill/>
              <a:prstDash val="solid"/>
              <a:miter/>
            </a:ln>
          </p:spPr>
          <p:txBody>
            <a:bodyPr rtlCol="0" anchor="ctr"/>
            <a:lstStyle>
              <a:defPPr>
                <a:defRPr lang="ru-RU"/>
              </a:defPPr>
              <a:lvl1pPr marL="0" algn="l" defTabSz="913738" rtl="0" eaLnBrk="1" latinLnBrk="0" hangingPunct="1">
                <a:defRPr sz="1800" kern="1200">
                  <a:solidFill>
                    <a:schemeClr val="tx1"/>
                  </a:solidFill>
                  <a:latin typeface="+mn-lt"/>
                  <a:ea typeface="+mn-ea"/>
                  <a:cs typeface="+mn-cs"/>
                </a:defRPr>
              </a:lvl1pPr>
              <a:lvl2pPr marL="456870" algn="l" defTabSz="913738" rtl="0" eaLnBrk="1" latinLnBrk="0" hangingPunct="1">
                <a:defRPr sz="1800" kern="1200">
                  <a:solidFill>
                    <a:schemeClr val="tx1"/>
                  </a:solidFill>
                  <a:latin typeface="+mn-lt"/>
                  <a:ea typeface="+mn-ea"/>
                  <a:cs typeface="+mn-cs"/>
                </a:defRPr>
              </a:lvl2pPr>
              <a:lvl3pPr marL="913738" algn="l" defTabSz="913738" rtl="0" eaLnBrk="1" latinLnBrk="0" hangingPunct="1">
                <a:defRPr sz="1800" kern="1200">
                  <a:solidFill>
                    <a:schemeClr val="tx1"/>
                  </a:solidFill>
                  <a:latin typeface="+mn-lt"/>
                  <a:ea typeface="+mn-ea"/>
                  <a:cs typeface="+mn-cs"/>
                </a:defRPr>
              </a:lvl3pPr>
              <a:lvl4pPr marL="1370608" algn="l" defTabSz="913738" rtl="0" eaLnBrk="1" latinLnBrk="0" hangingPunct="1">
                <a:defRPr sz="1800" kern="1200">
                  <a:solidFill>
                    <a:schemeClr val="tx1"/>
                  </a:solidFill>
                  <a:latin typeface="+mn-lt"/>
                  <a:ea typeface="+mn-ea"/>
                  <a:cs typeface="+mn-cs"/>
                </a:defRPr>
              </a:lvl4pPr>
              <a:lvl5pPr marL="1827479" algn="l" defTabSz="913738" rtl="0" eaLnBrk="1" latinLnBrk="0" hangingPunct="1">
                <a:defRPr sz="1800" kern="1200">
                  <a:solidFill>
                    <a:schemeClr val="tx1"/>
                  </a:solidFill>
                  <a:latin typeface="+mn-lt"/>
                  <a:ea typeface="+mn-ea"/>
                  <a:cs typeface="+mn-cs"/>
                </a:defRPr>
              </a:lvl5pPr>
              <a:lvl6pPr marL="2284347" algn="l" defTabSz="913738" rtl="0" eaLnBrk="1" latinLnBrk="0" hangingPunct="1">
                <a:defRPr sz="1800" kern="1200">
                  <a:solidFill>
                    <a:schemeClr val="tx1"/>
                  </a:solidFill>
                  <a:latin typeface="+mn-lt"/>
                  <a:ea typeface="+mn-ea"/>
                  <a:cs typeface="+mn-cs"/>
                </a:defRPr>
              </a:lvl6pPr>
              <a:lvl7pPr marL="2741216" algn="l" defTabSz="913738" rtl="0" eaLnBrk="1" latinLnBrk="0" hangingPunct="1">
                <a:defRPr sz="1800" kern="1200">
                  <a:solidFill>
                    <a:schemeClr val="tx1"/>
                  </a:solidFill>
                  <a:latin typeface="+mn-lt"/>
                  <a:ea typeface="+mn-ea"/>
                  <a:cs typeface="+mn-cs"/>
                </a:defRPr>
              </a:lvl7pPr>
              <a:lvl8pPr marL="3198087" algn="l" defTabSz="913738" rtl="0" eaLnBrk="1" latinLnBrk="0" hangingPunct="1">
                <a:defRPr sz="1800" kern="1200">
                  <a:solidFill>
                    <a:schemeClr val="tx1"/>
                  </a:solidFill>
                  <a:latin typeface="+mn-lt"/>
                  <a:ea typeface="+mn-ea"/>
                  <a:cs typeface="+mn-cs"/>
                </a:defRPr>
              </a:lvl8pPr>
              <a:lvl9pPr marL="3654956" algn="l" defTabSz="913738" rtl="0" eaLnBrk="1" latinLnBrk="0" hangingPunct="1">
                <a:defRPr sz="1800" kern="1200">
                  <a:solidFill>
                    <a:schemeClr val="tx1"/>
                  </a:solidFill>
                  <a:latin typeface="+mn-lt"/>
                  <a:ea typeface="+mn-ea"/>
                  <a:cs typeface="+mn-cs"/>
                </a:defRPr>
              </a:lvl9pPr>
            </a:lstStyle>
            <a:p>
              <a:endParaRPr lang="en-US" dirty="0">
                <a:latin typeface="Calibri" panose="020F0502020204030204" pitchFamily="34" charset="0"/>
                <a:cs typeface="Calibri" panose="020F0502020204030204" pitchFamily="34" charset="0"/>
              </a:endParaRPr>
            </a:p>
          </p:txBody>
        </p:sp>
        <p:sp>
          <p:nvSpPr>
            <p:cNvPr id="26" name="Freeform 16">
              <a:extLst>
                <a:ext uri="{FF2B5EF4-FFF2-40B4-BE49-F238E27FC236}">
                  <a16:creationId xmlns:a16="http://schemas.microsoft.com/office/drawing/2014/main" id="{675ACDB0-213A-9877-7E64-9BF01AD25AB7}"/>
                </a:ext>
              </a:extLst>
            </p:cNvPr>
            <p:cNvSpPr/>
            <p:nvPr/>
          </p:nvSpPr>
          <p:spPr>
            <a:xfrm>
              <a:off x="4278943" y="3326909"/>
              <a:ext cx="677650" cy="677651"/>
            </a:xfrm>
            <a:custGeom>
              <a:avLst/>
              <a:gdLst>
                <a:gd name="csX0" fmla="*/ 1894424 w 1894423"/>
                <a:gd name="csY0" fmla="*/ 922849 h 1894425"/>
                <a:gd name="csX1" fmla="*/ 964471 w 1894423"/>
                <a:gd name="csY1" fmla="*/ 1845617 h 1894425"/>
                <a:gd name="csX2" fmla="*/ 514915 w 1894423"/>
                <a:gd name="csY2" fmla="*/ 1730795 h 1894425"/>
                <a:gd name="csX3" fmla="*/ 0 w 1894423"/>
                <a:gd name="csY3" fmla="*/ 1894425 h 1894425"/>
                <a:gd name="csX4" fmla="*/ 167840 w 1894423"/>
                <a:gd name="csY4" fmla="*/ 1399349 h 1894425"/>
                <a:gd name="csX5" fmla="*/ 34442 w 1894423"/>
                <a:gd name="csY5" fmla="*/ 922849 h 1894425"/>
                <a:gd name="csX6" fmla="*/ 964471 w 1894423"/>
                <a:gd name="csY6" fmla="*/ 0 h 1894425"/>
                <a:gd name="csX7" fmla="*/ 1894424 w 1894423"/>
                <a:gd name="csY7" fmla="*/ 922849 h 1894425"/>
                <a:gd name="csX8" fmla="*/ 1894424 w 1894423"/>
                <a:gd name="csY8" fmla="*/ 922849 h 1894425"/>
                <a:gd name="csX9" fmla="*/ 964471 w 1894423"/>
                <a:gd name="csY9" fmla="*/ 146977 h 1894425"/>
                <a:gd name="csX10" fmla="*/ 182549 w 1894423"/>
                <a:gd name="csY10" fmla="*/ 922849 h 1894425"/>
                <a:gd name="csX11" fmla="*/ 331472 w 1894423"/>
                <a:gd name="csY11" fmla="*/ 1377748 h 1894425"/>
                <a:gd name="csX12" fmla="*/ 233830 w 1894423"/>
                <a:gd name="csY12" fmla="*/ 1665832 h 1894425"/>
                <a:gd name="csX13" fmla="*/ 534253 w 1894423"/>
                <a:gd name="csY13" fmla="*/ 1570374 h 1894425"/>
                <a:gd name="csX14" fmla="*/ 964471 w 1894423"/>
                <a:gd name="csY14" fmla="*/ 1698642 h 1894425"/>
                <a:gd name="csX15" fmla="*/ 1746316 w 1894423"/>
                <a:gd name="csY15" fmla="*/ 922849 h 1894425"/>
                <a:gd name="csX16" fmla="*/ 964471 w 1894423"/>
                <a:gd name="csY16" fmla="*/ 146977 h 1894425"/>
                <a:gd name="csX17" fmla="*/ 964471 w 1894423"/>
                <a:gd name="csY17" fmla="*/ 146977 h 1894425"/>
                <a:gd name="csX18" fmla="*/ 1434078 w 1894423"/>
                <a:gd name="csY18" fmla="*/ 1135393 h 1894425"/>
                <a:gd name="csX19" fmla="*/ 1390401 w 1894423"/>
                <a:gd name="csY19" fmla="*/ 1108976 h 1894425"/>
                <a:gd name="csX20" fmla="*/ 1234586 w 1894423"/>
                <a:gd name="csY20" fmla="*/ 1035410 h 1894425"/>
                <a:gd name="csX21" fmla="*/ 1183304 w 1894423"/>
                <a:gd name="csY21" fmla="*/ 1046697 h 1894425"/>
                <a:gd name="csX22" fmla="*/ 1111053 w 1894423"/>
                <a:gd name="csY22" fmla="*/ 1135393 h 1894425"/>
                <a:gd name="csX23" fmla="*/ 1061719 w 1894423"/>
                <a:gd name="csY23" fmla="*/ 1141049 h 1894425"/>
                <a:gd name="csX24" fmla="*/ 878355 w 1894423"/>
                <a:gd name="csY24" fmla="*/ 1028831 h 1894425"/>
                <a:gd name="csX25" fmla="*/ 751506 w 1894423"/>
                <a:gd name="csY25" fmla="*/ 872172 h 1894425"/>
                <a:gd name="csX26" fmla="*/ 761480 w 1894423"/>
                <a:gd name="csY26" fmla="*/ 826048 h 1894425"/>
                <a:gd name="csX27" fmla="*/ 795710 w 1894423"/>
                <a:gd name="csY27" fmla="*/ 786476 h 1894425"/>
                <a:gd name="csX28" fmla="*/ 818522 w 1894423"/>
                <a:gd name="csY28" fmla="*/ 748641 h 1894425"/>
                <a:gd name="csX29" fmla="*/ 816575 w 1894423"/>
                <a:gd name="csY29" fmla="*/ 709068 h 1894425"/>
                <a:gd name="csX30" fmla="*/ 746271 w 1894423"/>
                <a:gd name="csY30" fmla="*/ 541122 h 1894425"/>
                <a:gd name="csX31" fmla="*/ 694991 w 1894423"/>
                <a:gd name="csY31" fmla="*/ 497607 h 1894425"/>
                <a:gd name="csX32" fmla="*/ 657124 w 1894423"/>
                <a:gd name="csY32" fmla="*/ 501549 h 1894425"/>
                <a:gd name="csX33" fmla="*/ 590560 w 1894423"/>
                <a:gd name="csY33" fmla="*/ 529835 h 1894425"/>
                <a:gd name="csX34" fmla="*/ 510810 w 1894423"/>
                <a:gd name="csY34" fmla="*/ 718435 h 1894425"/>
                <a:gd name="csX35" fmla="*/ 603821 w 1894423"/>
                <a:gd name="csY35" fmla="*/ 952344 h 1894425"/>
                <a:gd name="csX36" fmla="*/ 993257 w 1894423"/>
                <a:gd name="csY36" fmla="*/ 1293892 h 1894425"/>
                <a:gd name="csX37" fmla="*/ 1266844 w 1894423"/>
                <a:gd name="csY37" fmla="*/ 1350409 h 1894425"/>
                <a:gd name="csX38" fmla="*/ 1420712 w 1894423"/>
                <a:gd name="csY38" fmla="*/ 1242901 h 1894425"/>
                <a:gd name="csX39" fmla="*/ 1434078 w 1894423"/>
                <a:gd name="csY39" fmla="*/ 1135393 h 1894425"/>
                <a:gd name="csX40" fmla="*/ 1434078 w 1894423"/>
                <a:gd name="csY40" fmla="*/ 1135393 h 1894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894423" h="1894425">
                  <a:moveTo>
                    <a:pt x="1894424" y="922849"/>
                  </a:moveTo>
                  <a:cubicBezTo>
                    <a:pt x="1894424" y="1432422"/>
                    <a:pt x="1478071" y="1845617"/>
                    <a:pt x="964471" y="1845617"/>
                  </a:cubicBezTo>
                  <a:cubicBezTo>
                    <a:pt x="801368" y="1845617"/>
                    <a:pt x="648129" y="1803967"/>
                    <a:pt x="514915" y="1730795"/>
                  </a:cubicBezTo>
                  <a:lnTo>
                    <a:pt x="0" y="1894425"/>
                  </a:lnTo>
                  <a:lnTo>
                    <a:pt x="167840" y="1399349"/>
                  </a:lnTo>
                  <a:cubicBezTo>
                    <a:pt x="83144" y="1260266"/>
                    <a:pt x="34442" y="1097161"/>
                    <a:pt x="34442" y="922849"/>
                  </a:cubicBezTo>
                  <a:cubicBezTo>
                    <a:pt x="34442" y="413170"/>
                    <a:pt x="450794" y="0"/>
                    <a:pt x="964471" y="0"/>
                  </a:cubicBezTo>
                  <a:cubicBezTo>
                    <a:pt x="1478071" y="0"/>
                    <a:pt x="1894424" y="413170"/>
                    <a:pt x="1894424" y="922849"/>
                  </a:cubicBezTo>
                  <a:lnTo>
                    <a:pt x="1894424" y="922849"/>
                  </a:lnTo>
                  <a:close/>
                  <a:moveTo>
                    <a:pt x="964471" y="146977"/>
                  </a:moveTo>
                  <a:cubicBezTo>
                    <a:pt x="533228" y="146977"/>
                    <a:pt x="182549" y="494971"/>
                    <a:pt x="182549" y="922849"/>
                  </a:cubicBezTo>
                  <a:cubicBezTo>
                    <a:pt x="182549" y="1092531"/>
                    <a:pt x="237828" y="1249793"/>
                    <a:pt x="331472" y="1377748"/>
                  </a:cubicBezTo>
                  <a:lnTo>
                    <a:pt x="233830" y="1665832"/>
                  </a:lnTo>
                  <a:lnTo>
                    <a:pt x="534253" y="1570374"/>
                  </a:lnTo>
                  <a:cubicBezTo>
                    <a:pt x="657681" y="1651359"/>
                    <a:pt x="805577" y="1698642"/>
                    <a:pt x="964471" y="1698642"/>
                  </a:cubicBezTo>
                  <a:cubicBezTo>
                    <a:pt x="1395532" y="1698642"/>
                    <a:pt x="1746316" y="1350619"/>
                    <a:pt x="1746316" y="922849"/>
                  </a:cubicBezTo>
                  <a:cubicBezTo>
                    <a:pt x="1746316" y="494971"/>
                    <a:pt x="1395532" y="146977"/>
                    <a:pt x="964471" y="146977"/>
                  </a:cubicBezTo>
                  <a:lnTo>
                    <a:pt x="964471" y="146977"/>
                  </a:lnTo>
                  <a:close/>
                  <a:moveTo>
                    <a:pt x="1434078" y="1135393"/>
                  </a:moveTo>
                  <a:cubicBezTo>
                    <a:pt x="1428317" y="1125947"/>
                    <a:pt x="1413108" y="1120290"/>
                    <a:pt x="1390401" y="1108976"/>
                  </a:cubicBezTo>
                  <a:cubicBezTo>
                    <a:pt x="1367589" y="1097688"/>
                    <a:pt x="1255450" y="1042908"/>
                    <a:pt x="1234586" y="1035410"/>
                  </a:cubicBezTo>
                  <a:cubicBezTo>
                    <a:pt x="1213719" y="1027884"/>
                    <a:pt x="1198407" y="1024095"/>
                    <a:pt x="1183304" y="1046697"/>
                  </a:cubicBezTo>
                  <a:cubicBezTo>
                    <a:pt x="1168097" y="1069324"/>
                    <a:pt x="1124393" y="1120290"/>
                    <a:pt x="1111053" y="1135393"/>
                  </a:cubicBezTo>
                  <a:cubicBezTo>
                    <a:pt x="1097793" y="1150521"/>
                    <a:pt x="1084531" y="1152363"/>
                    <a:pt x="1061719" y="1141049"/>
                  </a:cubicBezTo>
                  <a:cubicBezTo>
                    <a:pt x="1038880" y="1129762"/>
                    <a:pt x="965392" y="1105793"/>
                    <a:pt x="878355" y="1028831"/>
                  </a:cubicBezTo>
                  <a:cubicBezTo>
                    <a:pt x="810629" y="968788"/>
                    <a:pt x="764873" y="894801"/>
                    <a:pt x="751506" y="872172"/>
                  </a:cubicBezTo>
                  <a:cubicBezTo>
                    <a:pt x="738272" y="849570"/>
                    <a:pt x="750192" y="837335"/>
                    <a:pt x="761480" y="826048"/>
                  </a:cubicBezTo>
                  <a:cubicBezTo>
                    <a:pt x="771768" y="815865"/>
                    <a:pt x="784316" y="799632"/>
                    <a:pt x="795710" y="786476"/>
                  </a:cubicBezTo>
                  <a:cubicBezTo>
                    <a:pt x="807130" y="773215"/>
                    <a:pt x="810919" y="763742"/>
                    <a:pt x="818522" y="748641"/>
                  </a:cubicBezTo>
                  <a:cubicBezTo>
                    <a:pt x="826126" y="733537"/>
                    <a:pt x="822338" y="720383"/>
                    <a:pt x="816575" y="709068"/>
                  </a:cubicBezTo>
                  <a:cubicBezTo>
                    <a:pt x="810919" y="697781"/>
                    <a:pt x="765295" y="586457"/>
                    <a:pt x="746271" y="541122"/>
                  </a:cubicBezTo>
                  <a:cubicBezTo>
                    <a:pt x="727379" y="495919"/>
                    <a:pt x="708356" y="497607"/>
                    <a:pt x="694991" y="497607"/>
                  </a:cubicBezTo>
                  <a:cubicBezTo>
                    <a:pt x="681729" y="497607"/>
                    <a:pt x="657124" y="501549"/>
                    <a:pt x="657124" y="501549"/>
                  </a:cubicBezTo>
                  <a:cubicBezTo>
                    <a:pt x="657124" y="501549"/>
                    <a:pt x="611425" y="507206"/>
                    <a:pt x="590560" y="529835"/>
                  </a:cubicBezTo>
                  <a:cubicBezTo>
                    <a:pt x="569695" y="552437"/>
                    <a:pt x="510810" y="607216"/>
                    <a:pt x="510810" y="718435"/>
                  </a:cubicBezTo>
                  <a:cubicBezTo>
                    <a:pt x="510810" y="829732"/>
                    <a:pt x="592428" y="937346"/>
                    <a:pt x="603821" y="952344"/>
                  </a:cubicBezTo>
                  <a:cubicBezTo>
                    <a:pt x="615241" y="967472"/>
                    <a:pt x="761480" y="1203329"/>
                    <a:pt x="993257" y="1293892"/>
                  </a:cubicBezTo>
                  <a:cubicBezTo>
                    <a:pt x="1225034" y="1384431"/>
                    <a:pt x="1225034" y="1354225"/>
                    <a:pt x="1266844" y="1350409"/>
                  </a:cubicBezTo>
                  <a:cubicBezTo>
                    <a:pt x="1308573" y="1346726"/>
                    <a:pt x="1401690" y="1295733"/>
                    <a:pt x="1420712" y="1242901"/>
                  </a:cubicBezTo>
                  <a:cubicBezTo>
                    <a:pt x="1439735" y="1190067"/>
                    <a:pt x="1439735" y="1144759"/>
                    <a:pt x="1434078" y="1135393"/>
                  </a:cubicBezTo>
                  <a:lnTo>
                    <a:pt x="1434078" y="1135393"/>
                  </a:lnTo>
                  <a:close/>
                </a:path>
              </a:pathLst>
            </a:custGeom>
            <a:solidFill>
              <a:srgbClr val="FFFFFF"/>
            </a:solidFill>
            <a:ln w="9525" cap="flat">
              <a:noFill/>
              <a:prstDash val="solid"/>
              <a:miter/>
            </a:ln>
          </p:spPr>
          <p:txBody>
            <a:bodyPr/>
            <a:lstStyle>
              <a:defPPr>
                <a:defRPr lang="ru-RU"/>
              </a:defPPr>
              <a:lvl1pPr marL="0" algn="l" defTabSz="913738" rtl="0" eaLnBrk="1" latinLnBrk="0" hangingPunct="1">
                <a:defRPr sz="1800" kern="1200">
                  <a:solidFill>
                    <a:schemeClr val="tx1"/>
                  </a:solidFill>
                  <a:latin typeface="+mn-lt"/>
                  <a:ea typeface="+mn-ea"/>
                  <a:cs typeface="+mn-cs"/>
                </a:defRPr>
              </a:lvl1pPr>
              <a:lvl2pPr marL="456870" algn="l" defTabSz="913738" rtl="0" eaLnBrk="1" latinLnBrk="0" hangingPunct="1">
                <a:defRPr sz="1800" kern="1200">
                  <a:solidFill>
                    <a:schemeClr val="tx1"/>
                  </a:solidFill>
                  <a:latin typeface="+mn-lt"/>
                  <a:ea typeface="+mn-ea"/>
                  <a:cs typeface="+mn-cs"/>
                </a:defRPr>
              </a:lvl2pPr>
              <a:lvl3pPr marL="913738" algn="l" defTabSz="913738" rtl="0" eaLnBrk="1" latinLnBrk="0" hangingPunct="1">
                <a:defRPr sz="1800" kern="1200">
                  <a:solidFill>
                    <a:schemeClr val="tx1"/>
                  </a:solidFill>
                  <a:latin typeface="+mn-lt"/>
                  <a:ea typeface="+mn-ea"/>
                  <a:cs typeface="+mn-cs"/>
                </a:defRPr>
              </a:lvl3pPr>
              <a:lvl4pPr marL="1370608" algn="l" defTabSz="913738" rtl="0" eaLnBrk="1" latinLnBrk="0" hangingPunct="1">
                <a:defRPr sz="1800" kern="1200">
                  <a:solidFill>
                    <a:schemeClr val="tx1"/>
                  </a:solidFill>
                  <a:latin typeface="+mn-lt"/>
                  <a:ea typeface="+mn-ea"/>
                  <a:cs typeface="+mn-cs"/>
                </a:defRPr>
              </a:lvl4pPr>
              <a:lvl5pPr marL="1827479" algn="l" defTabSz="913738" rtl="0" eaLnBrk="1" latinLnBrk="0" hangingPunct="1">
                <a:defRPr sz="1800" kern="1200">
                  <a:solidFill>
                    <a:schemeClr val="tx1"/>
                  </a:solidFill>
                  <a:latin typeface="+mn-lt"/>
                  <a:ea typeface="+mn-ea"/>
                  <a:cs typeface="+mn-cs"/>
                </a:defRPr>
              </a:lvl5pPr>
              <a:lvl6pPr marL="2284347" algn="l" defTabSz="913738" rtl="0" eaLnBrk="1" latinLnBrk="0" hangingPunct="1">
                <a:defRPr sz="1800" kern="1200">
                  <a:solidFill>
                    <a:schemeClr val="tx1"/>
                  </a:solidFill>
                  <a:latin typeface="+mn-lt"/>
                  <a:ea typeface="+mn-ea"/>
                  <a:cs typeface="+mn-cs"/>
                </a:defRPr>
              </a:lvl6pPr>
              <a:lvl7pPr marL="2741216" algn="l" defTabSz="913738" rtl="0" eaLnBrk="1" latinLnBrk="0" hangingPunct="1">
                <a:defRPr sz="1800" kern="1200">
                  <a:solidFill>
                    <a:schemeClr val="tx1"/>
                  </a:solidFill>
                  <a:latin typeface="+mn-lt"/>
                  <a:ea typeface="+mn-ea"/>
                  <a:cs typeface="+mn-cs"/>
                </a:defRPr>
              </a:lvl7pPr>
              <a:lvl8pPr marL="3198087" algn="l" defTabSz="913738" rtl="0" eaLnBrk="1" latinLnBrk="0" hangingPunct="1">
                <a:defRPr sz="1800" kern="1200">
                  <a:solidFill>
                    <a:schemeClr val="tx1"/>
                  </a:solidFill>
                  <a:latin typeface="+mn-lt"/>
                  <a:ea typeface="+mn-ea"/>
                  <a:cs typeface="+mn-cs"/>
                </a:defRPr>
              </a:lvl8pPr>
              <a:lvl9pPr marL="3654956" algn="l" defTabSz="913738" rtl="0" eaLnBrk="1" latinLnBrk="0" hangingPunct="1">
                <a:defRPr sz="1800" kern="1200">
                  <a:solidFill>
                    <a:schemeClr val="tx1"/>
                  </a:solidFill>
                  <a:latin typeface="+mn-lt"/>
                  <a:ea typeface="+mn-ea"/>
                  <a:cs typeface="+mn-cs"/>
                </a:defRPr>
              </a:lvl9pPr>
            </a:lstStyle>
            <a:p>
              <a:endParaRPr lang="en-US"/>
            </a:p>
          </p:txBody>
        </p:sp>
      </p:grpSp>
      <p:pic>
        <p:nvPicPr>
          <p:cNvPr id="4" name="Picture 3">
            <a:hlinkClick r:id="rId7"/>
            <a:extLst>
              <a:ext uri="{FF2B5EF4-FFF2-40B4-BE49-F238E27FC236}">
                <a16:creationId xmlns:a16="http://schemas.microsoft.com/office/drawing/2014/main" id="{30677851-FD43-9074-9C7D-D0EA28F95FC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610965" y="5390941"/>
            <a:ext cx="1062553" cy="1502784"/>
          </a:xfrm>
          <a:prstGeom prst="rect">
            <a:avLst/>
          </a:prstGeom>
          <a:ln>
            <a:solidFill>
              <a:srgbClr val="002465"/>
            </a:solidFill>
          </a:ln>
        </p:spPr>
      </p:pic>
      <p:grpSp>
        <p:nvGrpSpPr>
          <p:cNvPr id="6" name="Graphic 4">
            <a:extLst>
              <a:ext uri="{FF2B5EF4-FFF2-40B4-BE49-F238E27FC236}">
                <a16:creationId xmlns:a16="http://schemas.microsoft.com/office/drawing/2014/main" id="{0E80B3F3-2CBA-25D7-BF3C-A4757CB8DA8F}"/>
              </a:ext>
            </a:extLst>
          </p:cNvPr>
          <p:cNvGrpSpPr/>
          <p:nvPr/>
        </p:nvGrpSpPr>
        <p:grpSpPr>
          <a:xfrm rot="3928889">
            <a:off x="4880804" y="6124557"/>
            <a:ext cx="416812" cy="946355"/>
            <a:chOff x="9129274" y="2719113"/>
            <a:chExt cx="717139" cy="1386497"/>
          </a:xfrm>
          <a:solidFill>
            <a:srgbClr val="242B62"/>
          </a:solidFill>
        </p:grpSpPr>
        <p:grpSp>
          <p:nvGrpSpPr>
            <p:cNvPr id="8" name="Graphic 4">
              <a:extLst>
                <a:ext uri="{FF2B5EF4-FFF2-40B4-BE49-F238E27FC236}">
                  <a16:creationId xmlns:a16="http://schemas.microsoft.com/office/drawing/2014/main" id="{C319EAF4-3EEE-97C5-E5D4-60175FEAD2AA}"/>
                </a:ext>
              </a:extLst>
            </p:cNvPr>
            <p:cNvGrpSpPr/>
            <p:nvPr/>
          </p:nvGrpSpPr>
          <p:grpSpPr>
            <a:xfrm>
              <a:off x="9159507" y="2719113"/>
              <a:ext cx="446280" cy="440141"/>
              <a:chOff x="9159507" y="2719113"/>
              <a:chExt cx="446280" cy="440141"/>
            </a:xfrm>
            <a:grpFill/>
          </p:grpSpPr>
          <p:sp>
            <p:nvSpPr>
              <p:cNvPr id="32" name="Freeform 21">
                <a:extLst>
                  <a:ext uri="{FF2B5EF4-FFF2-40B4-BE49-F238E27FC236}">
                    <a16:creationId xmlns:a16="http://schemas.microsoft.com/office/drawing/2014/main" id="{F36BDF06-0DB1-F7C5-D46A-036E80B85F7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33" name="Freeform 22">
                <a:extLst>
                  <a:ext uri="{FF2B5EF4-FFF2-40B4-BE49-F238E27FC236}">
                    <a16:creationId xmlns:a16="http://schemas.microsoft.com/office/drawing/2014/main" id="{7A56EB77-2236-28C3-2C06-E196777BE2F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777DA15B-2D42-4157-0A28-A61B6EFF852B}"/>
                </a:ext>
              </a:extLst>
            </p:cNvPr>
            <p:cNvGrpSpPr/>
            <p:nvPr/>
          </p:nvGrpSpPr>
          <p:grpSpPr>
            <a:xfrm>
              <a:off x="9129274" y="2893887"/>
              <a:ext cx="717139" cy="1211724"/>
              <a:chOff x="9129274" y="2893887"/>
              <a:chExt cx="717139" cy="1211724"/>
            </a:xfrm>
            <a:grpFill/>
          </p:grpSpPr>
          <p:sp>
            <p:nvSpPr>
              <p:cNvPr id="11" name="Freeform 14">
                <a:extLst>
                  <a:ext uri="{FF2B5EF4-FFF2-40B4-BE49-F238E27FC236}">
                    <a16:creationId xmlns:a16="http://schemas.microsoft.com/office/drawing/2014/main" id="{98CBCAF3-AE0A-6E1B-2FE3-BDF25B1B6C7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15">
                <a:extLst>
                  <a:ext uri="{FF2B5EF4-FFF2-40B4-BE49-F238E27FC236}">
                    <a16:creationId xmlns:a16="http://schemas.microsoft.com/office/drawing/2014/main" id="{7E8878C2-6430-D8E2-EA9F-347F13C644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16">
                <a:extLst>
                  <a:ext uri="{FF2B5EF4-FFF2-40B4-BE49-F238E27FC236}">
                    <a16:creationId xmlns:a16="http://schemas.microsoft.com/office/drawing/2014/main" id="{7868B4B2-233C-1B8E-DE4C-D7BD538603A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17">
                <a:extLst>
                  <a:ext uri="{FF2B5EF4-FFF2-40B4-BE49-F238E27FC236}">
                    <a16:creationId xmlns:a16="http://schemas.microsoft.com/office/drawing/2014/main" id="{971DA32A-F1DC-B2B7-1C5F-9DA7F2BF6CF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18">
                <a:extLst>
                  <a:ext uri="{FF2B5EF4-FFF2-40B4-BE49-F238E27FC236}">
                    <a16:creationId xmlns:a16="http://schemas.microsoft.com/office/drawing/2014/main" id="{50F0E30F-6E69-B2BC-8126-4E13A9C80D4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19">
                <a:extLst>
                  <a:ext uri="{FF2B5EF4-FFF2-40B4-BE49-F238E27FC236}">
                    <a16:creationId xmlns:a16="http://schemas.microsoft.com/office/drawing/2014/main" id="{1F0F5BEA-E3C2-E95B-D9AF-FE5357FB4B4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20">
                <a:extLst>
                  <a:ext uri="{FF2B5EF4-FFF2-40B4-BE49-F238E27FC236}">
                    <a16:creationId xmlns:a16="http://schemas.microsoft.com/office/drawing/2014/main" id="{33C19F79-4AA1-1F2E-326E-EAB1CB5BFD8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B8D81662-6101-AF81-BDF9-E91E9E18E6EE}"/>
              </a:ext>
            </a:extLst>
          </p:cNvPr>
          <p:cNvSpPr txBox="1"/>
          <p:nvPr/>
        </p:nvSpPr>
        <p:spPr>
          <a:xfrm>
            <a:off x="637547" y="6212130"/>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a:ln>
                  <a:noFill/>
                </a:ln>
                <a:solidFill>
                  <a:srgbClr val="615AA6"/>
                </a:solidFill>
                <a:effectLst/>
                <a:uLnTx/>
                <a:uFillTx/>
                <a:latin typeface="Calibri"/>
                <a:ea typeface="Calibri"/>
                <a:cs typeface="Calibri"/>
                <a:sym typeface="Calibri"/>
              </a:rPr>
              <a:t>Más instrucciones disponibles aquí</a:t>
            </a:r>
            <a:endPar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8631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318D80-0467-C8E5-B2E7-FF2EE19BF02C}"/>
              </a:ext>
            </a:extLst>
          </p:cNvPr>
          <p:cNvSpPr>
            <a:spLocks noGrp="1"/>
          </p:cNvSpPr>
          <p:nvPr>
            <p:ph type="body" sz="quarter" idx="13"/>
          </p:nvPr>
        </p:nvSpPr>
        <p:spPr>
          <a:xfrm>
            <a:off x="646338" y="443620"/>
            <a:ext cx="6598780" cy="1278981"/>
          </a:xfrm>
        </p:spPr>
        <p:txBody>
          <a:bodyPr>
            <a:normAutofit/>
          </a:bodyPr>
          <a:lstStyle/>
          <a:p>
            <a:r>
              <a:rPr lang="en-US" b="1" i="1"/>
              <a:t>Espionaje en </a:t>
            </a:r>
            <a:r>
              <a:rPr lang="en-US" b="1"/>
              <a:t>los smartphones </a:t>
            </a:r>
            <a:r>
              <a:rPr lang="en-US" b="1" i="1"/>
              <a:t>y </a:t>
            </a:r>
            <a:r>
              <a:rPr lang="en-US" b="1"/>
              <a:t>permisos de las aplicaciones</a:t>
            </a:r>
          </a:p>
          <a:p>
            <a:endParaRPr lang="en-IE" dirty="0"/>
          </a:p>
        </p:txBody>
      </p:sp>
      <p:sp>
        <p:nvSpPr>
          <p:cNvPr id="3" name="Text Placeholder 2">
            <a:extLst>
              <a:ext uri="{FF2B5EF4-FFF2-40B4-BE49-F238E27FC236}">
                <a16:creationId xmlns:a16="http://schemas.microsoft.com/office/drawing/2014/main" id="{7543456B-9291-ACF5-5FA1-FE6C9896AF72}"/>
              </a:ext>
            </a:extLst>
          </p:cNvPr>
          <p:cNvSpPr>
            <a:spLocks noGrp="1"/>
          </p:cNvSpPr>
          <p:nvPr>
            <p:ph type="body" sz="quarter" idx="14"/>
          </p:nvPr>
        </p:nvSpPr>
        <p:spPr>
          <a:xfrm>
            <a:off x="646337" y="1722601"/>
            <a:ext cx="6514953" cy="4021291"/>
          </a:xfrm>
        </p:spPr>
        <p:txBody>
          <a:bodyPr/>
          <a:lstStyle/>
          <a:p>
            <a:r>
              <a:rPr lang="en-US"/>
              <a:t>A menudo nos da la sensación de que nuestros teléfonos nos están escuchando. Generalmente es una aplicación con demasiados permisos.</a:t>
            </a:r>
            <a:endParaRPr lang="en-US" dirty="0"/>
          </a:p>
          <a:p>
            <a:pPr>
              <a:buNone/>
            </a:pPr>
            <a:r>
              <a:rPr lang="en-US" b="1"/>
              <a:t>Cómo evitar que te </a:t>
            </a:r>
            <a:r>
              <a:rPr lang="en-US" b="1" i="1"/>
              <a:t>escuchen </a:t>
            </a:r>
            <a:r>
              <a:rPr lang="en-US" b="1"/>
              <a:t>sin necesidad</a:t>
            </a:r>
            <a:r>
              <a:rPr lang="en-US" b="1" i="1"/>
              <a:t>…</a:t>
            </a:r>
            <a:endParaRPr lang="en-US" dirty="0"/>
          </a:p>
          <a:p>
            <a:pPr marL="457200" indent="-457200">
              <a:buFont typeface="+mj-lt"/>
              <a:buAutoNum type="arabicPeriod"/>
            </a:pPr>
            <a:r>
              <a:rPr lang="en-US" b="1"/>
              <a:t>Abre ”Ajustes"</a:t>
            </a:r>
            <a:r>
              <a:rPr lang="en-US"/>
              <a:t> en tu móvil (el icono plateado con esta forma     ).</a:t>
            </a:r>
            <a:endParaRPr lang="en-US" dirty="0"/>
          </a:p>
          <a:p>
            <a:pPr marL="457200" indent="-457200">
              <a:buFont typeface="+mj-lt"/>
              <a:buAutoNum type="arabicPeriod"/>
            </a:pPr>
            <a:r>
              <a:rPr lang="en-US" b="1"/>
              <a:t>Busca "Privacidad" o ”Aplicaciones."</a:t>
            </a:r>
            <a:endParaRPr lang="en-US" dirty="0"/>
          </a:p>
          <a:p>
            <a:pPr marL="457200" indent="-457200">
              <a:buFont typeface="+mj-lt"/>
              <a:buAutoNum type="arabicPeriod"/>
            </a:pPr>
            <a:r>
              <a:rPr lang="en-US" b="1"/>
              <a:t>Comprueba el micrófono y la ubicación:</a:t>
            </a:r>
            <a:endParaRPr lang="en-US" dirty="0"/>
          </a:p>
          <a:p>
            <a:pPr marL="432000" indent="-432000">
              <a:buFont typeface="Arial" panose="020B0604020202020204" pitchFamily="34" charset="0"/>
              <a:buChar char="•"/>
            </a:pPr>
            <a:r>
              <a:rPr lang="en-US"/>
              <a:t>Busca el listado de apps. Si la linterna o la calculadora piden tu </a:t>
            </a:r>
            <a:r>
              <a:rPr lang="en-US" b="1"/>
              <a:t>localización</a:t>
            </a:r>
            <a:r>
              <a:rPr lang="en-US"/>
              <a:t> o </a:t>
            </a:r>
            <a:r>
              <a:rPr lang="en-US" b="1"/>
              <a:t>micrófono</a:t>
            </a:r>
            <a:r>
              <a:rPr lang="en-US"/>
              <a:t>, </a:t>
            </a:r>
            <a:r>
              <a:rPr lang="en-US" b="1"/>
              <a:t>desactívalo</a:t>
            </a:r>
            <a:r>
              <a:rPr lang="en-US"/>
              <a:t>.</a:t>
            </a:r>
            <a:endParaRPr lang="en-US" dirty="0"/>
          </a:p>
          <a:p>
            <a:pPr marL="432000" indent="-432000">
              <a:buFont typeface="Arial" panose="020B0604020202020204" pitchFamily="34" charset="0"/>
              <a:buChar char="•"/>
            </a:pPr>
            <a:r>
              <a:rPr lang="en-US" b="1"/>
              <a:t>Regla general:</a:t>
            </a:r>
            <a:r>
              <a:rPr lang="en-US"/>
              <a:t> Si la appa no lo </a:t>
            </a:r>
            <a:r>
              <a:rPr lang="en-US" i="1"/>
              <a:t>necesita</a:t>
            </a:r>
            <a:r>
              <a:rPr lang="en-US"/>
              <a:t> para funcionar, no debería pedirlo</a:t>
            </a:r>
            <a:endParaRPr lang="en-US" dirty="0"/>
          </a:p>
          <a:p>
            <a:endParaRPr lang="en-IE" dirty="0"/>
          </a:p>
        </p:txBody>
      </p:sp>
      <p:pic>
        <p:nvPicPr>
          <p:cNvPr id="8" name="Picture Placeholder 7" descr="Person listening through wall">
            <a:extLst>
              <a:ext uri="{FF2B5EF4-FFF2-40B4-BE49-F238E27FC236}">
                <a16:creationId xmlns:a16="http://schemas.microsoft.com/office/drawing/2014/main" id="{F12FB667-8784-5ECE-46E5-F50F2BEDBC9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7735037" y="1360044"/>
            <a:ext cx="2444127" cy="4336988"/>
          </a:xfrm>
        </p:spPr>
      </p:pic>
      <p:sp>
        <p:nvSpPr>
          <p:cNvPr id="10" name="Freeform 555">
            <a:extLst>
              <a:ext uri="{FF2B5EF4-FFF2-40B4-BE49-F238E27FC236}">
                <a16:creationId xmlns:a16="http://schemas.microsoft.com/office/drawing/2014/main" id="{710D3163-A64B-35AE-7CD6-A118228B9345}"/>
              </a:ext>
            </a:extLst>
          </p:cNvPr>
          <p:cNvSpPr/>
          <p:nvPr/>
        </p:nvSpPr>
        <p:spPr>
          <a:xfrm>
            <a:off x="3064422" y="3390121"/>
            <a:ext cx="237718" cy="276833"/>
          </a:xfrm>
          <a:custGeom>
            <a:avLst/>
            <a:gdLst>
              <a:gd name="connsiteX0" fmla="*/ 525925 w 540402"/>
              <a:gd name="connsiteY0" fmla="*/ 367624 h 532173"/>
              <a:gd name="connsiteX1" fmla="*/ 518164 w 540402"/>
              <a:gd name="connsiteY1" fmla="*/ 338004 h 532173"/>
              <a:gd name="connsiteX2" fmla="*/ 513461 w 540402"/>
              <a:gd name="connsiteY2" fmla="*/ 334948 h 532173"/>
              <a:gd name="connsiteX3" fmla="*/ 473952 w 540402"/>
              <a:gd name="connsiteY3" fmla="*/ 306974 h 532173"/>
              <a:gd name="connsiteX4" fmla="*/ 477715 w 540402"/>
              <a:gd name="connsiteY4" fmla="*/ 257372 h 532173"/>
              <a:gd name="connsiteX5" fmla="*/ 489238 w 540402"/>
              <a:gd name="connsiteY5" fmla="*/ 251025 h 532173"/>
              <a:gd name="connsiteX6" fmla="*/ 519340 w 540402"/>
              <a:gd name="connsiteY6" fmla="*/ 236685 h 532173"/>
              <a:gd name="connsiteX7" fmla="*/ 537449 w 540402"/>
              <a:gd name="connsiteY7" fmla="*/ 196957 h 532173"/>
              <a:gd name="connsiteX8" fmla="*/ 532745 w 540402"/>
              <a:gd name="connsiteY8" fmla="*/ 180972 h 532173"/>
              <a:gd name="connsiteX9" fmla="*/ 496528 w 540402"/>
              <a:gd name="connsiteY9" fmla="*/ 156994 h 532173"/>
              <a:gd name="connsiteX10" fmla="*/ 449729 w 540402"/>
              <a:gd name="connsiteY10" fmla="*/ 162400 h 532173"/>
              <a:gd name="connsiteX11" fmla="*/ 401048 w 540402"/>
              <a:gd name="connsiteY11" fmla="*/ 104336 h 532173"/>
              <a:gd name="connsiteX12" fmla="*/ 405751 w 540402"/>
              <a:gd name="connsiteY12" fmla="*/ 86000 h 532173"/>
              <a:gd name="connsiteX13" fmla="*/ 415158 w 540402"/>
              <a:gd name="connsiteY13" fmla="*/ 52149 h 532173"/>
              <a:gd name="connsiteX14" fmla="*/ 403870 w 540402"/>
              <a:gd name="connsiteY14" fmla="*/ 23469 h 532173"/>
              <a:gd name="connsiteX15" fmla="*/ 372121 w 540402"/>
              <a:gd name="connsiteY15" fmla="*/ 8424 h 532173"/>
              <a:gd name="connsiteX16" fmla="*/ 342960 w 540402"/>
              <a:gd name="connsiteY16" fmla="*/ 17827 h 532173"/>
              <a:gd name="connsiteX17" fmla="*/ 331201 w 540402"/>
              <a:gd name="connsiteY17" fmla="*/ 34283 h 532173"/>
              <a:gd name="connsiteX18" fmla="*/ 311446 w 540402"/>
              <a:gd name="connsiteY18" fmla="*/ 60847 h 532173"/>
              <a:gd name="connsiteX19" fmla="*/ 248185 w 540402"/>
              <a:gd name="connsiteY19" fmla="*/ 58026 h 532173"/>
              <a:gd name="connsiteX20" fmla="*/ 240894 w 540402"/>
              <a:gd name="connsiteY20" fmla="*/ 46037 h 532173"/>
              <a:gd name="connsiteX21" fmla="*/ 222786 w 540402"/>
              <a:gd name="connsiteY21" fmla="*/ 13831 h 532173"/>
              <a:gd name="connsiteX22" fmla="*/ 191508 w 540402"/>
              <a:gd name="connsiteY22" fmla="*/ 1842 h 532173"/>
              <a:gd name="connsiteX23" fmla="*/ 163757 w 540402"/>
              <a:gd name="connsiteY23" fmla="*/ 11715 h 532173"/>
              <a:gd name="connsiteX24" fmla="*/ 147295 w 540402"/>
              <a:gd name="connsiteY24" fmla="*/ 40865 h 532173"/>
              <a:gd name="connsiteX25" fmla="*/ 153174 w 540402"/>
              <a:gd name="connsiteY25" fmla="*/ 75422 h 532173"/>
              <a:gd name="connsiteX26" fmla="*/ 155056 w 540402"/>
              <a:gd name="connsiteY26" fmla="*/ 91642 h 532173"/>
              <a:gd name="connsiteX27" fmla="*/ 108256 w 540402"/>
              <a:gd name="connsiteY27" fmla="*/ 133721 h 532173"/>
              <a:gd name="connsiteX28" fmla="*/ 99319 w 540402"/>
              <a:gd name="connsiteY28" fmla="*/ 131605 h 532173"/>
              <a:gd name="connsiteX29" fmla="*/ 56518 w 540402"/>
              <a:gd name="connsiteY29" fmla="*/ 119616 h 532173"/>
              <a:gd name="connsiteX30" fmla="*/ 28297 w 540402"/>
              <a:gd name="connsiteY30" fmla="*/ 131370 h 532173"/>
              <a:gd name="connsiteX31" fmla="*/ 13246 w 540402"/>
              <a:gd name="connsiteY31" fmla="*/ 163106 h 532173"/>
              <a:gd name="connsiteX32" fmla="*/ 19830 w 540402"/>
              <a:gd name="connsiteY32" fmla="*/ 189905 h 532173"/>
              <a:gd name="connsiteX33" fmla="*/ 30178 w 540402"/>
              <a:gd name="connsiteY33" fmla="*/ 197427 h 532173"/>
              <a:gd name="connsiteX34" fmla="*/ 66160 w 540402"/>
              <a:gd name="connsiteY34" fmla="*/ 224461 h 532173"/>
              <a:gd name="connsiteX35" fmla="*/ 61927 w 540402"/>
              <a:gd name="connsiteY35" fmla="*/ 275473 h 532173"/>
              <a:gd name="connsiteX36" fmla="*/ 40291 w 540402"/>
              <a:gd name="connsiteY36" fmla="*/ 286052 h 532173"/>
              <a:gd name="connsiteX37" fmla="*/ 13716 w 540402"/>
              <a:gd name="connsiteY37" fmla="*/ 298981 h 532173"/>
              <a:gd name="connsiteX38" fmla="*/ 781 w 540402"/>
              <a:gd name="connsiteY38" fmla="*/ 326955 h 532173"/>
              <a:gd name="connsiteX39" fmla="*/ 10188 w 540402"/>
              <a:gd name="connsiteY39" fmla="*/ 358926 h 532173"/>
              <a:gd name="connsiteX40" fmla="*/ 35822 w 540402"/>
              <a:gd name="connsiteY40" fmla="*/ 375616 h 532173"/>
              <a:gd name="connsiteX41" fmla="*/ 52284 w 540402"/>
              <a:gd name="connsiteY41" fmla="*/ 373971 h 532173"/>
              <a:gd name="connsiteX42" fmla="*/ 90148 w 540402"/>
              <a:gd name="connsiteY42" fmla="*/ 369740 h 532173"/>
              <a:gd name="connsiteX43" fmla="*/ 113195 w 540402"/>
              <a:gd name="connsiteY43" fmla="*/ 399594 h 532173"/>
              <a:gd name="connsiteX44" fmla="*/ 138593 w 540402"/>
              <a:gd name="connsiteY44" fmla="*/ 425923 h 532173"/>
              <a:gd name="connsiteX45" fmla="*/ 135301 w 540402"/>
              <a:gd name="connsiteY45" fmla="*/ 439323 h 532173"/>
              <a:gd name="connsiteX46" fmla="*/ 124483 w 540402"/>
              <a:gd name="connsiteY46" fmla="*/ 478581 h 532173"/>
              <a:gd name="connsiteX47" fmla="*/ 136712 w 540402"/>
              <a:gd name="connsiteY47" fmla="*/ 506320 h 532173"/>
              <a:gd name="connsiteX48" fmla="*/ 168461 w 540402"/>
              <a:gd name="connsiteY48" fmla="*/ 521130 h 532173"/>
              <a:gd name="connsiteX49" fmla="*/ 193624 w 540402"/>
              <a:gd name="connsiteY49" fmla="*/ 515253 h 532173"/>
              <a:gd name="connsiteX50" fmla="*/ 203737 w 540402"/>
              <a:gd name="connsiteY50" fmla="*/ 502088 h 532173"/>
              <a:gd name="connsiteX51" fmla="*/ 227960 w 540402"/>
              <a:gd name="connsiteY51" fmla="*/ 468707 h 532173"/>
              <a:gd name="connsiteX52" fmla="*/ 290751 w 540402"/>
              <a:gd name="connsiteY52" fmla="*/ 471998 h 532173"/>
              <a:gd name="connsiteX53" fmla="*/ 300628 w 540402"/>
              <a:gd name="connsiteY53" fmla="*/ 489159 h 532173"/>
              <a:gd name="connsiteX54" fmla="*/ 317091 w 540402"/>
              <a:gd name="connsiteY54" fmla="*/ 518074 h 532173"/>
              <a:gd name="connsiteX55" fmla="*/ 348134 w 540402"/>
              <a:gd name="connsiteY55" fmla="*/ 530298 h 532173"/>
              <a:gd name="connsiteX56" fmla="*/ 376119 w 540402"/>
              <a:gd name="connsiteY56" fmla="*/ 520425 h 532173"/>
              <a:gd name="connsiteX57" fmla="*/ 392817 w 540402"/>
              <a:gd name="connsiteY57" fmla="*/ 491275 h 532173"/>
              <a:gd name="connsiteX58" fmla="*/ 385761 w 540402"/>
              <a:gd name="connsiteY58" fmla="*/ 451312 h 532173"/>
              <a:gd name="connsiteX59" fmla="*/ 384586 w 540402"/>
              <a:gd name="connsiteY59" fmla="*/ 438382 h 532173"/>
              <a:gd name="connsiteX60" fmla="*/ 431620 w 540402"/>
              <a:gd name="connsiteY60" fmla="*/ 396068 h 532173"/>
              <a:gd name="connsiteX61" fmla="*/ 454432 w 540402"/>
              <a:gd name="connsiteY61" fmla="*/ 402180 h 532173"/>
              <a:gd name="connsiteX62" fmla="*/ 481007 w 540402"/>
              <a:gd name="connsiteY62" fmla="*/ 409703 h 532173"/>
              <a:gd name="connsiteX63" fmla="*/ 511815 w 540402"/>
              <a:gd name="connsiteY63" fmla="*/ 396303 h 532173"/>
              <a:gd name="connsiteX64" fmla="*/ 525220 w 540402"/>
              <a:gd name="connsiteY64" fmla="*/ 367859 h 532173"/>
              <a:gd name="connsiteX65" fmla="*/ 226313 w 540402"/>
              <a:gd name="connsiteY65" fmla="*/ 358456 h 532173"/>
              <a:gd name="connsiteX66" fmla="*/ 177632 w 540402"/>
              <a:gd name="connsiteY66" fmla="*/ 220700 h 532173"/>
              <a:gd name="connsiteX67" fmla="*/ 315444 w 540402"/>
              <a:gd name="connsiteY67" fmla="*/ 171804 h 532173"/>
              <a:gd name="connsiteX68" fmla="*/ 364125 w 540402"/>
              <a:gd name="connsiteY68" fmla="*/ 309795 h 532173"/>
              <a:gd name="connsiteX69" fmla="*/ 226313 w 540402"/>
              <a:gd name="connsiteY69" fmla="*/ 358691 h 5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40402" h="532173">
                <a:moveTo>
                  <a:pt x="525925" y="367624"/>
                </a:moveTo>
                <a:cubicBezTo>
                  <a:pt x="530864" y="355870"/>
                  <a:pt x="528042" y="345997"/>
                  <a:pt x="518164" y="338004"/>
                </a:cubicBezTo>
                <a:cubicBezTo>
                  <a:pt x="516753" y="336829"/>
                  <a:pt x="515107" y="335888"/>
                  <a:pt x="513461" y="334948"/>
                </a:cubicBezTo>
                <a:cubicBezTo>
                  <a:pt x="500291" y="325780"/>
                  <a:pt x="487357" y="316377"/>
                  <a:pt x="473952" y="306974"/>
                </a:cubicBezTo>
                <a:cubicBezTo>
                  <a:pt x="475128" y="290518"/>
                  <a:pt x="476539" y="274063"/>
                  <a:pt x="477715" y="257372"/>
                </a:cubicBezTo>
                <a:cubicBezTo>
                  <a:pt x="481712" y="255256"/>
                  <a:pt x="485475" y="252906"/>
                  <a:pt x="489238" y="251025"/>
                </a:cubicBezTo>
                <a:cubicBezTo>
                  <a:pt x="499115" y="246089"/>
                  <a:pt x="508993" y="240917"/>
                  <a:pt x="519340" y="236685"/>
                </a:cubicBezTo>
                <a:cubicBezTo>
                  <a:pt x="539095" y="228458"/>
                  <a:pt x="544504" y="215763"/>
                  <a:pt x="537449" y="196957"/>
                </a:cubicBezTo>
                <a:cubicBezTo>
                  <a:pt x="535567" y="191785"/>
                  <a:pt x="534391" y="186379"/>
                  <a:pt x="532745" y="180972"/>
                </a:cubicBezTo>
                <a:cubicBezTo>
                  <a:pt x="525925" y="158639"/>
                  <a:pt x="519575" y="154408"/>
                  <a:pt x="496528" y="156994"/>
                </a:cubicBezTo>
                <a:cubicBezTo>
                  <a:pt x="481242" y="158639"/>
                  <a:pt x="465956" y="160520"/>
                  <a:pt x="449729" y="162400"/>
                </a:cubicBezTo>
                <a:cubicBezTo>
                  <a:pt x="437029" y="140068"/>
                  <a:pt x="420097" y="121732"/>
                  <a:pt x="401048" y="104336"/>
                </a:cubicBezTo>
                <a:cubicBezTo>
                  <a:pt x="402694" y="97754"/>
                  <a:pt x="404105" y="91877"/>
                  <a:pt x="405751" y="86000"/>
                </a:cubicBezTo>
                <a:cubicBezTo>
                  <a:pt x="408809" y="74717"/>
                  <a:pt x="412101" y="63433"/>
                  <a:pt x="415158" y="52149"/>
                </a:cubicBezTo>
                <a:cubicBezTo>
                  <a:pt x="418451" y="39925"/>
                  <a:pt x="414453" y="29817"/>
                  <a:pt x="403870" y="23469"/>
                </a:cubicBezTo>
                <a:cubicBezTo>
                  <a:pt x="393757" y="17592"/>
                  <a:pt x="383174" y="12421"/>
                  <a:pt x="372121" y="8424"/>
                </a:cubicBezTo>
                <a:cubicBezTo>
                  <a:pt x="360598" y="4428"/>
                  <a:pt x="350250" y="7014"/>
                  <a:pt x="342960" y="17827"/>
                </a:cubicBezTo>
                <a:cubicBezTo>
                  <a:pt x="339197" y="23469"/>
                  <a:pt x="335434" y="29111"/>
                  <a:pt x="331201" y="34283"/>
                </a:cubicBezTo>
                <a:cubicBezTo>
                  <a:pt x="323675" y="43216"/>
                  <a:pt x="319677" y="54500"/>
                  <a:pt x="311446" y="60847"/>
                </a:cubicBezTo>
                <a:cubicBezTo>
                  <a:pt x="289340" y="59907"/>
                  <a:pt x="269350" y="58966"/>
                  <a:pt x="248185" y="58026"/>
                </a:cubicBezTo>
                <a:cubicBezTo>
                  <a:pt x="246068" y="54265"/>
                  <a:pt x="243246" y="50268"/>
                  <a:pt x="240894" y="46037"/>
                </a:cubicBezTo>
                <a:cubicBezTo>
                  <a:pt x="234780" y="35223"/>
                  <a:pt x="229135" y="24410"/>
                  <a:pt x="222786" y="13831"/>
                </a:cubicBezTo>
                <a:cubicBezTo>
                  <a:pt x="215025" y="902"/>
                  <a:pt x="205618" y="-2624"/>
                  <a:pt x="191508" y="1842"/>
                </a:cubicBezTo>
                <a:cubicBezTo>
                  <a:pt x="182101" y="4663"/>
                  <a:pt x="172694" y="8189"/>
                  <a:pt x="163757" y="11715"/>
                </a:cubicBezTo>
                <a:cubicBezTo>
                  <a:pt x="149647" y="17357"/>
                  <a:pt x="145178" y="25585"/>
                  <a:pt x="147295" y="40865"/>
                </a:cubicBezTo>
                <a:cubicBezTo>
                  <a:pt x="148941" y="52384"/>
                  <a:pt x="151528" y="63903"/>
                  <a:pt x="153174" y="75422"/>
                </a:cubicBezTo>
                <a:cubicBezTo>
                  <a:pt x="154115" y="81299"/>
                  <a:pt x="156937" y="87176"/>
                  <a:pt x="155056" y="91642"/>
                </a:cubicBezTo>
                <a:cubicBezTo>
                  <a:pt x="138593" y="106452"/>
                  <a:pt x="123777" y="119851"/>
                  <a:pt x="108256" y="133721"/>
                </a:cubicBezTo>
                <a:cubicBezTo>
                  <a:pt x="105199" y="133016"/>
                  <a:pt x="102377" y="132311"/>
                  <a:pt x="99319" y="131605"/>
                </a:cubicBezTo>
                <a:cubicBezTo>
                  <a:pt x="84974" y="127609"/>
                  <a:pt x="70863" y="123378"/>
                  <a:pt x="56518" y="119616"/>
                </a:cubicBezTo>
                <a:cubicBezTo>
                  <a:pt x="44053" y="116560"/>
                  <a:pt x="34176" y="120557"/>
                  <a:pt x="28297" y="131370"/>
                </a:cubicBezTo>
                <a:cubicBezTo>
                  <a:pt x="22653" y="141714"/>
                  <a:pt x="17714" y="152292"/>
                  <a:pt x="13246" y="163106"/>
                </a:cubicBezTo>
                <a:cubicBezTo>
                  <a:pt x="9012" y="173214"/>
                  <a:pt x="11835" y="182617"/>
                  <a:pt x="19830" y="189905"/>
                </a:cubicBezTo>
                <a:cubicBezTo>
                  <a:pt x="22888" y="192726"/>
                  <a:pt x="26886" y="194841"/>
                  <a:pt x="30178" y="197427"/>
                </a:cubicBezTo>
                <a:cubicBezTo>
                  <a:pt x="42172" y="207065"/>
                  <a:pt x="56282" y="213413"/>
                  <a:pt x="66160" y="224461"/>
                </a:cubicBezTo>
                <a:cubicBezTo>
                  <a:pt x="64749" y="242092"/>
                  <a:pt x="63338" y="258547"/>
                  <a:pt x="61927" y="275473"/>
                </a:cubicBezTo>
                <a:cubicBezTo>
                  <a:pt x="54636" y="278999"/>
                  <a:pt x="47346" y="282526"/>
                  <a:pt x="40291" y="286052"/>
                </a:cubicBezTo>
                <a:cubicBezTo>
                  <a:pt x="31354" y="290283"/>
                  <a:pt x="22417" y="294280"/>
                  <a:pt x="13716" y="298981"/>
                </a:cubicBezTo>
                <a:cubicBezTo>
                  <a:pt x="2898" y="305093"/>
                  <a:pt x="-2041" y="314966"/>
                  <a:pt x="781" y="326955"/>
                </a:cubicBezTo>
                <a:cubicBezTo>
                  <a:pt x="3368" y="337769"/>
                  <a:pt x="6426" y="348347"/>
                  <a:pt x="10188" y="358926"/>
                </a:cubicBezTo>
                <a:cubicBezTo>
                  <a:pt x="14657" y="371385"/>
                  <a:pt x="22653" y="376322"/>
                  <a:pt x="35822" y="375616"/>
                </a:cubicBezTo>
                <a:cubicBezTo>
                  <a:pt x="41231" y="375381"/>
                  <a:pt x="46875" y="374441"/>
                  <a:pt x="52284" y="373971"/>
                </a:cubicBezTo>
                <a:cubicBezTo>
                  <a:pt x="64984" y="372560"/>
                  <a:pt x="77918" y="371150"/>
                  <a:pt x="90148" y="369740"/>
                </a:cubicBezTo>
                <a:cubicBezTo>
                  <a:pt x="98143" y="380318"/>
                  <a:pt x="105199" y="390426"/>
                  <a:pt x="113195" y="399594"/>
                </a:cubicBezTo>
                <a:cubicBezTo>
                  <a:pt x="121190" y="408762"/>
                  <a:pt x="130127" y="417225"/>
                  <a:pt x="138593" y="425923"/>
                </a:cubicBezTo>
                <a:cubicBezTo>
                  <a:pt x="137417" y="430860"/>
                  <a:pt x="136477" y="435091"/>
                  <a:pt x="135301" y="439323"/>
                </a:cubicBezTo>
                <a:cubicBezTo>
                  <a:pt x="131773" y="452487"/>
                  <a:pt x="127775" y="465416"/>
                  <a:pt x="124483" y="478581"/>
                </a:cubicBezTo>
                <a:cubicBezTo>
                  <a:pt x="121426" y="491510"/>
                  <a:pt x="125188" y="500208"/>
                  <a:pt x="136712" y="506320"/>
                </a:cubicBezTo>
                <a:cubicBezTo>
                  <a:pt x="147060" y="511727"/>
                  <a:pt x="157642" y="516663"/>
                  <a:pt x="168461" y="521130"/>
                </a:cubicBezTo>
                <a:cubicBezTo>
                  <a:pt x="178103" y="525126"/>
                  <a:pt x="186804" y="522775"/>
                  <a:pt x="193624" y="515253"/>
                </a:cubicBezTo>
                <a:cubicBezTo>
                  <a:pt x="197387" y="511256"/>
                  <a:pt x="200209" y="506320"/>
                  <a:pt x="203737" y="502088"/>
                </a:cubicBezTo>
                <a:cubicBezTo>
                  <a:pt x="212438" y="491040"/>
                  <a:pt x="218553" y="478110"/>
                  <a:pt x="227960" y="468707"/>
                </a:cubicBezTo>
                <a:cubicBezTo>
                  <a:pt x="249596" y="469883"/>
                  <a:pt x="269585" y="470823"/>
                  <a:pt x="290751" y="471998"/>
                </a:cubicBezTo>
                <a:cubicBezTo>
                  <a:pt x="294043" y="477405"/>
                  <a:pt x="297336" y="483282"/>
                  <a:pt x="300628" y="489159"/>
                </a:cubicBezTo>
                <a:cubicBezTo>
                  <a:pt x="306037" y="498797"/>
                  <a:pt x="311211" y="508671"/>
                  <a:pt x="317091" y="518074"/>
                </a:cubicBezTo>
                <a:cubicBezTo>
                  <a:pt x="325322" y="531473"/>
                  <a:pt x="333788" y="534764"/>
                  <a:pt x="348134" y="530298"/>
                </a:cubicBezTo>
                <a:cubicBezTo>
                  <a:pt x="357541" y="527477"/>
                  <a:pt x="366947" y="524186"/>
                  <a:pt x="376119" y="520425"/>
                </a:cubicBezTo>
                <a:cubicBezTo>
                  <a:pt x="389524" y="515018"/>
                  <a:pt x="394933" y="505614"/>
                  <a:pt x="392817" y="491275"/>
                </a:cubicBezTo>
                <a:cubicBezTo>
                  <a:pt x="390935" y="477875"/>
                  <a:pt x="388113" y="464476"/>
                  <a:pt x="385761" y="451312"/>
                </a:cubicBezTo>
                <a:cubicBezTo>
                  <a:pt x="385056" y="446610"/>
                  <a:pt x="384821" y="441673"/>
                  <a:pt x="384586" y="438382"/>
                </a:cubicBezTo>
                <a:cubicBezTo>
                  <a:pt x="400577" y="424043"/>
                  <a:pt x="415158" y="410878"/>
                  <a:pt x="431620" y="396068"/>
                </a:cubicBezTo>
                <a:cubicBezTo>
                  <a:pt x="438911" y="397949"/>
                  <a:pt x="446671" y="400065"/>
                  <a:pt x="454432" y="402180"/>
                </a:cubicBezTo>
                <a:cubicBezTo>
                  <a:pt x="463369" y="404766"/>
                  <a:pt x="472070" y="407587"/>
                  <a:pt x="481007" y="409703"/>
                </a:cubicBezTo>
                <a:cubicBezTo>
                  <a:pt x="495353" y="413229"/>
                  <a:pt x="504995" y="408997"/>
                  <a:pt x="511815" y="396303"/>
                </a:cubicBezTo>
                <a:cubicBezTo>
                  <a:pt x="516518" y="386900"/>
                  <a:pt x="521222" y="377497"/>
                  <a:pt x="525220" y="367859"/>
                </a:cubicBezTo>
                <a:close/>
                <a:moveTo>
                  <a:pt x="226313" y="358456"/>
                </a:moveTo>
                <a:cubicBezTo>
                  <a:pt x="167990" y="330246"/>
                  <a:pt x="155291" y="264659"/>
                  <a:pt x="177632" y="220700"/>
                </a:cubicBezTo>
                <a:cubicBezTo>
                  <a:pt x="202090" y="167572"/>
                  <a:pt x="266998" y="148766"/>
                  <a:pt x="315444" y="171804"/>
                </a:cubicBezTo>
                <a:cubicBezTo>
                  <a:pt x="357305" y="191550"/>
                  <a:pt x="393052" y="248674"/>
                  <a:pt x="364125" y="309795"/>
                </a:cubicBezTo>
                <a:cubicBezTo>
                  <a:pt x="339432" y="361982"/>
                  <a:pt x="278287" y="383609"/>
                  <a:pt x="226313" y="358691"/>
                </a:cubicBezTo>
                <a:close/>
              </a:path>
            </a:pathLst>
          </a:custGeom>
          <a:solidFill>
            <a:schemeClr val="tx2">
              <a:lumMod val="65000"/>
            </a:schemeClr>
          </a:solidFill>
          <a:ln w="30564" cap="rnd">
            <a:solidFill>
              <a:srgbClr val="585858"/>
            </a:solidFill>
            <a:prstDash val="solid"/>
            <a:miter/>
          </a:ln>
        </p:spPr>
        <p:txBody>
          <a:bodyPr rtlCol="0" anchor="ctr"/>
          <a:lstStyle/>
          <a:p>
            <a:endParaRPr lang="en-US"/>
          </a:p>
        </p:txBody>
      </p:sp>
      <p:pic>
        <p:nvPicPr>
          <p:cNvPr id="4" name="Picture 3">
            <a:hlinkClick r:id="rId3"/>
            <a:extLst>
              <a:ext uri="{FF2B5EF4-FFF2-40B4-BE49-F238E27FC236}">
                <a16:creationId xmlns:a16="http://schemas.microsoft.com/office/drawing/2014/main" id="{45CAD33A-4CF8-6B70-712C-DCD0ADEF67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10014" y="5251449"/>
            <a:ext cx="1062553" cy="1502784"/>
          </a:xfrm>
          <a:prstGeom prst="rect">
            <a:avLst/>
          </a:prstGeom>
          <a:ln>
            <a:solidFill>
              <a:srgbClr val="002465"/>
            </a:solidFill>
          </a:ln>
        </p:spPr>
      </p:pic>
      <p:grpSp>
        <p:nvGrpSpPr>
          <p:cNvPr id="5" name="Graphic 4">
            <a:extLst>
              <a:ext uri="{FF2B5EF4-FFF2-40B4-BE49-F238E27FC236}">
                <a16:creationId xmlns:a16="http://schemas.microsoft.com/office/drawing/2014/main" id="{B7DFEBF9-E07F-DF79-442C-74A60198FF55}"/>
              </a:ext>
            </a:extLst>
          </p:cNvPr>
          <p:cNvGrpSpPr/>
          <p:nvPr/>
        </p:nvGrpSpPr>
        <p:grpSpPr>
          <a:xfrm rot="3928889">
            <a:off x="5600651" y="6015286"/>
            <a:ext cx="416812" cy="946355"/>
            <a:chOff x="9129274" y="2719113"/>
            <a:chExt cx="717139" cy="1386497"/>
          </a:xfrm>
          <a:solidFill>
            <a:srgbClr val="242B62"/>
          </a:solidFill>
        </p:grpSpPr>
        <p:grpSp>
          <p:nvGrpSpPr>
            <p:cNvPr id="6" name="Graphic 4">
              <a:extLst>
                <a:ext uri="{FF2B5EF4-FFF2-40B4-BE49-F238E27FC236}">
                  <a16:creationId xmlns:a16="http://schemas.microsoft.com/office/drawing/2014/main" id="{C8CD2749-D466-B1FE-893F-E5ADCEF56C9E}"/>
                </a:ext>
              </a:extLst>
            </p:cNvPr>
            <p:cNvGrpSpPr/>
            <p:nvPr/>
          </p:nvGrpSpPr>
          <p:grpSpPr>
            <a:xfrm>
              <a:off x="9159507" y="2719113"/>
              <a:ext cx="446280" cy="440141"/>
              <a:chOff x="9159507" y="2719113"/>
              <a:chExt cx="446280" cy="440141"/>
            </a:xfrm>
            <a:grpFill/>
          </p:grpSpPr>
          <p:sp>
            <p:nvSpPr>
              <p:cNvPr id="17" name="Freeform 21">
                <a:extLst>
                  <a:ext uri="{FF2B5EF4-FFF2-40B4-BE49-F238E27FC236}">
                    <a16:creationId xmlns:a16="http://schemas.microsoft.com/office/drawing/2014/main" id="{2820CF78-A735-5ADE-E18D-49C51C346F8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18" name="Freeform 22">
                <a:extLst>
                  <a:ext uri="{FF2B5EF4-FFF2-40B4-BE49-F238E27FC236}">
                    <a16:creationId xmlns:a16="http://schemas.microsoft.com/office/drawing/2014/main" id="{D1218936-AF8B-FB37-F9B0-2A68E6A9F62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7" name="Graphic 4">
              <a:extLst>
                <a:ext uri="{FF2B5EF4-FFF2-40B4-BE49-F238E27FC236}">
                  <a16:creationId xmlns:a16="http://schemas.microsoft.com/office/drawing/2014/main" id="{163B5584-480E-70F2-CAA5-AA29A897DE8D}"/>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67736BA5-85A6-2781-5C38-A9774391EE7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15">
                <a:extLst>
                  <a:ext uri="{FF2B5EF4-FFF2-40B4-BE49-F238E27FC236}">
                    <a16:creationId xmlns:a16="http://schemas.microsoft.com/office/drawing/2014/main" id="{91F93B06-7DC9-25D2-DA5E-E79A0ECCCF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87E92320-5783-7A71-20F4-53EBF1CB656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17">
                <a:extLst>
                  <a:ext uri="{FF2B5EF4-FFF2-40B4-BE49-F238E27FC236}">
                    <a16:creationId xmlns:a16="http://schemas.microsoft.com/office/drawing/2014/main" id="{AD13AE1E-5C00-740B-7DDE-5178CAC9066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18">
                <a:extLst>
                  <a:ext uri="{FF2B5EF4-FFF2-40B4-BE49-F238E27FC236}">
                    <a16:creationId xmlns:a16="http://schemas.microsoft.com/office/drawing/2014/main" id="{B7643DBC-17D1-74CB-5463-610658BD554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BE6148A9-A9D0-9B03-6118-A90D2DBE9C7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FE9703BB-A70D-94E9-8197-708B4A93DC3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19" name="TextBox 18">
            <a:extLst>
              <a:ext uri="{FF2B5EF4-FFF2-40B4-BE49-F238E27FC236}">
                <a16:creationId xmlns:a16="http://schemas.microsoft.com/office/drawing/2014/main" id="{263E4A36-E1B1-FE88-E413-31D233AC126F}"/>
              </a:ext>
            </a:extLst>
          </p:cNvPr>
          <p:cNvSpPr txBox="1"/>
          <p:nvPr/>
        </p:nvSpPr>
        <p:spPr>
          <a:xfrm>
            <a:off x="1321108" y="6262516"/>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a:ln>
                  <a:noFill/>
                </a:ln>
                <a:solidFill>
                  <a:srgbClr val="615AA6"/>
                </a:solidFill>
                <a:effectLst/>
                <a:uLnTx/>
                <a:uFillTx/>
                <a:latin typeface="Calibri"/>
                <a:ea typeface="Calibri"/>
                <a:cs typeface="Calibri"/>
                <a:sym typeface="Calibri"/>
              </a:rPr>
              <a:t>Más instrucciones disponibles aquí</a:t>
            </a:r>
            <a:endPar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50281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9D431-032E-D6F4-565B-1034F1EED0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5A73D5-B135-C32A-B84B-7DB70CBF1BFC}"/>
              </a:ext>
            </a:extLst>
          </p:cNvPr>
          <p:cNvSpPr>
            <a:spLocks noGrp="1"/>
          </p:cNvSpPr>
          <p:nvPr>
            <p:ph type="body" sz="quarter" idx="15"/>
          </p:nvPr>
        </p:nvSpPr>
        <p:spPr>
          <a:xfrm>
            <a:off x="820124" y="826894"/>
            <a:ext cx="10013110" cy="697353"/>
          </a:xfrm>
        </p:spPr>
        <p:txBody>
          <a:bodyPr/>
          <a:lstStyle/>
          <a:p>
            <a:r>
              <a:rPr lang="en-US" b="1" dirty="0"/>
              <a:t>The </a:t>
            </a:r>
            <a:r>
              <a:rPr lang="en-US" b="1" i="1" dirty="0">
                <a:solidFill>
                  <a:srgbClr val="615AA6"/>
                </a:solidFill>
              </a:rPr>
              <a:t>Vault</a:t>
            </a:r>
            <a:r>
              <a:rPr lang="en-US" b="1"/>
              <a:t>: Protección de datos</a:t>
            </a:r>
            <a:endParaRPr lang="en-IE" b="1" dirty="0"/>
          </a:p>
        </p:txBody>
      </p:sp>
      <p:sp>
        <p:nvSpPr>
          <p:cNvPr id="3" name="Text Placeholder 2">
            <a:extLst>
              <a:ext uri="{FF2B5EF4-FFF2-40B4-BE49-F238E27FC236}">
                <a16:creationId xmlns:a16="http://schemas.microsoft.com/office/drawing/2014/main" id="{00959792-4E1F-651E-70F8-8208AFBE07C4}"/>
              </a:ext>
            </a:extLst>
          </p:cNvPr>
          <p:cNvSpPr>
            <a:spLocks noGrp="1"/>
          </p:cNvSpPr>
          <p:nvPr>
            <p:ph type="body" sz="quarter" idx="17"/>
          </p:nvPr>
        </p:nvSpPr>
        <p:spPr>
          <a:xfrm>
            <a:off x="885786" y="1627192"/>
            <a:ext cx="5672957" cy="4021291"/>
          </a:xfrm>
        </p:spPr>
        <p:txBody>
          <a:bodyPr/>
          <a:lstStyle/>
          <a:p>
            <a:pPr>
              <a:spcAft>
                <a:spcPts val="600"/>
              </a:spcAft>
            </a:pPr>
            <a:r>
              <a:rPr lang="en-US"/>
              <a:t>La protección de datos consiste en mantener a salvo tu </a:t>
            </a:r>
            <a:r>
              <a:rPr lang="en-US" i="1"/>
              <a:t>documentación digital </a:t>
            </a:r>
            <a:r>
              <a:rPr lang="en-US"/>
              <a:t>para evitar que sea robada o se pierda.</a:t>
            </a:r>
          </a:p>
          <a:p>
            <a:pPr fontAlgn="base"/>
            <a:r>
              <a:rPr lang="en-US" b="1"/>
              <a:t>¿Qué son los datos? </a:t>
            </a:r>
            <a:r>
              <a:rPr lang="en-US"/>
              <a:t> Cada vez que utilizas Internet, las empresas tecnológicas recopilan información sobre ti. Se trata de tus... </a:t>
            </a:r>
            <a:r>
              <a:rPr lang="en-US" b="1"/>
              <a:t>datos personales</a:t>
            </a:r>
            <a:r>
              <a:rPr lang="en-US"/>
              <a:t>.</a:t>
            </a:r>
            <a:endParaRPr lang="en-US" b="1"/>
          </a:p>
          <a:p>
            <a:pPr fontAlgn="base"/>
            <a:endParaRPr lang="en-US" b="1" dirty="0"/>
          </a:p>
          <a:p>
            <a:pPr fontAlgn="base"/>
            <a:endParaRPr lang="en-US" sz="2000" b="1" dirty="0"/>
          </a:p>
          <a:p>
            <a:pPr fontAlgn="base"/>
            <a:r>
              <a:rPr lang="en-US" sz="2200" b="1"/>
              <a:t>El objetivo: </a:t>
            </a:r>
            <a:r>
              <a:rPr lang="en-US" sz="2200"/>
              <a:t>garantizar que, si un </a:t>
            </a:r>
            <a:r>
              <a:rPr lang="en-US" sz="2200" i="1"/>
              <a:t>ladrón digital </a:t>
            </a:r>
            <a:r>
              <a:rPr lang="en-US" sz="2200"/>
              <a:t>(hacker) intenta acceder a una página web que utilizas, tu información personal esté codificada (encriptada) para que no pueda leerla.</a:t>
            </a:r>
          </a:p>
          <a:p>
            <a:pPr>
              <a:spcAft>
                <a:spcPts val="600"/>
              </a:spcAft>
            </a:pPr>
            <a:endParaRPr lang="en-IE" dirty="0"/>
          </a:p>
        </p:txBody>
      </p:sp>
      <p:pic>
        <p:nvPicPr>
          <p:cNvPr id="5122" name="Picture 2">
            <a:extLst>
              <a:ext uri="{FF2B5EF4-FFF2-40B4-BE49-F238E27FC236}">
                <a16:creationId xmlns:a16="http://schemas.microsoft.com/office/drawing/2014/main" id="{55BDE4C2-3473-22D2-CE78-2BE29ED5281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483" r="222" b="-1"/>
          <a:stretch>
            <a:fillRect/>
          </a:stretch>
        </p:blipFill>
        <p:spPr bwMode="auto">
          <a:xfrm>
            <a:off x="6727564" y="1009985"/>
            <a:ext cx="4197110" cy="515924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Diagonal Corners Rounded 3">
            <a:extLst>
              <a:ext uri="{FF2B5EF4-FFF2-40B4-BE49-F238E27FC236}">
                <a16:creationId xmlns:a16="http://schemas.microsoft.com/office/drawing/2014/main" id="{4241B166-F62E-0EA8-D758-3C235BC1038F}"/>
              </a:ext>
            </a:extLst>
          </p:cNvPr>
          <p:cNvSpPr/>
          <p:nvPr/>
        </p:nvSpPr>
        <p:spPr>
          <a:xfrm>
            <a:off x="7584259" y="1512578"/>
            <a:ext cx="2752627" cy="697353"/>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a:solidFill>
                  <a:srgbClr val="292668"/>
                </a:solidFill>
              </a:rPr>
              <a:t>Datos personales</a:t>
            </a:r>
            <a:endParaRPr lang="en-IE" sz="2400" b="1" dirty="0">
              <a:solidFill>
                <a:srgbClr val="292668"/>
              </a:solidFill>
            </a:endParaRPr>
          </a:p>
        </p:txBody>
      </p:sp>
      <p:cxnSp>
        <p:nvCxnSpPr>
          <p:cNvPr id="6" name="Straight Arrow Connector 5">
            <a:extLst>
              <a:ext uri="{FF2B5EF4-FFF2-40B4-BE49-F238E27FC236}">
                <a16:creationId xmlns:a16="http://schemas.microsoft.com/office/drawing/2014/main" id="{EDD674AE-B558-5C1F-3E35-AFFB64E52169}"/>
              </a:ext>
            </a:extLst>
          </p:cNvPr>
          <p:cNvCxnSpPr>
            <a:cxnSpLocks/>
          </p:cNvCxnSpPr>
          <p:nvPr/>
        </p:nvCxnSpPr>
        <p:spPr>
          <a:xfrm flipH="1">
            <a:off x="7218002" y="2215344"/>
            <a:ext cx="529320" cy="1689736"/>
          </a:xfrm>
          <a:prstGeom prst="straightConnector1">
            <a:avLst/>
          </a:prstGeom>
          <a:ln w="57150">
            <a:solidFill>
              <a:srgbClr val="CA7BB3"/>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28F432D-2A8D-91A7-1731-7D80D9C11CFF}"/>
              </a:ext>
            </a:extLst>
          </p:cNvPr>
          <p:cNvCxnSpPr>
            <a:cxnSpLocks/>
          </p:cNvCxnSpPr>
          <p:nvPr/>
        </p:nvCxnSpPr>
        <p:spPr>
          <a:xfrm>
            <a:off x="9888718" y="2215344"/>
            <a:ext cx="167369" cy="770673"/>
          </a:xfrm>
          <a:prstGeom prst="straightConnector1">
            <a:avLst/>
          </a:prstGeom>
          <a:ln w="57150">
            <a:solidFill>
              <a:srgbClr val="CA7BB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Diagonal Corners Rounded 11">
            <a:extLst>
              <a:ext uri="{FF2B5EF4-FFF2-40B4-BE49-F238E27FC236}">
                <a16:creationId xmlns:a16="http://schemas.microsoft.com/office/drawing/2014/main" id="{0CA63B6E-A3F4-DFAD-AB3F-4A8DD9CF404D}"/>
              </a:ext>
            </a:extLst>
          </p:cNvPr>
          <p:cNvSpPr/>
          <p:nvPr/>
        </p:nvSpPr>
        <p:spPr>
          <a:xfrm>
            <a:off x="6673680" y="4047905"/>
            <a:ext cx="1970699" cy="1200329"/>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b="1">
                <a:solidFill>
                  <a:srgbClr val="292668"/>
                </a:solidFill>
              </a:rPr>
              <a:t>Lo que comparte</a:t>
            </a:r>
            <a:r>
              <a:rPr lang="en-IE">
                <a:solidFill>
                  <a:srgbClr val="292668"/>
                </a:solidFill>
              </a:rPr>
              <a:t>:</a:t>
            </a:r>
            <a:endParaRPr lang="en-IE" dirty="0">
              <a:solidFill>
                <a:srgbClr val="292668"/>
              </a:solidFill>
            </a:endParaRPr>
          </a:p>
          <a:p>
            <a:r>
              <a:rPr lang="en-IE">
                <a:solidFill>
                  <a:srgbClr val="292668"/>
                </a:solidFill>
              </a:rPr>
              <a:t>Tu nombre</a:t>
            </a:r>
            <a:endParaRPr lang="en-IE" dirty="0">
              <a:solidFill>
                <a:srgbClr val="292668"/>
              </a:solidFill>
            </a:endParaRPr>
          </a:p>
          <a:p>
            <a:r>
              <a:rPr lang="en-IE">
                <a:solidFill>
                  <a:srgbClr val="292668"/>
                </a:solidFill>
              </a:rPr>
              <a:t>Tu </a:t>
            </a:r>
            <a:r>
              <a:rPr lang="en-IE" dirty="0">
                <a:solidFill>
                  <a:srgbClr val="292668"/>
                </a:solidFill>
              </a:rPr>
              <a:t>email</a:t>
            </a:r>
          </a:p>
          <a:p>
            <a:r>
              <a:rPr lang="en-IE">
                <a:solidFill>
                  <a:srgbClr val="292668"/>
                </a:solidFill>
              </a:rPr>
              <a:t>Tu cumpleaños</a:t>
            </a:r>
            <a:endParaRPr lang="en-IE" dirty="0">
              <a:solidFill>
                <a:srgbClr val="292668"/>
              </a:solidFill>
            </a:endParaRPr>
          </a:p>
        </p:txBody>
      </p:sp>
      <p:sp>
        <p:nvSpPr>
          <p:cNvPr id="13" name="Rectangle: Diagonal Corners Rounded 12">
            <a:extLst>
              <a:ext uri="{FF2B5EF4-FFF2-40B4-BE49-F238E27FC236}">
                <a16:creationId xmlns:a16="http://schemas.microsoft.com/office/drawing/2014/main" id="{AA3BBA26-85E7-D600-0DFA-74F97B8039BE}"/>
              </a:ext>
            </a:extLst>
          </p:cNvPr>
          <p:cNvSpPr/>
          <p:nvPr/>
        </p:nvSpPr>
        <p:spPr>
          <a:xfrm>
            <a:off x="9499077" y="3052649"/>
            <a:ext cx="2058186" cy="1200329"/>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IE" b="1">
                <a:solidFill>
                  <a:srgbClr val="292668"/>
                </a:solidFill>
              </a:rPr>
              <a:t>Lo que ven</a:t>
            </a:r>
            <a:r>
              <a:rPr lang="en-IE">
                <a:solidFill>
                  <a:srgbClr val="292668"/>
                </a:solidFill>
              </a:rPr>
              <a:t>:</a:t>
            </a:r>
            <a:endParaRPr lang="en-IE" dirty="0">
              <a:solidFill>
                <a:srgbClr val="292668"/>
              </a:solidFill>
            </a:endParaRPr>
          </a:p>
          <a:p>
            <a:pPr algn="r"/>
            <a:r>
              <a:rPr lang="en-IE">
                <a:solidFill>
                  <a:srgbClr val="292668"/>
                </a:solidFill>
              </a:rPr>
              <a:t>Webs que visitas</a:t>
            </a:r>
            <a:endParaRPr lang="en-IE" dirty="0">
              <a:solidFill>
                <a:srgbClr val="292668"/>
              </a:solidFill>
            </a:endParaRPr>
          </a:p>
          <a:p>
            <a:pPr algn="r"/>
            <a:r>
              <a:rPr lang="en-IE">
                <a:solidFill>
                  <a:srgbClr val="292668"/>
                </a:solidFill>
              </a:rPr>
              <a:t>Lo que compras</a:t>
            </a:r>
            <a:endParaRPr lang="en-IE" dirty="0">
              <a:solidFill>
                <a:srgbClr val="292668"/>
              </a:solidFill>
            </a:endParaRPr>
          </a:p>
          <a:p>
            <a:pPr algn="r"/>
            <a:r>
              <a:rPr lang="en-IE">
                <a:solidFill>
                  <a:srgbClr val="292668"/>
                </a:solidFill>
              </a:rPr>
              <a:t>En qué haces clic</a:t>
            </a:r>
            <a:endParaRPr lang="en-IE" dirty="0">
              <a:solidFill>
                <a:srgbClr val="292668"/>
              </a:solidFill>
            </a:endParaRPr>
          </a:p>
        </p:txBody>
      </p:sp>
    </p:spTree>
    <p:extLst>
      <p:ext uri="{BB962C8B-B14F-4D97-AF65-F5344CB8AC3E}">
        <p14:creationId xmlns:p14="http://schemas.microsoft.com/office/powerpoint/2010/main" val="810944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7821-03C4-0144-C30D-7C89EF9851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6DC6BB-EE4F-9666-02B0-7DCF295F3884}"/>
              </a:ext>
            </a:extLst>
          </p:cNvPr>
          <p:cNvSpPr>
            <a:spLocks noGrp="1"/>
          </p:cNvSpPr>
          <p:nvPr>
            <p:ph type="body" sz="quarter" idx="15"/>
          </p:nvPr>
        </p:nvSpPr>
        <p:spPr/>
        <p:txBody>
          <a:bodyPr>
            <a:normAutofit fontScale="92500"/>
          </a:bodyPr>
          <a:lstStyle/>
          <a:p>
            <a:r>
              <a:rPr lang="en-US" b="1"/>
              <a:t>Protección de datos: Guarda tu documentación digital</a:t>
            </a:r>
            <a:endParaRPr lang="en-IE" b="1" dirty="0"/>
          </a:p>
        </p:txBody>
      </p:sp>
      <p:sp>
        <p:nvSpPr>
          <p:cNvPr id="3" name="Text Placeholder 2">
            <a:extLst>
              <a:ext uri="{FF2B5EF4-FFF2-40B4-BE49-F238E27FC236}">
                <a16:creationId xmlns:a16="http://schemas.microsoft.com/office/drawing/2014/main" id="{2D01C164-7524-4EC8-0F70-FF0AB5949DBD}"/>
              </a:ext>
            </a:extLst>
          </p:cNvPr>
          <p:cNvSpPr>
            <a:spLocks noGrp="1"/>
          </p:cNvSpPr>
          <p:nvPr>
            <p:ph type="body" sz="quarter" idx="17"/>
          </p:nvPr>
        </p:nvSpPr>
        <p:spPr>
          <a:xfrm>
            <a:off x="885786" y="1627192"/>
            <a:ext cx="7353145" cy="4021291"/>
          </a:xfrm>
        </p:spPr>
        <p:txBody>
          <a:bodyPr/>
          <a:lstStyle/>
          <a:p>
            <a:pPr>
              <a:spcAft>
                <a:spcPts val="600"/>
              </a:spcAft>
            </a:pPr>
            <a:r>
              <a:rPr lang="en-US" b="1"/>
              <a:t>Consejos para una major protección de datos:</a:t>
            </a:r>
            <a:endParaRPr lang="en-US" b="1" dirty="0"/>
          </a:p>
          <a:p>
            <a:pPr marL="342900" indent="-342900">
              <a:spcAft>
                <a:spcPts val="600"/>
              </a:spcAft>
              <a:buFont typeface="Arial" panose="020B0604020202020204" pitchFamily="34" charset="0"/>
              <a:buChar char="•"/>
            </a:pPr>
            <a:r>
              <a:rPr lang="en-US" b="1"/>
              <a:t>El riesgo de las Wi-Fi públicas:</a:t>
            </a:r>
            <a:r>
              <a:rPr lang="en-US"/>
              <a:t> Usar </a:t>
            </a:r>
            <a:r>
              <a:rPr lang="en-US" i="1"/>
              <a:t>el Wi-Fi gratuito de un aeropuerto o una cafetería </a:t>
            </a:r>
            <a:r>
              <a:rPr lang="en-US"/>
              <a:t>para realizar operaciones bancarias es como hablar de tus finanzas en un ascensor lleno de gente. Lo más recomendable es esperar hasta que estés conectado a una red privada de confianza.</a:t>
            </a:r>
          </a:p>
          <a:p>
            <a:pPr marL="342900" indent="-342900">
              <a:spcAft>
                <a:spcPts val="600"/>
              </a:spcAft>
              <a:buFont typeface="Arial" panose="020B0604020202020204" pitchFamily="34" charset="0"/>
              <a:buChar char="•"/>
            </a:pPr>
            <a:r>
              <a:rPr lang="en-US" b="1"/>
              <a:t>El mito de las actualizaciones : </a:t>
            </a:r>
            <a:r>
              <a:rPr lang="en-US"/>
              <a:t>Muchos hacen click en </a:t>
            </a:r>
            <a:r>
              <a:rPr lang="en-US" b="1" i="1"/>
              <a:t>Recordarmelo luego </a:t>
            </a:r>
            <a:r>
              <a:rPr lang="en-US"/>
              <a:t>cuando hay actualizaciones, por miedo a que cambie su configuración. En realidad, son como </a:t>
            </a:r>
            <a:r>
              <a:rPr lang="en-US" i="1"/>
              <a:t>tiritas digitales </a:t>
            </a:r>
            <a:r>
              <a:rPr lang="en-US"/>
              <a:t>que solucionan brechas de riesgo. </a:t>
            </a:r>
            <a:endParaRPr lang="en-US" dirty="0"/>
          </a:p>
          <a:p>
            <a:pPr marL="342900" indent="-342900">
              <a:spcAft>
                <a:spcPts val="600"/>
              </a:spcAft>
              <a:buFont typeface="Arial" panose="020B0604020202020204" pitchFamily="34" charset="0"/>
              <a:buChar char="•"/>
            </a:pPr>
            <a:r>
              <a:rPr lang="en-US" b="1"/>
              <a:t>Bloqueo de dispositivos: </a:t>
            </a:r>
            <a:r>
              <a:rPr lang="en-US"/>
              <a:t>Asegúrate que tu tablet o móvil pida PIN, huella digital o escaneo facial.</a:t>
            </a:r>
            <a:endParaRPr lang="en-IE" dirty="0"/>
          </a:p>
        </p:txBody>
      </p:sp>
      <p:pic>
        <p:nvPicPr>
          <p:cNvPr id="5122" name="Picture 2" descr="Transparent padlock">
            <a:extLst>
              <a:ext uri="{FF2B5EF4-FFF2-40B4-BE49-F238E27FC236}">
                <a16:creationId xmlns:a16="http://schemas.microsoft.com/office/drawing/2014/main" id="{84766F1A-C779-FED5-2C1D-4269A611A57E}"/>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357"/>
          <a:stretch>
            <a:fillRect/>
          </a:stretch>
        </p:blipFill>
        <p:spPr bwMode="auto">
          <a:xfrm>
            <a:off x="8313576" y="1713183"/>
            <a:ext cx="3067283" cy="393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05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lstStyle/>
          <a:p>
            <a:r>
              <a:rPr lang="en-IE"/>
              <a:t>Si a lo largo de este módulo y del curso de AI for Seniors te cruzas con alguna palabra que no sea familiar o con algún término técnico… ¡Puedes encontrar explicaciones sencillas en el Glosario de AI for Seniors disponible siempre en nuestra web!</a:t>
            </a:r>
            <a:endParaRPr lang="en-IE" dirty="0"/>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292668"/>
                </a:solidFill>
              </a:rPr>
              <a:t>www</a:t>
            </a:r>
            <a:r>
              <a:rPr lang="en-US" sz="3200" b="1" dirty="0">
                <a:solidFill>
                  <a:srgbClr val="292668"/>
                </a:solidFill>
              </a:rPr>
              <a:t>.ai4seniorsproject</a:t>
            </a:r>
            <a:r>
              <a:rPr lang="en-US" sz="3200" dirty="0">
                <a:solidFill>
                  <a:srgbClr val="292668"/>
                </a:solidFill>
              </a:rPr>
              <a:t>.eu</a:t>
            </a:r>
          </a:p>
          <a:p>
            <a:endParaRPr lang="en-US" sz="3200" dirty="0">
              <a:solidFill>
                <a:srgbClr val="292668"/>
              </a:solidFill>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69521-0AD1-4ADC-70C5-26AF88CBD5A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88F49AB-78C9-AE33-24F3-5AE83DEE25A0}"/>
              </a:ext>
            </a:extLst>
          </p:cNvPr>
          <p:cNvSpPr>
            <a:spLocks noGrp="1"/>
          </p:cNvSpPr>
          <p:nvPr>
            <p:ph type="body" sz="quarter" idx="15"/>
          </p:nvPr>
        </p:nvSpPr>
        <p:spPr>
          <a:prstGeom prst="rect">
            <a:avLst/>
          </a:prstGeom>
        </p:spPr>
        <p:txBody>
          <a:bodyPr/>
          <a:lstStyle/>
          <a:p>
            <a:r>
              <a:rPr lang="en-US" b="1"/>
              <a:t>Toma el control</a:t>
            </a:r>
            <a:endParaRPr lang="en-US" b="1" dirty="0"/>
          </a:p>
        </p:txBody>
      </p:sp>
      <p:sp>
        <p:nvSpPr>
          <p:cNvPr id="12" name="Text Placeholder 11">
            <a:extLst>
              <a:ext uri="{FF2B5EF4-FFF2-40B4-BE49-F238E27FC236}">
                <a16:creationId xmlns:a16="http://schemas.microsoft.com/office/drawing/2014/main" id="{B841A4FC-CC65-CBBB-8486-F4F0B911D509}"/>
              </a:ext>
            </a:extLst>
          </p:cNvPr>
          <p:cNvSpPr>
            <a:spLocks noGrp="1"/>
          </p:cNvSpPr>
          <p:nvPr>
            <p:ph type="body" sz="quarter" idx="16"/>
          </p:nvPr>
        </p:nvSpPr>
        <p:spPr>
          <a:xfrm>
            <a:off x="1565484" y="1604530"/>
            <a:ext cx="8237375" cy="1824470"/>
          </a:xfrm>
          <a:prstGeom prst="rect">
            <a:avLst/>
          </a:prstGeom>
        </p:spPr>
        <p:txBody>
          <a:bodyPr/>
          <a:lstStyle/>
          <a:p>
            <a:r>
              <a:rPr lang="en-US"/>
              <a:t>Proteger tu vida digital es como cerrar con llave la Puerta de casa o cerrar las cortinas. Cambiando a </a:t>
            </a:r>
            <a:r>
              <a:rPr lang="en-US" b="1"/>
              <a:t>frases de contraseña</a:t>
            </a:r>
            <a:r>
              <a:rPr lang="en-US"/>
              <a:t>, haces de tus </a:t>
            </a:r>
            <a:r>
              <a:rPr lang="en-US" b="1" i="1"/>
              <a:t>candados digitales </a:t>
            </a:r>
            <a:r>
              <a:rPr lang="en-US"/>
              <a:t>más fuertes. Cambiando tus </a:t>
            </a:r>
            <a:r>
              <a:rPr lang="en-US" b="1"/>
              <a:t>ajustes de privacidad</a:t>
            </a:r>
            <a:r>
              <a:rPr lang="en-US"/>
              <a:t>, eliges quién puede entrar en tu cuarto digital. Estos hábitos son la base de una experiencia en línea segura y con los datos protegidos</a:t>
            </a:r>
            <a:endParaRPr lang="en-US" dirty="0"/>
          </a:p>
        </p:txBody>
      </p:sp>
      <p:sp>
        <p:nvSpPr>
          <p:cNvPr id="15" name="Rectangle 14">
            <a:extLst>
              <a:ext uri="{FF2B5EF4-FFF2-40B4-BE49-F238E27FC236}">
                <a16:creationId xmlns:a16="http://schemas.microsoft.com/office/drawing/2014/main" id="{6CE92371-F652-C8B1-628C-458EF7E47EC3}"/>
              </a:ext>
            </a:extLst>
          </p:cNvPr>
          <p:cNvSpPr/>
          <p:nvPr/>
        </p:nvSpPr>
        <p:spPr>
          <a:xfrm>
            <a:off x="6961" y="3211551"/>
            <a:ext cx="1407911" cy="3646450"/>
          </a:xfrm>
          <a:prstGeom prst="rect">
            <a:avLst/>
          </a:prstGeom>
          <a:solidFill>
            <a:srgbClr val="5696D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11A023A-FC4C-8FAD-FFF6-F36A18A93E6C}"/>
              </a:ext>
            </a:extLst>
          </p:cNvPr>
          <p:cNvSpPr/>
          <p:nvPr/>
        </p:nvSpPr>
        <p:spPr>
          <a:xfrm>
            <a:off x="10784089" y="0"/>
            <a:ext cx="1407911" cy="5042136"/>
          </a:xfrm>
          <a:prstGeom prst="rect">
            <a:avLst/>
          </a:prstGeom>
          <a:gradFill>
            <a:gsLst>
              <a:gs pos="0">
                <a:srgbClr val="502F91">
                  <a:alpha val="79635"/>
                </a:srgbClr>
              </a:gs>
              <a:gs pos="100000">
                <a:srgbClr val="935AA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484194CA-89D9-322D-31D5-E33A2D8524D3}"/>
              </a:ext>
            </a:extLst>
          </p:cNvPr>
          <p:cNvSpPr>
            <a:spLocks noGrp="1"/>
          </p:cNvSpPr>
          <p:nvPr>
            <p:ph type="pic" sz="quarter" idx="10"/>
          </p:nvPr>
        </p:nvSpPr>
        <p:spPr>
          <a:solidFill>
            <a:srgbClr val="CA7BB3"/>
          </a:solidFill>
        </p:spPr>
        <p:txBody>
          <a:bodyPr/>
          <a:lstStyle/>
          <a:p>
            <a:endParaRPr lang="en-IE"/>
          </a:p>
        </p:txBody>
      </p:sp>
      <p:graphicFrame>
        <p:nvGraphicFramePr>
          <p:cNvPr id="2" name="Table 3">
            <a:extLst>
              <a:ext uri="{FF2B5EF4-FFF2-40B4-BE49-F238E27FC236}">
                <a16:creationId xmlns:a16="http://schemas.microsoft.com/office/drawing/2014/main" id="{E6F98F26-8CB7-616D-BD78-B7739D1EE73C}"/>
              </a:ext>
            </a:extLst>
          </p:cNvPr>
          <p:cNvGraphicFramePr>
            <a:graphicFrameLocks noGrp="1"/>
          </p:cNvGraphicFramePr>
          <p:nvPr>
            <p:extLst>
              <p:ext uri="{D42A27DB-BD31-4B8C-83A1-F6EECF244321}">
                <p14:modId xmlns:p14="http://schemas.microsoft.com/office/powerpoint/2010/main" val="1185820989"/>
              </p:ext>
            </p:extLst>
          </p:nvPr>
        </p:nvGraphicFramePr>
        <p:xfrm>
          <a:off x="329184" y="4304468"/>
          <a:ext cx="10796015" cy="1778000"/>
        </p:xfrm>
        <a:graphic>
          <a:graphicData uri="http://schemas.openxmlformats.org/drawingml/2006/table">
            <a:tbl>
              <a:tblPr/>
              <a:tblGrid>
                <a:gridCol w="3598672">
                  <a:extLst>
                    <a:ext uri="{9D8B030D-6E8A-4147-A177-3AD203B41FA5}">
                      <a16:colId xmlns:a16="http://schemas.microsoft.com/office/drawing/2014/main" val="3993707640"/>
                    </a:ext>
                  </a:extLst>
                </a:gridCol>
                <a:gridCol w="2934754">
                  <a:extLst>
                    <a:ext uri="{9D8B030D-6E8A-4147-A177-3AD203B41FA5}">
                      <a16:colId xmlns:a16="http://schemas.microsoft.com/office/drawing/2014/main" val="479888894"/>
                    </a:ext>
                  </a:extLst>
                </a:gridCol>
                <a:gridCol w="4262589">
                  <a:extLst>
                    <a:ext uri="{9D8B030D-6E8A-4147-A177-3AD203B41FA5}">
                      <a16:colId xmlns:a16="http://schemas.microsoft.com/office/drawing/2014/main" val="3614541639"/>
                    </a:ext>
                  </a:extLst>
                </a:gridCol>
              </a:tblGrid>
              <a:tr h="0">
                <a:tc>
                  <a:txBody>
                    <a:bodyPr/>
                    <a:lstStyle/>
                    <a:p>
                      <a:pPr rtl="0">
                        <a:buNone/>
                      </a:pPr>
                      <a:r>
                        <a:rPr lang="en-IE" b="1">
                          <a:solidFill>
                            <a:srgbClr val="292668"/>
                          </a:solidFill>
                          <a:effectLst/>
                          <a:latin typeface="Google Sans Text"/>
                        </a:rPr>
                        <a:t>Mundo físico</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tc>
                  <a:txBody>
                    <a:bodyPr/>
                    <a:lstStyle/>
                    <a:p>
                      <a:pPr rtl="0">
                        <a:buNone/>
                      </a:pPr>
                      <a:r>
                        <a:rPr lang="en-IE" b="1">
                          <a:solidFill>
                            <a:srgbClr val="292668"/>
                          </a:solidFill>
                          <a:effectLst/>
                          <a:latin typeface="Google Sans Text"/>
                        </a:rPr>
                        <a:t>Mundo digital</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tc>
                  <a:txBody>
                    <a:bodyPr/>
                    <a:lstStyle/>
                    <a:p>
                      <a:pPr rtl="0">
                        <a:buNone/>
                      </a:pPr>
                      <a:r>
                        <a:rPr lang="en-IE" b="1" dirty="0">
                          <a:solidFill>
                            <a:srgbClr val="292668"/>
                          </a:solidFill>
                          <a:effectLst/>
                          <a:latin typeface="Google Sans Text"/>
                        </a:rPr>
                        <a:t>Lo que protege</a:t>
                      </a:r>
                      <a:endParaRPr lang="en-IE" dirty="0">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extLst>
                  <a:ext uri="{0D108BD9-81ED-4DB2-BD59-A6C34878D82A}">
                    <a16:rowId xmlns:a16="http://schemas.microsoft.com/office/drawing/2014/main" val="3607089277"/>
                  </a:ext>
                </a:extLst>
              </a:tr>
              <a:tr h="0">
                <a:tc>
                  <a:txBody>
                    <a:bodyPr/>
                    <a:lstStyle/>
                    <a:p>
                      <a:pPr rtl="0">
                        <a:buNone/>
                      </a:pPr>
                      <a:r>
                        <a:rPr lang="en-IE" b="1">
                          <a:solidFill>
                            <a:srgbClr val="292668"/>
                          </a:solidFill>
                          <a:effectLst/>
                          <a:latin typeface="Google Sans Text"/>
                        </a:rPr>
                        <a:t>Llave de la puerta principal</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a:solidFill>
                            <a:srgbClr val="292668"/>
                          </a:solidFill>
                          <a:effectLst/>
                          <a:latin typeface="Google Sans Text"/>
                        </a:rPr>
                        <a:t>Contraseña</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dirty="0">
                          <a:solidFill>
                            <a:srgbClr val="292668"/>
                          </a:solidFill>
                          <a:effectLst/>
                          <a:latin typeface="Google Sans Text"/>
                        </a:rPr>
                        <a:t>Tu «acceso» (inicio de sesión)</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4255996609"/>
                  </a:ext>
                </a:extLst>
              </a:tr>
              <a:tr h="0">
                <a:tc>
                  <a:txBody>
                    <a:bodyPr/>
                    <a:lstStyle/>
                    <a:p>
                      <a:pPr rtl="0">
                        <a:buNone/>
                      </a:pPr>
                      <a:r>
                        <a:rPr lang="en-IE" b="1" dirty="0">
                          <a:solidFill>
                            <a:srgbClr val="292668"/>
                          </a:solidFill>
                          <a:effectLst/>
                          <a:latin typeface="Google Sans Text"/>
                        </a:rPr>
                        <a:t>Cortinas de las ventanas</a:t>
                      </a:r>
                      <a:endParaRPr lang="en-IE" dirty="0">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a:solidFill>
                            <a:srgbClr val="292668"/>
                          </a:solidFill>
                          <a:effectLst/>
                          <a:latin typeface="Google Sans Text"/>
                        </a:rPr>
                        <a:t>Ajustes de privacidad</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US">
                          <a:solidFill>
                            <a:srgbClr val="292668"/>
                          </a:solidFill>
                          <a:effectLst/>
                          <a:latin typeface="Google Sans Text"/>
                        </a:rPr>
                        <a:t>Tu «visibilidad» (quién ve tus publicaciones)</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1427813562"/>
                  </a:ext>
                </a:extLst>
              </a:tr>
              <a:tr h="0">
                <a:tc>
                  <a:txBody>
                    <a:bodyPr/>
                    <a:lstStyle/>
                    <a:p>
                      <a:pPr rtl="0">
                        <a:buNone/>
                      </a:pPr>
                      <a:r>
                        <a:rPr lang="en-IE" b="1">
                          <a:solidFill>
                            <a:srgbClr val="292668"/>
                          </a:solidFill>
                          <a:effectLst/>
                          <a:latin typeface="Google Sans Text"/>
                        </a:rPr>
                        <a:t>Caja fuerte ignífuga</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a:solidFill>
                            <a:srgbClr val="292668"/>
                          </a:solidFill>
                          <a:effectLst/>
                          <a:latin typeface="Google Sans Text"/>
                        </a:rPr>
                        <a:t>Protección de datos</a:t>
                      </a:r>
                      <a:endParaRPr lang="en-IE">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US" dirty="0">
                          <a:solidFill>
                            <a:srgbClr val="292668"/>
                          </a:solidFill>
                          <a:effectLst/>
                          <a:latin typeface="Google Sans Text"/>
                        </a:rPr>
                        <a:t>Tus «objetos de valor» (tarjetas de crédito, DNI, fotos)</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1791687370"/>
                  </a:ext>
                </a:extLst>
              </a:tr>
            </a:tbl>
          </a:graphicData>
        </a:graphic>
      </p:graphicFrame>
    </p:spTree>
    <p:extLst>
      <p:ext uri="{BB962C8B-B14F-4D97-AF65-F5344CB8AC3E}">
        <p14:creationId xmlns:p14="http://schemas.microsoft.com/office/powerpoint/2010/main" val="2396737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1DB23C-2B4C-1CAE-31E4-5273986101CE}"/>
              </a:ext>
            </a:extLst>
          </p:cNvPr>
          <p:cNvSpPr>
            <a:spLocks noGrp="1"/>
          </p:cNvSpPr>
          <p:nvPr>
            <p:ph type="body" sz="quarter" idx="15"/>
          </p:nvPr>
        </p:nvSpPr>
        <p:spPr/>
        <p:txBody>
          <a:bodyPr/>
          <a:lstStyle/>
          <a:p>
            <a:r>
              <a:rPr lang="en-IE"/>
              <a:t>Ejercico Práctico</a:t>
            </a:r>
            <a:endParaRPr lang="en-IE" dirty="0"/>
          </a:p>
        </p:txBody>
      </p:sp>
      <p:sp>
        <p:nvSpPr>
          <p:cNvPr id="3" name="Text Placeholder 2">
            <a:extLst>
              <a:ext uri="{FF2B5EF4-FFF2-40B4-BE49-F238E27FC236}">
                <a16:creationId xmlns:a16="http://schemas.microsoft.com/office/drawing/2014/main" id="{EBEE6F1B-1CC6-51BA-0C9E-90204642DC88}"/>
              </a:ext>
            </a:extLst>
          </p:cNvPr>
          <p:cNvSpPr>
            <a:spLocks noGrp="1"/>
          </p:cNvSpPr>
          <p:nvPr>
            <p:ph type="body" sz="quarter" idx="17"/>
          </p:nvPr>
        </p:nvSpPr>
        <p:spPr/>
        <p:txBody>
          <a:bodyPr/>
          <a:lstStyle/>
          <a:p>
            <a:r>
              <a:rPr lang="en-IE" b="1"/>
              <a:t>Contraseñas: </a:t>
            </a:r>
            <a:endParaRPr lang="en-IE" b="1" dirty="0"/>
          </a:p>
          <a:p>
            <a:r>
              <a:rPr lang="en-IE"/>
              <a:t>Plantéate cambiar tus contraseñas más usadas: convierte la letra de tu canción favorita o un buen recuerdo en una frase de más de 12 caracteres (con un caracter especial y un número).</a:t>
            </a:r>
          </a:p>
          <a:p>
            <a:endParaRPr lang="en-IE" dirty="0"/>
          </a:p>
          <a:p>
            <a:r>
              <a:rPr lang="en-IE" b="1"/>
              <a:t>Actualizaciones:</a:t>
            </a:r>
            <a:endParaRPr lang="en-IE" b="1" dirty="0"/>
          </a:p>
          <a:p>
            <a:r>
              <a:rPr lang="en-IE"/>
              <a:t>Comprueba si hay actualizaciones de software en tu teléfono u otros dispositivos y haz clic en </a:t>
            </a:r>
            <a:r>
              <a:rPr lang="en-IE" i="1"/>
              <a:t>Instalar.</a:t>
            </a:r>
          </a:p>
          <a:p>
            <a:endParaRPr lang="en-IE" i="1" dirty="0"/>
          </a:p>
          <a:p>
            <a:r>
              <a:rPr lang="en-IE" b="1"/>
              <a:t>Privacidad:</a:t>
            </a:r>
            <a:endParaRPr lang="en-IE" b="1" dirty="0"/>
          </a:p>
          <a:p>
            <a:r>
              <a:rPr lang="en-IE"/>
              <a:t>Revisa tus apps: los accesos directos de privacidad desactivan lo innecesario.</a:t>
            </a:r>
          </a:p>
          <a:p>
            <a:endParaRPr lang="en-IE" dirty="0"/>
          </a:p>
          <a:p>
            <a:r>
              <a:rPr lang="en-IE" b="1"/>
              <a:t>Compartir: </a:t>
            </a:r>
            <a:r>
              <a:rPr lang="en-IE"/>
              <a:t>Nunca compartas contraseñas o PINs por mail o mensaje de texto</a:t>
            </a:r>
            <a:endParaRPr lang="en-IE" dirty="0"/>
          </a:p>
        </p:txBody>
      </p:sp>
      <p:grpSp>
        <p:nvGrpSpPr>
          <p:cNvPr id="4" name="Group 3">
            <a:extLst>
              <a:ext uri="{FF2B5EF4-FFF2-40B4-BE49-F238E27FC236}">
                <a16:creationId xmlns:a16="http://schemas.microsoft.com/office/drawing/2014/main" id="{274BE556-C112-CB21-4E37-5542ABA5F001}"/>
              </a:ext>
            </a:extLst>
          </p:cNvPr>
          <p:cNvGrpSpPr/>
          <p:nvPr/>
        </p:nvGrpSpPr>
        <p:grpSpPr>
          <a:xfrm>
            <a:off x="8030313" y="529028"/>
            <a:ext cx="920484" cy="919581"/>
            <a:chOff x="10376768" y="2334933"/>
            <a:chExt cx="920484" cy="919581"/>
          </a:xfrm>
          <a:solidFill>
            <a:srgbClr val="292668"/>
          </a:solidFill>
        </p:grpSpPr>
        <p:sp>
          <p:nvSpPr>
            <p:cNvPr id="5" name="Freeform 240">
              <a:extLst>
                <a:ext uri="{FF2B5EF4-FFF2-40B4-BE49-F238E27FC236}">
                  <a16:creationId xmlns:a16="http://schemas.microsoft.com/office/drawing/2014/main" id="{4843575D-63C3-6501-EFC4-0D69814CC161}"/>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CB1F"/>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241">
              <a:extLst>
                <a:ext uri="{FF2B5EF4-FFF2-40B4-BE49-F238E27FC236}">
                  <a16:creationId xmlns:a16="http://schemas.microsoft.com/office/drawing/2014/main" id="{BC853183-5A70-EB8C-F3F1-D9CA37EBFE05}"/>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CB1F"/>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BF10C1EF-A9B5-9D43-A16E-F9EE86710C68}"/>
                </a:ext>
              </a:extLst>
            </p:cNvPr>
            <p:cNvGrpSpPr/>
            <p:nvPr/>
          </p:nvGrpSpPr>
          <p:grpSpPr>
            <a:xfrm>
              <a:off x="10376768" y="2334933"/>
              <a:ext cx="920484" cy="919581"/>
              <a:chOff x="10376768" y="2334933"/>
              <a:chExt cx="920484" cy="919581"/>
            </a:xfrm>
            <a:grpFill/>
          </p:grpSpPr>
          <p:sp>
            <p:nvSpPr>
              <p:cNvPr id="8" name="Freeform 243">
                <a:extLst>
                  <a:ext uri="{FF2B5EF4-FFF2-40B4-BE49-F238E27FC236}">
                    <a16:creationId xmlns:a16="http://schemas.microsoft.com/office/drawing/2014/main" id="{32425747-2A00-3655-825A-19100F151320}"/>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244">
                <a:extLst>
                  <a:ext uri="{FF2B5EF4-FFF2-40B4-BE49-F238E27FC236}">
                    <a16:creationId xmlns:a16="http://schemas.microsoft.com/office/drawing/2014/main" id="{503C06B3-14CA-AD36-8AEC-9E4DF2134DB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0" name="TextBox 9">
            <a:extLst>
              <a:ext uri="{FF2B5EF4-FFF2-40B4-BE49-F238E27FC236}">
                <a16:creationId xmlns:a16="http://schemas.microsoft.com/office/drawing/2014/main" id="{C7CF4110-0C5A-6504-74DD-8B8045D95A4E}"/>
              </a:ext>
            </a:extLst>
          </p:cNvPr>
          <p:cNvSpPr txBox="1"/>
          <p:nvPr/>
        </p:nvSpPr>
        <p:spPr>
          <a:xfrm>
            <a:off x="190121" y="6031106"/>
            <a:ext cx="721443" cy="461665"/>
          </a:xfrm>
          <a:prstGeom prst="rect">
            <a:avLst/>
          </a:prstGeom>
          <a:solidFill>
            <a:srgbClr val="EBCB1F"/>
          </a:solidFill>
        </p:spPr>
        <p:txBody>
          <a:bodyPr wrap="square" rtlCol="0">
            <a:spAutoFit/>
          </a:bodyPr>
          <a:lstStyle/>
          <a:p>
            <a:r>
              <a:rPr lang="en-IE" sz="2400" b="1" dirty="0">
                <a:solidFill>
                  <a:srgbClr val="292668"/>
                </a:solidFill>
              </a:rPr>
              <a:t>TIP:</a:t>
            </a:r>
          </a:p>
        </p:txBody>
      </p:sp>
    </p:spTree>
    <p:extLst>
      <p:ext uri="{BB962C8B-B14F-4D97-AF65-F5344CB8AC3E}">
        <p14:creationId xmlns:p14="http://schemas.microsoft.com/office/powerpoint/2010/main" val="3684889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3301AA-7DE9-3109-60F1-1F30D73AC350}"/>
              </a:ext>
            </a:extLst>
          </p:cNvPr>
          <p:cNvSpPr>
            <a:spLocks noGrp="1"/>
          </p:cNvSpPr>
          <p:nvPr>
            <p:ph type="body" sz="quarter" idx="17"/>
          </p:nvPr>
        </p:nvSpPr>
        <p:spPr/>
        <p:txBody>
          <a:bodyPr/>
          <a:lstStyle/>
          <a:p>
            <a:r>
              <a:rPr lang="en-IE" dirty="0"/>
              <a:t>02</a:t>
            </a:r>
          </a:p>
        </p:txBody>
      </p:sp>
      <p:pic>
        <p:nvPicPr>
          <p:cNvPr id="7" name="Picture Placeholder 6">
            <a:extLst>
              <a:ext uri="{FF2B5EF4-FFF2-40B4-BE49-F238E27FC236}">
                <a16:creationId xmlns:a16="http://schemas.microsoft.com/office/drawing/2014/main" id="{592D2075-281A-F592-D954-80B53025F15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4" name="Rectangle 3">
            <a:extLst>
              <a:ext uri="{FF2B5EF4-FFF2-40B4-BE49-F238E27FC236}">
                <a16:creationId xmlns:a16="http://schemas.microsoft.com/office/drawing/2014/main" id="{11127891-4D2E-1EDE-F523-6BC12DC89AB0}"/>
              </a:ext>
            </a:extLst>
          </p:cNvPr>
          <p:cNvSpPr/>
          <p:nvPr/>
        </p:nvSpPr>
        <p:spPr>
          <a:xfrm>
            <a:off x="5722297" y="3429000"/>
            <a:ext cx="4680135" cy="1378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AA3DB6AC-C3FC-8302-169B-ED03EFBA1F45}"/>
              </a:ext>
            </a:extLst>
          </p:cNvPr>
          <p:cNvSpPr txBox="1"/>
          <p:nvPr/>
        </p:nvSpPr>
        <p:spPr>
          <a:xfrm>
            <a:off x="5906320" y="3481298"/>
            <a:ext cx="4604753" cy="1200329"/>
          </a:xfrm>
          <a:prstGeom prst="rect">
            <a:avLst/>
          </a:prstGeom>
          <a:noFill/>
        </p:spPr>
        <p:txBody>
          <a:bodyPr wrap="square" rtlCol="0">
            <a:spAutoFit/>
          </a:bodyPr>
          <a:lstStyle/>
          <a:p>
            <a:r>
              <a:rPr lang="en-US" sz="3600" b="1" spc="324">
                <a:solidFill>
                  <a:srgbClr val="242B62"/>
                </a:solidFill>
                <a:latin typeface="Calibri" panose="020F0502020204030204" pitchFamily="34" charset="0"/>
                <a:cs typeface="Calibri" panose="020F0502020204030204" pitchFamily="34" charset="0"/>
              </a:rPr>
              <a:t>COMPRENDIENDO LOS ALGORITMOS</a:t>
            </a:r>
            <a:endParaRPr lang="en-US" sz="3600" b="1" spc="324"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4436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5"/>
          </p:nvPr>
        </p:nvSpPr>
        <p:spPr>
          <a:xfrm>
            <a:off x="1700213" y="820615"/>
            <a:ext cx="9424988" cy="697353"/>
          </a:xfrm>
          <a:prstGeom prst="rect">
            <a:avLst/>
          </a:prstGeom>
        </p:spPr>
        <p:txBody>
          <a:bodyPr/>
          <a:lstStyle/>
          <a:p>
            <a:r>
              <a:rPr lang="en-US" b="1"/>
              <a:t>Algoritmos y seguimiento</a:t>
            </a:r>
            <a:endParaRPr lang="en-US" b="1" dirty="0"/>
          </a:p>
        </p:txBody>
      </p:sp>
      <p:sp>
        <p:nvSpPr>
          <p:cNvPr id="12" name="Text Placeholder 11"/>
          <p:cNvSpPr>
            <a:spLocks noGrp="1"/>
          </p:cNvSpPr>
          <p:nvPr>
            <p:ph type="body" sz="quarter" idx="16"/>
          </p:nvPr>
        </p:nvSpPr>
        <p:spPr>
          <a:xfrm>
            <a:off x="1693420" y="1584294"/>
            <a:ext cx="9412978" cy="1824470"/>
          </a:xfrm>
          <a:prstGeom prst="rect">
            <a:avLst/>
          </a:prstGeom>
        </p:spPr>
        <p:txBody>
          <a:bodyPr/>
          <a:lstStyle/>
          <a:p>
            <a:pPr>
              <a:spcAft>
                <a:spcPts val="600"/>
              </a:spcAft>
            </a:pPr>
            <a:r>
              <a:rPr lang="en-US"/>
              <a:t>Piensa en un algoritmo como si fuera una receta digital. Como una receta sigue una serie de pasos para hacer un pastel, un algoritmo es un conjunto de instrucciones que sigue un ordenador para resolver un problema o decidir qué mostrarte a continuación.</a:t>
            </a:r>
          </a:p>
          <a:p>
            <a:r>
              <a:rPr lang="en-US"/>
              <a:t>Están diseñados para ser útiles, pero su fucnión principal es </a:t>
            </a:r>
            <a:r>
              <a:rPr lang="en-US" b="1"/>
              <a:t>mantenerte mirando la pantalla</a:t>
            </a:r>
            <a:r>
              <a:rPr lang="en-US"/>
              <a:t>. No siempre importa si la información es cierta o saludable, solo les importa aquello en lo que haces click</a:t>
            </a:r>
            <a:endParaRPr lang="en-US" dirty="0"/>
          </a:p>
        </p:txBody>
      </p:sp>
      <p:pic>
        <p:nvPicPr>
          <p:cNvPr id="4" name="Picture Placeholder 5" descr="A group of people standing in a line&#10;&#10;AI-generated content may be incorrect.">
            <a:extLst>
              <a:ext uri="{FF2B5EF4-FFF2-40B4-BE49-F238E27FC236}">
                <a16:creationId xmlns:a16="http://schemas.microsoft.com/office/drawing/2014/main" id="{36EBB81E-0C9F-131A-834C-2E0EEF47CFC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3919655"/>
            <a:ext cx="11125201" cy="2342319"/>
          </a:xfrm>
        </p:spPr>
      </p:pic>
      <p:sp>
        <p:nvSpPr>
          <p:cNvPr id="6" name="Rectangle 5">
            <a:extLst>
              <a:ext uri="{FF2B5EF4-FFF2-40B4-BE49-F238E27FC236}">
                <a16:creationId xmlns:a16="http://schemas.microsoft.com/office/drawing/2014/main" id="{2F423177-F1E9-532E-E056-3448EF18FAA9}"/>
              </a:ext>
            </a:extLst>
          </p:cNvPr>
          <p:cNvSpPr/>
          <p:nvPr/>
        </p:nvSpPr>
        <p:spPr>
          <a:xfrm>
            <a:off x="0" y="3099040"/>
            <a:ext cx="1407911" cy="2938345"/>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5154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BDF803-4C44-B249-A9DA-0218BA13AF1A}"/>
              </a:ext>
            </a:extLst>
          </p:cNvPr>
          <p:cNvSpPr>
            <a:spLocks noGrp="1"/>
          </p:cNvSpPr>
          <p:nvPr>
            <p:ph type="body" sz="quarter" idx="16"/>
          </p:nvPr>
        </p:nvSpPr>
        <p:spPr>
          <a:xfrm>
            <a:off x="986829" y="769881"/>
            <a:ext cx="8257755" cy="1176614"/>
          </a:xfrm>
          <a:prstGeom prst="rect">
            <a:avLst/>
          </a:prstGeom>
        </p:spPr>
        <p:txBody>
          <a:bodyPr>
            <a:normAutofit/>
          </a:bodyPr>
          <a:lstStyle/>
          <a:p>
            <a:r>
              <a:rPr lang="en-US" b="1"/>
              <a:t>Cómo hace seguimiento y personalizan</a:t>
            </a:r>
            <a:endParaRPr lang="en-US" b="1" dirty="0"/>
          </a:p>
        </p:txBody>
      </p:sp>
      <p:sp>
        <p:nvSpPr>
          <p:cNvPr id="6" name="Text Placeholder 5">
            <a:extLst>
              <a:ext uri="{FF2B5EF4-FFF2-40B4-BE49-F238E27FC236}">
                <a16:creationId xmlns:a16="http://schemas.microsoft.com/office/drawing/2014/main" id="{C3F1ACCF-338A-A749-A357-0B067600D1D2}"/>
              </a:ext>
            </a:extLst>
          </p:cNvPr>
          <p:cNvSpPr>
            <a:spLocks noGrp="1"/>
          </p:cNvSpPr>
          <p:nvPr>
            <p:ph type="body" sz="quarter" idx="17"/>
          </p:nvPr>
        </p:nvSpPr>
        <p:spPr>
          <a:xfrm>
            <a:off x="986829" y="1532789"/>
            <a:ext cx="5637962" cy="4021291"/>
          </a:xfrm>
          <a:prstGeom prst="rect">
            <a:avLst/>
          </a:prstGeom>
        </p:spPr>
        <p:txBody>
          <a:bodyPr/>
          <a:lstStyle/>
          <a:p>
            <a:r>
              <a:rPr lang="en-US"/>
              <a:t>Analizan tu </a:t>
            </a:r>
            <a:r>
              <a:rPr lang="en-US" i="1"/>
              <a:t>lenguaje corporal digital</a:t>
            </a:r>
            <a:r>
              <a:rPr lang="en-US"/>
              <a:t> para aprender que te gusta. Así funcionan:</a:t>
            </a:r>
            <a:endParaRPr lang="en-US" dirty="0"/>
          </a:p>
          <a:p>
            <a:pPr marL="342900" indent="-342900">
              <a:spcAft>
                <a:spcPts val="600"/>
              </a:spcAft>
              <a:buFont typeface="Arial" panose="020B0604020202020204" pitchFamily="34" charset="0"/>
              <a:buChar char="•"/>
            </a:pPr>
            <a:r>
              <a:rPr lang="en-US" b="1"/>
              <a:t>El rastro:</a:t>
            </a:r>
            <a:r>
              <a:rPr lang="en-US"/>
              <a:t> Cada vez que das </a:t>
            </a:r>
            <a:r>
              <a:rPr lang="en-US" b="1" i="1"/>
              <a:t>Like</a:t>
            </a:r>
            <a:r>
              <a:rPr lang="en-US"/>
              <a:t> a una foto, ves un vídeo, or buscas una web, el algoritmo toma nota.</a:t>
            </a:r>
            <a:endParaRPr lang="en-US" dirty="0"/>
          </a:p>
          <a:p>
            <a:pPr marL="342900" indent="-342900">
              <a:spcAft>
                <a:spcPts val="600"/>
              </a:spcAft>
              <a:buFont typeface="Arial" panose="020B0604020202020204" pitchFamily="34" charset="0"/>
              <a:buChar char="•"/>
            </a:pPr>
            <a:r>
              <a:rPr lang="en-US" b="1"/>
              <a:t>El perfil:</a:t>
            </a:r>
            <a:r>
              <a:rPr lang="en-US"/>
              <a:t> Usa esas notas para construer un perfil con tus gustos (ej: le gusta la jardinería y le interesa la historia).</a:t>
            </a:r>
            <a:endParaRPr lang="en-US" dirty="0"/>
          </a:p>
          <a:p>
            <a:pPr marL="342900" indent="-342900">
              <a:spcAft>
                <a:spcPts val="600"/>
              </a:spcAft>
              <a:buFont typeface="Arial" panose="020B0604020202020204" pitchFamily="34" charset="0"/>
              <a:buChar char="•"/>
            </a:pPr>
            <a:r>
              <a:rPr lang="en-US" b="1"/>
              <a:t>La personalización:</a:t>
            </a:r>
            <a:r>
              <a:rPr lang="en-US"/>
              <a:t> la próxima vez que inicies sesión, el algoritmo te </a:t>
            </a:r>
            <a:r>
              <a:rPr lang="en-US" i="1"/>
              <a:t>mostrará </a:t>
            </a:r>
            <a:r>
              <a:rPr lang="en-US"/>
              <a:t>contenido que cree que te interesará ver. Por eso dos personas pueden estar usando la misma aplicación, pero ver noticias y anuncios completamente diferentes.</a:t>
            </a:r>
            <a:endParaRPr lang="en-US" dirty="0"/>
          </a:p>
        </p:txBody>
      </p:sp>
      <p:pic>
        <p:nvPicPr>
          <p:cNvPr id="7" name="Picture Placeholder 6" descr="Illuminated polka dots">
            <a:extLst>
              <a:ext uri="{FF2B5EF4-FFF2-40B4-BE49-F238E27FC236}">
                <a16:creationId xmlns:a16="http://schemas.microsoft.com/office/drawing/2014/main" id="{454D455C-9042-FF64-B828-5F2F23C233F8}"/>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a:stretch/>
        </p:blipFill>
        <p:spPr/>
      </p:pic>
      <p:pic>
        <p:nvPicPr>
          <p:cNvPr id="3" name="Graphic 2" descr="Thumbs up sign outline">
            <a:extLst>
              <a:ext uri="{FF2B5EF4-FFF2-40B4-BE49-F238E27FC236}">
                <a16:creationId xmlns:a16="http://schemas.microsoft.com/office/drawing/2014/main" id="{CD33936E-E0D0-7792-AB02-655E6874D2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0067" y="2634558"/>
            <a:ext cx="649586" cy="649586"/>
          </a:xfrm>
          <a:prstGeom prst="rect">
            <a:avLst/>
          </a:prstGeom>
        </p:spPr>
      </p:pic>
      <p:pic>
        <p:nvPicPr>
          <p:cNvPr id="8" name="Graphic 7" descr="User outline">
            <a:extLst>
              <a:ext uri="{FF2B5EF4-FFF2-40B4-BE49-F238E27FC236}">
                <a16:creationId xmlns:a16="http://schemas.microsoft.com/office/drawing/2014/main" id="{1639174E-3C8B-6D04-3AF2-43771BE36C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3863" y="3671445"/>
            <a:ext cx="781993" cy="781993"/>
          </a:xfrm>
          <a:prstGeom prst="rect">
            <a:avLst/>
          </a:prstGeom>
        </p:spPr>
      </p:pic>
      <p:pic>
        <p:nvPicPr>
          <p:cNvPr id="12" name="Graphic 11" descr="Smiling with hearts face outline outline">
            <a:extLst>
              <a:ext uri="{FF2B5EF4-FFF2-40B4-BE49-F238E27FC236}">
                <a16:creationId xmlns:a16="http://schemas.microsoft.com/office/drawing/2014/main" id="{AA154DBE-3042-A5D2-6C78-638DBE2AF9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4484" y="4871243"/>
            <a:ext cx="720749" cy="720749"/>
          </a:xfrm>
          <a:prstGeom prst="rect">
            <a:avLst/>
          </a:prstGeom>
        </p:spPr>
      </p:pic>
      <p:sp>
        <p:nvSpPr>
          <p:cNvPr id="13" name="Speech Bubble: Rectangle with Corners Rounded 12">
            <a:extLst>
              <a:ext uri="{FF2B5EF4-FFF2-40B4-BE49-F238E27FC236}">
                <a16:creationId xmlns:a16="http://schemas.microsoft.com/office/drawing/2014/main" id="{139A45B0-14E9-6365-93A2-3E0E2981475B}"/>
              </a:ext>
            </a:extLst>
          </p:cNvPr>
          <p:cNvSpPr/>
          <p:nvPr/>
        </p:nvSpPr>
        <p:spPr>
          <a:xfrm>
            <a:off x="6931180" y="3225294"/>
            <a:ext cx="3896842" cy="3238879"/>
          </a:xfrm>
          <a:prstGeom prst="wedgeRoundRectCallout">
            <a:avLst>
              <a:gd name="adj1" fmla="val -75484"/>
              <a:gd name="adj2" fmla="val -49424"/>
              <a:gd name="adj3" fmla="val 16667"/>
            </a:avLst>
          </a:prstGeom>
          <a:solidFill>
            <a:srgbClr val="CA7BB3"/>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t>Una </a:t>
            </a:r>
            <a:r>
              <a:rPr lang="en-US" sz="2200" b="1">
                <a:solidFill>
                  <a:srgbClr val="292668"/>
                </a:solidFill>
              </a:rPr>
              <a:t>cookie </a:t>
            </a:r>
            <a:r>
              <a:rPr lang="en-US" sz="2200"/>
              <a:t>es un pequeño archivo que una página web almacena en tu dispositivo. No es un programa; es solo una pequeña nota.</a:t>
            </a:r>
          </a:p>
          <a:p>
            <a:pPr algn="ctr"/>
            <a:r>
              <a:rPr lang="en-US" sz="2200"/>
              <a:t>Si una cookie (nota) indica lo que has hecho, el algoritmo es el cerebro que decide qué hacer con esa información.</a:t>
            </a:r>
            <a:endParaRPr lang="en-IE" sz="2200" dirty="0"/>
          </a:p>
        </p:txBody>
      </p:sp>
    </p:spTree>
    <p:extLst>
      <p:ext uri="{BB962C8B-B14F-4D97-AF65-F5344CB8AC3E}">
        <p14:creationId xmlns:p14="http://schemas.microsoft.com/office/powerpoint/2010/main" val="3505313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FD68A6F-66CB-FF6A-CC92-3EA101A4818D}"/>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AC615180-A949-0483-A7CF-816DF4C3D3FA}"/>
              </a:ext>
            </a:extLst>
          </p:cNvPr>
          <p:cNvSpPr>
            <a:spLocks noGrp="1"/>
          </p:cNvSpPr>
          <p:nvPr>
            <p:ph type="body" sz="quarter" idx="15"/>
          </p:nvPr>
        </p:nvSpPr>
        <p:spPr>
          <a:xfrm>
            <a:off x="5896805" y="1037721"/>
            <a:ext cx="4550975" cy="697353"/>
          </a:xfrm>
        </p:spPr>
        <p:txBody>
          <a:bodyPr>
            <a:normAutofit fontScale="92500"/>
          </a:bodyPr>
          <a:lstStyle/>
          <a:p>
            <a:r>
              <a:rPr lang="en-IE"/>
              <a:t>Cómo borrar las cookies</a:t>
            </a:r>
            <a:endParaRPr lang="en-IE" dirty="0"/>
          </a:p>
        </p:txBody>
      </p:sp>
      <p:sp>
        <p:nvSpPr>
          <p:cNvPr id="4" name="Text Placeholder 3">
            <a:extLst>
              <a:ext uri="{FF2B5EF4-FFF2-40B4-BE49-F238E27FC236}">
                <a16:creationId xmlns:a16="http://schemas.microsoft.com/office/drawing/2014/main" id="{CA6AA4B1-ABF3-43A3-C012-3E489BD472B3}"/>
              </a:ext>
            </a:extLst>
          </p:cNvPr>
          <p:cNvSpPr>
            <a:spLocks noGrp="1"/>
          </p:cNvSpPr>
          <p:nvPr>
            <p:ph type="body" sz="quarter" idx="16"/>
          </p:nvPr>
        </p:nvSpPr>
        <p:spPr>
          <a:xfrm>
            <a:off x="6464175" y="2074519"/>
            <a:ext cx="5664451" cy="3283543"/>
          </a:xfrm>
        </p:spPr>
        <p:txBody>
          <a:bodyPr/>
          <a:lstStyle/>
          <a:p>
            <a:pPr marL="342900" indent="-342900">
              <a:buFont typeface="Arial" panose="020B0604020202020204" pitchFamily="34" charset="0"/>
              <a:buChar char="•"/>
            </a:pPr>
            <a:r>
              <a:rPr lang="en-US">
                <a:solidFill>
                  <a:srgbClr val="292668"/>
                </a:solidFill>
                <a:hlinkClick r:id="rId3">
                  <a:extLst>
                    <a:ext uri="{A12FA001-AC4F-418D-AE19-62706E023703}">
                      <ahyp:hlinkClr xmlns:ahyp="http://schemas.microsoft.com/office/drawing/2018/hyperlinkcolor" val="tx"/>
                    </a:ext>
                  </a:extLst>
                </a:hlinkClick>
              </a:rPr>
              <a:t>Cómo borrar las cookies en Android</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pPr marL="342900" indent="-342900">
              <a:buFont typeface="Arial" panose="020B0604020202020204" pitchFamily="34" charset="0"/>
              <a:buChar char="•"/>
            </a:pPr>
            <a:r>
              <a:rPr lang="en-US">
                <a:solidFill>
                  <a:srgbClr val="292668"/>
                </a:solidFill>
                <a:hlinkClick r:id="rId4">
                  <a:extLst>
                    <a:ext uri="{A12FA001-AC4F-418D-AE19-62706E023703}">
                      <ahyp:hlinkClr xmlns:ahyp="http://schemas.microsoft.com/office/drawing/2018/hyperlinkcolor" val="tx"/>
                    </a:ext>
                  </a:extLst>
                </a:hlinkClick>
              </a:rPr>
              <a:t>Cómo Borrar las Cookies en iPhone (2025)</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pPr marL="342900" indent="-342900">
              <a:buFont typeface="Arial" panose="020B0604020202020204" pitchFamily="34" charset="0"/>
              <a:buChar char="•"/>
            </a:pPr>
            <a:r>
              <a:rPr lang="en-US">
                <a:solidFill>
                  <a:srgbClr val="292668"/>
                </a:solidFill>
                <a:hlinkClick r:id="rId5">
                  <a:extLst>
                    <a:ext uri="{A12FA001-AC4F-418D-AE19-62706E023703}">
                      <ahyp:hlinkClr xmlns:ahyp="http://schemas.microsoft.com/office/drawing/2018/hyperlinkcolor" val="tx"/>
                    </a:ext>
                  </a:extLst>
                </a:hlinkClick>
              </a:rPr>
              <a:t>Cómo borrar cookies en Microsoft Edge [Guía completa 2026]</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r>
              <a:rPr lang="en-US" b="1">
                <a:solidFill>
                  <a:srgbClr val="292668"/>
                </a:solidFill>
              </a:rPr>
              <a:t>Nota: </a:t>
            </a:r>
            <a:r>
              <a:rPr lang="en-US" sz="2200">
                <a:solidFill>
                  <a:srgbClr val="292668"/>
                </a:solidFill>
              </a:rPr>
              <a:t>al borrar las cookies, estás diciendo a las webs </a:t>
            </a:r>
            <a:r>
              <a:rPr lang="en-US" sz="2200" i="1">
                <a:solidFill>
                  <a:srgbClr val="292668"/>
                </a:solidFill>
              </a:rPr>
              <a:t>”olvidad lo que sabéis de mi”</a:t>
            </a:r>
            <a:r>
              <a:rPr lang="en-US" sz="2200">
                <a:solidFill>
                  <a:srgbClr val="292668"/>
                </a:solidFill>
              </a:rPr>
              <a:t>. Se cerrará automáticamente la session en lo que tenías Abierto, y te tratará como si fuera la primera vez</a:t>
            </a:r>
            <a:endParaRPr lang="en-IE" sz="2200" dirty="0">
              <a:solidFill>
                <a:srgbClr val="292668"/>
              </a:solidFill>
            </a:endParaRPr>
          </a:p>
        </p:txBody>
      </p:sp>
      <p:pic>
        <p:nvPicPr>
          <p:cNvPr id="5" name="Online Media 4" title="How to Clear Cache and Cookies in Google Chrome (2025 Update)">
            <a:hlinkClick r:id="" action="ppaction://media"/>
            <a:extLst>
              <a:ext uri="{FF2B5EF4-FFF2-40B4-BE49-F238E27FC236}">
                <a16:creationId xmlns:a16="http://schemas.microsoft.com/office/drawing/2014/main" id="{76CC4314-B3FE-1C28-428A-66B1FE22AAF1}"/>
              </a:ext>
            </a:extLst>
          </p:cNvPr>
          <p:cNvPicPr>
            <a:picLocks noRot="1" noChangeAspect="1"/>
          </p:cNvPicPr>
          <p:nvPr>
            <a:videoFile r:link="rId1"/>
          </p:nvPr>
        </p:nvPicPr>
        <p:blipFill>
          <a:blip r:embed="rId6"/>
          <a:stretch>
            <a:fillRect/>
          </a:stretch>
        </p:blipFill>
        <p:spPr>
          <a:xfrm>
            <a:off x="1079241" y="2735738"/>
            <a:ext cx="5016759" cy="3283543"/>
          </a:xfrm>
          <a:prstGeom prst="rect">
            <a:avLst/>
          </a:prstGeom>
        </p:spPr>
      </p:pic>
      <p:sp>
        <p:nvSpPr>
          <p:cNvPr id="7" name="TextBox 6">
            <a:extLst>
              <a:ext uri="{FF2B5EF4-FFF2-40B4-BE49-F238E27FC236}">
                <a16:creationId xmlns:a16="http://schemas.microsoft.com/office/drawing/2014/main" id="{0DD4DCE2-695A-B686-1010-35FFB9F52FDD}"/>
              </a:ext>
            </a:extLst>
          </p:cNvPr>
          <p:cNvSpPr txBox="1"/>
          <p:nvPr/>
        </p:nvSpPr>
        <p:spPr>
          <a:xfrm>
            <a:off x="720050" y="6358726"/>
            <a:ext cx="7564413" cy="369332"/>
          </a:xfrm>
          <a:prstGeom prst="rect">
            <a:avLst/>
          </a:prstGeom>
          <a:noFill/>
        </p:spPr>
        <p:txBody>
          <a:bodyPr wrap="square">
            <a:spAutoFit/>
          </a:bodyPr>
          <a:lstStyle/>
          <a:p>
            <a:r>
              <a:rPr lang="en-US">
                <a:hlinkClick r:id="rId7"/>
              </a:rPr>
              <a:t>Cómo borrar la caché y las cookies en Google Chrome (actualización de 2025)</a:t>
            </a:r>
            <a:endParaRPr lang="en-IE" dirty="0"/>
          </a:p>
        </p:txBody>
      </p:sp>
      <p:sp>
        <p:nvSpPr>
          <p:cNvPr id="8" name="TextBox 7">
            <a:extLst>
              <a:ext uri="{FF2B5EF4-FFF2-40B4-BE49-F238E27FC236}">
                <a16:creationId xmlns:a16="http://schemas.microsoft.com/office/drawing/2014/main" id="{0D8C269C-1300-A54F-4147-715C380117C3}"/>
              </a:ext>
            </a:extLst>
          </p:cNvPr>
          <p:cNvSpPr txBox="1"/>
          <p:nvPr/>
        </p:nvSpPr>
        <p:spPr>
          <a:xfrm>
            <a:off x="901120" y="744434"/>
            <a:ext cx="4186927" cy="1323439"/>
          </a:xfrm>
          <a:prstGeom prst="rect">
            <a:avLst/>
          </a:prstGeom>
          <a:noFill/>
        </p:spPr>
        <p:txBody>
          <a:bodyPr wrap="square" rtlCol="0">
            <a:spAutoFit/>
          </a:bodyPr>
          <a:lstStyle/>
          <a:p>
            <a:r>
              <a:rPr lang="en-IE" sz="4000">
                <a:solidFill>
                  <a:srgbClr val="292668"/>
                </a:solidFill>
              </a:rPr>
              <a:t>Mira el VÍDEO que más te interese…</a:t>
            </a:r>
            <a:endParaRPr lang="en-IE" sz="4000" dirty="0">
              <a:solidFill>
                <a:srgbClr val="292668"/>
              </a:solidFill>
            </a:endParaRPr>
          </a:p>
        </p:txBody>
      </p:sp>
    </p:spTree>
    <p:extLst>
      <p:ext uri="{BB962C8B-B14F-4D97-AF65-F5344CB8AC3E}">
        <p14:creationId xmlns:p14="http://schemas.microsoft.com/office/powerpoint/2010/main" val="355322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43857-5418-B86C-FFF5-6591FC88A2A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8B088A-691E-357B-6035-F05567BCCE6A}"/>
              </a:ext>
            </a:extLst>
          </p:cNvPr>
          <p:cNvSpPr>
            <a:spLocks noGrp="1"/>
          </p:cNvSpPr>
          <p:nvPr>
            <p:ph type="body" sz="quarter" idx="17"/>
          </p:nvPr>
        </p:nvSpPr>
        <p:spPr/>
        <p:txBody>
          <a:bodyPr/>
          <a:lstStyle/>
          <a:p>
            <a:r>
              <a:rPr lang="en-IE" dirty="0"/>
              <a:t>03</a:t>
            </a:r>
          </a:p>
        </p:txBody>
      </p:sp>
      <p:pic>
        <p:nvPicPr>
          <p:cNvPr id="7" name="Picture Placeholder 6">
            <a:extLst>
              <a:ext uri="{FF2B5EF4-FFF2-40B4-BE49-F238E27FC236}">
                <a16:creationId xmlns:a16="http://schemas.microsoft.com/office/drawing/2014/main" id="{4C689CB2-18FE-8043-E13D-60579DCD30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90122" y="2626822"/>
            <a:ext cx="7756845" cy="3396829"/>
          </a:xfrm>
        </p:spPr>
      </p:pic>
      <p:sp>
        <p:nvSpPr>
          <p:cNvPr id="4" name="Rectangle 3">
            <a:extLst>
              <a:ext uri="{FF2B5EF4-FFF2-40B4-BE49-F238E27FC236}">
                <a16:creationId xmlns:a16="http://schemas.microsoft.com/office/drawing/2014/main" id="{72A56C5B-FEFE-C5A6-4A21-1687BA37F320}"/>
              </a:ext>
            </a:extLst>
          </p:cNvPr>
          <p:cNvSpPr/>
          <p:nvPr/>
        </p:nvSpPr>
        <p:spPr>
          <a:xfrm>
            <a:off x="2942376" y="3429000"/>
            <a:ext cx="7460057" cy="1754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31488C77-B4FE-AF48-3486-B4A2654EE836}"/>
              </a:ext>
            </a:extLst>
          </p:cNvPr>
          <p:cNvSpPr txBox="1"/>
          <p:nvPr/>
        </p:nvSpPr>
        <p:spPr>
          <a:xfrm>
            <a:off x="3150606" y="3481298"/>
            <a:ext cx="7360467" cy="1754326"/>
          </a:xfrm>
          <a:prstGeom prst="rect">
            <a:avLst/>
          </a:prstGeom>
          <a:noFill/>
        </p:spPr>
        <p:txBody>
          <a:bodyPr wrap="square" rtlCol="0">
            <a:spAutoFit/>
          </a:bodyPr>
          <a:lstStyle/>
          <a:p>
            <a:r>
              <a:rPr lang="en-US" sz="3600" b="1" spc="324">
                <a:solidFill>
                  <a:srgbClr val="242B62"/>
                </a:solidFill>
                <a:latin typeface="Calibri" panose="020F0502020204030204" pitchFamily="34" charset="0"/>
                <a:cs typeface="Calibri" panose="020F0502020204030204" pitchFamily="34" charset="0"/>
              </a:rPr>
              <a:t>CÓMO SE USA LA IA EN ESTAFAS, PHISHING Y DESINFORMACIÓN</a:t>
            </a:r>
            <a:endParaRPr lang="en-US" sz="3600" b="1" spc="324"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8379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44">
            <a:extLst>
              <a:ext uri="{FF2B5EF4-FFF2-40B4-BE49-F238E27FC236}">
                <a16:creationId xmlns:a16="http://schemas.microsoft.com/office/drawing/2014/main" id="{8BE3C4E2-5257-473B-3341-BDCB4510EF87}"/>
              </a:ext>
            </a:extLst>
          </p:cNvPr>
          <p:cNvSpPr>
            <a:spLocks noChangeArrowheads="1"/>
          </p:cNvSpPr>
          <p:nvPr/>
        </p:nvSpPr>
        <p:spPr bwMode="auto">
          <a:xfrm>
            <a:off x="924320" y="2662157"/>
            <a:ext cx="2784079" cy="3942346"/>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w="19050">
            <a:solidFill>
              <a:srgbClr val="292668"/>
            </a:solidFill>
            <a:prstDash val="sysDash"/>
          </a:ln>
          <a:effectLst/>
        </p:spPr>
        <p:txBody>
          <a:bodyPr wrap="none" anchor="ctr"/>
          <a:lstStyle/>
          <a:p>
            <a:endParaRPr lang="en-US" sz="900" dirty="0"/>
          </a:p>
        </p:txBody>
      </p:sp>
      <p:sp>
        <p:nvSpPr>
          <p:cNvPr id="3" name="Freeform 319">
            <a:extLst>
              <a:ext uri="{FF2B5EF4-FFF2-40B4-BE49-F238E27FC236}">
                <a16:creationId xmlns:a16="http://schemas.microsoft.com/office/drawing/2014/main" id="{866D2646-13F5-877F-C6F0-06532E696A04}"/>
              </a:ext>
            </a:extLst>
          </p:cNvPr>
          <p:cNvSpPr>
            <a:spLocks noChangeArrowheads="1"/>
          </p:cNvSpPr>
          <p:nvPr/>
        </p:nvSpPr>
        <p:spPr bwMode="auto">
          <a:xfrm>
            <a:off x="1527063" y="1532618"/>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a:effectLst/>
        </p:spPr>
        <p:txBody>
          <a:bodyPr wrap="none" anchor="ctr"/>
          <a:lstStyle/>
          <a:p>
            <a:endParaRPr lang="en-US" sz="900" dirty="0"/>
          </a:p>
        </p:txBody>
      </p:sp>
      <p:sp>
        <p:nvSpPr>
          <p:cNvPr id="4" name="Freeform 320">
            <a:extLst>
              <a:ext uri="{FF2B5EF4-FFF2-40B4-BE49-F238E27FC236}">
                <a16:creationId xmlns:a16="http://schemas.microsoft.com/office/drawing/2014/main" id="{8127D100-DFC5-BBFC-79E8-74FB154A9633}"/>
              </a:ext>
            </a:extLst>
          </p:cNvPr>
          <p:cNvSpPr>
            <a:spLocks noChangeArrowheads="1"/>
          </p:cNvSpPr>
          <p:nvPr/>
        </p:nvSpPr>
        <p:spPr bwMode="auto">
          <a:xfrm>
            <a:off x="4640163" y="2676593"/>
            <a:ext cx="2784079" cy="3942346"/>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w="19050">
            <a:solidFill>
              <a:srgbClr val="292668"/>
            </a:solidFill>
            <a:prstDash val="sysDash"/>
          </a:ln>
          <a:effectLst/>
        </p:spPr>
        <p:txBody>
          <a:bodyPr wrap="none" anchor="ctr"/>
          <a:lstStyle/>
          <a:p>
            <a:endParaRPr lang="en-US" sz="900"/>
          </a:p>
        </p:txBody>
      </p:sp>
      <p:sp>
        <p:nvSpPr>
          <p:cNvPr id="5" name="Freeform 393">
            <a:extLst>
              <a:ext uri="{FF2B5EF4-FFF2-40B4-BE49-F238E27FC236}">
                <a16:creationId xmlns:a16="http://schemas.microsoft.com/office/drawing/2014/main" id="{1FE547A4-E279-3AA5-40C4-6A51E7B9FCD5}"/>
              </a:ext>
            </a:extLst>
          </p:cNvPr>
          <p:cNvSpPr>
            <a:spLocks noChangeArrowheads="1"/>
          </p:cNvSpPr>
          <p:nvPr/>
        </p:nvSpPr>
        <p:spPr bwMode="auto">
          <a:xfrm>
            <a:off x="5221541" y="161187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a:effectLst/>
        </p:spPr>
        <p:txBody>
          <a:bodyPr wrap="none" anchor="ctr"/>
          <a:lstStyle/>
          <a:p>
            <a:endParaRPr lang="en-US" sz="900" dirty="0"/>
          </a:p>
        </p:txBody>
      </p:sp>
      <p:sp>
        <p:nvSpPr>
          <p:cNvPr id="6" name="Freeform 394">
            <a:extLst>
              <a:ext uri="{FF2B5EF4-FFF2-40B4-BE49-F238E27FC236}">
                <a16:creationId xmlns:a16="http://schemas.microsoft.com/office/drawing/2014/main" id="{5BFEF465-B3D0-7F2A-C87D-070CB917F6B1}"/>
              </a:ext>
            </a:extLst>
          </p:cNvPr>
          <p:cNvSpPr>
            <a:spLocks noChangeArrowheads="1"/>
          </p:cNvSpPr>
          <p:nvPr/>
        </p:nvSpPr>
        <p:spPr bwMode="auto">
          <a:xfrm>
            <a:off x="8356007" y="2676593"/>
            <a:ext cx="2784078" cy="3942346"/>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w="19050">
            <a:solidFill>
              <a:srgbClr val="292668"/>
            </a:solidFill>
            <a:prstDash val="sysDash"/>
          </a:ln>
          <a:effectLst/>
        </p:spPr>
        <p:txBody>
          <a:bodyPr wrap="none" anchor="ctr"/>
          <a:lstStyle/>
          <a:p>
            <a:endParaRPr lang="en-US" sz="900"/>
          </a:p>
        </p:txBody>
      </p:sp>
      <p:sp>
        <p:nvSpPr>
          <p:cNvPr id="7" name="Freeform 469">
            <a:extLst>
              <a:ext uri="{FF2B5EF4-FFF2-40B4-BE49-F238E27FC236}">
                <a16:creationId xmlns:a16="http://schemas.microsoft.com/office/drawing/2014/main" id="{1947FCE4-B6BE-4125-E808-83C464087984}"/>
              </a:ext>
            </a:extLst>
          </p:cNvPr>
          <p:cNvSpPr>
            <a:spLocks noChangeArrowheads="1"/>
          </p:cNvSpPr>
          <p:nvPr/>
        </p:nvSpPr>
        <p:spPr bwMode="auto">
          <a:xfrm>
            <a:off x="9003442" y="1647300"/>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42B62"/>
          </a:solidFill>
          <a:ln>
            <a:noFill/>
          </a:ln>
          <a:effectLst/>
        </p:spPr>
        <p:txBody>
          <a:bodyPr wrap="none" anchor="ctr"/>
          <a:lstStyle/>
          <a:p>
            <a:endParaRPr lang="en-US" sz="900"/>
          </a:p>
        </p:txBody>
      </p:sp>
      <p:sp>
        <p:nvSpPr>
          <p:cNvPr id="8" name="CuadroTexto 555">
            <a:extLst>
              <a:ext uri="{FF2B5EF4-FFF2-40B4-BE49-F238E27FC236}">
                <a16:creationId xmlns:a16="http://schemas.microsoft.com/office/drawing/2014/main" id="{1DE37850-8FC3-5283-4A06-3929718A9D8C}"/>
              </a:ext>
            </a:extLst>
          </p:cNvPr>
          <p:cNvSpPr txBox="1"/>
          <p:nvPr/>
        </p:nvSpPr>
        <p:spPr>
          <a:xfrm>
            <a:off x="1113031" y="3130688"/>
            <a:ext cx="2483557"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Estafa </a:t>
            </a:r>
            <a:r>
              <a:rPr lang="en-US" sz="2000">
                <a:solidFill>
                  <a:schemeClr val="bg1"/>
                </a:solidFill>
                <a:latin typeface="Calibri" panose="020F0502020204030204" pitchFamily="34" charset="0"/>
                <a:ea typeface="Lato" charset="0"/>
                <a:cs typeface="Calibri" panose="020F0502020204030204" pitchFamily="34" charset="0"/>
              </a:rPr>
              <a:t>(el robo)</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9" name="CuadroTexto 557">
            <a:extLst>
              <a:ext uri="{FF2B5EF4-FFF2-40B4-BE49-F238E27FC236}">
                <a16:creationId xmlns:a16="http://schemas.microsoft.com/office/drawing/2014/main" id="{0D929145-3BAA-590A-F693-79645026B722}"/>
              </a:ext>
            </a:extLst>
          </p:cNvPr>
          <p:cNvSpPr txBox="1"/>
          <p:nvPr/>
        </p:nvSpPr>
        <p:spPr>
          <a:xfrm>
            <a:off x="4839453" y="3283299"/>
            <a:ext cx="2513093"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Phishing </a:t>
            </a:r>
            <a:r>
              <a:rPr lang="en-US" sz="2000">
                <a:solidFill>
                  <a:schemeClr val="bg1"/>
                </a:solidFill>
                <a:latin typeface="Calibri" panose="020F0502020204030204" pitchFamily="34" charset="0"/>
                <a:ea typeface="Lato" charset="0"/>
                <a:cs typeface="Calibri" panose="020F0502020204030204" pitchFamily="34" charset="0"/>
              </a:rPr>
              <a:t>(el anzuelo)</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10" name="CuadroTexto 559">
            <a:extLst>
              <a:ext uri="{FF2B5EF4-FFF2-40B4-BE49-F238E27FC236}">
                <a16:creationId xmlns:a16="http://schemas.microsoft.com/office/drawing/2014/main" id="{AD735DDF-92AE-E78A-20E2-9794EA229F0C}"/>
              </a:ext>
            </a:extLst>
          </p:cNvPr>
          <p:cNvSpPr txBox="1"/>
          <p:nvPr/>
        </p:nvSpPr>
        <p:spPr>
          <a:xfrm>
            <a:off x="8374875" y="3265582"/>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Desinformación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40" name="TextBox 39">
            <a:extLst>
              <a:ext uri="{FF2B5EF4-FFF2-40B4-BE49-F238E27FC236}">
                <a16:creationId xmlns:a16="http://schemas.microsoft.com/office/drawing/2014/main" id="{8BD36113-CD44-BFB3-94E2-DEBC6677E081}"/>
              </a:ext>
            </a:extLst>
          </p:cNvPr>
          <p:cNvSpPr txBox="1"/>
          <p:nvPr/>
        </p:nvSpPr>
        <p:spPr>
          <a:xfrm>
            <a:off x="1025957" y="3859651"/>
            <a:ext cx="2570631" cy="2031325"/>
          </a:xfrm>
          <a:prstGeom prst="rect">
            <a:avLst/>
          </a:prstGeom>
          <a:noFill/>
        </p:spPr>
        <p:txBody>
          <a:bodyPr wrap="square" rtlCol="0">
            <a:spAutoFit/>
          </a:bodyPr>
          <a:lstStyle/>
          <a:p>
            <a:r>
              <a:rPr lang="en-US" sz="2100">
                <a:solidFill>
                  <a:schemeClr val="bg1"/>
                </a:solidFill>
              </a:rPr>
              <a:t>Una </a:t>
            </a:r>
            <a:r>
              <a:rPr lang="en-US" sz="2100" b="1">
                <a:solidFill>
                  <a:schemeClr val="bg1"/>
                </a:solidFill>
              </a:rPr>
              <a:t>estafa </a:t>
            </a:r>
            <a:r>
              <a:rPr lang="en-US" sz="2100">
                <a:solidFill>
                  <a:schemeClr val="bg1"/>
                </a:solidFill>
              </a:rPr>
              <a:t>es un plan deshonesto diseñado para engañarte y quitarte algo valioso, normalmente tu dinero o tu identidad.</a:t>
            </a:r>
            <a:endParaRPr lang="en-IE" sz="2100" dirty="0">
              <a:solidFill>
                <a:schemeClr val="bg1"/>
              </a:solidFill>
            </a:endParaRPr>
          </a:p>
        </p:txBody>
      </p:sp>
      <p:sp>
        <p:nvSpPr>
          <p:cNvPr id="41" name="TextBox 40">
            <a:extLst>
              <a:ext uri="{FF2B5EF4-FFF2-40B4-BE49-F238E27FC236}">
                <a16:creationId xmlns:a16="http://schemas.microsoft.com/office/drawing/2014/main" id="{F95552BC-0C98-9223-6EC7-CD31ECA7B2B1}"/>
              </a:ext>
            </a:extLst>
          </p:cNvPr>
          <p:cNvSpPr txBox="1"/>
          <p:nvPr/>
        </p:nvSpPr>
        <p:spPr>
          <a:xfrm>
            <a:off x="8525166" y="3875934"/>
            <a:ext cx="2502425" cy="2354491"/>
          </a:xfrm>
          <a:prstGeom prst="rect">
            <a:avLst/>
          </a:prstGeom>
          <a:noFill/>
        </p:spPr>
        <p:txBody>
          <a:bodyPr wrap="square" rtlCol="0">
            <a:spAutoFit/>
          </a:bodyPr>
          <a:lstStyle/>
          <a:p>
            <a:r>
              <a:rPr lang="en-US" sz="2100">
                <a:solidFill>
                  <a:schemeClr val="bg1"/>
                </a:solidFill>
              </a:rPr>
              <a:t>La desinformación es información falsa o inexacta que se difunde por Internet, normalmente con el fin de cambiar tu opinión sobre algo.</a:t>
            </a:r>
            <a:endParaRPr lang="en-IE" sz="2100" dirty="0">
              <a:solidFill>
                <a:schemeClr val="bg1"/>
              </a:solidFill>
            </a:endParaRPr>
          </a:p>
        </p:txBody>
      </p:sp>
      <p:sp>
        <p:nvSpPr>
          <p:cNvPr id="42" name="TextBox 41">
            <a:extLst>
              <a:ext uri="{FF2B5EF4-FFF2-40B4-BE49-F238E27FC236}">
                <a16:creationId xmlns:a16="http://schemas.microsoft.com/office/drawing/2014/main" id="{3222E4A6-D4AE-6731-2F24-52430B6CCC02}"/>
              </a:ext>
            </a:extLst>
          </p:cNvPr>
          <p:cNvSpPr txBox="1"/>
          <p:nvPr/>
        </p:nvSpPr>
        <p:spPr>
          <a:xfrm>
            <a:off x="4776557" y="3698547"/>
            <a:ext cx="2502425" cy="3000821"/>
          </a:xfrm>
          <a:prstGeom prst="rect">
            <a:avLst/>
          </a:prstGeom>
          <a:noFill/>
        </p:spPr>
        <p:txBody>
          <a:bodyPr wrap="square" rtlCol="0">
            <a:spAutoFit/>
          </a:bodyPr>
          <a:lstStyle/>
          <a:p>
            <a:r>
              <a:rPr lang="en-US" sz="2100">
                <a:solidFill>
                  <a:schemeClr val="bg1"/>
                </a:solidFill>
              </a:rPr>
              <a:t>Es el método usado para estafar. Es un mail, un mensaje de texto </a:t>
            </a:r>
            <a:r>
              <a:rPr lang="en-US" sz="2100" dirty="0">
                <a:solidFill>
                  <a:schemeClr val="bg1"/>
                </a:solidFill>
              </a:rPr>
              <a:t>(Smishing</a:t>
            </a:r>
            <a:r>
              <a:rPr lang="en-US" sz="2100">
                <a:solidFill>
                  <a:schemeClr val="bg1"/>
                </a:solidFill>
              </a:rPr>
              <a:t>), o una llamada fingiendo ser alguien de confianza para que muerdas el anzuelo</a:t>
            </a:r>
            <a:endParaRPr lang="en-IE" sz="2100" dirty="0">
              <a:solidFill>
                <a:schemeClr val="bg1"/>
              </a:solidFill>
            </a:endParaRPr>
          </a:p>
        </p:txBody>
      </p:sp>
      <p:sp>
        <p:nvSpPr>
          <p:cNvPr id="11" name="TextBox 10">
            <a:extLst>
              <a:ext uri="{FF2B5EF4-FFF2-40B4-BE49-F238E27FC236}">
                <a16:creationId xmlns:a16="http://schemas.microsoft.com/office/drawing/2014/main" id="{83AD1A00-289A-7B7D-F038-23FAF34BF58F}"/>
              </a:ext>
            </a:extLst>
          </p:cNvPr>
          <p:cNvSpPr txBox="1"/>
          <p:nvPr/>
        </p:nvSpPr>
        <p:spPr>
          <a:xfrm>
            <a:off x="670963" y="342891"/>
            <a:ext cx="9618312" cy="646331"/>
          </a:xfrm>
          <a:prstGeom prst="rect">
            <a:avLst/>
          </a:prstGeom>
          <a:noFill/>
        </p:spPr>
        <p:txBody>
          <a:bodyPr wrap="square" rtlCol="0">
            <a:spAutoFit/>
          </a:bodyPr>
          <a:lstStyle/>
          <a:p>
            <a:r>
              <a:rPr lang="en-IE" sz="3600" b="1">
                <a:solidFill>
                  <a:srgbClr val="292668"/>
                </a:solidFill>
              </a:rPr>
              <a:t>Explicando los términos…</a:t>
            </a:r>
            <a:endParaRPr lang="en-IE" sz="3600" b="1" dirty="0">
              <a:solidFill>
                <a:srgbClr val="292668"/>
              </a:solidFill>
            </a:endParaRPr>
          </a:p>
        </p:txBody>
      </p:sp>
      <p:grpSp>
        <p:nvGrpSpPr>
          <p:cNvPr id="12" name="Group 11">
            <a:extLst>
              <a:ext uri="{FF2B5EF4-FFF2-40B4-BE49-F238E27FC236}">
                <a16:creationId xmlns:a16="http://schemas.microsoft.com/office/drawing/2014/main" id="{55916C30-A553-5D41-B6FA-6DC98D93F336}"/>
              </a:ext>
            </a:extLst>
          </p:cNvPr>
          <p:cNvGrpSpPr/>
          <p:nvPr/>
        </p:nvGrpSpPr>
        <p:grpSpPr>
          <a:xfrm>
            <a:off x="9500816" y="2039058"/>
            <a:ext cx="668083" cy="825821"/>
            <a:chOff x="8138828" y="4016838"/>
            <a:chExt cx="981393" cy="1151177"/>
          </a:xfrm>
          <a:solidFill>
            <a:schemeClr val="bg1"/>
          </a:solidFill>
        </p:grpSpPr>
        <p:sp>
          <p:nvSpPr>
            <p:cNvPr id="13" name="Freeform 245">
              <a:extLst>
                <a:ext uri="{FF2B5EF4-FFF2-40B4-BE49-F238E27FC236}">
                  <a16:creationId xmlns:a16="http://schemas.microsoft.com/office/drawing/2014/main" id="{3D22D21A-5E90-379E-3D5A-423D12A9C3C5}"/>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BCB1F"/>
            </a:solidFill>
            <a:ln w="4819"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C21EF5D4-E55D-95FF-FD3B-4C36293217EC}"/>
                </a:ext>
              </a:extLst>
            </p:cNvPr>
            <p:cNvGrpSpPr/>
            <p:nvPr/>
          </p:nvGrpSpPr>
          <p:grpSpPr>
            <a:xfrm>
              <a:off x="8138828" y="4016838"/>
              <a:ext cx="981393" cy="1151177"/>
              <a:chOff x="8138828" y="4016838"/>
              <a:chExt cx="981393" cy="1151177"/>
            </a:xfrm>
            <a:grpFill/>
          </p:grpSpPr>
          <p:sp>
            <p:nvSpPr>
              <p:cNvPr id="15" name="Freeform 228">
                <a:extLst>
                  <a:ext uri="{FF2B5EF4-FFF2-40B4-BE49-F238E27FC236}">
                    <a16:creationId xmlns:a16="http://schemas.microsoft.com/office/drawing/2014/main" id="{A8F6AB07-822B-D1B3-0E04-4E3E8DD30AE8}"/>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58" name="Freeform 234">
                <a:extLst>
                  <a:ext uri="{FF2B5EF4-FFF2-40B4-BE49-F238E27FC236}">
                    <a16:creationId xmlns:a16="http://schemas.microsoft.com/office/drawing/2014/main" id="{2E251109-93BA-84AA-A9FE-5FBD8CB97031}"/>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59" name="Freeform 235">
                <a:extLst>
                  <a:ext uri="{FF2B5EF4-FFF2-40B4-BE49-F238E27FC236}">
                    <a16:creationId xmlns:a16="http://schemas.microsoft.com/office/drawing/2014/main" id="{6603BEEB-F02C-3DFF-8A5A-A25893B468B9}"/>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60" name="Freeform 236">
                <a:extLst>
                  <a:ext uri="{FF2B5EF4-FFF2-40B4-BE49-F238E27FC236}">
                    <a16:creationId xmlns:a16="http://schemas.microsoft.com/office/drawing/2014/main" id="{D2B9A724-8826-7672-3EDD-6359BD0340AB}"/>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61" name="Freeform 237">
                <a:extLst>
                  <a:ext uri="{FF2B5EF4-FFF2-40B4-BE49-F238E27FC236}">
                    <a16:creationId xmlns:a16="http://schemas.microsoft.com/office/drawing/2014/main" id="{332E1730-FBEE-B765-7FFA-7C9837A37569}"/>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62" name="Freeform 238">
                <a:extLst>
                  <a:ext uri="{FF2B5EF4-FFF2-40B4-BE49-F238E27FC236}">
                    <a16:creationId xmlns:a16="http://schemas.microsoft.com/office/drawing/2014/main" id="{5BF6DD55-E70A-E372-570A-A29D69DCCC4E}"/>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63" name="Freeform 239">
                <a:extLst>
                  <a:ext uri="{FF2B5EF4-FFF2-40B4-BE49-F238E27FC236}">
                    <a16:creationId xmlns:a16="http://schemas.microsoft.com/office/drawing/2014/main" id="{08C81CEE-23C7-54D8-09CD-580F4CE7B0D3}"/>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64" name="Freeform 240">
                <a:extLst>
                  <a:ext uri="{FF2B5EF4-FFF2-40B4-BE49-F238E27FC236}">
                    <a16:creationId xmlns:a16="http://schemas.microsoft.com/office/drawing/2014/main" id="{B28B1BDF-3247-A1CA-E547-9CFD9A04612C}"/>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65" name="Freeform 241">
                <a:extLst>
                  <a:ext uri="{FF2B5EF4-FFF2-40B4-BE49-F238E27FC236}">
                    <a16:creationId xmlns:a16="http://schemas.microsoft.com/office/drawing/2014/main" id="{0E1EF4D4-3751-BE21-3258-A3736771108C}"/>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66" name="Freeform 242">
                <a:extLst>
                  <a:ext uri="{FF2B5EF4-FFF2-40B4-BE49-F238E27FC236}">
                    <a16:creationId xmlns:a16="http://schemas.microsoft.com/office/drawing/2014/main" id="{70C8DBB5-F5CE-AFBC-559B-4EF8CD95E0B7}"/>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F1BE4198-4637-D1FC-4D72-03BC87A3D268}"/>
              </a:ext>
            </a:extLst>
          </p:cNvPr>
          <p:cNvGrpSpPr/>
          <p:nvPr/>
        </p:nvGrpSpPr>
        <p:grpSpPr>
          <a:xfrm>
            <a:off x="1923110" y="1870861"/>
            <a:ext cx="872871" cy="839969"/>
            <a:chOff x="10605571" y="5357494"/>
            <a:chExt cx="1081655" cy="1100278"/>
          </a:xfrm>
          <a:solidFill>
            <a:schemeClr val="bg1"/>
          </a:solidFill>
        </p:grpSpPr>
        <p:sp>
          <p:nvSpPr>
            <p:cNvPr id="68" name="Freeform 334">
              <a:extLst>
                <a:ext uri="{FF2B5EF4-FFF2-40B4-BE49-F238E27FC236}">
                  <a16:creationId xmlns:a16="http://schemas.microsoft.com/office/drawing/2014/main" id="{97B676D4-E6A6-5D58-C34F-D82B98A94E53}"/>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EBCB1F"/>
            </a:solidFill>
            <a:ln w="2953" cap="flat">
              <a:noFill/>
              <a:prstDash val="solid"/>
              <a:miter/>
            </a:ln>
          </p:spPr>
          <p:txBody>
            <a:bodyPr rtlCol="0" anchor="ctr"/>
            <a:lstStyle/>
            <a:p>
              <a:endParaRPr lang="en-US"/>
            </a:p>
          </p:txBody>
        </p:sp>
        <p:sp>
          <p:nvSpPr>
            <p:cNvPr id="69" name="Freeform 335">
              <a:extLst>
                <a:ext uri="{FF2B5EF4-FFF2-40B4-BE49-F238E27FC236}">
                  <a16:creationId xmlns:a16="http://schemas.microsoft.com/office/drawing/2014/main" id="{A892F0E6-080F-58E7-0CBD-664D993C8DB9}"/>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endParaRPr lang="en-US"/>
            </a:p>
          </p:txBody>
        </p:sp>
        <p:sp>
          <p:nvSpPr>
            <p:cNvPr id="70" name="Freeform 336">
              <a:extLst>
                <a:ext uri="{FF2B5EF4-FFF2-40B4-BE49-F238E27FC236}">
                  <a16:creationId xmlns:a16="http://schemas.microsoft.com/office/drawing/2014/main" id="{3B789FEE-D0FE-EF9A-9076-BA8581FCEED2}"/>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endParaRPr lang="en-US"/>
            </a:p>
          </p:txBody>
        </p:sp>
        <p:sp>
          <p:nvSpPr>
            <p:cNvPr id="71" name="Freeform 337">
              <a:extLst>
                <a:ext uri="{FF2B5EF4-FFF2-40B4-BE49-F238E27FC236}">
                  <a16:creationId xmlns:a16="http://schemas.microsoft.com/office/drawing/2014/main" id="{99B4FBAC-2678-F58F-D43B-10AF57499950}"/>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endParaRPr lang="en-US"/>
            </a:p>
          </p:txBody>
        </p:sp>
        <p:sp>
          <p:nvSpPr>
            <p:cNvPr id="72" name="Freeform 338">
              <a:extLst>
                <a:ext uri="{FF2B5EF4-FFF2-40B4-BE49-F238E27FC236}">
                  <a16:creationId xmlns:a16="http://schemas.microsoft.com/office/drawing/2014/main" id="{F5BC5E34-2E6F-B550-D150-5CC3951A71F6}"/>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endParaRPr lang="en-US"/>
            </a:p>
          </p:txBody>
        </p:sp>
        <p:sp>
          <p:nvSpPr>
            <p:cNvPr id="73" name="Freeform 339">
              <a:extLst>
                <a:ext uri="{FF2B5EF4-FFF2-40B4-BE49-F238E27FC236}">
                  <a16:creationId xmlns:a16="http://schemas.microsoft.com/office/drawing/2014/main" id="{C8D21E71-483B-A14E-21EF-9EE3A304A43C}"/>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EBCB1F"/>
            </a:solidFill>
            <a:ln w="2953" cap="flat">
              <a:noFill/>
              <a:prstDash val="solid"/>
              <a:miter/>
            </a:ln>
          </p:spPr>
          <p:txBody>
            <a:bodyPr rtlCol="0" anchor="ctr"/>
            <a:lstStyle/>
            <a:p>
              <a:endParaRPr lang="en-US"/>
            </a:p>
          </p:txBody>
        </p:sp>
        <p:sp>
          <p:nvSpPr>
            <p:cNvPr id="74" name="Freeform 340">
              <a:extLst>
                <a:ext uri="{FF2B5EF4-FFF2-40B4-BE49-F238E27FC236}">
                  <a16:creationId xmlns:a16="http://schemas.microsoft.com/office/drawing/2014/main" id="{51FEFE48-08D5-BD36-D58C-A74E4377D5B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EBCB1F"/>
            </a:solidFill>
            <a:ln w="2953" cap="flat">
              <a:noFill/>
              <a:prstDash val="solid"/>
              <a:miter/>
            </a:ln>
          </p:spPr>
          <p:txBody>
            <a:bodyPr rtlCol="0" anchor="ctr"/>
            <a:lstStyle/>
            <a:p>
              <a:endParaRPr lang="en-US"/>
            </a:p>
          </p:txBody>
        </p:sp>
        <p:sp>
          <p:nvSpPr>
            <p:cNvPr id="75" name="Freeform 341">
              <a:extLst>
                <a:ext uri="{FF2B5EF4-FFF2-40B4-BE49-F238E27FC236}">
                  <a16:creationId xmlns:a16="http://schemas.microsoft.com/office/drawing/2014/main" id="{D23FC086-F151-22B8-35FD-D992797EC6AF}"/>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EBCB1F"/>
            </a:solidFill>
            <a:ln w="2953" cap="flat">
              <a:noFill/>
              <a:prstDash val="solid"/>
              <a:miter/>
            </a:ln>
          </p:spPr>
          <p:txBody>
            <a:bodyPr rtlCol="0" anchor="ctr"/>
            <a:lstStyle/>
            <a:p>
              <a:endParaRPr lang="en-US"/>
            </a:p>
          </p:txBody>
        </p:sp>
        <p:sp>
          <p:nvSpPr>
            <p:cNvPr id="76" name="Freeform 342">
              <a:extLst>
                <a:ext uri="{FF2B5EF4-FFF2-40B4-BE49-F238E27FC236}">
                  <a16:creationId xmlns:a16="http://schemas.microsoft.com/office/drawing/2014/main" id="{7665D8F1-3B88-6CFC-C19E-928660DEABB3}"/>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EBCB1F"/>
            </a:solidFill>
            <a:ln w="2953" cap="flat">
              <a:noFill/>
              <a:prstDash val="solid"/>
              <a:miter/>
            </a:ln>
          </p:spPr>
          <p:txBody>
            <a:bodyPr rtlCol="0" anchor="ctr"/>
            <a:lstStyle/>
            <a:p>
              <a:endParaRPr lang="en-US"/>
            </a:p>
          </p:txBody>
        </p:sp>
        <p:sp>
          <p:nvSpPr>
            <p:cNvPr id="77" name="Freeform 343">
              <a:extLst>
                <a:ext uri="{FF2B5EF4-FFF2-40B4-BE49-F238E27FC236}">
                  <a16:creationId xmlns:a16="http://schemas.microsoft.com/office/drawing/2014/main" id="{A8815E60-B88D-EA21-B660-8B10BF99E7EE}"/>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endParaRPr lang="en-US"/>
            </a:p>
          </p:txBody>
        </p:sp>
        <p:sp>
          <p:nvSpPr>
            <p:cNvPr id="78" name="Freeform 344">
              <a:extLst>
                <a:ext uri="{FF2B5EF4-FFF2-40B4-BE49-F238E27FC236}">
                  <a16:creationId xmlns:a16="http://schemas.microsoft.com/office/drawing/2014/main" id="{D3BCD781-5FBB-FAE6-1F08-E366C21491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endParaRPr lang="en-US"/>
            </a:p>
          </p:txBody>
        </p:sp>
      </p:grpSp>
      <p:grpSp>
        <p:nvGrpSpPr>
          <p:cNvPr id="79" name="Group 78">
            <a:extLst>
              <a:ext uri="{FF2B5EF4-FFF2-40B4-BE49-F238E27FC236}">
                <a16:creationId xmlns:a16="http://schemas.microsoft.com/office/drawing/2014/main" id="{8557DF65-7C11-F1BC-3DCC-8FDCE339D82E}"/>
              </a:ext>
            </a:extLst>
          </p:cNvPr>
          <p:cNvGrpSpPr/>
          <p:nvPr/>
        </p:nvGrpSpPr>
        <p:grpSpPr>
          <a:xfrm>
            <a:off x="5534798" y="2011995"/>
            <a:ext cx="942840" cy="837959"/>
            <a:chOff x="4087280" y="1040917"/>
            <a:chExt cx="2378583" cy="2377819"/>
          </a:xfrm>
          <a:solidFill>
            <a:schemeClr val="bg1"/>
          </a:solidFill>
        </p:grpSpPr>
        <p:sp>
          <p:nvSpPr>
            <p:cNvPr id="80" name="Freeform 2">
              <a:extLst>
                <a:ext uri="{FF2B5EF4-FFF2-40B4-BE49-F238E27FC236}">
                  <a16:creationId xmlns:a16="http://schemas.microsoft.com/office/drawing/2014/main" id="{16D535E0-2271-630A-2B97-7F295BE2906C}"/>
                </a:ext>
              </a:extLst>
            </p:cNvPr>
            <p:cNvSpPr/>
            <p:nvPr/>
          </p:nvSpPr>
          <p:spPr>
            <a:xfrm>
              <a:off x="4932177" y="1581098"/>
              <a:ext cx="1381341" cy="613706"/>
            </a:xfrm>
            <a:custGeom>
              <a:avLst/>
              <a:gdLst>
                <a:gd name="connsiteX0" fmla="*/ 1303948 w 1381341"/>
                <a:gd name="connsiteY0" fmla="*/ 384116 h 613706"/>
                <a:gd name="connsiteX1" fmla="*/ 1303948 w 1381341"/>
                <a:gd name="connsiteY1" fmla="*/ 309183 h 613706"/>
                <a:gd name="connsiteX2" fmla="*/ 1075023 w 1381341"/>
                <a:gd name="connsiteY2" fmla="*/ 309183 h 613706"/>
                <a:gd name="connsiteX3" fmla="*/ 1075023 w 1381341"/>
                <a:gd name="connsiteY3" fmla="*/ 382487 h 613706"/>
                <a:gd name="connsiteX4" fmla="*/ 997629 w 1381341"/>
                <a:gd name="connsiteY4" fmla="*/ 382487 h 613706"/>
                <a:gd name="connsiteX5" fmla="*/ 997629 w 1381341"/>
                <a:gd name="connsiteY5" fmla="*/ 309183 h 613706"/>
                <a:gd name="connsiteX6" fmla="*/ 767075 w 1381341"/>
                <a:gd name="connsiteY6" fmla="*/ 309183 h 613706"/>
                <a:gd name="connsiteX7" fmla="*/ 767075 w 1381341"/>
                <a:gd name="connsiteY7" fmla="*/ 384116 h 613706"/>
                <a:gd name="connsiteX8" fmla="*/ 626135 w 1381341"/>
                <a:gd name="connsiteY8" fmla="*/ 383301 h 613706"/>
                <a:gd name="connsiteX9" fmla="*/ 595992 w 1381341"/>
                <a:gd name="connsiteY9" fmla="*/ 404478 h 613706"/>
                <a:gd name="connsiteX10" fmla="*/ 319002 w 1381341"/>
                <a:gd name="connsiteY10" fmla="*/ 612987 h 613706"/>
                <a:gd name="connsiteX11" fmla="*/ 6165 w 1381341"/>
                <a:gd name="connsiteY11" fmla="*/ 367012 h 613706"/>
                <a:gd name="connsiteX12" fmla="*/ 319002 w 1381341"/>
                <a:gd name="connsiteY12" fmla="*/ 491 h 613706"/>
                <a:gd name="connsiteX13" fmla="*/ 594363 w 1381341"/>
                <a:gd name="connsiteY13" fmla="*/ 203299 h 613706"/>
                <a:gd name="connsiteX14" fmla="*/ 633467 w 1381341"/>
                <a:gd name="connsiteY14" fmla="*/ 230177 h 613706"/>
                <a:gd name="connsiteX15" fmla="*/ 1324315 w 1381341"/>
                <a:gd name="connsiteY15" fmla="*/ 229363 h 613706"/>
                <a:gd name="connsiteX16" fmla="*/ 1381342 w 1381341"/>
                <a:gd name="connsiteY16" fmla="*/ 285563 h 613706"/>
                <a:gd name="connsiteX17" fmla="*/ 1381342 w 1381341"/>
                <a:gd name="connsiteY17" fmla="*/ 331174 h 613706"/>
                <a:gd name="connsiteX18" fmla="*/ 1329202 w 1381341"/>
                <a:gd name="connsiteY18" fmla="*/ 383301 h 613706"/>
                <a:gd name="connsiteX19" fmla="*/ 1303948 w 1381341"/>
                <a:gd name="connsiteY19" fmla="*/ 384116 h 613706"/>
                <a:gd name="connsiteX20" fmla="*/ 229387 w 1381341"/>
                <a:gd name="connsiteY20" fmla="*/ 153615 h 613706"/>
                <a:gd name="connsiteX21" fmla="*/ 76228 w 1381341"/>
                <a:gd name="connsiteY21" fmla="*/ 306739 h 613706"/>
                <a:gd name="connsiteX22" fmla="*/ 229387 w 1381341"/>
                <a:gd name="connsiteY22" fmla="*/ 459863 h 613706"/>
                <a:gd name="connsiteX23" fmla="*/ 382547 w 1381341"/>
                <a:gd name="connsiteY23" fmla="*/ 306739 h 613706"/>
                <a:gd name="connsiteX24" fmla="*/ 229387 w 1381341"/>
                <a:gd name="connsiteY24" fmla="*/ 153615 h 6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1341" h="613706">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EBCB1F"/>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3">
              <a:extLst>
                <a:ext uri="{FF2B5EF4-FFF2-40B4-BE49-F238E27FC236}">
                  <a16:creationId xmlns:a16="http://schemas.microsoft.com/office/drawing/2014/main" id="{87D61748-CB1C-AF40-AB5A-954D538EFADE}"/>
                </a:ext>
              </a:extLst>
            </p:cNvPr>
            <p:cNvSpPr/>
            <p:nvPr/>
          </p:nvSpPr>
          <p:spPr>
            <a:xfrm>
              <a:off x="4241241" y="2793549"/>
              <a:ext cx="552088" cy="553078"/>
            </a:xfrm>
            <a:custGeom>
              <a:avLst/>
              <a:gdLst>
                <a:gd name="connsiteX0" fmla="*/ 402188 w 552088"/>
                <a:gd name="connsiteY0" fmla="*/ 0 h 553078"/>
                <a:gd name="connsiteX1" fmla="*/ 552089 w 552088"/>
                <a:gd name="connsiteY1" fmla="*/ 149866 h 553078"/>
                <a:gd name="connsiteX2" fmla="*/ 398929 w 552088"/>
                <a:gd name="connsiteY2" fmla="*/ 331497 h 553078"/>
                <a:gd name="connsiteX3" fmla="*/ 251473 w 552088"/>
                <a:gd name="connsiteY3" fmla="*/ 504983 h 553078"/>
                <a:gd name="connsiteX4" fmla="*/ 7884 w 552088"/>
                <a:gd name="connsiteY4" fmla="*/ 453670 h 553078"/>
                <a:gd name="connsiteX5" fmla="*/ 55950 w 552088"/>
                <a:gd name="connsiteY5" fmla="*/ 294845 h 553078"/>
                <a:gd name="connsiteX6" fmla="*/ 315832 w 552088"/>
                <a:gd name="connsiteY6" fmla="*/ 74933 h 553078"/>
                <a:gd name="connsiteX7" fmla="*/ 402188 w 552088"/>
                <a:gd name="connsiteY7" fmla="*/ 0 h 553078"/>
                <a:gd name="connsiteX8" fmla="*/ 391597 w 552088"/>
                <a:gd name="connsiteY8" fmla="*/ 208509 h 553078"/>
                <a:gd name="connsiteX9" fmla="*/ 442922 w 552088"/>
                <a:gd name="connsiteY9" fmla="*/ 158011 h 553078"/>
                <a:gd name="connsiteX10" fmla="*/ 394856 w 552088"/>
                <a:gd name="connsiteY10" fmla="*/ 105884 h 553078"/>
                <a:gd name="connsiteX11" fmla="*/ 341902 w 552088"/>
                <a:gd name="connsiteY11" fmla="*/ 158011 h 553078"/>
                <a:gd name="connsiteX12" fmla="*/ 391597 w 552088"/>
                <a:gd name="connsiteY12" fmla="*/ 208509 h 553078"/>
                <a:gd name="connsiteX13" fmla="*/ 286504 w 552088"/>
                <a:gd name="connsiteY13" fmla="*/ 318465 h 553078"/>
                <a:gd name="connsiteX14" fmla="*/ 337828 w 552088"/>
                <a:gd name="connsiteY14" fmla="*/ 266338 h 553078"/>
                <a:gd name="connsiteX15" fmla="*/ 288133 w 552088"/>
                <a:gd name="connsiteY15" fmla="*/ 215025 h 553078"/>
                <a:gd name="connsiteX16" fmla="*/ 231920 w 552088"/>
                <a:gd name="connsiteY16" fmla="*/ 265524 h 553078"/>
                <a:gd name="connsiteX17" fmla="*/ 286504 w 552088"/>
                <a:gd name="connsiteY17" fmla="*/ 318465 h 553078"/>
                <a:gd name="connsiteX18" fmla="*/ 178966 w 552088"/>
                <a:gd name="connsiteY18" fmla="*/ 324167 h 553078"/>
                <a:gd name="connsiteX19" fmla="*/ 128456 w 552088"/>
                <a:gd name="connsiteY19" fmla="*/ 369778 h 553078"/>
                <a:gd name="connsiteX20" fmla="*/ 174893 w 552088"/>
                <a:gd name="connsiteY20" fmla="*/ 421091 h 553078"/>
                <a:gd name="connsiteX21" fmla="*/ 227032 w 552088"/>
                <a:gd name="connsiteY21" fmla="*/ 375480 h 553078"/>
                <a:gd name="connsiteX22" fmla="*/ 178966 w 552088"/>
                <a:gd name="connsiteY22" fmla="*/ 324167 h 5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088" h="55307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EBCB1F"/>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2" name="Freeform 4">
              <a:extLst>
                <a:ext uri="{FF2B5EF4-FFF2-40B4-BE49-F238E27FC236}">
                  <a16:creationId xmlns:a16="http://schemas.microsoft.com/office/drawing/2014/main" id="{45D9481C-5D01-1150-49AE-50BBDE875879}"/>
                </a:ext>
              </a:extLst>
            </p:cNvPr>
            <p:cNvSpPr/>
            <p:nvPr/>
          </p:nvSpPr>
          <p:spPr>
            <a:xfrm>
              <a:off x="4087280" y="1040917"/>
              <a:ext cx="2378583" cy="2377819"/>
            </a:xfrm>
            <a:custGeom>
              <a:avLst/>
              <a:gdLst>
                <a:gd name="connsiteX0" fmla="*/ 2378584 w 2378583"/>
                <a:gd name="connsiteY0" fmla="*/ 1839931 h 2377819"/>
                <a:gd name="connsiteX1" fmla="*/ 2348441 w 2378583"/>
                <a:gd name="connsiteY1" fmla="*/ 1839931 h 2377819"/>
                <a:gd name="connsiteX2" fmla="*/ 1377345 w 2378583"/>
                <a:gd name="connsiteY2" fmla="*/ 1839931 h 2377819"/>
                <a:gd name="connsiteX3" fmla="*/ 1334167 w 2378583"/>
                <a:gd name="connsiteY3" fmla="*/ 1854592 h 2377819"/>
                <a:gd name="connsiteX4" fmla="*/ 719899 w 2378583"/>
                <a:gd name="connsiteY4" fmla="*/ 1940114 h 2377819"/>
                <a:gd name="connsiteX5" fmla="*/ 689756 w 2378583"/>
                <a:gd name="connsiteY5" fmla="*/ 1947444 h 2377819"/>
                <a:gd name="connsiteX6" fmla="*/ 397287 w 2378583"/>
                <a:gd name="connsiteY6" fmla="*/ 2293602 h 2377819"/>
                <a:gd name="connsiteX7" fmla="*/ 174880 w 2378583"/>
                <a:gd name="connsiteY7" fmla="*/ 2371793 h 2377819"/>
                <a:gd name="connsiteX8" fmla="*/ 9500 w 2378583"/>
                <a:gd name="connsiteY8" fmla="*/ 2215411 h 2377819"/>
                <a:gd name="connsiteX9" fmla="*/ 71416 w 2378583"/>
                <a:gd name="connsiteY9" fmla="*/ 1994684 h 2377819"/>
                <a:gd name="connsiteX10" fmla="*/ 341074 w 2378583"/>
                <a:gd name="connsiteY10" fmla="*/ 1764184 h 2377819"/>
                <a:gd name="connsiteX11" fmla="*/ 444538 w 2378583"/>
                <a:gd name="connsiteY11" fmla="*/ 1677034 h 2377819"/>
                <a:gd name="connsiteX12" fmla="*/ 417654 w 2378583"/>
                <a:gd name="connsiteY12" fmla="*/ 1608616 h 2377819"/>
                <a:gd name="connsiteX13" fmla="*/ 451870 w 2378583"/>
                <a:gd name="connsiteY13" fmla="*/ 1149244 h 2377819"/>
                <a:gd name="connsiteX14" fmla="*/ 461646 w 2378583"/>
                <a:gd name="connsiteY14" fmla="*/ 1108520 h 2377819"/>
                <a:gd name="connsiteX15" fmla="*/ 461646 w 2378583"/>
                <a:gd name="connsiteY15" fmla="*/ 29322 h 2377819"/>
                <a:gd name="connsiteX16" fmla="*/ 461646 w 2378583"/>
                <a:gd name="connsiteY16" fmla="*/ 0 h 2377819"/>
                <a:gd name="connsiteX17" fmla="*/ 2378584 w 2378583"/>
                <a:gd name="connsiteY17" fmla="*/ 0 h 2377819"/>
                <a:gd name="connsiteX18" fmla="*/ 2378584 w 2378583"/>
                <a:gd name="connsiteY18" fmla="*/ 1839931 h 2377819"/>
                <a:gd name="connsiteX19" fmla="*/ 2302819 w 2378583"/>
                <a:gd name="connsiteY19" fmla="*/ 383624 h 2377819"/>
                <a:gd name="connsiteX20" fmla="*/ 539856 w 2378583"/>
                <a:gd name="connsiteY20" fmla="*/ 383624 h 2377819"/>
                <a:gd name="connsiteX21" fmla="*/ 539856 w 2378583"/>
                <a:gd name="connsiteY21" fmla="*/ 1015668 h 2377819"/>
                <a:gd name="connsiteX22" fmla="*/ 688127 w 2378583"/>
                <a:gd name="connsiteY22" fmla="*/ 910599 h 2377819"/>
                <a:gd name="connsiteX23" fmla="*/ 694644 w 2378583"/>
                <a:gd name="connsiteY23" fmla="*/ 893495 h 2377819"/>
                <a:gd name="connsiteX24" fmla="*/ 697088 w 2378583"/>
                <a:gd name="connsiteY24" fmla="*/ 785982 h 2377819"/>
                <a:gd name="connsiteX25" fmla="*/ 1031106 w 2378583"/>
                <a:gd name="connsiteY25" fmla="*/ 461815 h 2377819"/>
                <a:gd name="connsiteX26" fmla="*/ 1418078 w 2378583"/>
                <a:gd name="connsiteY26" fmla="*/ 671139 h 2377819"/>
                <a:gd name="connsiteX27" fmla="*/ 1449036 w 2378583"/>
                <a:gd name="connsiteY27" fmla="*/ 689872 h 2377819"/>
                <a:gd name="connsiteX28" fmla="*/ 2110555 w 2378583"/>
                <a:gd name="connsiteY28" fmla="*/ 689872 h 2377819"/>
                <a:gd name="connsiteX29" fmla="*/ 2226239 w 2378583"/>
                <a:gd name="connsiteY29" fmla="*/ 804715 h 2377819"/>
                <a:gd name="connsiteX30" fmla="*/ 2226239 w 2378583"/>
                <a:gd name="connsiteY30" fmla="*/ 883721 h 2377819"/>
                <a:gd name="connsiteX31" fmla="*/ 2130107 w 2378583"/>
                <a:gd name="connsiteY31" fmla="*/ 995306 h 2377819"/>
                <a:gd name="connsiteX32" fmla="*/ 1996500 w 2378583"/>
                <a:gd name="connsiteY32" fmla="*/ 996120 h 2377819"/>
                <a:gd name="connsiteX33" fmla="*/ 1996500 w 2378583"/>
                <a:gd name="connsiteY33" fmla="*/ 922002 h 2377819"/>
                <a:gd name="connsiteX34" fmla="*/ 1919105 w 2378583"/>
                <a:gd name="connsiteY34" fmla="*/ 922002 h 2377819"/>
                <a:gd name="connsiteX35" fmla="*/ 1919105 w 2378583"/>
                <a:gd name="connsiteY35" fmla="*/ 995306 h 2377819"/>
                <a:gd name="connsiteX36" fmla="*/ 1688552 w 2378583"/>
                <a:gd name="connsiteY36" fmla="*/ 995306 h 2377819"/>
                <a:gd name="connsiteX37" fmla="*/ 1688552 w 2378583"/>
                <a:gd name="connsiteY37" fmla="*/ 921187 h 2377819"/>
                <a:gd name="connsiteX38" fmla="*/ 1611972 w 2378583"/>
                <a:gd name="connsiteY38" fmla="*/ 921187 h 2377819"/>
                <a:gd name="connsiteX39" fmla="*/ 1611972 w 2378583"/>
                <a:gd name="connsiteY39" fmla="*/ 996935 h 2377819"/>
                <a:gd name="connsiteX40" fmla="*/ 1446592 w 2378583"/>
                <a:gd name="connsiteY40" fmla="*/ 996935 h 2377819"/>
                <a:gd name="connsiteX41" fmla="*/ 1419708 w 2378583"/>
                <a:gd name="connsiteY41" fmla="*/ 1013225 h 2377819"/>
                <a:gd name="connsiteX42" fmla="*/ 1408302 w 2378583"/>
                <a:gd name="connsiteY42" fmla="*/ 1034401 h 2377819"/>
                <a:gd name="connsiteX43" fmla="*/ 1409932 w 2378583"/>
                <a:gd name="connsiteY43" fmla="*/ 1061280 h 2377819"/>
                <a:gd name="connsiteX44" fmla="*/ 1431113 w 2378583"/>
                <a:gd name="connsiteY44" fmla="*/ 1749523 h 2377819"/>
                <a:gd name="connsiteX45" fmla="*/ 1422967 w 2378583"/>
                <a:gd name="connsiteY45" fmla="*/ 1763369 h 2377819"/>
                <a:gd name="connsiteX46" fmla="*/ 2302819 w 2378583"/>
                <a:gd name="connsiteY46" fmla="*/ 1763369 h 2377819"/>
                <a:gd name="connsiteX47" fmla="*/ 2302819 w 2378583"/>
                <a:gd name="connsiteY47" fmla="*/ 383624 h 2377819"/>
                <a:gd name="connsiteX48" fmla="*/ 2302819 w 2378583"/>
                <a:gd name="connsiteY48" fmla="*/ 303805 h 2377819"/>
                <a:gd name="connsiteX49" fmla="*/ 2302819 w 2378583"/>
                <a:gd name="connsiteY49" fmla="*/ 76562 h 2377819"/>
                <a:gd name="connsiteX50" fmla="*/ 539856 w 2378583"/>
                <a:gd name="connsiteY50" fmla="*/ 76562 h 2377819"/>
                <a:gd name="connsiteX51" fmla="*/ 539856 w 2378583"/>
                <a:gd name="connsiteY51" fmla="*/ 303805 h 2377819"/>
                <a:gd name="connsiteX52" fmla="*/ 2302819 w 2378583"/>
                <a:gd name="connsiteY52" fmla="*/ 303805 h 2377819"/>
                <a:gd name="connsiteX53" fmla="*/ 1306468 w 2378583"/>
                <a:gd name="connsiteY53" fmla="*/ 1417211 h 2377819"/>
                <a:gd name="connsiteX54" fmla="*/ 1235591 w 2378583"/>
                <a:gd name="connsiteY54" fmla="*/ 1210331 h 2377819"/>
                <a:gd name="connsiteX55" fmla="*/ 1207892 w 2378583"/>
                <a:gd name="connsiteY55" fmla="*/ 1201372 h 2377819"/>
                <a:gd name="connsiteX56" fmla="*/ 817661 w 2378583"/>
                <a:gd name="connsiteY56" fmla="*/ 1125624 h 2377819"/>
                <a:gd name="connsiteX57" fmla="*/ 782630 w 2378583"/>
                <a:gd name="connsiteY57" fmla="*/ 1122366 h 2377819"/>
                <a:gd name="connsiteX58" fmla="*/ 618879 w 2378583"/>
                <a:gd name="connsiteY58" fmla="*/ 1460379 h 2377819"/>
                <a:gd name="connsiteX59" fmla="*/ 978152 w 2378583"/>
                <a:gd name="connsiteY59" fmla="*/ 1762555 h 2377819"/>
                <a:gd name="connsiteX60" fmla="*/ 1306468 w 2378583"/>
                <a:gd name="connsiteY60" fmla="*/ 1417211 h 2377819"/>
                <a:gd name="connsiteX61" fmla="*/ 2073894 w 2378583"/>
                <a:gd name="connsiteY61" fmla="*/ 918744 h 2377819"/>
                <a:gd name="connsiteX62" fmla="*/ 2099149 w 2378583"/>
                <a:gd name="connsiteY62" fmla="*/ 918744 h 2377819"/>
                <a:gd name="connsiteX63" fmla="*/ 2151289 w 2378583"/>
                <a:gd name="connsiteY63" fmla="*/ 866617 h 2377819"/>
                <a:gd name="connsiteX64" fmla="*/ 2151289 w 2378583"/>
                <a:gd name="connsiteY64" fmla="*/ 821005 h 2377819"/>
                <a:gd name="connsiteX65" fmla="*/ 2094261 w 2378583"/>
                <a:gd name="connsiteY65" fmla="*/ 764805 h 2377819"/>
                <a:gd name="connsiteX66" fmla="*/ 1403414 w 2378583"/>
                <a:gd name="connsiteY66" fmla="*/ 765620 h 2377819"/>
                <a:gd name="connsiteX67" fmla="*/ 1364310 w 2378583"/>
                <a:gd name="connsiteY67" fmla="*/ 738742 h 2377819"/>
                <a:gd name="connsiteX68" fmla="*/ 1088949 w 2378583"/>
                <a:gd name="connsiteY68" fmla="*/ 535934 h 2377819"/>
                <a:gd name="connsiteX69" fmla="*/ 776112 w 2378583"/>
                <a:gd name="connsiteY69" fmla="*/ 902454 h 2377819"/>
                <a:gd name="connsiteX70" fmla="*/ 1088949 w 2378583"/>
                <a:gd name="connsiteY70" fmla="*/ 1148430 h 2377819"/>
                <a:gd name="connsiteX71" fmla="*/ 1365939 w 2378583"/>
                <a:gd name="connsiteY71" fmla="*/ 939921 h 2377819"/>
                <a:gd name="connsiteX72" fmla="*/ 1396082 w 2378583"/>
                <a:gd name="connsiteY72" fmla="*/ 918744 h 2377819"/>
                <a:gd name="connsiteX73" fmla="*/ 1537022 w 2378583"/>
                <a:gd name="connsiteY73" fmla="*/ 919558 h 2377819"/>
                <a:gd name="connsiteX74" fmla="*/ 1537022 w 2378583"/>
                <a:gd name="connsiteY74" fmla="*/ 844625 h 2377819"/>
                <a:gd name="connsiteX75" fmla="*/ 1767575 w 2378583"/>
                <a:gd name="connsiteY75" fmla="*/ 844625 h 2377819"/>
                <a:gd name="connsiteX76" fmla="*/ 1767575 w 2378583"/>
                <a:gd name="connsiteY76" fmla="*/ 917929 h 2377819"/>
                <a:gd name="connsiteX77" fmla="*/ 1844970 w 2378583"/>
                <a:gd name="connsiteY77" fmla="*/ 917929 h 2377819"/>
                <a:gd name="connsiteX78" fmla="*/ 1844970 w 2378583"/>
                <a:gd name="connsiteY78" fmla="*/ 844625 h 2377819"/>
                <a:gd name="connsiteX79" fmla="*/ 2073894 w 2378583"/>
                <a:gd name="connsiteY79" fmla="*/ 844625 h 2377819"/>
                <a:gd name="connsiteX80" fmla="*/ 2073894 w 2378583"/>
                <a:gd name="connsiteY80" fmla="*/ 918744 h 2377819"/>
                <a:gd name="connsiteX81" fmla="*/ 1295877 w 2378583"/>
                <a:gd name="connsiteY81" fmla="*/ 1157389 h 2377819"/>
                <a:gd name="connsiteX82" fmla="*/ 1185895 w 2378583"/>
                <a:gd name="connsiteY82" fmla="*/ 1774772 h 2377819"/>
                <a:gd name="connsiteX83" fmla="*/ 618879 w 2378583"/>
                <a:gd name="connsiteY83" fmla="*/ 1666445 h 2377819"/>
                <a:gd name="connsiteX84" fmla="*/ 750042 w 2378583"/>
                <a:gd name="connsiteY84" fmla="*/ 1048248 h 2377819"/>
                <a:gd name="connsiteX85" fmla="*/ 717455 w 2378583"/>
                <a:gd name="connsiteY85" fmla="*/ 985532 h 2377819"/>
                <a:gd name="connsiteX86" fmla="*/ 465720 w 2378583"/>
                <a:gd name="connsiteY86" fmla="*/ 1481556 h 2377819"/>
                <a:gd name="connsiteX87" fmla="*/ 862468 w 2378583"/>
                <a:gd name="connsiteY87" fmla="*/ 1905905 h 2377819"/>
                <a:gd name="connsiteX88" fmla="*/ 1403414 w 2378583"/>
                <a:gd name="connsiteY88" fmla="*/ 1645268 h 2377819"/>
                <a:gd name="connsiteX89" fmla="*/ 1349646 w 2378583"/>
                <a:gd name="connsiteY89" fmla="*/ 1110964 h 2377819"/>
                <a:gd name="connsiteX90" fmla="*/ 1295877 w 2378583"/>
                <a:gd name="connsiteY90" fmla="*/ 1157389 h 2377819"/>
                <a:gd name="connsiteX91" fmla="*/ 481199 w 2378583"/>
                <a:gd name="connsiteY91" fmla="*/ 1747894 h 2377819"/>
                <a:gd name="connsiteX92" fmla="*/ 394028 w 2378583"/>
                <a:gd name="connsiteY92" fmla="*/ 1822013 h 2377819"/>
                <a:gd name="connsiteX93" fmla="*/ 134146 w 2378583"/>
                <a:gd name="connsiteY93" fmla="*/ 2041925 h 2377819"/>
                <a:gd name="connsiteX94" fmla="*/ 86080 w 2378583"/>
                <a:gd name="connsiteY94" fmla="*/ 2200750 h 2377819"/>
                <a:gd name="connsiteX95" fmla="*/ 329669 w 2378583"/>
                <a:gd name="connsiteY95" fmla="*/ 2252063 h 2377819"/>
                <a:gd name="connsiteX96" fmla="*/ 477125 w 2378583"/>
                <a:gd name="connsiteY96" fmla="*/ 2078577 h 2377819"/>
                <a:gd name="connsiteX97" fmla="*/ 630285 w 2378583"/>
                <a:gd name="connsiteY97" fmla="*/ 1896946 h 2377819"/>
                <a:gd name="connsiteX98" fmla="*/ 481199 w 2378583"/>
                <a:gd name="connsiteY98" fmla="*/ 1747894 h 23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78583" h="2377819">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5">
              <a:extLst>
                <a:ext uri="{FF2B5EF4-FFF2-40B4-BE49-F238E27FC236}">
                  <a16:creationId xmlns:a16="http://schemas.microsoft.com/office/drawing/2014/main" id="{5E8CDE86-EEE1-2AEA-05BA-DD2F6CE45378}"/>
                </a:ext>
              </a:extLst>
            </p:cNvPr>
            <p:cNvSpPr/>
            <p:nvPr/>
          </p:nvSpPr>
          <p:spPr>
            <a:xfrm>
              <a:off x="5778275" y="2192605"/>
              <a:ext cx="534428" cy="72489"/>
            </a:xfrm>
            <a:custGeom>
              <a:avLst/>
              <a:gdLst>
                <a:gd name="connsiteX0" fmla="*/ 0 w 534428"/>
                <a:gd name="connsiteY0" fmla="*/ 72490 h 72489"/>
                <a:gd name="connsiteX1" fmla="*/ 0 w 534428"/>
                <a:gd name="connsiteY1" fmla="*/ 0 h 72489"/>
                <a:gd name="connsiteX2" fmla="*/ 534429 w 534428"/>
                <a:gd name="connsiteY2" fmla="*/ 0 h 72489"/>
                <a:gd name="connsiteX3" fmla="*/ 534429 w 534428"/>
                <a:gd name="connsiteY3" fmla="*/ 72490 h 72489"/>
                <a:gd name="connsiteX4" fmla="*/ 0 w 534428"/>
                <a:gd name="connsiteY4" fmla="*/ 72490 h 72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2489">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6">
              <a:extLst>
                <a:ext uri="{FF2B5EF4-FFF2-40B4-BE49-F238E27FC236}">
                  <a16:creationId xmlns:a16="http://schemas.microsoft.com/office/drawing/2014/main" id="{8D1AE9C3-18BE-B205-38BA-B84E759EA2D0}"/>
                </a:ext>
              </a:extLst>
            </p:cNvPr>
            <p:cNvSpPr/>
            <p:nvPr/>
          </p:nvSpPr>
          <p:spPr>
            <a:xfrm>
              <a:off x="5779090" y="2344914"/>
              <a:ext cx="533614" cy="74118"/>
            </a:xfrm>
            <a:custGeom>
              <a:avLst/>
              <a:gdLst>
                <a:gd name="connsiteX0" fmla="*/ 0 w 533614"/>
                <a:gd name="connsiteY0" fmla="*/ 0 h 74118"/>
                <a:gd name="connsiteX1" fmla="*/ 533614 w 533614"/>
                <a:gd name="connsiteY1" fmla="*/ 0 h 74118"/>
                <a:gd name="connsiteX2" fmla="*/ 533614 w 533614"/>
                <a:gd name="connsiteY2" fmla="*/ 74119 h 74118"/>
                <a:gd name="connsiteX3" fmla="*/ 0 w 533614"/>
                <a:gd name="connsiteY3" fmla="*/ 74119 h 74118"/>
                <a:gd name="connsiteX4" fmla="*/ 0 w 533614"/>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14" h="74118">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7">
              <a:extLst>
                <a:ext uri="{FF2B5EF4-FFF2-40B4-BE49-F238E27FC236}">
                  <a16:creationId xmlns:a16="http://schemas.microsoft.com/office/drawing/2014/main" id="{F375BDDC-9672-3257-2ACB-94A941E2907D}"/>
                </a:ext>
              </a:extLst>
            </p:cNvPr>
            <p:cNvSpPr/>
            <p:nvPr/>
          </p:nvSpPr>
          <p:spPr>
            <a:xfrm>
              <a:off x="5778275" y="2498853"/>
              <a:ext cx="534428" cy="73304"/>
            </a:xfrm>
            <a:custGeom>
              <a:avLst/>
              <a:gdLst>
                <a:gd name="connsiteX0" fmla="*/ 0 w 534428"/>
                <a:gd name="connsiteY0" fmla="*/ 73304 h 73304"/>
                <a:gd name="connsiteX1" fmla="*/ 0 w 534428"/>
                <a:gd name="connsiteY1" fmla="*/ 0 h 73304"/>
                <a:gd name="connsiteX2" fmla="*/ 534429 w 534428"/>
                <a:gd name="connsiteY2" fmla="*/ 0 h 73304"/>
                <a:gd name="connsiteX3" fmla="*/ 534429 w 534428"/>
                <a:gd name="connsiteY3" fmla="*/ 73304 h 73304"/>
                <a:gd name="connsiteX4" fmla="*/ 0 w 534428"/>
                <a:gd name="connsiteY4" fmla="*/ 73304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3304">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
              <a:extLst>
                <a:ext uri="{FF2B5EF4-FFF2-40B4-BE49-F238E27FC236}">
                  <a16:creationId xmlns:a16="http://schemas.microsoft.com/office/drawing/2014/main" id="{9A39BFCA-467A-E8A3-351E-0D7EA0EB3447}"/>
                </a:ext>
              </a:extLst>
            </p:cNvPr>
            <p:cNvSpPr/>
            <p:nvPr/>
          </p:nvSpPr>
          <p:spPr>
            <a:xfrm>
              <a:off x="5933064" y="2651977"/>
              <a:ext cx="73321" cy="74118"/>
            </a:xfrm>
            <a:custGeom>
              <a:avLst/>
              <a:gdLst>
                <a:gd name="connsiteX0" fmla="*/ 73321 w 73321"/>
                <a:gd name="connsiteY0" fmla="*/ 74119 h 74118"/>
                <a:gd name="connsiteX1" fmla="*/ 0 w 73321"/>
                <a:gd name="connsiteY1" fmla="*/ 74119 h 74118"/>
                <a:gd name="connsiteX2" fmla="*/ 0 w 73321"/>
                <a:gd name="connsiteY2" fmla="*/ 0 h 74118"/>
                <a:gd name="connsiteX3" fmla="*/ 73321 w 73321"/>
                <a:gd name="connsiteY3" fmla="*/ 0 h 74118"/>
                <a:gd name="connsiteX4" fmla="*/ 73321 w 73321"/>
                <a:gd name="connsiteY4" fmla="*/ 74119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9">
              <a:extLst>
                <a:ext uri="{FF2B5EF4-FFF2-40B4-BE49-F238E27FC236}">
                  <a16:creationId xmlns:a16="http://schemas.microsoft.com/office/drawing/2014/main" id="{75F39D87-DC03-5CA6-13DB-76C542AB3EF7}"/>
                </a:ext>
              </a:extLst>
            </p:cNvPr>
            <p:cNvSpPr/>
            <p:nvPr/>
          </p:nvSpPr>
          <p:spPr>
            <a:xfrm>
              <a:off x="6085409" y="2651977"/>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10">
              <a:extLst>
                <a:ext uri="{FF2B5EF4-FFF2-40B4-BE49-F238E27FC236}">
                  <a16:creationId xmlns:a16="http://schemas.microsoft.com/office/drawing/2014/main" id="{88E08B63-9121-FE7E-199D-7DCC461E9DF8}"/>
                </a:ext>
              </a:extLst>
            </p:cNvPr>
            <p:cNvSpPr/>
            <p:nvPr/>
          </p:nvSpPr>
          <p:spPr>
            <a:xfrm>
              <a:off x="6239383" y="2651162"/>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11">
              <a:extLst>
                <a:ext uri="{FF2B5EF4-FFF2-40B4-BE49-F238E27FC236}">
                  <a16:creationId xmlns:a16="http://schemas.microsoft.com/office/drawing/2014/main" id="{D3DA5D6D-CE68-9A8E-A02E-E2CABCD82DF6}"/>
                </a:ext>
              </a:extLst>
            </p:cNvPr>
            <p:cNvSpPr/>
            <p:nvPr/>
          </p:nvSpPr>
          <p:spPr>
            <a:xfrm>
              <a:off x="4704529" y="1194041"/>
              <a:ext cx="73321" cy="74118"/>
            </a:xfrm>
            <a:custGeom>
              <a:avLst/>
              <a:gdLst>
                <a:gd name="connsiteX0" fmla="*/ 0 w 73321"/>
                <a:gd name="connsiteY0" fmla="*/ 0 h 74118"/>
                <a:gd name="connsiteX1" fmla="*/ 73321 w 73321"/>
                <a:gd name="connsiteY1" fmla="*/ 0 h 74118"/>
                <a:gd name="connsiteX2" fmla="*/ 73321 w 73321"/>
                <a:gd name="connsiteY2" fmla="*/ 74118 h 74118"/>
                <a:gd name="connsiteX3" fmla="*/ 0 w 73321"/>
                <a:gd name="connsiteY3" fmla="*/ 74118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12">
              <a:extLst>
                <a:ext uri="{FF2B5EF4-FFF2-40B4-BE49-F238E27FC236}">
                  <a16:creationId xmlns:a16="http://schemas.microsoft.com/office/drawing/2014/main" id="{55C1D9CE-131D-73D6-28CC-AC9EEAD44B37}"/>
                </a:ext>
              </a:extLst>
            </p:cNvPr>
            <p:cNvSpPr/>
            <p:nvPr/>
          </p:nvSpPr>
          <p:spPr>
            <a:xfrm>
              <a:off x="4857689" y="1194041"/>
              <a:ext cx="74135" cy="73304"/>
            </a:xfrm>
            <a:custGeom>
              <a:avLst/>
              <a:gdLst>
                <a:gd name="connsiteX0" fmla="*/ 74136 w 74135"/>
                <a:gd name="connsiteY0" fmla="*/ 0 h 73304"/>
                <a:gd name="connsiteX1" fmla="*/ 74136 w 74135"/>
                <a:gd name="connsiteY1" fmla="*/ 73304 h 73304"/>
                <a:gd name="connsiteX2" fmla="*/ 0 w 74135"/>
                <a:gd name="connsiteY2" fmla="*/ 73304 h 73304"/>
                <a:gd name="connsiteX3" fmla="*/ 0 w 74135"/>
                <a:gd name="connsiteY3" fmla="*/ 0 h 73304"/>
                <a:gd name="connsiteX4" fmla="*/ 74136 w 74135"/>
                <a:gd name="connsiteY4" fmla="*/ 0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35" h="73304">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13">
              <a:extLst>
                <a:ext uri="{FF2B5EF4-FFF2-40B4-BE49-F238E27FC236}">
                  <a16:creationId xmlns:a16="http://schemas.microsoft.com/office/drawing/2014/main" id="{25D59FA9-D3E3-6CDF-8257-92547710207D}"/>
                </a:ext>
              </a:extLst>
            </p:cNvPr>
            <p:cNvSpPr/>
            <p:nvPr/>
          </p:nvSpPr>
          <p:spPr>
            <a:xfrm>
              <a:off x="5011663" y="1193226"/>
              <a:ext cx="72506" cy="74118"/>
            </a:xfrm>
            <a:custGeom>
              <a:avLst/>
              <a:gdLst>
                <a:gd name="connsiteX0" fmla="*/ 0 w 72506"/>
                <a:gd name="connsiteY0" fmla="*/ 0 h 74118"/>
                <a:gd name="connsiteX1" fmla="*/ 72506 w 72506"/>
                <a:gd name="connsiteY1" fmla="*/ 0 h 74118"/>
                <a:gd name="connsiteX2" fmla="*/ 72506 w 72506"/>
                <a:gd name="connsiteY2" fmla="*/ 74119 h 74118"/>
                <a:gd name="connsiteX3" fmla="*/ 0 w 72506"/>
                <a:gd name="connsiteY3" fmla="*/ 74119 h 74118"/>
                <a:gd name="connsiteX4" fmla="*/ 0 w 72506"/>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6" h="74118">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14">
              <a:extLst>
                <a:ext uri="{FF2B5EF4-FFF2-40B4-BE49-F238E27FC236}">
                  <a16:creationId xmlns:a16="http://schemas.microsoft.com/office/drawing/2014/main" id="{443D3071-C29C-CE20-94DD-AB4BFA652D30}"/>
                </a:ext>
              </a:extLst>
            </p:cNvPr>
            <p:cNvSpPr/>
            <p:nvPr/>
          </p:nvSpPr>
          <p:spPr>
            <a:xfrm>
              <a:off x="4780830" y="2458943"/>
              <a:ext cx="265863" cy="266046"/>
            </a:xfrm>
            <a:custGeom>
              <a:avLst/>
              <a:gdLst>
                <a:gd name="connsiteX0" fmla="*/ 265864 w 265863"/>
                <a:gd name="connsiteY0" fmla="*/ 193034 h 266046"/>
                <a:gd name="connsiteX1" fmla="*/ 265864 w 265863"/>
                <a:gd name="connsiteY1" fmla="*/ 265524 h 266046"/>
                <a:gd name="connsiteX2" fmla="*/ 279 w 265863"/>
                <a:gd name="connsiteY2" fmla="*/ 815 h 266046"/>
                <a:gd name="connsiteX3" fmla="*/ 21460 w 265863"/>
                <a:gd name="connsiteY3" fmla="*/ 0 h 266046"/>
                <a:gd name="connsiteX4" fmla="*/ 73600 w 265863"/>
                <a:gd name="connsiteY4" fmla="*/ 0 h 266046"/>
                <a:gd name="connsiteX5" fmla="*/ 265864 w 265863"/>
                <a:gd name="connsiteY5" fmla="*/ 193034 h 26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63" h="266046">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15">
              <a:extLst>
                <a:ext uri="{FF2B5EF4-FFF2-40B4-BE49-F238E27FC236}">
                  <a16:creationId xmlns:a16="http://schemas.microsoft.com/office/drawing/2014/main" id="{A77FD9C4-9D33-3061-6384-7F411FDA7D72}"/>
                </a:ext>
              </a:extLst>
            </p:cNvPr>
            <p:cNvSpPr/>
            <p:nvPr/>
          </p:nvSpPr>
          <p:spPr>
            <a:xfrm>
              <a:off x="4933454" y="1729975"/>
              <a:ext cx="306318" cy="306248"/>
            </a:xfrm>
            <a:custGeom>
              <a:avLst/>
              <a:gdLst>
                <a:gd name="connsiteX0" fmla="*/ 153159 w 306318"/>
                <a:gd name="connsiteY0" fmla="*/ 0 h 306248"/>
                <a:gd name="connsiteX1" fmla="*/ 306319 w 306318"/>
                <a:gd name="connsiteY1" fmla="*/ 153124 h 306248"/>
                <a:gd name="connsiteX2" fmla="*/ 153159 w 306318"/>
                <a:gd name="connsiteY2" fmla="*/ 306248 h 306248"/>
                <a:gd name="connsiteX3" fmla="*/ 0 w 306318"/>
                <a:gd name="connsiteY3" fmla="*/ 153124 h 306248"/>
                <a:gd name="connsiteX4" fmla="*/ 153159 w 306318"/>
                <a:gd name="connsiteY4" fmla="*/ 0 h 306248"/>
                <a:gd name="connsiteX5" fmla="*/ 229739 w 306318"/>
                <a:gd name="connsiteY5" fmla="*/ 153939 h 306248"/>
                <a:gd name="connsiteX6" fmla="*/ 153974 w 306318"/>
                <a:gd name="connsiteY6" fmla="*/ 76562 h 306248"/>
                <a:gd name="connsiteX7" fmla="*/ 76580 w 306318"/>
                <a:gd name="connsiteY7" fmla="*/ 152310 h 306248"/>
                <a:gd name="connsiteX8" fmla="*/ 152345 w 306318"/>
                <a:gd name="connsiteY8" fmla="*/ 229686 h 306248"/>
                <a:gd name="connsiteX9" fmla="*/ 229739 w 306318"/>
                <a:gd name="connsiteY9" fmla="*/ 153939 h 30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18" h="30624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16">
              <a:extLst>
                <a:ext uri="{FF2B5EF4-FFF2-40B4-BE49-F238E27FC236}">
                  <a16:creationId xmlns:a16="http://schemas.microsoft.com/office/drawing/2014/main" id="{0522630C-19CC-B223-4170-6C3B386B4C35}"/>
                </a:ext>
              </a:extLst>
            </p:cNvPr>
            <p:cNvSpPr/>
            <p:nvPr/>
          </p:nvSpPr>
          <p:spPr>
            <a:xfrm>
              <a:off x="4507377" y="2893880"/>
              <a:ext cx="101020" cy="102625"/>
            </a:xfrm>
            <a:custGeom>
              <a:avLst/>
              <a:gdLst>
                <a:gd name="connsiteX0" fmla="*/ 49695 w 101020"/>
                <a:gd name="connsiteY0" fmla="*/ 102626 h 102625"/>
                <a:gd name="connsiteX1" fmla="*/ 0 w 101020"/>
                <a:gd name="connsiteY1" fmla="*/ 52128 h 102625"/>
                <a:gd name="connsiteX2" fmla="*/ 52954 w 101020"/>
                <a:gd name="connsiteY2" fmla="*/ 0 h 102625"/>
                <a:gd name="connsiteX3" fmla="*/ 101020 w 101020"/>
                <a:gd name="connsiteY3" fmla="*/ 52128 h 102625"/>
                <a:gd name="connsiteX4" fmla="*/ 49695 w 101020"/>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0" h="102625">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17">
              <a:extLst>
                <a:ext uri="{FF2B5EF4-FFF2-40B4-BE49-F238E27FC236}">
                  <a16:creationId xmlns:a16="http://schemas.microsoft.com/office/drawing/2014/main" id="{0DEB6919-91D1-6697-206F-536CC42F380F}"/>
                </a:ext>
              </a:extLst>
            </p:cNvPr>
            <p:cNvSpPr/>
            <p:nvPr/>
          </p:nvSpPr>
          <p:spPr>
            <a:xfrm>
              <a:off x="4398211" y="3004651"/>
              <a:ext cx="105908" cy="102625"/>
            </a:xfrm>
            <a:custGeom>
              <a:avLst/>
              <a:gdLst>
                <a:gd name="connsiteX0" fmla="*/ 54583 w 105908"/>
                <a:gd name="connsiteY0" fmla="*/ 102626 h 102625"/>
                <a:gd name="connsiteX1" fmla="*/ 0 w 105908"/>
                <a:gd name="connsiteY1" fmla="*/ 50498 h 102625"/>
                <a:gd name="connsiteX2" fmla="*/ 56213 w 105908"/>
                <a:gd name="connsiteY2" fmla="*/ 0 h 102625"/>
                <a:gd name="connsiteX3" fmla="*/ 105908 w 105908"/>
                <a:gd name="connsiteY3" fmla="*/ 51313 h 102625"/>
                <a:gd name="connsiteX4" fmla="*/ 54583 w 105908"/>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8" h="102625">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18">
              <a:extLst>
                <a:ext uri="{FF2B5EF4-FFF2-40B4-BE49-F238E27FC236}">
                  <a16:creationId xmlns:a16="http://schemas.microsoft.com/office/drawing/2014/main" id="{44F2B851-DFCB-6663-49D6-F49D809A0E89}"/>
                </a:ext>
              </a:extLst>
            </p:cNvPr>
            <p:cNvSpPr/>
            <p:nvPr/>
          </p:nvSpPr>
          <p:spPr>
            <a:xfrm>
              <a:off x="4295561" y="3112163"/>
              <a:ext cx="98576" cy="96109"/>
            </a:xfrm>
            <a:custGeom>
              <a:avLst/>
              <a:gdLst>
                <a:gd name="connsiteX0" fmla="*/ 49695 w 98576"/>
                <a:gd name="connsiteY0" fmla="*/ 0 h 96109"/>
                <a:gd name="connsiteX1" fmla="*/ 98576 w 98576"/>
                <a:gd name="connsiteY1" fmla="*/ 50498 h 96109"/>
                <a:gd name="connsiteX2" fmla="*/ 46437 w 98576"/>
                <a:gd name="connsiteY2" fmla="*/ 96110 h 96109"/>
                <a:gd name="connsiteX3" fmla="*/ 0 w 98576"/>
                <a:gd name="connsiteY3" fmla="*/ 44797 h 96109"/>
                <a:gd name="connsiteX4" fmla="*/ 49695 w 98576"/>
                <a:gd name="connsiteY4" fmla="*/ 0 h 96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6" h="96109">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161672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07C52-D310-0ECE-5F00-E1ECA2CD5A76}"/>
              </a:ext>
            </a:extLst>
          </p:cNvPr>
          <p:cNvSpPr>
            <a:spLocks noGrp="1"/>
          </p:cNvSpPr>
          <p:nvPr>
            <p:ph type="body" sz="quarter" idx="15"/>
          </p:nvPr>
        </p:nvSpPr>
        <p:spPr>
          <a:xfrm>
            <a:off x="332087" y="287225"/>
            <a:ext cx="4644923" cy="697353"/>
          </a:xfrm>
        </p:spPr>
        <p:txBody>
          <a:bodyPr>
            <a:normAutofit fontScale="92500"/>
          </a:bodyPr>
          <a:lstStyle/>
          <a:p>
            <a:r>
              <a:rPr lang="en-IE"/>
              <a:t>Cómo detectar una estafa</a:t>
            </a:r>
            <a:endParaRPr lang="en-IE" dirty="0"/>
          </a:p>
        </p:txBody>
      </p:sp>
      <p:sp>
        <p:nvSpPr>
          <p:cNvPr id="4" name="Text Placeholder 3">
            <a:extLst>
              <a:ext uri="{FF2B5EF4-FFF2-40B4-BE49-F238E27FC236}">
                <a16:creationId xmlns:a16="http://schemas.microsoft.com/office/drawing/2014/main" id="{E011BD4B-5086-589F-DE0F-154EBAFB12A0}"/>
              </a:ext>
            </a:extLst>
          </p:cNvPr>
          <p:cNvSpPr>
            <a:spLocks noGrp="1"/>
          </p:cNvSpPr>
          <p:nvPr>
            <p:ph type="body" sz="quarter" idx="17"/>
          </p:nvPr>
        </p:nvSpPr>
        <p:spPr>
          <a:xfrm>
            <a:off x="417804" y="757945"/>
            <a:ext cx="4920211" cy="4021291"/>
          </a:xfrm>
        </p:spPr>
        <p:txBody>
          <a:bodyPr/>
          <a:lstStyle/>
          <a:p>
            <a:pPr>
              <a:spcAft>
                <a:spcPts val="600"/>
              </a:spcAft>
            </a:pPr>
            <a:r>
              <a:rPr lang="en-US"/>
              <a:t>Sin importar la historia, las estafas suelen seguir estas normas:</a:t>
            </a:r>
            <a:endParaRPr lang="en-US" dirty="0"/>
          </a:p>
        </p:txBody>
      </p:sp>
      <p:grpSp>
        <p:nvGrpSpPr>
          <p:cNvPr id="2" name="Gruppieren 30">
            <a:extLst>
              <a:ext uri="{FF2B5EF4-FFF2-40B4-BE49-F238E27FC236}">
                <a16:creationId xmlns:a16="http://schemas.microsoft.com/office/drawing/2014/main" id="{878279AD-57CF-B1DD-F61C-BBE2B67CE19D}"/>
              </a:ext>
            </a:extLst>
          </p:cNvPr>
          <p:cNvGrpSpPr/>
          <p:nvPr/>
        </p:nvGrpSpPr>
        <p:grpSpPr>
          <a:xfrm>
            <a:off x="533791" y="1744319"/>
            <a:ext cx="4811639" cy="4738041"/>
            <a:chOff x="9515475" y="838200"/>
            <a:chExt cx="12101000" cy="12065000"/>
          </a:xfrm>
        </p:grpSpPr>
        <p:cxnSp>
          <p:nvCxnSpPr>
            <p:cNvPr id="25" name="Straight Connector 28">
              <a:extLst>
                <a:ext uri="{FF2B5EF4-FFF2-40B4-BE49-F238E27FC236}">
                  <a16:creationId xmlns:a16="http://schemas.microsoft.com/office/drawing/2014/main" id="{152432B2-7C44-8921-F946-B040A6F52FEE}"/>
                </a:ext>
              </a:extLst>
            </p:cNvPr>
            <p:cNvCxnSpPr>
              <a:cxnSpLocks/>
            </p:cNvCxnSpPr>
            <p:nvPr/>
          </p:nvCxnSpPr>
          <p:spPr>
            <a:xfrm flipV="1">
              <a:off x="14056570" y="2330366"/>
              <a:ext cx="7459785" cy="6537"/>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5" name="Oval 10">
              <a:extLst>
                <a:ext uri="{FF2B5EF4-FFF2-40B4-BE49-F238E27FC236}">
                  <a16:creationId xmlns:a16="http://schemas.microsoft.com/office/drawing/2014/main" id="{AC772318-63C7-7055-1A91-751AB3E87A0B}"/>
                </a:ext>
              </a:extLst>
            </p:cNvPr>
            <p:cNvSpPr/>
            <p:nvPr/>
          </p:nvSpPr>
          <p:spPr>
            <a:xfrm flipH="1">
              <a:off x="9515475" y="4578350"/>
              <a:ext cx="4564063" cy="4564063"/>
            </a:xfrm>
            <a:prstGeom prst="ellipse">
              <a:avLst/>
            </a:prstGeom>
            <a:solidFill>
              <a:srgbClr val="615AA6">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1" name="Straight Connector 33">
              <a:extLst>
                <a:ext uri="{FF2B5EF4-FFF2-40B4-BE49-F238E27FC236}">
                  <a16:creationId xmlns:a16="http://schemas.microsoft.com/office/drawing/2014/main" id="{A5304FF4-150B-B408-70BB-33316627C9E6}"/>
                </a:ext>
              </a:extLst>
            </p:cNvPr>
            <p:cNvCxnSpPr>
              <a:cxnSpLocks/>
            </p:cNvCxnSpPr>
            <p:nvPr/>
          </p:nvCxnSpPr>
          <p:spPr>
            <a:xfrm>
              <a:off x="13245571" y="6324598"/>
              <a:ext cx="8370904" cy="0"/>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1DEC9C50-7240-90EF-4347-9D4B3E6F0D8A}"/>
                </a:ext>
              </a:extLst>
            </p:cNvPr>
            <p:cNvSpPr/>
            <p:nvPr/>
          </p:nvSpPr>
          <p:spPr>
            <a:xfrm>
              <a:off x="9555382" y="8339137"/>
              <a:ext cx="4564063" cy="4562476"/>
            </a:xfrm>
            <a:prstGeom prst="ellipse">
              <a:avLst/>
            </a:prstGeom>
            <a:solidFill>
              <a:srgbClr val="C16D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33911EB4-2629-A9C3-3784-A3A7B86F6C9A}"/>
                </a:ext>
              </a:extLst>
            </p:cNvPr>
            <p:cNvSpPr/>
            <p:nvPr/>
          </p:nvSpPr>
          <p:spPr>
            <a:xfrm>
              <a:off x="9627899" y="856845"/>
              <a:ext cx="4564062" cy="4564063"/>
            </a:xfrm>
            <a:prstGeom prst="ellipse">
              <a:avLst/>
            </a:prstGeom>
            <a:solidFill>
              <a:srgbClr val="5496D1">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cxnSp>
          <p:nvCxnSpPr>
            <p:cNvPr id="24" name="Straight Connector 29">
              <a:extLst>
                <a:ext uri="{FF2B5EF4-FFF2-40B4-BE49-F238E27FC236}">
                  <a16:creationId xmlns:a16="http://schemas.microsoft.com/office/drawing/2014/main" id="{6019E038-E84B-8AE4-1A90-C60E456C9967}"/>
                </a:ext>
              </a:extLst>
            </p:cNvPr>
            <p:cNvCxnSpPr>
              <a:cxnSpLocks/>
            </p:cNvCxnSpPr>
            <p:nvPr/>
          </p:nvCxnSpPr>
          <p:spPr>
            <a:xfrm>
              <a:off x="14056571" y="9996487"/>
              <a:ext cx="7534719" cy="0"/>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26" name="Freeform: Shape 25">
              <a:extLst>
                <a:ext uri="{FF2B5EF4-FFF2-40B4-BE49-F238E27FC236}">
                  <a16:creationId xmlns:a16="http://schemas.microsoft.com/office/drawing/2014/main" id="{7A536390-019E-C3A7-7C74-6A0147DF7BDD}"/>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5BDD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7" name="Freeform: Shape 11">
              <a:extLst>
                <a:ext uri="{FF2B5EF4-FFF2-40B4-BE49-F238E27FC236}">
                  <a16:creationId xmlns:a16="http://schemas.microsoft.com/office/drawing/2014/main" id="{D6F2D0BD-3061-25A1-2D7C-FB436E4827C1}"/>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403B6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Oval 9">
              <a:extLst>
                <a:ext uri="{FF2B5EF4-FFF2-40B4-BE49-F238E27FC236}">
                  <a16:creationId xmlns:a16="http://schemas.microsoft.com/office/drawing/2014/main" id="{7523400D-33F1-641C-7236-18AE06D5B8B9}"/>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9" name="Freeform: Shape 15">
              <a:extLst>
                <a:ext uri="{FF2B5EF4-FFF2-40B4-BE49-F238E27FC236}">
                  <a16:creationId xmlns:a16="http://schemas.microsoft.com/office/drawing/2014/main" id="{83822D99-FF27-8089-4687-D4D8F14B17CD}"/>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0" name="Oval 16">
              <a:extLst>
                <a:ext uri="{FF2B5EF4-FFF2-40B4-BE49-F238E27FC236}">
                  <a16:creationId xmlns:a16="http://schemas.microsoft.com/office/drawing/2014/main" id="{3DB43E3D-ECE0-65E0-EF10-C24D56B3B500}"/>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1" name="Oval 12">
              <a:extLst>
                <a:ext uri="{FF2B5EF4-FFF2-40B4-BE49-F238E27FC236}">
                  <a16:creationId xmlns:a16="http://schemas.microsoft.com/office/drawing/2014/main" id="{6E0E373B-0F07-7DB9-F212-9543A83AE67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2" name="TextBox 19">
              <a:extLst>
                <a:ext uri="{FF2B5EF4-FFF2-40B4-BE49-F238E27FC236}">
                  <a16:creationId xmlns:a16="http://schemas.microsoft.com/office/drawing/2014/main" id="{E7FDA898-9914-FA96-E583-7144F79E7BD1}"/>
                </a:ext>
              </a:extLst>
            </p:cNvPr>
            <p:cNvSpPr txBox="1"/>
            <p:nvPr/>
          </p:nvSpPr>
          <p:spPr bwMode="auto">
            <a:xfrm>
              <a:off x="10337801" y="2336902"/>
              <a:ext cx="2940049"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1</a:t>
              </a:r>
            </a:p>
          </p:txBody>
        </p:sp>
        <p:sp>
          <p:nvSpPr>
            <p:cNvPr id="33" name="TextBox 23">
              <a:extLst>
                <a:ext uri="{FF2B5EF4-FFF2-40B4-BE49-F238E27FC236}">
                  <a16:creationId xmlns:a16="http://schemas.microsoft.com/office/drawing/2014/main" id="{4D15D10B-9B02-B7BF-862F-4070F7A29CD6}"/>
                </a:ext>
              </a:extLst>
            </p:cNvPr>
            <p:cNvSpPr txBox="1"/>
            <p:nvPr/>
          </p:nvSpPr>
          <p:spPr bwMode="auto">
            <a:xfrm>
              <a:off x="10418764" y="6108800"/>
              <a:ext cx="2959102"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2</a:t>
              </a:r>
            </a:p>
          </p:txBody>
        </p:sp>
        <p:sp>
          <p:nvSpPr>
            <p:cNvPr id="34" name="TextBox 26">
              <a:extLst>
                <a:ext uri="{FF2B5EF4-FFF2-40B4-BE49-F238E27FC236}">
                  <a16:creationId xmlns:a16="http://schemas.microsoft.com/office/drawing/2014/main" id="{B45F8642-76FB-20CB-870E-F59F5FF578D9}"/>
                </a:ext>
              </a:extLst>
            </p:cNvPr>
            <p:cNvSpPr txBox="1"/>
            <p:nvPr/>
          </p:nvSpPr>
          <p:spPr bwMode="auto">
            <a:xfrm>
              <a:off x="10337801" y="9880703"/>
              <a:ext cx="2841623"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3</a:t>
              </a:r>
            </a:p>
          </p:txBody>
        </p:sp>
      </p:grpSp>
      <p:sp>
        <p:nvSpPr>
          <p:cNvPr id="35" name="TextBox 34">
            <a:extLst>
              <a:ext uri="{FF2B5EF4-FFF2-40B4-BE49-F238E27FC236}">
                <a16:creationId xmlns:a16="http://schemas.microsoft.com/office/drawing/2014/main" id="{DB1D41C1-E900-92FE-E263-53B2B2427383}"/>
              </a:ext>
            </a:extLst>
          </p:cNvPr>
          <p:cNvSpPr txBox="1"/>
          <p:nvPr/>
        </p:nvSpPr>
        <p:spPr>
          <a:xfrm>
            <a:off x="2882619" y="5464886"/>
            <a:ext cx="3060390" cy="1317412"/>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EABB22"/>
              </a:buClr>
              <a:buNone/>
            </a:pPr>
            <a:r>
              <a:rPr lang="en-US" sz="2000">
                <a:solidFill>
                  <a:srgbClr val="292668"/>
                </a:solidFill>
                <a:latin typeface="Calibri" panose="020F0502020204030204" pitchFamily="34" charset="0"/>
                <a:cs typeface="Calibri" panose="020F0502020204030204" pitchFamily="34" charset="0"/>
              </a:rPr>
              <a:t>Exigen que actúes </a:t>
            </a:r>
            <a:r>
              <a:rPr lang="en-US" sz="2000" b="1">
                <a:solidFill>
                  <a:srgbClr val="292668"/>
                </a:solidFill>
                <a:latin typeface="Calibri" panose="020F0502020204030204" pitchFamily="34" charset="0"/>
                <a:cs typeface="Calibri" panose="020F0502020204030204" pitchFamily="34" charset="0"/>
              </a:rPr>
              <a:t>de inmediato </a:t>
            </a:r>
            <a:r>
              <a:rPr lang="en-US" sz="2000">
                <a:solidFill>
                  <a:srgbClr val="292668"/>
                </a:solidFill>
                <a:latin typeface="Calibri" panose="020F0502020204030204" pitchFamily="34" charset="0"/>
                <a:cs typeface="Calibri" panose="020F0502020204030204" pitchFamily="34" charset="0"/>
              </a:rPr>
              <a:t>(transferir dinero o seguir un enlace) antes de que puedas pensar con claridad.</a:t>
            </a:r>
            <a:endParaRPr lang="de-DE" altLang="de-DE" sz="2000" dirty="0">
              <a:solidFill>
                <a:srgbClr val="292668"/>
              </a:solidFill>
              <a:latin typeface="Calibri" panose="020F0502020204030204" pitchFamily="34" charset="0"/>
              <a:cs typeface="Calibri" panose="020F0502020204030204" pitchFamily="34" charset="0"/>
            </a:endParaRPr>
          </a:p>
        </p:txBody>
      </p:sp>
      <p:sp>
        <p:nvSpPr>
          <p:cNvPr id="36" name="TextBox 36">
            <a:extLst>
              <a:ext uri="{FF2B5EF4-FFF2-40B4-BE49-F238E27FC236}">
                <a16:creationId xmlns:a16="http://schemas.microsoft.com/office/drawing/2014/main" id="{70E8B7B9-A796-5FB3-2493-B6B8DD26C6AE}"/>
              </a:ext>
            </a:extLst>
          </p:cNvPr>
          <p:cNvSpPr txBox="1"/>
          <p:nvPr/>
        </p:nvSpPr>
        <p:spPr>
          <a:xfrm>
            <a:off x="2809620" y="2380356"/>
            <a:ext cx="3112911" cy="1073755"/>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0289AE"/>
              </a:buClr>
              <a:buNone/>
            </a:pPr>
            <a:r>
              <a:rPr lang="en-US" sz="2000">
                <a:solidFill>
                  <a:srgbClr val="292668"/>
                </a:solidFill>
                <a:latin typeface="Calibri" panose="020F0502020204030204" pitchFamily="34" charset="0"/>
                <a:cs typeface="Calibri" panose="020F0502020204030204" pitchFamily="34" charset="0"/>
              </a:rPr>
              <a:t>Se hacen pasar por alguien en quien confías (familia, banco, administración pública).</a:t>
            </a:r>
            <a:endParaRPr lang="de-DE" altLang="de-DE" sz="2000" dirty="0">
              <a:solidFill>
                <a:srgbClr val="292668"/>
              </a:solidFill>
              <a:latin typeface="Calibri" panose="020F0502020204030204" pitchFamily="34" charset="0"/>
              <a:cs typeface="Calibri" panose="020F0502020204030204" pitchFamily="34" charset="0"/>
            </a:endParaRPr>
          </a:p>
        </p:txBody>
      </p:sp>
      <p:sp>
        <p:nvSpPr>
          <p:cNvPr id="37" name="TextBox 37">
            <a:extLst>
              <a:ext uri="{FF2B5EF4-FFF2-40B4-BE49-F238E27FC236}">
                <a16:creationId xmlns:a16="http://schemas.microsoft.com/office/drawing/2014/main" id="{CAE1D562-9FB2-83D8-868A-D6233E3EE3D5}"/>
              </a:ext>
            </a:extLst>
          </p:cNvPr>
          <p:cNvSpPr txBox="1"/>
          <p:nvPr/>
        </p:nvSpPr>
        <p:spPr>
          <a:xfrm>
            <a:off x="2882619" y="3999074"/>
            <a:ext cx="2595468" cy="586443"/>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62A844"/>
              </a:buClr>
              <a:buNone/>
            </a:pPr>
            <a:r>
              <a:rPr lang="en-US" sz="2000">
                <a:solidFill>
                  <a:srgbClr val="292668"/>
                </a:solidFill>
                <a:latin typeface="Calibri" panose="020F0502020204030204" pitchFamily="34" charset="0"/>
                <a:cs typeface="Calibri" panose="020F0502020204030204" pitchFamily="34" charset="0"/>
              </a:rPr>
              <a:t>Crean una </a:t>
            </a:r>
            <a:r>
              <a:rPr lang="en-US" sz="2000" b="1" i="1">
                <a:solidFill>
                  <a:srgbClr val="292668"/>
                </a:solidFill>
                <a:latin typeface="Calibri" panose="020F0502020204030204" pitchFamily="34" charset="0"/>
                <a:cs typeface="Calibri" panose="020F0502020204030204" pitchFamily="34" charset="0"/>
              </a:rPr>
              <a:t>crisis </a:t>
            </a:r>
            <a:r>
              <a:rPr lang="en-US" sz="2000">
                <a:solidFill>
                  <a:srgbClr val="292668"/>
                </a:solidFill>
                <a:latin typeface="Calibri" panose="020F0502020204030204" pitchFamily="34" charset="0"/>
                <a:cs typeface="Calibri" panose="020F0502020204030204" pitchFamily="34" charset="0"/>
              </a:rPr>
              <a:t>o una </a:t>
            </a:r>
            <a:r>
              <a:rPr lang="en-US" sz="2000" b="1" i="1">
                <a:solidFill>
                  <a:srgbClr val="292668"/>
                </a:solidFill>
                <a:latin typeface="Calibri" panose="020F0502020204030204" pitchFamily="34" charset="0"/>
                <a:cs typeface="Calibri" panose="020F0502020204030204" pitchFamily="34" charset="0"/>
              </a:rPr>
              <a:t>emergencia</a:t>
            </a:r>
            <a:r>
              <a:rPr lang="en-US" sz="2000">
                <a:solidFill>
                  <a:srgbClr val="292668"/>
                </a:solidFill>
                <a:latin typeface="Calibri" panose="020F0502020204030204" pitchFamily="34" charset="0"/>
                <a:cs typeface="Calibri" panose="020F0502020204030204" pitchFamily="34" charset="0"/>
              </a:rPr>
              <a:t>.</a:t>
            </a:r>
            <a:endParaRPr lang="en-US" sz="2000" dirty="0">
              <a:solidFill>
                <a:srgbClr val="292668"/>
              </a:solidFill>
              <a:latin typeface="Calibri" panose="020F0502020204030204" pitchFamily="34" charset="0"/>
              <a:cs typeface="Calibri" panose="020F0502020204030204" pitchFamily="34" charset="0"/>
            </a:endParaRPr>
          </a:p>
        </p:txBody>
      </p:sp>
      <p:sp>
        <p:nvSpPr>
          <p:cNvPr id="38" name="TextBox 35">
            <a:extLst>
              <a:ext uri="{FF2B5EF4-FFF2-40B4-BE49-F238E27FC236}">
                <a16:creationId xmlns:a16="http://schemas.microsoft.com/office/drawing/2014/main" id="{867C814B-C66A-4226-81E7-35407831B17B}"/>
              </a:ext>
            </a:extLst>
          </p:cNvPr>
          <p:cNvSpPr txBox="1"/>
          <p:nvPr/>
        </p:nvSpPr>
        <p:spPr>
          <a:xfrm>
            <a:off x="2492509" y="3391562"/>
            <a:ext cx="4361478" cy="507318"/>
          </a:xfrm>
          <a:prstGeom prst="rect">
            <a:avLst/>
          </a:prstGeom>
          <a:noFill/>
        </p:spPr>
        <p:txBody>
          <a:bodyPr wrap="square">
            <a:spAutoFit/>
          </a:bodyPr>
          <a:lstStyle/>
          <a:p>
            <a:pPr>
              <a:lnSpc>
                <a:spcPts val="3380"/>
              </a:lnSpc>
              <a:defRPr/>
            </a:pPr>
            <a:r>
              <a:rPr lang="en-US" sz="2600" b="1">
                <a:solidFill>
                  <a:srgbClr val="EBCB1F"/>
                </a:solidFill>
                <a:latin typeface="Calibri" panose="020F0502020204030204" pitchFamily="34" charset="0"/>
                <a:ea typeface="Roboto Cn" pitchFamily="2" charset="0"/>
                <a:cs typeface="Calibri" panose="020F0502020204030204" pitchFamily="34" charset="0"/>
              </a:rPr>
              <a:t>Problema</a:t>
            </a:r>
            <a:endParaRPr lang="en-US" sz="2600" b="1" dirty="0">
              <a:solidFill>
                <a:srgbClr val="EBCB1F"/>
              </a:solidFill>
              <a:latin typeface="Calibri" panose="020F0502020204030204" pitchFamily="34" charset="0"/>
              <a:ea typeface="Roboto Cn" pitchFamily="2" charset="0"/>
              <a:cs typeface="Calibri" panose="020F0502020204030204" pitchFamily="34" charset="0"/>
            </a:endParaRPr>
          </a:p>
        </p:txBody>
      </p:sp>
      <p:sp>
        <p:nvSpPr>
          <p:cNvPr id="39" name="TextBox 38">
            <a:extLst>
              <a:ext uri="{FF2B5EF4-FFF2-40B4-BE49-F238E27FC236}">
                <a16:creationId xmlns:a16="http://schemas.microsoft.com/office/drawing/2014/main" id="{14951C9C-E981-27EE-D0C6-14E775F1502F}"/>
              </a:ext>
            </a:extLst>
          </p:cNvPr>
          <p:cNvSpPr txBox="1"/>
          <p:nvPr/>
        </p:nvSpPr>
        <p:spPr>
          <a:xfrm>
            <a:off x="2468813" y="1822989"/>
            <a:ext cx="4547397" cy="507318"/>
          </a:xfrm>
          <a:prstGeom prst="rect">
            <a:avLst/>
          </a:prstGeom>
          <a:noFill/>
        </p:spPr>
        <p:txBody>
          <a:bodyPr wrap="square">
            <a:spAutoFit/>
          </a:bodyPr>
          <a:lstStyle/>
          <a:p>
            <a:pPr>
              <a:lnSpc>
                <a:spcPts val="3380"/>
              </a:lnSpc>
              <a:defRPr/>
            </a:pPr>
            <a:r>
              <a:rPr lang="en-US" sz="2600" b="1">
                <a:solidFill>
                  <a:srgbClr val="EBCB1F"/>
                </a:solidFill>
                <a:latin typeface="Calibri" panose="020F0502020204030204" pitchFamily="34" charset="0"/>
                <a:ea typeface="Roboto Cn" pitchFamily="2" charset="0"/>
                <a:cs typeface="Calibri" panose="020F0502020204030204" pitchFamily="34" charset="0"/>
              </a:rPr>
              <a:t>Fingir</a:t>
            </a:r>
            <a:endParaRPr lang="en-US" sz="2600" b="1" dirty="0">
              <a:solidFill>
                <a:srgbClr val="EBCB1F"/>
              </a:solidFill>
              <a:latin typeface="Calibri" panose="020F0502020204030204" pitchFamily="34" charset="0"/>
              <a:ea typeface="Roboto Cn" pitchFamily="2" charset="0"/>
              <a:cs typeface="Calibri" panose="020F0502020204030204" pitchFamily="34" charset="0"/>
            </a:endParaRPr>
          </a:p>
        </p:txBody>
      </p:sp>
      <p:sp>
        <p:nvSpPr>
          <p:cNvPr id="40" name="TextBox 39">
            <a:extLst>
              <a:ext uri="{FF2B5EF4-FFF2-40B4-BE49-F238E27FC236}">
                <a16:creationId xmlns:a16="http://schemas.microsoft.com/office/drawing/2014/main" id="{EB34E88A-E9C5-AD87-39B3-A0428552110E}"/>
              </a:ext>
            </a:extLst>
          </p:cNvPr>
          <p:cNvSpPr txBox="1"/>
          <p:nvPr/>
        </p:nvSpPr>
        <p:spPr>
          <a:xfrm>
            <a:off x="2472762" y="4817994"/>
            <a:ext cx="4361478" cy="507318"/>
          </a:xfrm>
          <a:prstGeom prst="rect">
            <a:avLst/>
          </a:prstGeom>
          <a:noFill/>
        </p:spPr>
        <p:txBody>
          <a:bodyPr wrap="square">
            <a:spAutoFit/>
          </a:bodyPr>
          <a:lstStyle/>
          <a:p>
            <a:pPr>
              <a:lnSpc>
                <a:spcPts val="3380"/>
              </a:lnSpc>
              <a:defRPr/>
            </a:pPr>
            <a:r>
              <a:rPr lang="en-US" sz="2600" b="1">
                <a:solidFill>
                  <a:srgbClr val="EABB22"/>
                </a:solidFill>
                <a:latin typeface="Calibri" panose="020F0502020204030204" pitchFamily="34" charset="0"/>
                <a:ea typeface="Roboto Cn" pitchFamily="2" charset="0"/>
                <a:cs typeface="Calibri" panose="020F0502020204030204" pitchFamily="34" charset="0"/>
              </a:rPr>
              <a:t>Presión</a:t>
            </a:r>
            <a:endParaRPr lang="en-US" sz="2600" b="1" dirty="0">
              <a:solidFill>
                <a:srgbClr val="EABB22"/>
              </a:solidFill>
              <a:latin typeface="Calibri" panose="020F0502020204030204" pitchFamily="34" charset="0"/>
              <a:ea typeface="Roboto Cn" pitchFamily="2" charset="0"/>
              <a:cs typeface="Calibri" panose="020F0502020204030204" pitchFamily="34" charset="0"/>
            </a:endParaRPr>
          </a:p>
        </p:txBody>
      </p:sp>
      <p:sp>
        <p:nvSpPr>
          <p:cNvPr id="49" name="Picture Placeholder 48">
            <a:extLst>
              <a:ext uri="{FF2B5EF4-FFF2-40B4-BE49-F238E27FC236}">
                <a16:creationId xmlns:a16="http://schemas.microsoft.com/office/drawing/2014/main" id="{B4B2B7FE-1B8B-A5F0-66EB-A94D97C08C44}"/>
              </a:ext>
            </a:extLst>
          </p:cNvPr>
          <p:cNvSpPr>
            <a:spLocks noGrp="1"/>
          </p:cNvSpPr>
          <p:nvPr>
            <p:ph type="pic" sz="quarter" idx="19"/>
          </p:nvPr>
        </p:nvSpPr>
        <p:spPr>
          <a:solidFill>
            <a:srgbClr val="5496D1"/>
          </a:solidFill>
        </p:spPr>
        <p:txBody>
          <a:bodyPr/>
          <a:lstStyle/>
          <a:p>
            <a:endParaRPr lang="en-IE"/>
          </a:p>
        </p:txBody>
      </p:sp>
      <p:sp>
        <p:nvSpPr>
          <p:cNvPr id="7" name="TextBox 6">
            <a:extLst>
              <a:ext uri="{FF2B5EF4-FFF2-40B4-BE49-F238E27FC236}">
                <a16:creationId xmlns:a16="http://schemas.microsoft.com/office/drawing/2014/main" id="{61C064A8-06C9-37CC-85D8-872AF07DC569}"/>
              </a:ext>
            </a:extLst>
          </p:cNvPr>
          <p:cNvSpPr txBox="1"/>
          <p:nvPr/>
        </p:nvSpPr>
        <p:spPr>
          <a:xfrm>
            <a:off x="6502911" y="527781"/>
            <a:ext cx="4653481" cy="6217087"/>
          </a:xfrm>
          <a:prstGeom prst="rect">
            <a:avLst/>
          </a:prstGeom>
          <a:solidFill>
            <a:schemeClr val="bg1"/>
          </a:solidFill>
        </p:spPr>
        <p:txBody>
          <a:bodyPr wrap="square" rtlCol="0">
            <a:spAutoFit/>
          </a:bodyPr>
          <a:lstStyle/>
          <a:p>
            <a:pPr marL="180000" indent="-180000"/>
            <a:endParaRPr lang="en-US" sz="1000" b="1" dirty="0">
              <a:solidFill>
                <a:srgbClr val="615AA6"/>
              </a:solidFill>
            </a:endParaRPr>
          </a:p>
          <a:p>
            <a:pPr marL="180000" indent="-180000"/>
            <a:r>
              <a:rPr lang="en-US" sz="2800" b="1">
                <a:solidFill>
                  <a:srgbClr val="292668"/>
                </a:solidFill>
                <a:highlight>
                  <a:srgbClr val="CA7BB3"/>
                </a:highlight>
              </a:rPr>
              <a:t>Cómo lo hacen:</a:t>
            </a:r>
            <a:endParaRPr lang="en-US" sz="2800" b="1" dirty="0">
              <a:solidFill>
                <a:srgbClr val="292668"/>
              </a:solidFill>
              <a:highlight>
                <a:srgbClr val="CA7BB3"/>
              </a:highlight>
            </a:endParaRPr>
          </a:p>
          <a:p>
            <a:pPr marL="180000" indent="-180000">
              <a:buFont typeface="+mj-lt"/>
              <a:buAutoNum type="arabicPeriod"/>
            </a:pPr>
            <a:r>
              <a:rPr lang="en-US" sz="2400" b="1">
                <a:solidFill>
                  <a:srgbClr val="292668"/>
                </a:solidFill>
              </a:rPr>
              <a:t>El mensaje: </a:t>
            </a:r>
            <a:r>
              <a:rPr lang="en-US" sz="2200">
                <a:solidFill>
                  <a:srgbClr val="292668"/>
                </a:solidFill>
              </a:rPr>
              <a:t>Recibes un mensaje o un correo que parece oficial (de Hacienda, Correos o tu banco).</a:t>
            </a:r>
            <a:endParaRPr lang="en-US" sz="2200" dirty="0">
              <a:solidFill>
                <a:srgbClr val="292668"/>
              </a:solidFill>
            </a:endParaRPr>
          </a:p>
          <a:p>
            <a:pPr marL="180000" indent="-180000">
              <a:buFont typeface="+mj-lt"/>
              <a:buAutoNum type="arabicPeriod"/>
            </a:pPr>
            <a:r>
              <a:rPr lang="en-US" sz="2400" b="1">
                <a:solidFill>
                  <a:srgbClr val="292668"/>
                </a:solidFill>
              </a:rPr>
              <a:t>El problema: </a:t>
            </a:r>
            <a:r>
              <a:rPr lang="en-US" sz="2200">
                <a:solidFill>
                  <a:srgbClr val="292668"/>
                </a:solidFill>
              </a:rPr>
              <a:t>Te dicen que hay una «transacción sospechosa» o una «multa pendiente de pago» que conllevará una sanción si no la abonas hoy mismo.</a:t>
            </a:r>
          </a:p>
          <a:p>
            <a:pPr marL="180000" indent="-180000">
              <a:buFont typeface="+mj-lt"/>
              <a:buAutoNum type="arabicPeriod"/>
            </a:pPr>
            <a:r>
              <a:rPr lang="en-US" sz="2400" b="1">
                <a:solidFill>
                  <a:srgbClr val="292668"/>
                </a:solidFill>
              </a:rPr>
              <a:t>El enlace: </a:t>
            </a:r>
            <a:r>
              <a:rPr lang="en-US" sz="2200">
                <a:solidFill>
                  <a:srgbClr val="292668"/>
                </a:solidFill>
              </a:rPr>
              <a:t>Te dan un enlace a una página que parece idéntica a la página de inicio de sesión real de tu banco.</a:t>
            </a:r>
          </a:p>
          <a:p>
            <a:pPr marL="180000" indent="-180000">
              <a:buFont typeface="+mj-lt"/>
              <a:buAutoNum type="arabicPeriod"/>
            </a:pPr>
            <a:r>
              <a:rPr lang="en-US" sz="2400" b="1">
                <a:solidFill>
                  <a:srgbClr val="292668"/>
                </a:solidFill>
              </a:rPr>
              <a:t>El robo: </a:t>
            </a:r>
            <a:r>
              <a:rPr lang="en-US" sz="2200">
                <a:solidFill>
                  <a:srgbClr val="292668"/>
                </a:solidFill>
              </a:rPr>
              <a:t>Cuando metes tu usuario y contraseña en esa web falsa, el estafador los captura y accede a tu cuenta bancaria real para robarte.</a:t>
            </a:r>
            <a:endParaRPr lang="en-IE" sz="1000" dirty="0">
              <a:solidFill>
                <a:srgbClr val="615AA6"/>
              </a:solidFill>
            </a:endParaRPr>
          </a:p>
        </p:txBody>
      </p:sp>
    </p:spTree>
    <p:extLst>
      <p:ext uri="{BB962C8B-B14F-4D97-AF65-F5344CB8AC3E}">
        <p14:creationId xmlns:p14="http://schemas.microsoft.com/office/powerpoint/2010/main" val="4255133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F47171-EEF7-4B5D-9919-230F4BE48092}"/>
              </a:ext>
            </a:extLst>
          </p:cNvPr>
          <p:cNvSpPr>
            <a:spLocks noGrp="1"/>
          </p:cNvSpPr>
          <p:nvPr>
            <p:ph type="body" sz="quarter" idx="13"/>
          </p:nvPr>
        </p:nvSpPr>
        <p:spPr>
          <a:xfrm>
            <a:off x="2959285" y="1213487"/>
            <a:ext cx="6610228" cy="3117538"/>
          </a:xfrm>
        </p:spPr>
        <p:txBody>
          <a:bodyPr>
            <a:normAutofit lnSpcReduction="10000"/>
          </a:bodyPr>
          <a:lstStyle/>
          <a:p>
            <a:pPr>
              <a:lnSpc>
                <a:spcPct val="100000"/>
              </a:lnSpc>
            </a:pPr>
            <a:r>
              <a:rPr lang="en-US"/>
              <a:t>Los estafadores han </a:t>
            </a:r>
            <a:r>
              <a:rPr lang="en-US" i="1"/>
              <a:t>perfeccionado </a:t>
            </a:r>
            <a:r>
              <a:rPr lang="en-US"/>
              <a:t>sus viejos trucos gracias a </a:t>
            </a:r>
            <a:r>
              <a:rPr lang="en-US" sz="4000" b="1">
                <a:solidFill>
                  <a:srgbClr val="292668"/>
                </a:solidFill>
              </a:rPr>
              <a:t>la inteligencia artificial </a:t>
            </a:r>
            <a:r>
              <a:rPr lang="en-US"/>
              <a:t>(IA).</a:t>
            </a:r>
          </a:p>
          <a:p>
            <a:pPr>
              <a:lnSpc>
                <a:spcPct val="100000"/>
              </a:lnSpc>
            </a:pPr>
            <a:endParaRPr lang="en-US"/>
          </a:p>
          <a:p>
            <a:pPr>
              <a:lnSpc>
                <a:spcPct val="100000"/>
              </a:lnSpc>
            </a:pPr>
            <a:r>
              <a:rPr lang="en-US"/>
              <a:t>La IA hace que las estafas parezcan más </a:t>
            </a:r>
            <a:r>
              <a:rPr lang="en-US" i="1"/>
              <a:t>REALES </a:t>
            </a:r>
            <a:r>
              <a:rPr lang="en-US"/>
              <a:t>que nunca.</a:t>
            </a:r>
            <a:endParaRPr lang="en-US" dirty="0"/>
          </a:p>
        </p:txBody>
      </p:sp>
      <p:grpSp>
        <p:nvGrpSpPr>
          <p:cNvPr id="8" name="Group 7">
            <a:extLst>
              <a:ext uri="{FF2B5EF4-FFF2-40B4-BE49-F238E27FC236}">
                <a16:creationId xmlns:a16="http://schemas.microsoft.com/office/drawing/2014/main" id="{47054A3E-9CCC-28F3-DCEA-F5E58F052DC5}"/>
              </a:ext>
            </a:extLst>
          </p:cNvPr>
          <p:cNvGrpSpPr/>
          <p:nvPr/>
        </p:nvGrpSpPr>
        <p:grpSpPr>
          <a:xfrm>
            <a:off x="7267358" y="4561670"/>
            <a:ext cx="1233952" cy="1383598"/>
            <a:chOff x="8138828" y="4016838"/>
            <a:chExt cx="981393" cy="1151177"/>
          </a:xfrm>
          <a:solidFill>
            <a:schemeClr val="bg1"/>
          </a:solidFill>
        </p:grpSpPr>
        <p:sp>
          <p:nvSpPr>
            <p:cNvPr id="9" name="Freeform 245">
              <a:extLst>
                <a:ext uri="{FF2B5EF4-FFF2-40B4-BE49-F238E27FC236}">
                  <a16:creationId xmlns:a16="http://schemas.microsoft.com/office/drawing/2014/main" id="{C174977E-8BC9-C94D-86CF-915F9047146A}"/>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BCB1F"/>
            </a:solidFill>
            <a:ln w="4819"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id="{B47CA763-8085-F8DE-5FBD-E1801D8B411A}"/>
                </a:ext>
              </a:extLst>
            </p:cNvPr>
            <p:cNvGrpSpPr/>
            <p:nvPr/>
          </p:nvGrpSpPr>
          <p:grpSpPr>
            <a:xfrm>
              <a:off x="8138828" y="4016838"/>
              <a:ext cx="981393" cy="1151177"/>
              <a:chOff x="8138828" y="4016838"/>
              <a:chExt cx="981393" cy="1151177"/>
            </a:xfrm>
            <a:grpFill/>
          </p:grpSpPr>
          <p:sp>
            <p:nvSpPr>
              <p:cNvPr id="11" name="Freeform 228">
                <a:extLst>
                  <a:ext uri="{FF2B5EF4-FFF2-40B4-BE49-F238E27FC236}">
                    <a16:creationId xmlns:a16="http://schemas.microsoft.com/office/drawing/2014/main" id="{99A0F8C6-360E-93DE-052E-2C815907EE59}"/>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12" name="Freeform 234">
                <a:extLst>
                  <a:ext uri="{FF2B5EF4-FFF2-40B4-BE49-F238E27FC236}">
                    <a16:creationId xmlns:a16="http://schemas.microsoft.com/office/drawing/2014/main" id="{156EE9D9-42EB-4BFD-2BEC-471A5F4E6F5C}"/>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13" name="Freeform 235">
                <a:extLst>
                  <a:ext uri="{FF2B5EF4-FFF2-40B4-BE49-F238E27FC236}">
                    <a16:creationId xmlns:a16="http://schemas.microsoft.com/office/drawing/2014/main" id="{0E8B29BD-DA51-3B2B-F56A-817747628E23}"/>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14" name="Freeform 236">
                <a:extLst>
                  <a:ext uri="{FF2B5EF4-FFF2-40B4-BE49-F238E27FC236}">
                    <a16:creationId xmlns:a16="http://schemas.microsoft.com/office/drawing/2014/main" id="{528175C3-3956-A9B3-3DDA-72288747E889}"/>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15" name="Freeform 237">
                <a:extLst>
                  <a:ext uri="{FF2B5EF4-FFF2-40B4-BE49-F238E27FC236}">
                    <a16:creationId xmlns:a16="http://schemas.microsoft.com/office/drawing/2014/main" id="{F7F82305-7CBE-EC8D-0153-50EB5667E307}"/>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16" name="Freeform 238">
                <a:extLst>
                  <a:ext uri="{FF2B5EF4-FFF2-40B4-BE49-F238E27FC236}">
                    <a16:creationId xmlns:a16="http://schemas.microsoft.com/office/drawing/2014/main" id="{477F8262-364E-00CA-D592-ED246256132E}"/>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17" name="Freeform 239">
                <a:extLst>
                  <a:ext uri="{FF2B5EF4-FFF2-40B4-BE49-F238E27FC236}">
                    <a16:creationId xmlns:a16="http://schemas.microsoft.com/office/drawing/2014/main" id="{4C684CE3-D9E4-2738-55AB-FABA89A32437}"/>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18" name="Freeform 240">
                <a:extLst>
                  <a:ext uri="{FF2B5EF4-FFF2-40B4-BE49-F238E27FC236}">
                    <a16:creationId xmlns:a16="http://schemas.microsoft.com/office/drawing/2014/main" id="{0C1FDDA5-E42F-DAF8-3A23-0BB9C20727FB}"/>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19" name="Freeform 241">
                <a:extLst>
                  <a:ext uri="{FF2B5EF4-FFF2-40B4-BE49-F238E27FC236}">
                    <a16:creationId xmlns:a16="http://schemas.microsoft.com/office/drawing/2014/main" id="{1F4E7782-ED00-6430-F120-12130242F7D3}"/>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20" name="Freeform 242">
                <a:extLst>
                  <a:ext uri="{FF2B5EF4-FFF2-40B4-BE49-F238E27FC236}">
                    <a16:creationId xmlns:a16="http://schemas.microsoft.com/office/drawing/2014/main" id="{C130062F-7BA4-9E74-D399-EC1E6E2A238A}"/>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52283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itting at a table with a computer&#10;&#10;AI-generated content may be incorrect.">
            <a:extLst>
              <a:ext uri="{FF2B5EF4-FFF2-40B4-BE49-F238E27FC236}">
                <a16:creationId xmlns:a16="http://schemas.microsoft.com/office/drawing/2014/main" id="{4C978CD4-15FB-D9B9-BF1A-B84B3DD0E98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29"/>
          </p:nvPr>
        </p:nvSpPr>
        <p:spPr>
          <a:prstGeom prst="rect">
            <a:avLst/>
          </a:prstGeom>
        </p:spPr>
        <p:txBody>
          <a:bodyPr/>
          <a:lstStyle/>
          <a:p>
            <a:r>
              <a:rPr lang="en-US"/>
              <a:t>01</a:t>
            </a:r>
            <a:endParaRPr lang="en-US" dirty="0"/>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30"/>
          </p:nvPr>
        </p:nvSpPr>
        <p:spPr>
          <a:xfrm>
            <a:off x="2766253" y="2862556"/>
            <a:ext cx="8923723" cy="566444"/>
          </a:xfrm>
          <a:prstGeom prst="rect">
            <a:avLst/>
          </a:prstGeom>
        </p:spPr>
        <p:txBody>
          <a:bodyPr/>
          <a:lstStyle/>
          <a:p>
            <a:r>
              <a:rPr lang="en-US"/>
              <a:t>Contraseñas, ajustes de privacidad y fundamentos de la protección de datos</a:t>
            </a:r>
            <a:endParaRPr lang="en-US" dirty="0"/>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31"/>
          </p:nvPr>
        </p:nvSpPr>
        <p:spPr>
          <a:prstGeom prst="rect">
            <a:avLst/>
          </a:prstGeom>
        </p:spPr>
        <p:txBody>
          <a:bodyPr/>
          <a:lstStyle/>
          <a:p>
            <a:r>
              <a:rPr lang="en-US"/>
              <a:t>02</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2"/>
          </p:nvPr>
        </p:nvSpPr>
        <p:spPr>
          <a:xfrm>
            <a:off x="2766253" y="3441625"/>
            <a:ext cx="8699606" cy="566444"/>
          </a:xfrm>
          <a:prstGeom prst="rect">
            <a:avLst/>
          </a:prstGeom>
        </p:spPr>
        <p:txBody>
          <a:bodyPr/>
          <a:lstStyle/>
          <a:p>
            <a:r>
              <a:rPr lang="en-US"/>
              <a:t>Cómo los algoritmos siguen el comportamiento y personalizan contenido</a:t>
            </a:r>
            <a:endParaRPr lang="en-US" dirty="0"/>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3"/>
          </p:nvPr>
        </p:nvSpPr>
        <p:spPr>
          <a:prstGeom prst="rect">
            <a:avLst/>
          </a:prstGeom>
        </p:spPr>
        <p:txBody>
          <a:bodyPr/>
          <a:lstStyle/>
          <a:p>
            <a:r>
              <a:rPr lang="en-US"/>
              <a:t>03</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4"/>
          </p:nvPr>
        </p:nvSpPr>
        <p:spPr>
          <a:xfrm>
            <a:off x="2766253" y="4023951"/>
            <a:ext cx="8502382" cy="566444"/>
          </a:xfrm>
          <a:prstGeom prst="rect">
            <a:avLst/>
          </a:prstGeom>
        </p:spPr>
        <p:txBody>
          <a:bodyPr/>
          <a:lstStyle/>
          <a:p>
            <a:r>
              <a:rPr lang="en-US"/>
              <a:t>Cómo los algoritmos siguen el comportamiento y personalizan contenido</a:t>
            </a:r>
            <a:endParaRPr lang="en-US" dirty="0"/>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5"/>
          </p:nvPr>
        </p:nvSpPr>
        <p:spPr>
          <a:prstGeom prst="rect">
            <a:avLst/>
          </a:prstGeom>
        </p:spPr>
        <p:txBody>
          <a:bodyPr/>
          <a:lstStyle/>
          <a:p>
            <a:r>
              <a:rPr lang="en-US"/>
              <a:t>04</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6"/>
          </p:nvPr>
        </p:nvSpPr>
        <p:spPr>
          <a:prstGeom prst="rect">
            <a:avLst/>
          </a:prstGeom>
        </p:spPr>
        <p:txBody>
          <a:bodyPr/>
          <a:lstStyle/>
          <a:p>
            <a:r>
              <a:rPr lang="en-US"/>
              <a:t>Reconocimiento de deepfakes, texto e imágenes generadas por IA</a:t>
            </a:r>
            <a:endParaRPr lang="en-US" dirty="0"/>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7"/>
          </p:nvPr>
        </p:nvSpPr>
        <p:spPr>
          <a:prstGeom prst="rect">
            <a:avLst/>
          </a:prstGeom>
        </p:spPr>
        <p:txBody>
          <a:bodyPr/>
          <a:lstStyle/>
          <a:p>
            <a:r>
              <a:rPr lang="en-US"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8"/>
          </p:nvPr>
        </p:nvSpPr>
        <p:spPr>
          <a:prstGeom prst="rect">
            <a:avLst/>
          </a:prstGeom>
        </p:spPr>
        <p:txBody>
          <a:bodyPr/>
          <a:lstStyle/>
          <a:p>
            <a:pPr>
              <a:spcAft>
                <a:spcPts val="600"/>
              </a:spcAft>
            </a:pPr>
            <a:r>
              <a:rPr lang="en-US"/>
              <a:t>Técnicas sencillas de verificación de fuentes y fact-checking</a:t>
            </a:r>
            <a:endParaRPr lang="en-US" dirty="0"/>
          </a:p>
        </p:txBody>
      </p:sp>
      <p:sp>
        <p:nvSpPr>
          <p:cNvPr id="11" name="Rectangle 10">
            <a:extLst>
              <a:ext uri="{FF2B5EF4-FFF2-40B4-BE49-F238E27FC236}">
                <a16:creationId xmlns:a16="http://schemas.microsoft.com/office/drawing/2014/main" id="{CFE8B0DB-1A34-D009-5665-FC6199BF167C}"/>
              </a:ext>
            </a:extLst>
          </p:cNvPr>
          <p:cNvSpPr/>
          <p:nvPr/>
        </p:nvSpPr>
        <p:spPr>
          <a:xfrm>
            <a:off x="492582" y="1510607"/>
            <a:ext cx="2465290"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C8A2AA3A-EA91-3BB7-A552-A63A990B5EC1}"/>
              </a:ext>
            </a:extLst>
          </p:cNvPr>
          <p:cNvSpPr txBox="1"/>
          <p:nvPr/>
        </p:nvSpPr>
        <p:spPr>
          <a:xfrm>
            <a:off x="606266" y="1562905"/>
            <a:ext cx="2351606" cy="646331"/>
          </a:xfrm>
          <a:prstGeom prst="rect">
            <a:avLst/>
          </a:prstGeom>
          <a:noFill/>
        </p:spPr>
        <p:txBody>
          <a:bodyPr wrap="none" rtlCol="0">
            <a:spAutoFit/>
          </a:bodyPr>
          <a:lstStyle/>
          <a:p>
            <a:r>
              <a:rPr lang="en-US" sz="3600" b="1">
                <a:solidFill>
                  <a:srgbClr val="242B62"/>
                </a:solidFill>
                <a:latin typeface="Calibri" panose="020F0502020204030204" pitchFamily="34" charset="0"/>
                <a:cs typeface="Calibri" panose="020F0502020204030204" pitchFamily="34" charset="0"/>
              </a:rPr>
              <a:t>Contenidos</a:t>
            </a:r>
            <a:endParaRPr lang="en-US" sz="3600" b="1" dirty="0">
              <a:solidFill>
                <a:srgbClr val="242B62"/>
              </a:solidFill>
              <a:latin typeface="Calibri" panose="020F0502020204030204" pitchFamily="34" charset="0"/>
              <a:cs typeface="Calibri" panose="020F0502020204030204" pitchFamily="34" charset="0"/>
            </a:endParaRPr>
          </a:p>
        </p:txBody>
      </p:sp>
      <p:pic>
        <p:nvPicPr>
          <p:cNvPr id="7" name="Picture 6" descr="A colorful circles with white lines and dots&#10;&#10;AI-generated content may be incorrect.">
            <a:extLst>
              <a:ext uri="{FF2B5EF4-FFF2-40B4-BE49-F238E27FC236}">
                <a16:creationId xmlns:a16="http://schemas.microsoft.com/office/drawing/2014/main" id="{73AFDC12-FC20-CF2D-19D3-03EE59D56279}"/>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3178028">
            <a:off x="-1316377" y="3967779"/>
            <a:ext cx="3845287" cy="3119494"/>
          </a:xfrm>
          <a:prstGeom prst="rect">
            <a:avLst/>
          </a:prstGeom>
        </p:spPr>
      </p:pic>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A64F75D-24E8-109D-4FD4-DB457704D670}"/>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r="21452"/>
          <a:stretch>
            <a:fillRect/>
          </a:stretch>
        </p:blipFill>
        <p:spPr>
          <a:xfrm>
            <a:off x="0" y="0"/>
            <a:ext cx="13698538" cy="8163612"/>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pic>
      <p:sp>
        <p:nvSpPr>
          <p:cNvPr id="3" name="Text Placeholder 2">
            <a:extLst>
              <a:ext uri="{FF2B5EF4-FFF2-40B4-BE49-F238E27FC236}">
                <a16:creationId xmlns:a16="http://schemas.microsoft.com/office/drawing/2014/main" id="{77CAF6D4-F642-8776-6474-71D4E3623309}"/>
              </a:ext>
            </a:extLst>
          </p:cNvPr>
          <p:cNvSpPr>
            <a:spLocks noGrp="1"/>
          </p:cNvSpPr>
          <p:nvPr>
            <p:ph type="body" sz="quarter" idx="15"/>
          </p:nvPr>
        </p:nvSpPr>
        <p:spPr>
          <a:xfrm>
            <a:off x="364758" y="433726"/>
            <a:ext cx="5621929" cy="697353"/>
          </a:xfrm>
        </p:spPr>
        <p:txBody>
          <a:bodyPr>
            <a:normAutofit/>
          </a:bodyPr>
          <a:lstStyle/>
          <a:p>
            <a:r>
              <a:rPr lang="en-IE" b="1">
                <a:solidFill>
                  <a:srgbClr val="292668"/>
                </a:solidFill>
              </a:rPr>
              <a:t>El uso poco ético de la IA</a:t>
            </a:r>
            <a:endParaRPr lang="en-IE" b="1" dirty="0">
              <a:solidFill>
                <a:srgbClr val="292668"/>
              </a:solidFill>
            </a:endParaRPr>
          </a:p>
        </p:txBody>
      </p:sp>
      <p:sp>
        <p:nvSpPr>
          <p:cNvPr id="4" name="Text Placeholder 3">
            <a:extLst>
              <a:ext uri="{FF2B5EF4-FFF2-40B4-BE49-F238E27FC236}">
                <a16:creationId xmlns:a16="http://schemas.microsoft.com/office/drawing/2014/main" id="{8A8DD85D-2974-535E-6DDB-2525DE62A33D}"/>
              </a:ext>
            </a:extLst>
          </p:cNvPr>
          <p:cNvSpPr>
            <a:spLocks noGrp="1"/>
          </p:cNvSpPr>
          <p:nvPr>
            <p:ph type="body" sz="quarter" idx="16"/>
          </p:nvPr>
        </p:nvSpPr>
        <p:spPr>
          <a:xfrm>
            <a:off x="364758" y="1212560"/>
            <a:ext cx="5900241" cy="2824949"/>
          </a:xfrm>
        </p:spPr>
        <p:txBody>
          <a:bodyPr/>
          <a:lstStyle/>
          <a:p>
            <a:pPr marL="342900" indent="-342900">
              <a:buFont typeface="Arial" panose="020B0604020202020204" pitchFamily="34" charset="0"/>
              <a:buChar char="•"/>
            </a:pPr>
            <a:r>
              <a:rPr lang="en-US"/>
              <a:t>Antes, los estafadores tenían que hacerse pasar por otra persona. Ahora, utilizan la IA para imitar </a:t>
            </a:r>
            <a:r>
              <a:rPr lang="en-US" b="1"/>
              <a:t>voces, imágenes o vídeos </a:t>
            </a:r>
            <a:r>
              <a:rPr lang="en-US"/>
              <a:t>de personas a las que quieres o en las que confías.</a:t>
            </a:r>
          </a:p>
          <a:p>
            <a:pPr marL="342900" indent="-342900">
              <a:buFont typeface="Arial" panose="020B0604020202020204" pitchFamily="34" charset="0"/>
              <a:buChar char="•"/>
            </a:pPr>
            <a:r>
              <a:rPr lang="en-US"/>
              <a:t>Los correos y los mensajes solían tener errores ortográficos o malas traducciones, pero ahora se utilizan ChatGPT o herramientas similares para que parecen profesionales.</a:t>
            </a:r>
            <a:endParaRPr lang="en-IE" dirty="0"/>
          </a:p>
        </p:txBody>
      </p:sp>
      <p:sp>
        <p:nvSpPr>
          <p:cNvPr id="7" name="TextBox 6">
            <a:extLst>
              <a:ext uri="{FF2B5EF4-FFF2-40B4-BE49-F238E27FC236}">
                <a16:creationId xmlns:a16="http://schemas.microsoft.com/office/drawing/2014/main" id="{9DFED1B0-1280-DDFF-39B2-51953546DFC0}"/>
              </a:ext>
            </a:extLst>
          </p:cNvPr>
          <p:cNvSpPr txBox="1"/>
          <p:nvPr/>
        </p:nvSpPr>
        <p:spPr>
          <a:xfrm>
            <a:off x="1947708" y="4459569"/>
            <a:ext cx="6168770" cy="2554545"/>
          </a:xfrm>
          <a:prstGeom prst="rect">
            <a:avLst/>
          </a:prstGeom>
          <a:solidFill>
            <a:schemeClr val="bg1"/>
          </a:solidFill>
        </p:spPr>
        <p:txBody>
          <a:bodyPr wrap="square">
            <a:spAutoFit/>
          </a:bodyPr>
          <a:lstStyle/>
          <a:p>
            <a:pPr marL="324000"/>
            <a:endParaRPr lang="en-US" sz="2000" b="1" dirty="0">
              <a:solidFill>
                <a:srgbClr val="615AA6"/>
              </a:solidFill>
            </a:endParaRPr>
          </a:p>
          <a:p>
            <a:pPr marL="324000"/>
            <a:r>
              <a:rPr lang="en-US" sz="2400" b="1">
                <a:solidFill>
                  <a:srgbClr val="615AA6"/>
                </a:solidFill>
                <a:highlight>
                  <a:srgbClr val="EBCB1F"/>
                </a:highlight>
              </a:rPr>
              <a:t>La regla de oro:</a:t>
            </a:r>
            <a:r>
              <a:rPr lang="en-US" sz="2400">
                <a:solidFill>
                  <a:srgbClr val="615AA6"/>
                </a:solidFill>
                <a:highlight>
                  <a:srgbClr val="EBCB1F"/>
                </a:highlight>
              </a:rPr>
              <a:t> </a:t>
            </a:r>
            <a:r>
              <a:rPr lang="en-US" sz="2400">
                <a:solidFill>
                  <a:srgbClr val="615AA6"/>
                </a:solidFill>
              </a:rPr>
              <a:t>Si un correo, mensaje o llamada te asusta, te pone nervioso o the presiona, </a:t>
            </a:r>
            <a:r>
              <a:rPr lang="en-US" sz="2400" b="1">
                <a:solidFill>
                  <a:srgbClr val="615AA6"/>
                </a:solidFill>
              </a:rPr>
              <a:t>PARA. </a:t>
            </a:r>
            <a:r>
              <a:rPr lang="en-US" sz="2400">
                <a:solidFill>
                  <a:srgbClr val="615AA6"/>
                </a:solidFill>
              </a:rPr>
              <a:t>Respira profundamente, deja el móvil y no erpsondas. Hablálo primero con un amigo o familiar. </a:t>
            </a:r>
          </a:p>
          <a:p>
            <a:pPr marL="324000"/>
            <a:endParaRPr lang="en-IE" sz="2000" dirty="0">
              <a:solidFill>
                <a:srgbClr val="615AA6"/>
              </a:solidFill>
            </a:endParaRPr>
          </a:p>
        </p:txBody>
      </p:sp>
    </p:spTree>
    <p:extLst>
      <p:ext uri="{BB962C8B-B14F-4D97-AF65-F5344CB8AC3E}">
        <p14:creationId xmlns:p14="http://schemas.microsoft.com/office/powerpoint/2010/main" val="2813679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ECD4A-A8FC-1F4F-1B54-78332917809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A08AF3-B1D7-1178-C58C-DC8ACB1CDB80}"/>
              </a:ext>
            </a:extLst>
          </p:cNvPr>
          <p:cNvSpPr>
            <a:spLocks noGrp="1"/>
          </p:cNvSpPr>
          <p:nvPr>
            <p:ph type="body" sz="quarter" idx="17"/>
          </p:nvPr>
        </p:nvSpPr>
        <p:spPr/>
        <p:txBody>
          <a:bodyPr/>
          <a:lstStyle/>
          <a:p>
            <a:r>
              <a:rPr lang="en-IE" dirty="0"/>
              <a:t>04</a:t>
            </a:r>
          </a:p>
        </p:txBody>
      </p:sp>
      <p:pic>
        <p:nvPicPr>
          <p:cNvPr id="7" name="Picture Placeholder 6">
            <a:extLst>
              <a:ext uri="{FF2B5EF4-FFF2-40B4-BE49-F238E27FC236}">
                <a16:creationId xmlns:a16="http://schemas.microsoft.com/office/drawing/2014/main" id="{7F16B5F8-4517-B5C6-6CA1-225A640B5E5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t="2455" b="19693"/>
          <a:stretch>
            <a:fillRect/>
          </a:stretch>
        </p:blipFill>
        <p:spPr>
          <a:xfrm>
            <a:off x="190122" y="2626822"/>
            <a:ext cx="7756845" cy="3396829"/>
          </a:xfrm>
        </p:spPr>
      </p:pic>
      <p:sp>
        <p:nvSpPr>
          <p:cNvPr id="4" name="Rectangle 3">
            <a:extLst>
              <a:ext uri="{FF2B5EF4-FFF2-40B4-BE49-F238E27FC236}">
                <a16:creationId xmlns:a16="http://schemas.microsoft.com/office/drawing/2014/main" id="{54A8B9F0-67CF-14EE-F58F-7AFE7E6BECE2}"/>
              </a:ext>
            </a:extLst>
          </p:cNvPr>
          <p:cNvSpPr/>
          <p:nvPr/>
        </p:nvSpPr>
        <p:spPr>
          <a:xfrm>
            <a:off x="2942376" y="3428999"/>
            <a:ext cx="7460057" cy="175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88660CE8-61D8-8AD7-2982-C1C3F5021E66}"/>
              </a:ext>
            </a:extLst>
          </p:cNvPr>
          <p:cNvSpPr txBox="1"/>
          <p:nvPr/>
        </p:nvSpPr>
        <p:spPr>
          <a:xfrm>
            <a:off x="3150606" y="3481298"/>
            <a:ext cx="7360467" cy="1754326"/>
          </a:xfrm>
          <a:prstGeom prst="rect">
            <a:avLst/>
          </a:prstGeom>
          <a:noFill/>
        </p:spPr>
        <p:txBody>
          <a:bodyPr wrap="square" rtlCol="0">
            <a:spAutoFit/>
          </a:bodyPr>
          <a:lstStyle/>
          <a:p>
            <a:r>
              <a:rPr lang="en-US" sz="3600" b="1" spc="324">
                <a:solidFill>
                  <a:srgbClr val="242B62"/>
                </a:solidFill>
                <a:latin typeface="Calibri" panose="020F0502020204030204" pitchFamily="34" charset="0"/>
                <a:cs typeface="Calibri" panose="020F0502020204030204" pitchFamily="34" charset="0"/>
              </a:rPr>
              <a:t>RECONOCER IMÁGENES, TEXTOS Y DEEPFAKES HECHOS CON IA</a:t>
            </a:r>
            <a:endParaRPr lang="en-US" sz="3600" b="1" spc="324"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706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F0A12-B85A-E7E2-953E-7FC82A3400B6}"/>
              </a:ext>
            </a:extLst>
          </p:cNvPr>
          <p:cNvSpPr>
            <a:spLocks noGrp="1"/>
          </p:cNvSpPr>
          <p:nvPr>
            <p:ph type="body" sz="quarter" idx="15"/>
          </p:nvPr>
        </p:nvSpPr>
        <p:spPr>
          <a:xfrm>
            <a:off x="561216" y="625776"/>
            <a:ext cx="5997036" cy="697353"/>
          </a:xfrm>
        </p:spPr>
        <p:txBody>
          <a:bodyPr>
            <a:normAutofit fontScale="92500"/>
          </a:bodyPr>
          <a:lstStyle/>
          <a:p>
            <a:r>
              <a:rPr lang="en-IE" b="1"/>
              <a:t>Imágenes y texto hechos por IA</a:t>
            </a:r>
            <a:endParaRPr lang="en-IE" b="1" dirty="0"/>
          </a:p>
        </p:txBody>
      </p:sp>
      <p:sp>
        <p:nvSpPr>
          <p:cNvPr id="3" name="Text Placeholder 2">
            <a:extLst>
              <a:ext uri="{FF2B5EF4-FFF2-40B4-BE49-F238E27FC236}">
                <a16:creationId xmlns:a16="http://schemas.microsoft.com/office/drawing/2014/main" id="{8069B67A-00CC-7576-0BD2-4D2D21B7A479}"/>
              </a:ext>
            </a:extLst>
          </p:cNvPr>
          <p:cNvSpPr>
            <a:spLocks noGrp="1"/>
          </p:cNvSpPr>
          <p:nvPr>
            <p:ph type="body" sz="quarter" idx="17"/>
          </p:nvPr>
        </p:nvSpPr>
        <p:spPr>
          <a:xfrm>
            <a:off x="561216" y="1541947"/>
            <a:ext cx="7289243" cy="2646838"/>
          </a:xfrm>
        </p:spPr>
        <p:txBody>
          <a:bodyPr/>
          <a:lstStyle/>
          <a:p>
            <a:r>
              <a:rPr lang="en-US"/>
              <a:t>Antes, para crear una foto falsa se necesitaban habilidades profesionales de edición. Ahora, cualquiera puede hacerlo con solo </a:t>
            </a:r>
            <a:r>
              <a:rPr lang="en-US" b="1"/>
              <a:t>escribir una descripción. </a:t>
            </a:r>
            <a:endParaRPr lang="en-US"/>
          </a:p>
          <a:p>
            <a:endParaRPr lang="en-US" b="1" dirty="0"/>
          </a:p>
          <a:p>
            <a:r>
              <a:rPr lang="en-US" b="1"/>
              <a:t>Cómo crea imágenes </a:t>
            </a:r>
            <a:r>
              <a:rPr lang="en-US"/>
              <a:t>la</a:t>
            </a:r>
            <a:r>
              <a:rPr lang="en-US" b="1"/>
              <a:t> IA: </a:t>
            </a:r>
            <a:r>
              <a:rPr lang="en-US"/>
              <a:t>funciona como un artista digital. Le das una indicación (por ejemplo, </a:t>
            </a:r>
            <a:r>
              <a:rPr lang="en-US" i="1"/>
              <a:t>«Un astronauta montando a caballo al estilo de Van Gogh») </a:t>
            </a:r>
            <a:r>
              <a:rPr lang="en-US"/>
              <a:t>y la IA construye esa imagen desde cero utilizando lo que sabe sobre colores, formas y estilos artísticos.</a:t>
            </a:r>
          </a:p>
          <a:p>
            <a:endParaRPr lang="en-US" b="1" dirty="0"/>
          </a:p>
          <a:p>
            <a:r>
              <a:rPr lang="en-IE" b="1"/>
              <a:t>Cómo crea texto la IA: </a:t>
            </a:r>
            <a:r>
              <a:rPr lang="en-IE"/>
              <a:t>Piensa en la IA como una máquina con una capacidad de aprendizaje ilimitada. Las herramientas de IA han leído millones de libros y páginas web, </a:t>
            </a:r>
            <a:r>
              <a:rPr lang="en-US"/>
              <a:t>por lo que pueden escribir cartas, relatos o correos electrónicos que suenan exactamente como los de una persona real.</a:t>
            </a:r>
            <a:endParaRPr lang="en-IE" b="1" dirty="0"/>
          </a:p>
        </p:txBody>
      </p:sp>
    </p:spTree>
    <p:extLst>
      <p:ext uri="{BB962C8B-B14F-4D97-AF65-F5344CB8AC3E}">
        <p14:creationId xmlns:p14="http://schemas.microsoft.com/office/powerpoint/2010/main" val="1575344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479EC-3FAC-D4FB-31BD-EB1BD850A77D}"/>
            </a:ext>
          </a:extLst>
        </p:cNvPr>
        <p:cNvGrpSpPr/>
        <p:nvPr/>
      </p:nvGrpSpPr>
      <p:grpSpPr>
        <a:xfrm>
          <a:off x="0" y="0"/>
          <a:ext cx="0" cy="0"/>
          <a:chOff x="0" y="0"/>
          <a:chExt cx="0" cy="0"/>
        </a:xfrm>
      </p:grpSpPr>
      <p:sp>
        <p:nvSpPr>
          <p:cNvPr id="35" name="TextBox 34">
            <a:extLst>
              <a:ext uri="{FF2B5EF4-FFF2-40B4-BE49-F238E27FC236}">
                <a16:creationId xmlns:a16="http://schemas.microsoft.com/office/drawing/2014/main" id="{3C8630FB-5EDA-BA0E-A15D-67DF1D1FE695}"/>
              </a:ext>
            </a:extLst>
          </p:cNvPr>
          <p:cNvSpPr txBox="1"/>
          <p:nvPr/>
        </p:nvSpPr>
        <p:spPr>
          <a:xfrm>
            <a:off x="2663958" y="5569070"/>
            <a:ext cx="6480041" cy="923330"/>
          </a:xfrm>
          <a:prstGeom prst="rect">
            <a:avLst/>
          </a:prstGeom>
          <a:noFill/>
          <a:ln w="12700">
            <a:solidFill>
              <a:srgbClr val="615AA6"/>
            </a:solidFill>
            <a:prstDash val="sysDash"/>
          </a:ln>
        </p:spPr>
        <p:txBody>
          <a:bodyPr wrap="square" rtlCol="0">
            <a:spAutoFit/>
          </a:bodyPr>
          <a:lstStyle/>
          <a:p>
            <a:endParaRPr lang="en-IE" dirty="0"/>
          </a:p>
          <a:p>
            <a:endParaRPr lang="en-IE" dirty="0"/>
          </a:p>
          <a:p>
            <a:endParaRPr lang="en-IE" dirty="0"/>
          </a:p>
        </p:txBody>
      </p:sp>
      <p:sp>
        <p:nvSpPr>
          <p:cNvPr id="5" name="Text Placeholder 4">
            <a:extLst>
              <a:ext uri="{FF2B5EF4-FFF2-40B4-BE49-F238E27FC236}">
                <a16:creationId xmlns:a16="http://schemas.microsoft.com/office/drawing/2014/main" id="{6402732B-2D5F-83D2-8301-991B7E7BA64D}"/>
              </a:ext>
            </a:extLst>
          </p:cNvPr>
          <p:cNvSpPr>
            <a:spLocks noGrp="1"/>
          </p:cNvSpPr>
          <p:nvPr>
            <p:ph type="body" sz="quarter" idx="15"/>
          </p:nvPr>
        </p:nvSpPr>
        <p:spPr>
          <a:xfrm>
            <a:off x="1433581" y="808311"/>
            <a:ext cx="8973175" cy="697353"/>
          </a:xfrm>
          <a:prstGeom prst="rect">
            <a:avLst/>
          </a:prstGeom>
        </p:spPr>
        <p:txBody>
          <a:bodyPr/>
          <a:lstStyle/>
          <a:p>
            <a:r>
              <a:rPr lang="en-US" b="1"/>
              <a:t>¿Qué es un Deepfake</a:t>
            </a:r>
            <a:r>
              <a:rPr lang="en-US" b="1" dirty="0"/>
              <a:t>?</a:t>
            </a:r>
          </a:p>
        </p:txBody>
      </p:sp>
      <p:sp>
        <p:nvSpPr>
          <p:cNvPr id="7" name="Text Placeholder 6">
            <a:extLst>
              <a:ext uri="{FF2B5EF4-FFF2-40B4-BE49-F238E27FC236}">
                <a16:creationId xmlns:a16="http://schemas.microsoft.com/office/drawing/2014/main" id="{CAF7E006-9503-5DBF-3374-9BD25A473261}"/>
              </a:ext>
            </a:extLst>
          </p:cNvPr>
          <p:cNvSpPr>
            <a:spLocks noGrp="1"/>
          </p:cNvSpPr>
          <p:nvPr>
            <p:ph type="body" sz="quarter" idx="16"/>
          </p:nvPr>
        </p:nvSpPr>
        <p:spPr>
          <a:xfrm>
            <a:off x="1615129" y="1511357"/>
            <a:ext cx="8961741" cy="4166788"/>
          </a:xfrm>
        </p:spPr>
        <p:txBody>
          <a:bodyPr/>
          <a:lstStyle/>
          <a:p>
            <a:r>
              <a:rPr lang="en-IE" b="1"/>
              <a:t>Respuesta: </a:t>
            </a:r>
            <a:r>
              <a:rPr lang="en-IE"/>
              <a:t>¡La IA que hace que los vídeos falsos parezcan reales!</a:t>
            </a:r>
            <a:endParaRPr lang="en-IE" dirty="0"/>
          </a:p>
        </p:txBody>
      </p:sp>
      <p:pic>
        <p:nvPicPr>
          <p:cNvPr id="9" name="Picture 8">
            <a:extLst>
              <a:ext uri="{FF2B5EF4-FFF2-40B4-BE49-F238E27FC236}">
                <a16:creationId xmlns:a16="http://schemas.microsoft.com/office/drawing/2014/main" id="{6F4AB828-899D-4E21-DB2E-A25415C86F12}"/>
              </a:ext>
            </a:extLst>
          </p:cNvPr>
          <p:cNvPicPr>
            <a:picLocks noChangeAspect="1"/>
          </p:cNvPicPr>
          <p:nvPr/>
        </p:nvPicPr>
        <p:blipFill>
          <a:blip r:embed="rId2"/>
          <a:stretch>
            <a:fillRect/>
          </a:stretch>
        </p:blipFill>
        <p:spPr>
          <a:xfrm>
            <a:off x="937749" y="2482591"/>
            <a:ext cx="2711589" cy="1854295"/>
          </a:xfrm>
          <a:prstGeom prst="rect">
            <a:avLst/>
          </a:prstGeom>
        </p:spPr>
      </p:pic>
      <p:pic>
        <p:nvPicPr>
          <p:cNvPr id="11" name="Picture 10">
            <a:extLst>
              <a:ext uri="{FF2B5EF4-FFF2-40B4-BE49-F238E27FC236}">
                <a16:creationId xmlns:a16="http://schemas.microsoft.com/office/drawing/2014/main" id="{6234B575-DEED-1E5C-685A-32A1938D3783}"/>
              </a:ext>
            </a:extLst>
          </p:cNvPr>
          <p:cNvPicPr>
            <a:picLocks noChangeAspect="1"/>
          </p:cNvPicPr>
          <p:nvPr/>
        </p:nvPicPr>
        <p:blipFill>
          <a:blip r:embed="rId3"/>
          <a:stretch>
            <a:fillRect/>
          </a:stretch>
        </p:blipFill>
        <p:spPr>
          <a:xfrm>
            <a:off x="3649338" y="2482591"/>
            <a:ext cx="3314870" cy="1854295"/>
          </a:xfrm>
          <a:prstGeom prst="rect">
            <a:avLst/>
          </a:prstGeom>
        </p:spPr>
      </p:pic>
      <p:pic>
        <p:nvPicPr>
          <p:cNvPr id="13" name="Picture 12">
            <a:extLst>
              <a:ext uri="{FF2B5EF4-FFF2-40B4-BE49-F238E27FC236}">
                <a16:creationId xmlns:a16="http://schemas.microsoft.com/office/drawing/2014/main" id="{DD158A61-2EE6-00EF-B135-6E0BE000327B}"/>
              </a:ext>
            </a:extLst>
          </p:cNvPr>
          <p:cNvPicPr>
            <a:picLocks noChangeAspect="1"/>
          </p:cNvPicPr>
          <p:nvPr/>
        </p:nvPicPr>
        <p:blipFill>
          <a:blip r:embed="rId4"/>
          <a:srcRect l="3570"/>
          <a:stretch>
            <a:fillRect/>
          </a:stretch>
        </p:blipFill>
        <p:spPr>
          <a:xfrm>
            <a:off x="6964208" y="2485720"/>
            <a:ext cx="2842892" cy="1851166"/>
          </a:xfrm>
          <a:prstGeom prst="rect">
            <a:avLst/>
          </a:prstGeom>
        </p:spPr>
      </p:pic>
      <p:sp>
        <p:nvSpPr>
          <p:cNvPr id="15" name="Speech Bubble: Rectangle with Corners Rounded 14">
            <a:extLst>
              <a:ext uri="{FF2B5EF4-FFF2-40B4-BE49-F238E27FC236}">
                <a16:creationId xmlns:a16="http://schemas.microsoft.com/office/drawing/2014/main" id="{89E8A598-C557-1BB6-6901-D658D4134861}"/>
              </a:ext>
            </a:extLst>
          </p:cNvPr>
          <p:cNvSpPr/>
          <p:nvPr/>
        </p:nvSpPr>
        <p:spPr>
          <a:xfrm>
            <a:off x="4979406" y="2379907"/>
            <a:ext cx="724277" cy="389299"/>
          </a:xfrm>
          <a:prstGeom prst="wedgeRoundRectCallout">
            <a:avLst>
              <a:gd name="adj1" fmla="val 19167"/>
              <a:gd name="adj2" fmla="val 7412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0230905C-22C0-ABA0-24E0-6FB5D633DBBE}"/>
              </a:ext>
            </a:extLst>
          </p:cNvPr>
          <p:cNvSpPr txBox="1"/>
          <p:nvPr/>
        </p:nvSpPr>
        <p:spPr>
          <a:xfrm>
            <a:off x="5040138" y="2420667"/>
            <a:ext cx="576779" cy="307777"/>
          </a:xfrm>
          <a:prstGeom prst="rect">
            <a:avLst/>
          </a:prstGeom>
          <a:solidFill>
            <a:schemeClr val="bg1"/>
          </a:solidFill>
        </p:spPr>
        <p:txBody>
          <a:bodyPr wrap="square" rtlCol="0">
            <a:spAutoFit/>
          </a:bodyPr>
          <a:lstStyle/>
          <a:p>
            <a:pPr algn="ctr"/>
            <a:r>
              <a:rPr lang="en-IE" sz="1400">
                <a:solidFill>
                  <a:srgbClr val="292668"/>
                </a:solidFill>
              </a:rPr>
              <a:t>voz</a:t>
            </a:r>
            <a:endParaRPr lang="en-IE" sz="1400" dirty="0">
              <a:solidFill>
                <a:srgbClr val="292668"/>
              </a:solidFill>
            </a:endParaRPr>
          </a:p>
        </p:txBody>
      </p:sp>
      <p:sp>
        <p:nvSpPr>
          <p:cNvPr id="17" name="Speech Bubble: Rectangle with Corners Rounded 16">
            <a:extLst>
              <a:ext uri="{FF2B5EF4-FFF2-40B4-BE49-F238E27FC236}">
                <a16:creationId xmlns:a16="http://schemas.microsoft.com/office/drawing/2014/main" id="{25A25375-F4F0-0640-CA56-530452D76E74}"/>
              </a:ext>
            </a:extLst>
          </p:cNvPr>
          <p:cNvSpPr/>
          <p:nvPr/>
        </p:nvSpPr>
        <p:spPr>
          <a:xfrm>
            <a:off x="6077116" y="2749590"/>
            <a:ext cx="724277" cy="389299"/>
          </a:xfrm>
          <a:prstGeom prst="wedgeRoundRectCallout">
            <a:avLst>
              <a:gd name="adj1" fmla="val -50833"/>
              <a:gd name="adj2" fmla="val 76454"/>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Box 18">
            <a:extLst>
              <a:ext uri="{FF2B5EF4-FFF2-40B4-BE49-F238E27FC236}">
                <a16:creationId xmlns:a16="http://schemas.microsoft.com/office/drawing/2014/main" id="{EC4D7074-A980-ED30-6C1C-2B71E63B53D6}"/>
              </a:ext>
            </a:extLst>
          </p:cNvPr>
          <p:cNvSpPr txBox="1"/>
          <p:nvPr/>
        </p:nvSpPr>
        <p:spPr>
          <a:xfrm>
            <a:off x="6137848" y="2790350"/>
            <a:ext cx="663545" cy="523220"/>
          </a:xfrm>
          <a:prstGeom prst="rect">
            <a:avLst/>
          </a:prstGeom>
          <a:solidFill>
            <a:schemeClr val="bg1"/>
          </a:solidFill>
        </p:spPr>
        <p:txBody>
          <a:bodyPr wrap="square" rtlCol="0">
            <a:spAutoFit/>
          </a:bodyPr>
          <a:lstStyle/>
          <a:p>
            <a:pPr algn="ctr"/>
            <a:r>
              <a:rPr lang="en-IE" sz="1400">
                <a:solidFill>
                  <a:srgbClr val="292668"/>
                </a:solidFill>
              </a:rPr>
              <a:t>palabras</a:t>
            </a:r>
            <a:endParaRPr lang="en-IE" sz="1400" dirty="0">
              <a:solidFill>
                <a:srgbClr val="292668"/>
              </a:solidFill>
            </a:endParaRPr>
          </a:p>
        </p:txBody>
      </p:sp>
      <p:sp>
        <p:nvSpPr>
          <p:cNvPr id="21" name="Speech Bubble: Rectangle with Corners Rounded 20">
            <a:extLst>
              <a:ext uri="{FF2B5EF4-FFF2-40B4-BE49-F238E27FC236}">
                <a16:creationId xmlns:a16="http://schemas.microsoft.com/office/drawing/2014/main" id="{F61CFE29-E950-7DBA-5CC8-4767688D2A7C}"/>
              </a:ext>
            </a:extLst>
          </p:cNvPr>
          <p:cNvSpPr/>
          <p:nvPr/>
        </p:nvSpPr>
        <p:spPr>
          <a:xfrm>
            <a:off x="7983963" y="2485720"/>
            <a:ext cx="889420" cy="612407"/>
          </a:xfrm>
          <a:prstGeom prst="wedgeRoundRectCallout">
            <a:avLst>
              <a:gd name="adj1" fmla="val -41855"/>
              <a:gd name="adj2" fmla="val 7412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TextBox 22">
            <a:extLst>
              <a:ext uri="{FF2B5EF4-FFF2-40B4-BE49-F238E27FC236}">
                <a16:creationId xmlns:a16="http://schemas.microsoft.com/office/drawing/2014/main" id="{594D990A-3F64-B068-0F1B-058D761253B0}"/>
              </a:ext>
            </a:extLst>
          </p:cNvPr>
          <p:cNvSpPr txBox="1"/>
          <p:nvPr/>
        </p:nvSpPr>
        <p:spPr>
          <a:xfrm>
            <a:off x="8025213" y="2531578"/>
            <a:ext cx="807648" cy="553998"/>
          </a:xfrm>
          <a:prstGeom prst="rect">
            <a:avLst/>
          </a:prstGeom>
          <a:solidFill>
            <a:schemeClr val="bg1"/>
          </a:solidFill>
        </p:spPr>
        <p:txBody>
          <a:bodyPr wrap="square" rtlCol="0">
            <a:spAutoFit/>
          </a:bodyPr>
          <a:lstStyle/>
          <a:p>
            <a:pPr algn="ctr"/>
            <a:r>
              <a:rPr lang="en-IE" sz="1000">
                <a:solidFill>
                  <a:srgbClr val="292668"/>
                </a:solidFill>
              </a:rPr>
              <a:t>Puedes mandarme dinero</a:t>
            </a:r>
            <a:endParaRPr lang="en-IE" sz="1000" dirty="0">
              <a:solidFill>
                <a:srgbClr val="292668"/>
              </a:solidFill>
            </a:endParaRPr>
          </a:p>
        </p:txBody>
      </p:sp>
      <p:sp>
        <p:nvSpPr>
          <p:cNvPr id="24" name="TextBox 23">
            <a:extLst>
              <a:ext uri="{FF2B5EF4-FFF2-40B4-BE49-F238E27FC236}">
                <a16:creationId xmlns:a16="http://schemas.microsoft.com/office/drawing/2014/main" id="{1AA0AFEC-06AA-B6AE-247E-7E022B59EE04}"/>
              </a:ext>
            </a:extLst>
          </p:cNvPr>
          <p:cNvSpPr txBox="1"/>
          <p:nvPr/>
        </p:nvSpPr>
        <p:spPr>
          <a:xfrm>
            <a:off x="760429" y="4462459"/>
            <a:ext cx="2511621" cy="646331"/>
          </a:xfrm>
          <a:prstGeom prst="rect">
            <a:avLst/>
          </a:prstGeom>
          <a:noFill/>
        </p:spPr>
        <p:txBody>
          <a:bodyPr wrap="square" rtlCol="0">
            <a:spAutoFit/>
          </a:bodyPr>
          <a:lstStyle/>
          <a:p>
            <a:pPr marL="342900" indent="-342900">
              <a:buFont typeface="+mj-lt"/>
              <a:buAutoNum type="arabicPeriod"/>
            </a:pPr>
            <a:r>
              <a:rPr lang="en-IE">
                <a:solidFill>
                  <a:srgbClr val="292668"/>
                </a:solidFill>
              </a:rPr>
              <a:t>La IA crea una réplica perfecta de un rostro</a:t>
            </a:r>
            <a:endParaRPr lang="en-IE" dirty="0">
              <a:solidFill>
                <a:srgbClr val="292668"/>
              </a:solidFill>
            </a:endParaRPr>
          </a:p>
        </p:txBody>
      </p:sp>
      <p:sp>
        <p:nvSpPr>
          <p:cNvPr id="26" name="TextBox 25">
            <a:extLst>
              <a:ext uri="{FF2B5EF4-FFF2-40B4-BE49-F238E27FC236}">
                <a16:creationId xmlns:a16="http://schemas.microsoft.com/office/drawing/2014/main" id="{D1D1489B-4E94-90D4-DB8D-F1ACFC817360}"/>
              </a:ext>
            </a:extLst>
          </p:cNvPr>
          <p:cNvSpPr txBox="1"/>
          <p:nvPr/>
        </p:nvSpPr>
        <p:spPr>
          <a:xfrm>
            <a:off x="3723595" y="4474000"/>
            <a:ext cx="2994076" cy="923330"/>
          </a:xfrm>
          <a:prstGeom prst="rect">
            <a:avLst/>
          </a:prstGeom>
          <a:noFill/>
        </p:spPr>
        <p:txBody>
          <a:bodyPr wrap="square" rtlCol="0">
            <a:spAutoFit/>
          </a:bodyPr>
          <a:lstStyle/>
          <a:p>
            <a:pPr marL="342900" indent="-342900">
              <a:buFont typeface="+mj-lt"/>
              <a:buAutoNum type="arabicPeriod" startAt="2"/>
            </a:pPr>
            <a:r>
              <a:rPr lang="en-IE">
                <a:solidFill>
                  <a:srgbClr val="292668"/>
                </a:solidFill>
              </a:rPr>
              <a:t>El estafador </a:t>
            </a:r>
            <a:r>
              <a:rPr lang="en-IE" i="1">
                <a:solidFill>
                  <a:srgbClr val="292668"/>
                </a:solidFill>
              </a:rPr>
              <a:t>LLEVA PUESTA </a:t>
            </a:r>
            <a:r>
              <a:rPr lang="en-IE">
                <a:solidFill>
                  <a:srgbClr val="292668"/>
                </a:solidFill>
              </a:rPr>
              <a:t>esta máscara digital en un vídeo</a:t>
            </a:r>
            <a:endParaRPr lang="en-IE" dirty="0">
              <a:solidFill>
                <a:srgbClr val="292668"/>
              </a:solidFill>
            </a:endParaRPr>
          </a:p>
        </p:txBody>
      </p:sp>
      <p:sp>
        <p:nvSpPr>
          <p:cNvPr id="30" name="TextBox 29">
            <a:extLst>
              <a:ext uri="{FF2B5EF4-FFF2-40B4-BE49-F238E27FC236}">
                <a16:creationId xmlns:a16="http://schemas.microsoft.com/office/drawing/2014/main" id="{0CFD2C80-1F7E-DF9E-AAFC-C2BDDB61F25D}"/>
              </a:ext>
            </a:extLst>
          </p:cNvPr>
          <p:cNvSpPr txBox="1"/>
          <p:nvPr/>
        </p:nvSpPr>
        <p:spPr>
          <a:xfrm>
            <a:off x="7040517" y="4474000"/>
            <a:ext cx="2842892" cy="923330"/>
          </a:xfrm>
          <a:prstGeom prst="rect">
            <a:avLst/>
          </a:prstGeom>
          <a:noFill/>
        </p:spPr>
        <p:txBody>
          <a:bodyPr wrap="square" rtlCol="0">
            <a:spAutoFit/>
          </a:bodyPr>
          <a:lstStyle/>
          <a:p>
            <a:pPr marL="342900" indent="-342900">
              <a:buFont typeface="+mj-lt"/>
              <a:buAutoNum type="arabicPeriod" startAt="3"/>
            </a:pPr>
            <a:r>
              <a:rPr lang="en-IE">
                <a:solidFill>
                  <a:srgbClr val="292668"/>
                </a:solidFill>
              </a:rPr>
              <a:t>Parece y suena convincente, pero es FALSO</a:t>
            </a:r>
            <a:endParaRPr lang="en-IE" dirty="0">
              <a:solidFill>
                <a:srgbClr val="292668"/>
              </a:solidFill>
            </a:endParaRPr>
          </a:p>
        </p:txBody>
      </p:sp>
      <p:sp>
        <p:nvSpPr>
          <p:cNvPr id="32" name="TextBox 31">
            <a:extLst>
              <a:ext uri="{FF2B5EF4-FFF2-40B4-BE49-F238E27FC236}">
                <a16:creationId xmlns:a16="http://schemas.microsoft.com/office/drawing/2014/main" id="{EE5557C0-9EFC-1A80-53F7-8CEC056FAA75}"/>
              </a:ext>
            </a:extLst>
          </p:cNvPr>
          <p:cNvSpPr txBox="1"/>
          <p:nvPr/>
        </p:nvSpPr>
        <p:spPr>
          <a:xfrm>
            <a:off x="4108999" y="5569070"/>
            <a:ext cx="4723861" cy="923330"/>
          </a:xfrm>
          <a:prstGeom prst="rect">
            <a:avLst/>
          </a:prstGeom>
          <a:noFill/>
        </p:spPr>
        <p:txBody>
          <a:bodyPr wrap="square" rtlCol="0">
            <a:spAutoFit/>
          </a:bodyPr>
          <a:lstStyle/>
          <a:p>
            <a:r>
              <a:rPr lang="en-IE" b="1">
                <a:solidFill>
                  <a:srgbClr val="292668"/>
                </a:solidFill>
              </a:rPr>
              <a:t>CLONACIÓN DE VOZ</a:t>
            </a:r>
            <a:r>
              <a:rPr lang="en-IE">
                <a:solidFill>
                  <a:srgbClr val="292668"/>
                </a:solidFill>
              </a:rPr>
              <a:t>: la IA también puede clonar una voz a partir de una muestra mínima para crear llamadas o vídeos falsos</a:t>
            </a:r>
            <a:endParaRPr lang="en-IE" dirty="0">
              <a:solidFill>
                <a:srgbClr val="292668"/>
              </a:solidFill>
            </a:endParaRPr>
          </a:p>
        </p:txBody>
      </p:sp>
      <p:pic>
        <p:nvPicPr>
          <p:cNvPr id="34" name="Graphic 33" descr="Radio microphone outline">
            <a:extLst>
              <a:ext uri="{FF2B5EF4-FFF2-40B4-BE49-F238E27FC236}">
                <a16:creationId xmlns:a16="http://schemas.microsoft.com/office/drawing/2014/main" id="{8364ABD8-A75F-4EBA-B044-3CB0146076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67976" y="5623363"/>
            <a:ext cx="797262" cy="797262"/>
          </a:xfrm>
          <a:prstGeom prst="rect">
            <a:avLst/>
          </a:prstGeom>
        </p:spPr>
      </p:pic>
    </p:spTree>
    <p:extLst>
      <p:ext uri="{BB962C8B-B14F-4D97-AF65-F5344CB8AC3E}">
        <p14:creationId xmlns:p14="http://schemas.microsoft.com/office/powerpoint/2010/main" val="669473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A49EB1-49C2-E179-E44E-399C67DE740E}"/>
              </a:ext>
            </a:extLst>
          </p:cNvPr>
          <p:cNvSpPr>
            <a:spLocks noGrp="1"/>
          </p:cNvSpPr>
          <p:nvPr>
            <p:ph type="body" sz="quarter" idx="13"/>
          </p:nvPr>
        </p:nvSpPr>
        <p:spPr/>
        <p:txBody>
          <a:bodyPr/>
          <a:lstStyle/>
          <a:p>
            <a:r>
              <a:rPr lang="en-IE" b="1"/>
              <a:t>Vídeo Deepfake</a:t>
            </a:r>
            <a:endParaRPr lang="en-IE" b="1" dirty="0"/>
          </a:p>
        </p:txBody>
      </p:sp>
      <p:sp>
        <p:nvSpPr>
          <p:cNvPr id="3" name="Text Placeholder 2">
            <a:extLst>
              <a:ext uri="{FF2B5EF4-FFF2-40B4-BE49-F238E27FC236}">
                <a16:creationId xmlns:a16="http://schemas.microsoft.com/office/drawing/2014/main" id="{B02DD2B3-F0DE-A614-B127-D84D56786CC7}"/>
              </a:ext>
            </a:extLst>
          </p:cNvPr>
          <p:cNvSpPr>
            <a:spLocks noGrp="1"/>
          </p:cNvSpPr>
          <p:nvPr>
            <p:ph type="body" sz="quarter" idx="14"/>
          </p:nvPr>
        </p:nvSpPr>
        <p:spPr>
          <a:xfrm>
            <a:off x="954156" y="2075229"/>
            <a:ext cx="5141844" cy="4021291"/>
          </a:xfrm>
        </p:spPr>
        <p:txBody>
          <a:bodyPr/>
          <a:lstStyle/>
          <a:p>
            <a:r>
              <a:rPr lang="en-US"/>
              <a:t>Aquí tienes un ejemplo de un vídeo muy realista generado por IA que usa la voz de un famoso. ¡Así funciona la tecnología deepfake!</a:t>
            </a:r>
          </a:p>
          <a:p>
            <a:r>
              <a:rPr lang="en-US"/>
              <a:t>¡La IA puede crear vídeos realistas de personas diciendo cosas que en realidad nunca han dicho! Esto puede ser divertido como entretenimiento, pero también peligroso si se utiliza de forma indebida (¡por eso es importante la alfabetización digital!).</a:t>
            </a:r>
          </a:p>
          <a:p>
            <a:endParaRPr lang="en-US" dirty="0"/>
          </a:p>
          <a:p>
            <a:r>
              <a:rPr lang="en-US">
                <a:hlinkClick r:id="rId3"/>
              </a:rPr>
              <a:t>Enlace al vídeo</a:t>
            </a:r>
            <a:endParaRPr lang="en-US" dirty="0"/>
          </a:p>
          <a:p>
            <a:endParaRPr lang="en-IE" dirty="0"/>
          </a:p>
        </p:txBody>
      </p:sp>
      <p:sp>
        <p:nvSpPr>
          <p:cNvPr id="4" name="Picture Placeholder 3">
            <a:extLst>
              <a:ext uri="{FF2B5EF4-FFF2-40B4-BE49-F238E27FC236}">
                <a16:creationId xmlns:a16="http://schemas.microsoft.com/office/drawing/2014/main" id="{2E7CC3A6-D106-4C9E-C81E-0C5985870315}"/>
              </a:ext>
            </a:extLst>
          </p:cNvPr>
          <p:cNvSpPr>
            <a:spLocks noGrp="1"/>
          </p:cNvSpPr>
          <p:nvPr>
            <p:ph type="pic" sz="quarter" idx="10"/>
          </p:nvPr>
        </p:nvSpPr>
        <p:spPr/>
        <p:txBody>
          <a:bodyPr/>
          <a:lstStyle/>
          <a:p>
            <a:endParaRPr lang="en-IE"/>
          </a:p>
        </p:txBody>
      </p:sp>
      <p:pic>
        <p:nvPicPr>
          <p:cNvPr id="5" name="Online Media 4" title="Deepfake tom cruise magic trick #shorts #deepfakes #tomcruise">
            <a:hlinkClick r:id="" action="ppaction://media"/>
            <a:extLst>
              <a:ext uri="{FF2B5EF4-FFF2-40B4-BE49-F238E27FC236}">
                <a16:creationId xmlns:a16="http://schemas.microsoft.com/office/drawing/2014/main" id="{FC16D367-C2D7-5679-6105-088CF05E1426}"/>
              </a:ext>
            </a:extLst>
          </p:cNvPr>
          <p:cNvPicPr>
            <a:picLocks noRot="1" noChangeAspect="1"/>
          </p:cNvPicPr>
          <p:nvPr>
            <a:videoFile r:link="rId1"/>
          </p:nvPr>
        </p:nvPicPr>
        <p:blipFill>
          <a:blip r:embed="rId4"/>
          <a:stretch>
            <a:fillRect/>
          </a:stretch>
        </p:blipFill>
        <p:spPr>
          <a:xfrm>
            <a:off x="7735037" y="1373925"/>
            <a:ext cx="2444127" cy="4336988"/>
          </a:xfrm>
          <a:prstGeom prst="rect">
            <a:avLst/>
          </a:prstGeom>
        </p:spPr>
      </p:pic>
    </p:spTree>
    <p:extLst>
      <p:ext uri="{BB962C8B-B14F-4D97-AF65-F5344CB8AC3E}">
        <p14:creationId xmlns:p14="http://schemas.microsoft.com/office/powerpoint/2010/main" val="181122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5"/>
          </p:nvPr>
        </p:nvSpPr>
        <p:spPr>
          <a:prstGeom prst="rect">
            <a:avLst/>
          </a:prstGeom>
        </p:spPr>
        <p:txBody>
          <a:bodyPr/>
          <a:lstStyle/>
          <a:p>
            <a:r>
              <a:rPr lang="en-US" b="1"/>
              <a:t>Cómo detectar las falsificaciones</a:t>
            </a:r>
            <a:endParaRPr lang="en-US" b="1"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7"/>
          </p:nvPr>
        </p:nvSpPr>
        <p:spPr>
          <a:xfrm>
            <a:off x="1354044" y="3627279"/>
            <a:ext cx="10394833" cy="4021291"/>
          </a:xfrm>
          <a:prstGeom prst="rect">
            <a:avLst/>
          </a:prstGeom>
        </p:spPr>
        <p:txBody>
          <a:bodyPr/>
          <a:lstStyle/>
          <a:p>
            <a:r>
              <a:rPr lang="en-US" b="1">
                <a:highlight>
                  <a:srgbClr val="EBCB1F"/>
                </a:highlight>
              </a:rPr>
              <a:t>Comprobar imágenes:</a:t>
            </a:r>
            <a:endParaRPr lang="en-US" b="1" dirty="0">
              <a:highlight>
                <a:srgbClr val="EBCB1F"/>
              </a:highlight>
            </a:endParaRPr>
          </a:p>
          <a:p>
            <a:pPr marL="342900" indent="-342900">
              <a:spcAft>
                <a:spcPts val="600"/>
              </a:spcAft>
              <a:buFont typeface="Arial" panose="020B0604020202020204" pitchFamily="34" charset="0"/>
              <a:buChar char="•"/>
            </a:pPr>
            <a:r>
              <a:rPr lang="en-US" b="1"/>
              <a:t>La prueba de las manos: </a:t>
            </a:r>
            <a:r>
              <a:rPr lang="en-US"/>
              <a:t>a la IA a menudo le cuesta reconocer los dedos. Fíjate en personas con seis dedos, manos que parecen </a:t>
            </a:r>
            <a:r>
              <a:rPr lang="en-US" i="1"/>
              <a:t>derretidas </a:t>
            </a:r>
            <a:r>
              <a:rPr lang="en-US"/>
              <a:t>o dedos anormalmente largos.</a:t>
            </a:r>
          </a:p>
          <a:p>
            <a:pPr marL="342900" indent="-342900">
              <a:spcAft>
                <a:spcPts val="600"/>
              </a:spcAft>
              <a:buFont typeface="Arial" panose="020B0604020202020204" pitchFamily="34" charset="0"/>
              <a:buChar char="•"/>
            </a:pPr>
            <a:r>
              <a:rPr lang="en-US" b="1"/>
              <a:t>Desenfoque del fondo: </a:t>
            </a:r>
            <a:r>
              <a:rPr lang="en-US"/>
              <a:t>mira más allá de la persona principal. ¿Están deformados los edificios que hay detrás? ¿El texto de los carteles es ilegible?</a:t>
            </a:r>
          </a:p>
          <a:p>
            <a:pPr marL="342900" indent="-342900">
              <a:spcAft>
                <a:spcPts val="600"/>
              </a:spcAft>
              <a:buFont typeface="Arial" panose="020B0604020202020204" pitchFamily="34" charset="0"/>
              <a:buChar char="•"/>
            </a:pPr>
            <a:r>
              <a:rPr lang="en-US" b="1"/>
              <a:t>Suavidad artificial: </a:t>
            </a:r>
            <a:r>
              <a:rPr lang="en-US"/>
              <a:t>¿La piel parece demasiado perfecta? Los rostros reales tienen poros, arrugas y ligeras imperfecciones. Los rostros generados por IA suelen parecer muñecos de cera.</a:t>
            </a:r>
            <a:endParaRPr lang="en-US" dirty="0"/>
          </a:p>
        </p:txBody>
      </p:sp>
      <p:pic>
        <p:nvPicPr>
          <p:cNvPr id="5" name="Picture 4" descr="A colorful circles with white lines and dots&#10;&#10;AI-generated content may be incorrect.">
            <a:extLst>
              <a:ext uri="{FF2B5EF4-FFF2-40B4-BE49-F238E27FC236}">
                <a16:creationId xmlns:a16="http://schemas.microsoft.com/office/drawing/2014/main" id="{1AF33525-EB2F-436B-256A-A3E767DCEAB4}"/>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17800663">
            <a:off x="9277661" y="-384178"/>
            <a:ext cx="3845287" cy="3119494"/>
          </a:xfrm>
          <a:prstGeom prst="rect">
            <a:avLst/>
          </a:prstGeom>
        </p:spPr>
      </p:pic>
      <p:pic>
        <p:nvPicPr>
          <p:cNvPr id="7" name="Graphic 6" descr="Magnifying glass with solid fill">
            <a:extLst>
              <a:ext uri="{FF2B5EF4-FFF2-40B4-BE49-F238E27FC236}">
                <a16:creationId xmlns:a16="http://schemas.microsoft.com/office/drawing/2014/main" id="{A807E023-5103-F0CD-00EA-3F3C600772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70473" y="528568"/>
            <a:ext cx="1262928" cy="1262928"/>
          </a:xfrm>
          <a:prstGeom prst="rect">
            <a:avLst/>
          </a:prstGeom>
        </p:spPr>
      </p:pic>
      <p:sp>
        <p:nvSpPr>
          <p:cNvPr id="9" name="TextBox 8">
            <a:extLst>
              <a:ext uri="{FF2B5EF4-FFF2-40B4-BE49-F238E27FC236}">
                <a16:creationId xmlns:a16="http://schemas.microsoft.com/office/drawing/2014/main" id="{74DF95B5-7194-87B7-791A-3BE87F4ADD49}"/>
              </a:ext>
            </a:extLst>
          </p:cNvPr>
          <p:cNvSpPr txBox="1"/>
          <p:nvPr/>
        </p:nvSpPr>
        <p:spPr>
          <a:xfrm>
            <a:off x="829901" y="2315399"/>
            <a:ext cx="9438991" cy="1055225"/>
          </a:xfrm>
          <a:prstGeom prst="rect">
            <a:avLst/>
          </a:prstGeom>
          <a:noFill/>
        </p:spPr>
        <p:txBody>
          <a:bodyPr wrap="square">
            <a:spAutoFit/>
          </a:bodyPr>
          <a:lstStyle/>
          <a:p>
            <a:pPr lvl="0">
              <a:lnSpc>
                <a:spcPts val="2480"/>
              </a:lnSpc>
              <a:spcAft>
                <a:spcPts val="600"/>
              </a:spcAft>
              <a:defRPr/>
            </a:pPr>
            <a:r>
              <a:rPr lang="en-US" sz="2400">
                <a:solidFill>
                  <a:srgbClr val="242B62"/>
                </a:solidFill>
              </a:rPr>
              <a:t>A medida que la IA mejora, las señales se vuelven más sutiles. En 2026, buscaremos </a:t>
            </a:r>
            <a:r>
              <a:rPr lang="en-US" sz="2400" b="1" i="1">
                <a:solidFill>
                  <a:srgbClr val="242B62"/>
                </a:solidFill>
              </a:rPr>
              <a:t>fallos </a:t>
            </a:r>
            <a:r>
              <a:rPr lang="en-US" sz="2400" b="1">
                <a:solidFill>
                  <a:srgbClr val="242B62"/>
                </a:solidFill>
              </a:rPr>
              <a:t>físicos </a:t>
            </a:r>
            <a:r>
              <a:rPr lang="en-US" sz="2400">
                <a:solidFill>
                  <a:srgbClr val="242B62"/>
                </a:solidFill>
              </a:rPr>
              <a:t>que el ordenador aún no haya dominado. No siempre es posible distinguir lo real de lo falso.</a:t>
            </a:r>
            <a:endParaRPr lang="en-US" sz="2400" dirty="0">
              <a:solidFill>
                <a:srgbClr val="242B62"/>
              </a:solidFill>
            </a:endParaRPr>
          </a:p>
        </p:txBody>
      </p:sp>
      <p:pic>
        <p:nvPicPr>
          <p:cNvPr id="11" name="Picture 10">
            <a:extLst>
              <a:ext uri="{FF2B5EF4-FFF2-40B4-BE49-F238E27FC236}">
                <a16:creationId xmlns:a16="http://schemas.microsoft.com/office/drawing/2014/main" id="{D6E9E610-B8C3-9643-8492-8B04FC967053}"/>
              </a:ext>
            </a:extLst>
          </p:cNvPr>
          <p:cNvPicPr>
            <a:picLocks noChangeAspect="1"/>
          </p:cNvPicPr>
          <p:nvPr/>
        </p:nvPicPr>
        <p:blipFill>
          <a:blip r:embed="rId4"/>
          <a:stretch>
            <a:fillRect/>
          </a:stretch>
        </p:blipFill>
        <p:spPr>
          <a:xfrm>
            <a:off x="443122" y="4699859"/>
            <a:ext cx="588246" cy="674754"/>
          </a:xfrm>
          <a:prstGeom prst="rect">
            <a:avLst/>
          </a:prstGeom>
        </p:spPr>
      </p:pic>
      <p:pic>
        <p:nvPicPr>
          <p:cNvPr id="13" name="Graphic 12" descr="Raised hand outline">
            <a:extLst>
              <a:ext uri="{FF2B5EF4-FFF2-40B4-BE49-F238E27FC236}">
                <a16:creationId xmlns:a16="http://schemas.microsoft.com/office/drawing/2014/main" id="{DC6BED38-B552-96B3-2EE9-8CFC2F35ED8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5658" y="4036767"/>
            <a:ext cx="588247" cy="588247"/>
          </a:xfrm>
          <a:prstGeom prst="rect">
            <a:avLst/>
          </a:prstGeom>
        </p:spPr>
      </p:pic>
      <p:pic>
        <p:nvPicPr>
          <p:cNvPr id="15" name="Graphic 14" descr="Grinning face outline outline">
            <a:extLst>
              <a:ext uri="{FF2B5EF4-FFF2-40B4-BE49-F238E27FC236}">
                <a16:creationId xmlns:a16="http://schemas.microsoft.com/office/drawing/2014/main" id="{2C26E2AE-4E37-C2E8-DE15-0B32428DE6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3122" y="5517804"/>
            <a:ext cx="603595" cy="603595"/>
          </a:xfrm>
          <a:prstGeom prst="rect">
            <a:avLst/>
          </a:prstGeom>
        </p:spPr>
      </p:pic>
    </p:spTree>
    <p:extLst>
      <p:ext uri="{BB962C8B-B14F-4D97-AF65-F5344CB8AC3E}">
        <p14:creationId xmlns:p14="http://schemas.microsoft.com/office/powerpoint/2010/main" val="3967080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4D4D-BB09-07D8-4236-4182667307F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0D69BE-D5AE-38A6-4C1F-5BE8C1ADC81C}"/>
              </a:ext>
            </a:extLst>
          </p:cNvPr>
          <p:cNvSpPr>
            <a:spLocks noGrp="1"/>
          </p:cNvSpPr>
          <p:nvPr>
            <p:ph type="body" sz="quarter" idx="15"/>
          </p:nvPr>
        </p:nvSpPr>
        <p:spPr>
          <a:prstGeom prst="rect">
            <a:avLst/>
          </a:prstGeom>
        </p:spPr>
        <p:txBody>
          <a:bodyPr/>
          <a:lstStyle/>
          <a:p>
            <a:r>
              <a:rPr lang="en-US" b="1"/>
              <a:t>Como detectar Deepfakes</a:t>
            </a:r>
            <a:endParaRPr lang="en-US" b="1" dirty="0"/>
          </a:p>
        </p:txBody>
      </p:sp>
      <p:sp>
        <p:nvSpPr>
          <p:cNvPr id="3" name="Text Placeholder 2">
            <a:extLst>
              <a:ext uri="{FF2B5EF4-FFF2-40B4-BE49-F238E27FC236}">
                <a16:creationId xmlns:a16="http://schemas.microsoft.com/office/drawing/2014/main" id="{ECA38266-20FA-19EB-B326-26442685EAFE}"/>
              </a:ext>
            </a:extLst>
          </p:cNvPr>
          <p:cNvSpPr>
            <a:spLocks noGrp="1"/>
          </p:cNvSpPr>
          <p:nvPr>
            <p:ph type="body" sz="quarter" idx="17"/>
          </p:nvPr>
        </p:nvSpPr>
        <p:spPr>
          <a:xfrm>
            <a:off x="1856235" y="3429000"/>
            <a:ext cx="9780577" cy="4021291"/>
          </a:xfrm>
          <a:prstGeom prst="rect">
            <a:avLst/>
          </a:prstGeom>
        </p:spPr>
        <p:txBody>
          <a:bodyPr/>
          <a:lstStyle/>
          <a:p>
            <a:r>
              <a:rPr lang="en-US" b="1">
                <a:highlight>
                  <a:srgbClr val="EBCB1F"/>
                </a:highlight>
              </a:rPr>
              <a:t>Comprobando </a:t>
            </a:r>
            <a:r>
              <a:rPr lang="en-US" b="1" dirty="0">
                <a:highlight>
                  <a:srgbClr val="EBCB1F"/>
                </a:highlight>
              </a:rPr>
              <a:t>Videos:</a:t>
            </a:r>
          </a:p>
          <a:p>
            <a:pPr marL="342900" indent="-342900">
              <a:spcAft>
                <a:spcPts val="600"/>
              </a:spcAft>
              <a:buFont typeface="Arial" panose="020B0604020202020204" pitchFamily="34" charset="0"/>
              <a:buChar char="•"/>
            </a:pPr>
            <a:r>
              <a:rPr lang="en-US" b="1"/>
              <a:t>La prueba </a:t>
            </a:r>
            <a:r>
              <a:rPr lang="en-US" b="1" i="1"/>
              <a:t>del parpadeo</a:t>
            </a:r>
            <a:r>
              <a:rPr lang="en-US" b="1"/>
              <a:t>: </a:t>
            </a:r>
            <a:r>
              <a:rPr lang="en-US"/>
              <a:t>las personas parpadean de forma natural cada pocos segundos. En algunos deepfakes, puede que la persona no parpadee en absoluto o que lo haga con un ritmo extraño y robótico.</a:t>
            </a:r>
          </a:p>
          <a:p>
            <a:pPr marL="342900" indent="-342900">
              <a:spcAft>
                <a:spcPts val="600"/>
              </a:spcAft>
              <a:buFont typeface="Arial" panose="020B0604020202020204" pitchFamily="34" charset="0"/>
              <a:buChar char="•"/>
            </a:pPr>
            <a:r>
              <a:rPr lang="en-US" b="1"/>
              <a:t>Comprobación de la sombra: </a:t>
            </a:r>
            <a:r>
              <a:rPr lang="en-US"/>
              <a:t>fíjate en la iluminación. ¿La luz incide en la cara de la persona desde la izquierda, pero su sombra también cae hacia la izquierda?</a:t>
            </a:r>
          </a:p>
          <a:p>
            <a:pPr marL="342900" indent="-342900">
              <a:spcAft>
                <a:spcPts val="600"/>
              </a:spcAft>
              <a:buFont typeface="Arial" panose="020B0604020202020204" pitchFamily="34" charset="0"/>
              <a:buChar char="•"/>
            </a:pPr>
            <a:r>
              <a:rPr lang="en-US" b="1"/>
              <a:t>La sincronización </a:t>
            </a:r>
            <a:r>
              <a:rPr lang="en-US" b="1" i="1"/>
              <a:t>labial</a:t>
            </a:r>
            <a:r>
              <a:rPr lang="en-US" b="1"/>
              <a:t>: </a:t>
            </a:r>
            <a:r>
              <a:rPr lang="en-US"/>
              <a:t>Observa con atención si las palabras coinciden con los movimientos de los labios. Puede parecer una película en la que el sonido va desfasado una fracción de segundo.</a:t>
            </a:r>
            <a:endParaRPr lang="en-US" dirty="0"/>
          </a:p>
        </p:txBody>
      </p:sp>
      <p:pic>
        <p:nvPicPr>
          <p:cNvPr id="5" name="Picture 4" descr="A colorful circles with white lines and dots&#10;&#10;AI-generated content may be incorrect.">
            <a:extLst>
              <a:ext uri="{FF2B5EF4-FFF2-40B4-BE49-F238E27FC236}">
                <a16:creationId xmlns:a16="http://schemas.microsoft.com/office/drawing/2014/main" id="{DD644E8C-78F6-1641-CFD2-C95B7A6EF381}"/>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9357792" y="-399715"/>
            <a:ext cx="3845287" cy="3119494"/>
          </a:xfrm>
          <a:prstGeom prst="rect">
            <a:avLst/>
          </a:prstGeom>
        </p:spPr>
      </p:pic>
      <p:pic>
        <p:nvPicPr>
          <p:cNvPr id="7" name="Graphic 6" descr="Magnifying glass with solid fill">
            <a:extLst>
              <a:ext uri="{FF2B5EF4-FFF2-40B4-BE49-F238E27FC236}">
                <a16:creationId xmlns:a16="http://schemas.microsoft.com/office/drawing/2014/main" id="{745F82A4-40A8-94C8-CB45-E07CB36898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42395" y="528568"/>
            <a:ext cx="1262928" cy="1262928"/>
          </a:xfrm>
          <a:prstGeom prst="rect">
            <a:avLst/>
          </a:prstGeom>
        </p:spPr>
      </p:pic>
      <p:sp>
        <p:nvSpPr>
          <p:cNvPr id="9" name="TextBox 8">
            <a:extLst>
              <a:ext uri="{FF2B5EF4-FFF2-40B4-BE49-F238E27FC236}">
                <a16:creationId xmlns:a16="http://schemas.microsoft.com/office/drawing/2014/main" id="{DCEEF651-776E-44EF-016E-DA28E37CF122}"/>
              </a:ext>
            </a:extLst>
          </p:cNvPr>
          <p:cNvSpPr txBox="1"/>
          <p:nvPr/>
        </p:nvSpPr>
        <p:spPr>
          <a:xfrm>
            <a:off x="665018" y="2304668"/>
            <a:ext cx="9490363" cy="1055225"/>
          </a:xfrm>
          <a:prstGeom prst="rect">
            <a:avLst/>
          </a:prstGeom>
          <a:noFill/>
        </p:spPr>
        <p:txBody>
          <a:bodyPr wrap="square">
            <a:spAutoFit/>
          </a:bodyPr>
          <a:lstStyle/>
          <a:p>
            <a:pPr lvl="0">
              <a:lnSpc>
                <a:spcPts val="2480"/>
              </a:lnSpc>
              <a:spcAft>
                <a:spcPts val="600"/>
              </a:spcAft>
              <a:defRPr/>
            </a:pPr>
            <a:r>
              <a:rPr lang="en-US" sz="2400">
                <a:solidFill>
                  <a:srgbClr val="242B62"/>
                </a:solidFill>
              </a:rPr>
              <a:t>La IA se ha vuelto increíblemente buena imitando la realidad. Sin embargo, como la IA no </a:t>
            </a:r>
            <a:r>
              <a:rPr lang="en-US" sz="2400" i="1">
                <a:solidFill>
                  <a:srgbClr val="242B62"/>
                </a:solidFill>
              </a:rPr>
              <a:t>entiende </a:t>
            </a:r>
            <a:r>
              <a:rPr lang="en-US" sz="2400">
                <a:solidFill>
                  <a:srgbClr val="242B62"/>
                </a:solidFill>
              </a:rPr>
              <a:t>el mundo físico de la misma manera que nosotros, sigue dejando pistas sutiles.</a:t>
            </a:r>
            <a:endParaRPr lang="en-US" sz="2400" b="1" dirty="0">
              <a:solidFill>
                <a:srgbClr val="242B62"/>
              </a:solidFill>
            </a:endParaRPr>
          </a:p>
        </p:txBody>
      </p:sp>
      <p:pic>
        <p:nvPicPr>
          <p:cNvPr id="13" name="Graphic 12" descr="Funny face outline with solid fill">
            <a:extLst>
              <a:ext uri="{FF2B5EF4-FFF2-40B4-BE49-F238E27FC236}">
                <a16:creationId xmlns:a16="http://schemas.microsoft.com/office/drawing/2014/main" id="{97C327FA-72B0-5FFE-1C6C-613F82C3746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1564" y="3785868"/>
            <a:ext cx="708891" cy="708891"/>
          </a:xfrm>
          <a:prstGeom prst="rect">
            <a:avLst/>
          </a:prstGeom>
        </p:spPr>
      </p:pic>
      <p:pic>
        <p:nvPicPr>
          <p:cNvPr id="15" name="Graphic 14" descr="Streetlight outline">
            <a:extLst>
              <a:ext uri="{FF2B5EF4-FFF2-40B4-BE49-F238E27FC236}">
                <a16:creationId xmlns:a16="http://schemas.microsoft.com/office/drawing/2014/main" id="{95BB858E-9326-FFAD-597E-A6750FDA665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1564" y="4809837"/>
            <a:ext cx="708891" cy="708891"/>
          </a:xfrm>
          <a:prstGeom prst="rect">
            <a:avLst/>
          </a:prstGeom>
        </p:spPr>
      </p:pic>
      <p:pic>
        <p:nvPicPr>
          <p:cNvPr id="17" name="Graphic 16" descr="Lips outline">
            <a:extLst>
              <a:ext uri="{FF2B5EF4-FFF2-40B4-BE49-F238E27FC236}">
                <a16:creationId xmlns:a16="http://schemas.microsoft.com/office/drawing/2014/main" id="{E691ECFB-7A06-EE80-B275-3E2C30C599E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9200" y="5653569"/>
            <a:ext cx="755073" cy="755073"/>
          </a:xfrm>
          <a:prstGeom prst="rect">
            <a:avLst/>
          </a:prstGeom>
        </p:spPr>
      </p:pic>
    </p:spTree>
    <p:extLst>
      <p:ext uri="{BB962C8B-B14F-4D97-AF65-F5344CB8AC3E}">
        <p14:creationId xmlns:p14="http://schemas.microsoft.com/office/powerpoint/2010/main" val="41309794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5"/>
          </p:nvPr>
        </p:nvSpPr>
        <p:spPr>
          <a:xfrm>
            <a:off x="1202634" y="302082"/>
            <a:ext cx="9786731" cy="697353"/>
          </a:xfrm>
          <a:prstGeom prst="rect">
            <a:avLst/>
          </a:prstGeom>
        </p:spPr>
        <p:txBody>
          <a:bodyPr/>
          <a:lstStyle/>
          <a:p>
            <a:r>
              <a:rPr lang="en-US" b="1"/>
              <a:t>Ejercicio para el alumno:</a:t>
            </a:r>
            <a:endParaRPr lang="en-US" b="1" dirty="0"/>
          </a:p>
        </p:txBody>
      </p:sp>
      <p:sp>
        <p:nvSpPr>
          <p:cNvPr id="12" name="Text Placeholder 11"/>
          <p:cNvSpPr>
            <a:spLocks noGrp="1"/>
          </p:cNvSpPr>
          <p:nvPr>
            <p:ph type="body" sz="quarter" idx="16"/>
          </p:nvPr>
        </p:nvSpPr>
        <p:spPr>
          <a:xfrm>
            <a:off x="1414872" y="999435"/>
            <a:ext cx="9227728" cy="2695632"/>
          </a:xfrm>
          <a:prstGeom prst="rect">
            <a:avLst/>
          </a:prstGeom>
        </p:spPr>
        <p:txBody>
          <a:bodyPr/>
          <a:lstStyle/>
          <a:p>
            <a:pPr>
              <a:spcBef>
                <a:spcPts val="600"/>
              </a:spcBef>
              <a:spcAft>
                <a:spcPts val="600"/>
              </a:spcAft>
            </a:pPr>
            <a:r>
              <a:rPr lang="en-US"/>
              <a:t>Selecciona qué situación podría ser un deepfake:</a:t>
            </a:r>
          </a:p>
          <a:p>
            <a:pPr marL="342900" indent="-342900">
              <a:spcBef>
                <a:spcPts val="600"/>
              </a:spcBef>
              <a:spcAft>
                <a:spcPts val="600"/>
              </a:spcAft>
              <a:buFont typeface="Wingdings" panose="05000000000000000000" pitchFamily="2" charset="2"/>
              <a:buChar char="q"/>
            </a:pPr>
            <a:r>
              <a:rPr lang="en-US" b="1"/>
              <a:t>Escenario A: </a:t>
            </a:r>
            <a:r>
              <a:rPr lang="en-US"/>
              <a:t>Un vídeo de un famoso presentador de noticias informando sobre un evento local. El audio es nítido, pero al girar la cabeza, su oreja se convierte brevemente en una mancha borrosa antes de volver a enfocarse. </a:t>
            </a:r>
          </a:p>
          <a:p>
            <a:pPr marL="342900" indent="-342900">
              <a:spcAft>
                <a:spcPts val="600"/>
              </a:spcAft>
              <a:buFont typeface="Wingdings" panose="05000000000000000000" pitchFamily="2" charset="2"/>
              <a:buChar char="q"/>
            </a:pPr>
            <a:r>
              <a:rPr lang="en-US" b="1"/>
              <a:t>Escenario B: </a:t>
            </a:r>
            <a:r>
              <a:rPr lang="en-US"/>
              <a:t>Un vídeo del mismo presentador y, aunque la iluminación es un poco tenue, sus rasgos faciales se mantienen nítidos mientras se mueve.</a:t>
            </a:r>
            <a:endParaRPr lang="en-US" dirty="0"/>
          </a:p>
        </p:txBody>
      </p:sp>
      <p:sp>
        <p:nvSpPr>
          <p:cNvPr id="15" name="Rectangle 14">
            <a:extLst>
              <a:ext uri="{FF2B5EF4-FFF2-40B4-BE49-F238E27FC236}">
                <a16:creationId xmlns:a16="http://schemas.microsoft.com/office/drawing/2014/main" id="{AA6AE901-384E-C841-AA68-9D7D04B966E5}"/>
              </a:ext>
            </a:extLst>
          </p:cNvPr>
          <p:cNvSpPr/>
          <p:nvPr/>
        </p:nvSpPr>
        <p:spPr>
          <a:xfrm>
            <a:off x="6961" y="3211551"/>
            <a:ext cx="1407911" cy="3646450"/>
          </a:xfrm>
          <a:prstGeom prst="rect">
            <a:avLst/>
          </a:prstGeom>
          <a:solidFill>
            <a:srgbClr val="5696D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gradFill>
            <a:gsLst>
              <a:gs pos="0">
                <a:srgbClr val="502F91">
                  <a:alpha val="79635"/>
                </a:srgbClr>
              </a:gs>
              <a:gs pos="100000">
                <a:srgbClr val="935AA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Placeholder 5" descr="A group of people sitting at a table with a computer&#10;&#10;AI-generated content may be incorrect.">
            <a:extLst>
              <a:ext uri="{FF2B5EF4-FFF2-40B4-BE49-F238E27FC236}">
                <a16:creationId xmlns:a16="http://schemas.microsoft.com/office/drawing/2014/main" id="{D05E1770-598C-A8F7-7F2F-96EEFE08BF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55791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C009A-9279-0963-C56C-F87DB9FDEEA5}"/>
            </a:ext>
          </a:extLst>
        </p:cNvPr>
        <p:cNvGrpSpPr/>
        <p:nvPr/>
      </p:nvGrpSpPr>
      <p:grpSpPr>
        <a:xfrm>
          <a:off x="0" y="0"/>
          <a:ext cx="0" cy="0"/>
          <a:chOff x="0" y="0"/>
          <a:chExt cx="0" cy="0"/>
        </a:xfrm>
      </p:grpSpPr>
      <p:pic>
        <p:nvPicPr>
          <p:cNvPr id="6" name="Picture Placeholder 5" descr="Adult at laptop writing in journal">
            <a:extLst>
              <a:ext uri="{FF2B5EF4-FFF2-40B4-BE49-F238E27FC236}">
                <a16:creationId xmlns:a16="http://schemas.microsoft.com/office/drawing/2014/main" id="{C13C4181-13A6-4D7A-6BD1-36B2D57DB85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D1044C8C-D54D-C5A0-076A-2C7DD2257DD5}"/>
              </a:ext>
            </a:extLst>
          </p:cNvPr>
          <p:cNvSpPr>
            <a:spLocks noGrp="1"/>
          </p:cNvSpPr>
          <p:nvPr>
            <p:ph type="body" sz="quarter" idx="17"/>
          </p:nvPr>
        </p:nvSpPr>
        <p:spPr>
          <a:xfrm>
            <a:off x="7764874" y="730800"/>
            <a:ext cx="2066906" cy="582221"/>
          </a:xfrm>
        </p:spPr>
        <p:txBody>
          <a:bodyPr/>
          <a:lstStyle/>
          <a:p>
            <a:r>
              <a:rPr lang="en-US" dirty="0"/>
              <a:t>05</a:t>
            </a:r>
          </a:p>
        </p:txBody>
      </p:sp>
      <p:sp>
        <p:nvSpPr>
          <p:cNvPr id="14" name="Rectangle 13">
            <a:extLst>
              <a:ext uri="{FF2B5EF4-FFF2-40B4-BE49-F238E27FC236}">
                <a16:creationId xmlns:a16="http://schemas.microsoft.com/office/drawing/2014/main" id="{0F46BF73-B5A5-964E-E1D3-281F5E744F67}"/>
              </a:ext>
            </a:extLst>
          </p:cNvPr>
          <p:cNvSpPr/>
          <p:nvPr/>
        </p:nvSpPr>
        <p:spPr>
          <a:xfrm>
            <a:off x="4535787" y="3428999"/>
            <a:ext cx="5866646" cy="2308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3C28BD20-D936-3DE8-EC70-7852BF63BAC1}"/>
              </a:ext>
            </a:extLst>
          </p:cNvPr>
          <p:cNvSpPr txBox="1"/>
          <p:nvPr/>
        </p:nvSpPr>
        <p:spPr>
          <a:xfrm>
            <a:off x="4644428" y="3481298"/>
            <a:ext cx="5866646" cy="2308324"/>
          </a:xfrm>
          <a:prstGeom prst="rect">
            <a:avLst/>
          </a:prstGeom>
          <a:noFill/>
        </p:spPr>
        <p:txBody>
          <a:bodyPr wrap="square" rtlCol="0">
            <a:spAutoFit/>
          </a:bodyPr>
          <a:lstStyle/>
          <a:p>
            <a:r>
              <a:rPr lang="en-US" sz="3600" b="1" spc="324">
                <a:solidFill>
                  <a:srgbClr val="242B62"/>
                </a:solidFill>
                <a:latin typeface="Calibri" panose="020F0502020204030204" pitchFamily="34" charset="0"/>
                <a:cs typeface="Calibri" panose="020F0502020204030204" pitchFamily="34" charset="0"/>
              </a:rPr>
              <a:t>TÉCNICAS SENCILLAS DE VERIFICACIÓN DE FUENTES Y FACT-CHECKING</a:t>
            </a:r>
            <a:endParaRPr lang="en-US" sz="3600" b="1" spc="324"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79347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C42D3F5-87C5-69C0-6DAD-AFB7B812259F}"/>
              </a:ext>
            </a:extLst>
          </p:cNvPr>
          <p:cNvSpPr>
            <a:spLocks noGrp="1"/>
          </p:cNvSpPr>
          <p:nvPr>
            <p:ph type="body" sz="quarter" idx="15"/>
          </p:nvPr>
        </p:nvSpPr>
        <p:spPr/>
        <p:txBody>
          <a:bodyPr>
            <a:noAutofit/>
          </a:bodyPr>
          <a:lstStyle/>
          <a:p>
            <a:r>
              <a:rPr lang="en-IE" b="1"/>
              <a:t>Conviértete en un detective digital</a:t>
            </a:r>
            <a:endParaRPr lang="en-US" b="1" dirty="0"/>
          </a:p>
        </p:txBody>
      </p:sp>
      <p:pic>
        <p:nvPicPr>
          <p:cNvPr id="9" name="Picture Placeholder 4" descr="A person with their hand raised&#10;&#10;AI-generated content may be incorrect.">
            <a:extLst>
              <a:ext uri="{FF2B5EF4-FFF2-40B4-BE49-F238E27FC236}">
                <a16:creationId xmlns:a16="http://schemas.microsoft.com/office/drawing/2014/main" id="{0063C21E-32CD-1E10-CB08-BDCC8E3F7187}"/>
              </a:ext>
            </a:extLst>
          </p:cNvPr>
          <p:cNvPicPr>
            <a:picLocks noGrp="1" noChangeAspect="1"/>
          </p:cNvPicPr>
          <p:nvPr>
            <p:ph type="pic" sz="quarter" idx="21"/>
          </p:nvPr>
        </p:nvPicPr>
        <p:blipFill rotWithShape="1">
          <a:blip r:embed="rId3" cstate="screen">
            <a:extLst>
              <a:ext uri="{28A0092B-C50C-407E-A947-70E740481C1C}">
                <a14:useLocalDpi xmlns:a14="http://schemas.microsoft.com/office/drawing/2010/main"/>
              </a:ext>
            </a:extLst>
          </a:blip>
          <a:srcRect/>
          <a:stretch>
            <a:fillRect/>
          </a:stretch>
        </p:blipFill>
        <p:spPr>
          <a:xfrm>
            <a:off x="0" y="0"/>
            <a:ext cx="12192000" cy="6858000"/>
          </a:xfrm>
        </p:spPr>
      </p:pic>
      <p:pic>
        <p:nvPicPr>
          <p:cNvPr id="11" name="Picture 10" descr="A colorful circles with white lines and dots&#10;&#10;AI-generated content may be incorrect.">
            <a:extLst>
              <a:ext uri="{FF2B5EF4-FFF2-40B4-BE49-F238E27FC236}">
                <a16:creationId xmlns:a16="http://schemas.microsoft.com/office/drawing/2014/main" id="{05F51FEA-D22F-896C-9491-EDAAA4EE11F8}"/>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485310" y="4287505"/>
            <a:ext cx="3845287" cy="3119494"/>
          </a:xfrm>
          <a:prstGeom prst="rect">
            <a:avLst/>
          </a:prstGeom>
        </p:spPr>
      </p:pic>
      <p:sp>
        <p:nvSpPr>
          <p:cNvPr id="2" name="TextBox 1">
            <a:extLst>
              <a:ext uri="{FF2B5EF4-FFF2-40B4-BE49-F238E27FC236}">
                <a16:creationId xmlns:a16="http://schemas.microsoft.com/office/drawing/2014/main" id="{11684D67-0353-E643-2120-DCBE88AA70B0}"/>
              </a:ext>
            </a:extLst>
          </p:cNvPr>
          <p:cNvSpPr txBox="1"/>
          <p:nvPr/>
        </p:nvSpPr>
        <p:spPr>
          <a:xfrm>
            <a:off x="878265" y="1646398"/>
            <a:ext cx="4128302" cy="3046988"/>
          </a:xfrm>
          <a:prstGeom prst="rect">
            <a:avLst/>
          </a:prstGeom>
          <a:noFill/>
        </p:spPr>
        <p:txBody>
          <a:bodyPr wrap="square" rtlCol="0">
            <a:spAutoFit/>
          </a:bodyPr>
          <a:lstStyle/>
          <a:p>
            <a:r>
              <a:rPr lang="en-US" sz="2400">
                <a:solidFill>
                  <a:schemeClr val="bg1"/>
                </a:solidFill>
              </a:rPr>
              <a:t>Cuando veas un titular impactante o una foto rara, no te limites a preguntarte si es cierto: </a:t>
            </a:r>
            <a:r>
              <a:rPr lang="en-US" sz="2400" b="1">
                <a:solidFill>
                  <a:schemeClr val="bg1"/>
                </a:solidFill>
              </a:rPr>
              <a:t>compruébalo. </a:t>
            </a:r>
            <a:r>
              <a:rPr lang="en-US" sz="2400">
                <a:solidFill>
                  <a:schemeClr val="bg1"/>
                </a:solidFill>
              </a:rPr>
              <a:t>Aquí tienes </a:t>
            </a:r>
            <a:r>
              <a:rPr lang="en-US" sz="2400" b="1">
                <a:solidFill>
                  <a:schemeClr val="bg1"/>
                </a:solidFill>
              </a:rPr>
              <a:t>tres técnicas sencillas </a:t>
            </a:r>
            <a:r>
              <a:rPr lang="en-US" sz="2400">
                <a:solidFill>
                  <a:schemeClr val="bg1"/>
                </a:solidFill>
              </a:rPr>
              <a:t>que los fact-checkers profesionales usan a diario.</a:t>
            </a:r>
          </a:p>
          <a:p>
            <a:endParaRPr lang="en-IE" sz="2400" dirty="0">
              <a:solidFill>
                <a:schemeClr val="bg1"/>
              </a:solidFill>
            </a:endParaRPr>
          </a:p>
        </p:txBody>
      </p:sp>
    </p:spTree>
    <p:extLst>
      <p:ext uri="{BB962C8B-B14F-4D97-AF65-F5344CB8AC3E}">
        <p14:creationId xmlns:p14="http://schemas.microsoft.com/office/powerpoint/2010/main" val="1518866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6B5D-FBC6-8460-573F-3F918B75E1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5C373F-2E58-A0BF-DCFA-F1C932E0577E}"/>
              </a:ext>
            </a:extLst>
          </p:cNvPr>
          <p:cNvSpPr>
            <a:spLocks noGrp="1"/>
          </p:cNvSpPr>
          <p:nvPr>
            <p:ph type="body" sz="quarter" idx="15"/>
          </p:nvPr>
        </p:nvSpPr>
        <p:spPr>
          <a:xfrm>
            <a:off x="1114362" y="832271"/>
            <a:ext cx="4344878" cy="1552993"/>
          </a:xfrm>
          <a:prstGeom prst="rect">
            <a:avLst/>
          </a:prstGeom>
        </p:spPr>
        <p:txBody>
          <a:bodyPr>
            <a:normAutofit/>
          </a:bodyPr>
          <a:lstStyle/>
          <a:p>
            <a:r>
              <a:rPr lang="en-US" b="1">
                <a:solidFill>
                  <a:srgbClr val="242B62"/>
                </a:solidFill>
              </a:rPr>
              <a:t>MÓDULO </a:t>
            </a:r>
            <a:r>
              <a:rPr lang="en-US" b="1" dirty="0">
                <a:solidFill>
                  <a:srgbClr val="242B62"/>
                </a:solidFill>
              </a:rPr>
              <a:t>1</a:t>
            </a:r>
            <a:r>
              <a:rPr lang="en-US" b="1">
                <a:solidFill>
                  <a:srgbClr val="242B62"/>
                </a:solidFill>
              </a:rPr>
              <a:t>: RESULTADOS DE APRENDIZAJE</a:t>
            </a:r>
            <a:endParaRPr lang="en-US" b="1" dirty="0">
              <a:solidFill>
                <a:srgbClr val="242B62"/>
              </a:solidFill>
            </a:endParaRPr>
          </a:p>
          <a:p>
            <a:endParaRPr lang="en-US" b="1" dirty="0">
              <a:solidFill>
                <a:srgbClr val="242B62"/>
              </a:solidFill>
            </a:endParaRPr>
          </a:p>
          <a:p>
            <a:endParaRPr lang="en-US" b="1" dirty="0">
              <a:solidFill>
                <a:srgbClr val="242B62"/>
              </a:solidFill>
            </a:endParaRPr>
          </a:p>
        </p:txBody>
      </p:sp>
      <p:sp>
        <p:nvSpPr>
          <p:cNvPr id="4" name="TextBox 3">
            <a:extLst>
              <a:ext uri="{FF2B5EF4-FFF2-40B4-BE49-F238E27FC236}">
                <a16:creationId xmlns:a16="http://schemas.microsoft.com/office/drawing/2014/main" id="{050A9FAB-7655-F46C-B526-9C62EB0B490C}"/>
              </a:ext>
            </a:extLst>
          </p:cNvPr>
          <p:cNvSpPr txBox="1"/>
          <p:nvPr/>
        </p:nvSpPr>
        <p:spPr>
          <a:xfrm>
            <a:off x="6378823" y="1706404"/>
            <a:ext cx="5463109" cy="4893647"/>
          </a:xfrm>
          <a:prstGeom prst="rect">
            <a:avLst/>
          </a:prstGeom>
          <a:noFill/>
        </p:spPr>
        <p:txBody>
          <a:bodyPr wrap="square">
            <a:spAutoFit/>
          </a:bodyPr>
          <a:lstStyle/>
          <a:p>
            <a:pPr>
              <a:buNone/>
            </a:pPr>
            <a:r>
              <a:rPr lang="en-IE" sz="2400" b="1">
                <a:solidFill>
                  <a:schemeClr val="bg1"/>
                </a:solidFill>
              </a:rPr>
              <a:t>– Al finalizar este modulo, el alumnado será capaz de:</a:t>
            </a:r>
            <a:endParaRPr lang="en-IE" sz="2400" dirty="0">
              <a:solidFill>
                <a:schemeClr val="bg1"/>
              </a:solidFill>
            </a:endParaRPr>
          </a:p>
          <a:p>
            <a:pPr marL="285750" indent="-285750">
              <a:buFont typeface="Arial" panose="020B0604020202020204" pitchFamily="34" charset="0"/>
              <a:buChar char="•"/>
            </a:pPr>
            <a:r>
              <a:rPr lang="en-IE" sz="2400">
                <a:solidFill>
                  <a:schemeClr val="bg1"/>
                </a:solidFill>
              </a:rPr>
              <a:t>Reconocer los riesgos en línea más communes, incluidas las estafas, la desinformación y el contenido generado por IA que sea peligroso</a:t>
            </a:r>
            <a:endParaRPr lang="en-IE" sz="2400" dirty="0">
              <a:solidFill>
                <a:schemeClr val="bg1"/>
              </a:solidFill>
            </a:endParaRPr>
          </a:p>
          <a:p>
            <a:pPr marL="285750" indent="-285750">
              <a:buFont typeface="Arial" panose="020B0604020202020204" pitchFamily="34" charset="0"/>
              <a:buChar char="•"/>
            </a:pPr>
            <a:r>
              <a:rPr lang="en-IE" sz="2400">
                <a:solidFill>
                  <a:schemeClr val="bg1"/>
                </a:solidFill>
              </a:rPr>
              <a:t>Aplicar prácticas básicas de privacidad, contraseñas y protección de dispositivos</a:t>
            </a:r>
            <a:endParaRPr lang="en-IE" sz="2400" dirty="0">
              <a:solidFill>
                <a:schemeClr val="bg1"/>
              </a:solidFill>
            </a:endParaRPr>
          </a:p>
          <a:p>
            <a:pPr marL="285750" indent="-285750">
              <a:buFont typeface="Arial" panose="020B0604020202020204" pitchFamily="34" charset="0"/>
              <a:buChar char="•"/>
            </a:pPr>
            <a:r>
              <a:rPr lang="en-US" sz="2400">
                <a:solidFill>
                  <a:schemeClr val="bg1"/>
                </a:solidFill>
              </a:rPr>
              <a:t>Evaluar la fiabilidad de la información en línea y reconocer contenido engañoso o que pretenda manipular</a:t>
            </a:r>
            <a:endParaRPr lang="en-US" sz="2400" dirty="0">
              <a:solidFill>
                <a:schemeClr val="bg1"/>
              </a:solidFill>
            </a:endParaRPr>
          </a:p>
          <a:p>
            <a:br>
              <a:rPr lang="en-IE" sz="2400" dirty="0">
                <a:solidFill>
                  <a:schemeClr val="bg1"/>
                </a:solidFill>
              </a:rPr>
            </a:br>
            <a:endParaRPr lang="en-IE" sz="2400" dirty="0">
              <a:solidFill>
                <a:schemeClr val="bg1"/>
              </a:solidFill>
            </a:endParaRPr>
          </a:p>
        </p:txBody>
      </p:sp>
      <p:pic>
        <p:nvPicPr>
          <p:cNvPr id="8" name="Marcador de posición de imagen 7">
            <a:extLst>
              <a:ext uri="{FF2B5EF4-FFF2-40B4-BE49-F238E27FC236}">
                <a16:creationId xmlns:a16="http://schemas.microsoft.com/office/drawing/2014/main" id="{F02775E9-660A-0C08-A889-75C984626345}"/>
              </a:ext>
            </a:extLst>
          </p:cNvPr>
          <p:cNvPicPr>
            <a:picLocks noGrp="1" noChangeAspect="1"/>
          </p:cNvPicPr>
          <p:nvPr>
            <p:ph type="pic" sz="quarter" idx="10"/>
          </p:nvPr>
        </p:nvPicPr>
        <p:blipFill>
          <a:blip r:embed="rId2"/>
          <a:srcRect l="4611" r="4611"/>
          <a:stretch>
            <a:fillRect/>
          </a:stretch>
        </p:blipFill>
        <p:spPr>
          <a:prstGeom prst="rect">
            <a:avLst/>
          </a:prstGeom>
          <a:solidFill>
            <a:srgbClr val="D9D9D9"/>
          </a:solidFill>
        </p:spPr>
      </p:pic>
    </p:spTree>
    <p:extLst>
      <p:ext uri="{BB962C8B-B14F-4D97-AF65-F5344CB8AC3E}">
        <p14:creationId xmlns:p14="http://schemas.microsoft.com/office/powerpoint/2010/main" val="214795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reeform 306">
            <a:extLst>
              <a:ext uri="{FF2B5EF4-FFF2-40B4-BE49-F238E27FC236}">
                <a16:creationId xmlns:a16="http://schemas.microsoft.com/office/drawing/2014/main" id="{DE5E56A8-0CB1-2B03-FA37-86B2B526F0E8}"/>
              </a:ext>
            </a:extLst>
          </p:cNvPr>
          <p:cNvSpPr/>
          <p:nvPr/>
        </p:nvSpPr>
        <p:spPr>
          <a:xfrm>
            <a:off x="9739492" y="2111788"/>
            <a:ext cx="301712" cy="208841"/>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26F46"/>
          </a:solidFill>
          <a:ln w="3330" cap="flat">
            <a:noFill/>
            <a:prstDash val="solid"/>
            <a:miter/>
          </a:ln>
        </p:spPr>
        <p:txBody>
          <a:bodyPr rtlCol="0" anchor="ctr"/>
          <a:lstStyle/>
          <a:p>
            <a:endParaRPr lang="en-US" dirty="0"/>
          </a:p>
        </p:txBody>
      </p:sp>
      <p:sp>
        <p:nvSpPr>
          <p:cNvPr id="53" name="Freeform 307">
            <a:extLst>
              <a:ext uri="{FF2B5EF4-FFF2-40B4-BE49-F238E27FC236}">
                <a16:creationId xmlns:a16="http://schemas.microsoft.com/office/drawing/2014/main" id="{800DD9CB-63E8-2B52-C4B8-DFE42714628B}"/>
              </a:ext>
            </a:extLst>
          </p:cNvPr>
          <p:cNvSpPr/>
          <p:nvPr/>
        </p:nvSpPr>
        <p:spPr>
          <a:xfrm>
            <a:off x="10248707" y="2849502"/>
            <a:ext cx="215029" cy="186224"/>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26F46"/>
          </a:solidFill>
          <a:ln w="3330" cap="flat">
            <a:noFill/>
            <a:prstDash val="solid"/>
            <a:miter/>
          </a:ln>
        </p:spPr>
        <p:txBody>
          <a:bodyPr rtlCol="0" anchor="ctr"/>
          <a:lstStyle/>
          <a:p>
            <a:endParaRPr lang="en-US" dirty="0"/>
          </a:p>
        </p:txBody>
      </p:sp>
      <p:sp>
        <p:nvSpPr>
          <p:cNvPr id="2" name="Text Placeholder 1">
            <a:extLst>
              <a:ext uri="{FF2B5EF4-FFF2-40B4-BE49-F238E27FC236}">
                <a16:creationId xmlns:a16="http://schemas.microsoft.com/office/drawing/2014/main" id="{C598085C-2923-17F6-1514-5C8D97006F6C}"/>
              </a:ext>
            </a:extLst>
          </p:cNvPr>
          <p:cNvSpPr>
            <a:spLocks noGrp="1"/>
          </p:cNvSpPr>
          <p:nvPr>
            <p:ph type="body" sz="quarter" idx="15"/>
          </p:nvPr>
        </p:nvSpPr>
        <p:spPr/>
        <p:txBody>
          <a:bodyPr/>
          <a:lstStyle/>
          <a:p>
            <a:r>
              <a:rPr lang="en-IE" b="1" dirty="0"/>
              <a:t>1</a:t>
            </a:r>
            <a:r>
              <a:rPr lang="en-IE" b="1"/>
              <a:t>. El método PIBR </a:t>
            </a:r>
            <a:endParaRPr lang="en-IE" b="1" dirty="0"/>
          </a:p>
        </p:txBody>
      </p:sp>
      <p:sp>
        <p:nvSpPr>
          <p:cNvPr id="3" name="Text Placeholder 2">
            <a:extLst>
              <a:ext uri="{FF2B5EF4-FFF2-40B4-BE49-F238E27FC236}">
                <a16:creationId xmlns:a16="http://schemas.microsoft.com/office/drawing/2014/main" id="{F2B6EF7D-71B3-790A-5FEE-7CADAF0788D1}"/>
              </a:ext>
            </a:extLst>
          </p:cNvPr>
          <p:cNvSpPr>
            <a:spLocks noGrp="1"/>
          </p:cNvSpPr>
          <p:nvPr>
            <p:ph type="body" sz="quarter" idx="17"/>
          </p:nvPr>
        </p:nvSpPr>
        <p:spPr>
          <a:xfrm>
            <a:off x="975207" y="1514810"/>
            <a:ext cx="10000350" cy="4021291"/>
          </a:xfrm>
        </p:spPr>
        <p:txBody>
          <a:bodyPr/>
          <a:lstStyle/>
          <a:p>
            <a:r>
              <a:rPr lang="en-US"/>
              <a:t>Es una lista simple que puedes utilizar en cuanto veas algo sospechoso:</a:t>
            </a:r>
            <a:endParaRPr lang="en-IE" dirty="0"/>
          </a:p>
        </p:txBody>
      </p:sp>
      <p:sp>
        <p:nvSpPr>
          <p:cNvPr id="4" name="Freeform 1">
            <a:extLst>
              <a:ext uri="{FF2B5EF4-FFF2-40B4-BE49-F238E27FC236}">
                <a16:creationId xmlns:a16="http://schemas.microsoft.com/office/drawing/2014/main" id="{8CBC6BC3-4A9A-23BA-9FB1-DB5E685B1075}"/>
              </a:ext>
            </a:extLst>
          </p:cNvPr>
          <p:cNvSpPr>
            <a:spLocks noChangeArrowheads="1"/>
          </p:cNvSpPr>
          <p:nvPr/>
        </p:nvSpPr>
        <p:spPr bwMode="auto">
          <a:xfrm>
            <a:off x="975207" y="3318587"/>
            <a:ext cx="1987044" cy="3136534"/>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5" name="Freeform 242">
            <a:extLst>
              <a:ext uri="{FF2B5EF4-FFF2-40B4-BE49-F238E27FC236}">
                <a16:creationId xmlns:a16="http://schemas.microsoft.com/office/drawing/2014/main" id="{9EBA16D3-ECC8-6FA8-34D6-D3C6D62EDD46}"/>
              </a:ext>
            </a:extLst>
          </p:cNvPr>
          <p:cNvSpPr>
            <a:spLocks noChangeArrowheads="1"/>
          </p:cNvSpPr>
          <p:nvPr/>
        </p:nvSpPr>
        <p:spPr bwMode="auto">
          <a:xfrm>
            <a:off x="913831" y="3252096"/>
            <a:ext cx="2107239" cy="1010146"/>
          </a:xfrm>
          <a:custGeom>
            <a:avLst/>
            <a:gdLst>
              <a:gd name="T0" fmla="*/ 3573 w 3635"/>
              <a:gd name="T1" fmla="*/ 171 h 1742"/>
              <a:gd name="T2" fmla="*/ 2226 w 3635"/>
              <a:gd name="T3" fmla="*/ 1517 h 1742"/>
              <a:gd name="T4" fmla="*/ 2226 w 3635"/>
              <a:gd name="T5" fmla="*/ 1517 h 1742"/>
              <a:gd name="T6" fmla="*/ 1413 w 3635"/>
              <a:gd name="T7" fmla="*/ 1515 h 1742"/>
              <a:gd name="T8" fmla="*/ 60 w 3635"/>
              <a:gd name="T9" fmla="*/ 163 h 1742"/>
              <a:gd name="T10" fmla="*/ 60 w 3635"/>
              <a:gd name="T11" fmla="*/ 163 h 1742"/>
              <a:gd name="T12" fmla="*/ 127 w 3635"/>
              <a:gd name="T13" fmla="*/ 0 h 1742"/>
              <a:gd name="T14" fmla="*/ 3506 w 3635"/>
              <a:gd name="T15" fmla="*/ 8 h 1742"/>
              <a:gd name="T16" fmla="*/ 3506 w 3635"/>
              <a:gd name="T17" fmla="*/ 8 h 1742"/>
              <a:gd name="T18" fmla="*/ 3573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3E83A93E-31D5-46B9-3B50-EF94932EED1E}"/>
              </a:ext>
            </a:extLst>
          </p:cNvPr>
          <p:cNvSpPr>
            <a:spLocks noChangeArrowheads="1"/>
          </p:cNvSpPr>
          <p:nvPr/>
        </p:nvSpPr>
        <p:spPr bwMode="auto">
          <a:xfrm>
            <a:off x="3622041" y="3318587"/>
            <a:ext cx="1987046"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a:effectLst/>
        </p:spPr>
        <p:txBody>
          <a:bodyPr wrap="none" anchor="ctr"/>
          <a:lstStyle/>
          <a:p>
            <a:endParaRPr lang="en-US" sz="900"/>
          </a:p>
        </p:txBody>
      </p:sp>
      <p:sp>
        <p:nvSpPr>
          <p:cNvPr id="7" name="Freeform 245">
            <a:extLst>
              <a:ext uri="{FF2B5EF4-FFF2-40B4-BE49-F238E27FC236}">
                <a16:creationId xmlns:a16="http://schemas.microsoft.com/office/drawing/2014/main" id="{DFDE6BB7-558D-2E04-76CE-39D4D5C4D401}"/>
              </a:ext>
            </a:extLst>
          </p:cNvPr>
          <p:cNvSpPr>
            <a:spLocks noChangeArrowheads="1"/>
          </p:cNvSpPr>
          <p:nvPr/>
        </p:nvSpPr>
        <p:spPr bwMode="auto">
          <a:xfrm>
            <a:off x="3560666" y="3252096"/>
            <a:ext cx="2107239" cy="1010146"/>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73DC3996-6DA7-B31C-0D24-4BD87D3770CA}"/>
              </a:ext>
            </a:extLst>
          </p:cNvPr>
          <p:cNvSpPr>
            <a:spLocks noChangeArrowheads="1"/>
          </p:cNvSpPr>
          <p:nvPr/>
        </p:nvSpPr>
        <p:spPr bwMode="auto">
          <a:xfrm>
            <a:off x="6268878" y="3318587"/>
            <a:ext cx="1987044"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3959860C-E178-3E80-4AD5-908E65C19DED}"/>
              </a:ext>
            </a:extLst>
          </p:cNvPr>
          <p:cNvSpPr>
            <a:spLocks noChangeArrowheads="1"/>
          </p:cNvSpPr>
          <p:nvPr/>
        </p:nvSpPr>
        <p:spPr bwMode="auto">
          <a:xfrm>
            <a:off x="6210059" y="3252096"/>
            <a:ext cx="2107239" cy="1010146"/>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a:effectLst/>
        </p:spPr>
        <p:txBody>
          <a:bodyPr wrap="none" anchor="ctr"/>
          <a:lstStyle/>
          <a:p>
            <a:endParaRPr lang="en-US" sz="900"/>
          </a:p>
        </p:txBody>
      </p:sp>
      <p:sp>
        <p:nvSpPr>
          <p:cNvPr id="10" name="Freeform 250">
            <a:extLst>
              <a:ext uri="{FF2B5EF4-FFF2-40B4-BE49-F238E27FC236}">
                <a16:creationId xmlns:a16="http://schemas.microsoft.com/office/drawing/2014/main" id="{22E71148-CD94-5F7E-BA84-8302C0E3DD1C}"/>
              </a:ext>
            </a:extLst>
          </p:cNvPr>
          <p:cNvSpPr>
            <a:spLocks noChangeArrowheads="1"/>
          </p:cNvSpPr>
          <p:nvPr/>
        </p:nvSpPr>
        <p:spPr bwMode="auto">
          <a:xfrm>
            <a:off x="8918271" y="3318587"/>
            <a:ext cx="1987044"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1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a:effectLst/>
        </p:spPr>
        <p:txBody>
          <a:bodyPr wrap="none" anchor="ctr"/>
          <a:lstStyle/>
          <a:p>
            <a:endParaRPr lang="en-US" sz="900"/>
          </a:p>
        </p:txBody>
      </p:sp>
      <p:sp>
        <p:nvSpPr>
          <p:cNvPr id="11" name="Freeform 251">
            <a:extLst>
              <a:ext uri="{FF2B5EF4-FFF2-40B4-BE49-F238E27FC236}">
                <a16:creationId xmlns:a16="http://schemas.microsoft.com/office/drawing/2014/main" id="{744DA8B3-3500-9D3D-D119-23A8DCFB4E37}"/>
              </a:ext>
            </a:extLst>
          </p:cNvPr>
          <p:cNvSpPr>
            <a:spLocks noChangeArrowheads="1"/>
          </p:cNvSpPr>
          <p:nvPr/>
        </p:nvSpPr>
        <p:spPr bwMode="auto">
          <a:xfrm>
            <a:off x="8856895" y="3252096"/>
            <a:ext cx="2107239" cy="1010146"/>
          </a:xfrm>
          <a:custGeom>
            <a:avLst/>
            <a:gdLst>
              <a:gd name="T0" fmla="*/ 3573 w 3634"/>
              <a:gd name="T1" fmla="*/ 171 h 1742"/>
              <a:gd name="T2" fmla="*/ 2226 w 3634"/>
              <a:gd name="T3" fmla="*/ 1517 h 1742"/>
              <a:gd name="T4" fmla="*/ 2226 w 3634"/>
              <a:gd name="T5" fmla="*/ 1517 h 1742"/>
              <a:gd name="T6" fmla="*/ 1413 w 3634"/>
              <a:gd name="T7" fmla="*/ 1515 h 1742"/>
              <a:gd name="T8" fmla="*/ 60 w 3634"/>
              <a:gd name="T9" fmla="*/ 163 h 1742"/>
              <a:gd name="T10" fmla="*/ 60 w 3634"/>
              <a:gd name="T11" fmla="*/ 163 h 1742"/>
              <a:gd name="T12" fmla="*/ 127 w 3634"/>
              <a:gd name="T13" fmla="*/ 0 h 1742"/>
              <a:gd name="T14" fmla="*/ 3505 w 3634"/>
              <a:gd name="T15" fmla="*/ 8 h 1742"/>
              <a:gd name="T16" fmla="*/ 3505 w 3634"/>
              <a:gd name="T17" fmla="*/ 8 h 1742"/>
              <a:gd name="T18" fmla="*/ 3573 w 3634"/>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4"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615AA6"/>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D7F09067-7972-220E-0D64-789A023C8582}"/>
              </a:ext>
            </a:extLst>
          </p:cNvPr>
          <p:cNvSpPr txBox="1"/>
          <p:nvPr/>
        </p:nvSpPr>
        <p:spPr>
          <a:xfrm>
            <a:off x="903045" y="4136653"/>
            <a:ext cx="2128809" cy="156966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Para:</a:t>
            </a:r>
            <a:endParaRPr lang="en-US" sz="2000" b="1" dirty="0">
              <a:solidFill>
                <a:schemeClr val="bg1"/>
              </a:solidFill>
              <a:latin typeface="Calibri" panose="020F0502020204030204" pitchFamily="34" charset="0"/>
              <a:ea typeface="Lato" charset="0"/>
              <a:cs typeface="Calibri" panose="020F0502020204030204" pitchFamily="34" charset="0"/>
            </a:endParaRPr>
          </a:p>
          <a:p>
            <a:pPr algn="ctr"/>
            <a:r>
              <a:rPr lang="en-US" sz="1900">
                <a:solidFill>
                  <a:srgbClr val="242B62"/>
                </a:solidFill>
              </a:rPr>
              <a:t>Si una publicación te enfada o preocupa, para. No la compartas aún. </a:t>
            </a:r>
            <a:endParaRPr lang="en-US" sz="1900" b="1" dirty="0">
              <a:solidFill>
                <a:srgbClr val="242B62"/>
              </a:solidFill>
              <a:latin typeface="Calibri" panose="020F0502020204030204" pitchFamily="34" charset="0"/>
              <a:ea typeface="Lato" charset="0"/>
              <a:cs typeface="Calibri" panose="020F0502020204030204" pitchFamily="34" charset="0"/>
            </a:endParaRPr>
          </a:p>
        </p:txBody>
      </p:sp>
      <p:sp>
        <p:nvSpPr>
          <p:cNvPr id="13" name="CuadroTexto 555">
            <a:extLst>
              <a:ext uri="{FF2B5EF4-FFF2-40B4-BE49-F238E27FC236}">
                <a16:creationId xmlns:a16="http://schemas.microsoft.com/office/drawing/2014/main" id="{238ACEA4-B0E8-1E38-8661-A4461A8E29DC}"/>
              </a:ext>
            </a:extLst>
          </p:cNvPr>
          <p:cNvSpPr txBox="1"/>
          <p:nvPr/>
        </p:nvSpPr>
        <p:spPr>
          <a:xfrm>
            <a:off x="3632880" y="4126525"/>
            <a:ext cx="2045865" cy="1785104"/>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Investiga:</a:t>
            </a:r>
            <a:endParaRPr lang="en-US" sz="2000" b="1" dirty="0">
              <a:solidFill>
                <a:schemeClr val="bg1"/>
              </a:solidFill>
              <a:latin typeface="Calibri" panose="020F0502020204030204" pitchFamily="34" charset="0"/>
              <a:ea typeface="Lato" charset="0"/>
              <a:cs typeface="Calibri" panose="020F0502020204030204" pitchFamily="34" charset="0"/>
            </a:endParaRPr>
          </a:p>
          <a:p>
            <a:pPr algn="ctr"/>
            <a:r>
              <a:rPr lang="en-US">
                <a:solidFill>
                  <a:srgbClr val="242B62"/>
                </a:solidFill>
                <a:latin typeface="Calibri" panose="020F0502020204030204" pitchFamily="34" charset="0"/>
                <a:ea typeface="Lato" charset="0"/>
                <a:cs typeface="Calibri" panose="020F0502020204030204" pitchFamily="34" charset="0"/>
              </a:rPr>
              <a:t>¿Quién lo ha escrito? Busca su nombre. ¿Es un medio fiable o una persona normal?</a:t>
            </a:r>
            <a:endParaRPr lang="en-US" dirty="0">
              <a:solidFill>
                <a:srgbClr val="242B62"/>
              </a:solidFill>
              <a:latin typeface="Calibri" panose="020F0502020204030204" pitchFamily="34" charset="0"/>
              <a:ea typeface="Lato" charset="0"/>
              <a:cs typeface="Calibri" panose="020F0502020204030204" pitchFamily="34" charset="0"/>
            </a:endParaRPr>
          </a:p>
        </p:txBody>
      </p:sp>
      <p:sp>
        <p:nvSpPr>
          <p:cNvPr id="14" name="CuadroTexto 557">
            <a:extLst>
              <a:ext uri="{FF2B5EF4-FFF2-40B4-BE49-F238E27FC236}">
                <a16:creationId xmlns:a16="http://schemas.microsoft.com/office/drawing/2014/main" id="{C9AEB7D5-3586-2ABE-2570-29135CCA8CB9}"/>
              </a:ext>
            </a:extLst>
          </p:cNvPr>
          <p:cNvSpPr txBox="1"/>
          <p:nvPr/>
        </p:nvSpPr>
        <p:spPr>
          <a:xfrm>
            <a:off x="6210059" y="4258572"/>
            <a:ext cx="2107239" cy="1785104"/>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Busca </a:t>
            </a:r>
            <a:r>
              <a:rPr lang="en-US" sz="2000">
                <a:solidFill>
                  <a:schemeClr val="bg1"/>
                </a:solidFill>
                <a:latin typeface="Calibri" panose="020F0502020204030204" pitchFamily="34" charset="0"/>
                <a:ea typeface="Lato" charset="0"/>
                <a:cs typeface="Calibri" panose="020F0502020204030204" pitchFamily="34" charset="0"/>
              </a:rPr>
              <a:t>:</a:t>
            </a:r>
            <a:endParaRPr lang="en-US" sz="2000" dirty="0">
              <a:solidFill>
                <a:schemeClr val="bg1"/>
              </a:solidFill>
              <a:latin typeface="Calibri" panose="020F0502020204030204" pitchFamily="34" charset="0"/>
              <a:ea typeface="Lato" charset="0"/>
              <a:cs typeface="Calibri" panose="020F0502020204030204" pitchFamily="34" charset="0"/>
            </a:endParaRPr>
          </a:p>
          <a:p>
            <a:pPr algn="ctr"/>
            <a:r>
              <a:rPr lang="en-US">
                <a:solidFill>
                  <a:srgbClr val="242B62"/>
                </a:solidFill>
                <a:latin typeface="Calibri" panose="020F0502020204030204" pitchFamily="34" charset="0"/>
                <a:ea typeface="Lato" charset="0"/>
                <a:cs typeface="Calibri" panose="020F0502020204030204" pitchFamily="34" charset="0"/>
              </a:rPr>
              <a:t>Busca en Google, ¿Hay sitios de confianza que también hablen de ello?</a:t>
            </a:r>
            <a:endParaRPr lang="en-US" dirty="0">
              <a:solidFill>
                <a:srgbClr val="242B62"/>
              </a:solidFill>
              <a:latin typeface="Calibri" panose="020F0502020204030204" pitchFamily="34" charset="0"/>
              <a:ea typeface="Lato" charset="0"/>
              <a:cs typeface="Calibri" panose="020F0502020204030204" pitchFamily="34" charset="0"/>
            </a:endParaRPr>
          </a:p>
        </p:txBody>
      </p:sp>
      <p:sp>
        <p:nvSpPr>
          <p:cNvPr id="15" name="CuadroTexto 559">
            <a:extLst>
              <a:ext uri="{FF2B5EF4-FFF2-40B4-BE49-F238E27FC236}">
                <a16:creationId xmlns:a16="http://schemas.microsoft.com/office/drawing/2014/main" id="{2DC18B6F-4D54-5BA6-CE18-7639ECACCE80}"/>
              </a:ext>
            </a:extLst>
          </p:cNvPr>
          <p:cNvSpPr txBox="1"/>
          <p:nvPr/>
        </p:nvSpPr>
        <p:spPr>
          <a:xfrm>
            <a:off x="8874726" y="4249635"/>
            <a:ext cx="2107239" cy="1538883"/>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Rastrea hasta el origen </a:t>
            </a:r>
            <a:r>
              <a:rPr lang="en-US" sz="2000">
                <a:solidFill>
                  <a:schemeClr val="bg1"/>
                </a:solidFill>
                <a:latin typeface="Calibri" panose="020F0502020204030204" pitchFamily="34" charset="0"/>
                <a:ea typeface="Lato" charset="0"/>
                <a:cs typeface="Calibri" panose="020F0502020204030204" pitchFamily="34" charset="0"/>
              </a:rPr>
              <a:t>:</a:t>
            </a:r>
            <a:endParaRPr lang="en-US" sz="2000" dirty="0">
              <a:solidFill>
                <a:schemeClr val="bg1"/>
              </a:solidFill>
              <a:latin typeface="Calibri" panose="020F0502020204030204" pitchFamily="34" charset="0"/>
              <a:ea typeface="Lato" charset="0"/>
              <a:cs typeface="Calibri" panose="020F0502020204030204" pitchFamily="34" charset="0"/>
            </a:endParaRPr>
          </a:p>
          <a:p>
            <a:pPr algn="ctr"/>
            <a:r>
              <a:rPr lang="en-US">
                <a:solidFill>
                  <a:schemeClr val="bg1"/>
                </a:solidFill>
                <a:latin typeface="Calibri" panose="020F0502020204030204" pitchFamily="34" charset="0"/>
                <a:ea typeface="Lato" charset="0"/>
                <a:cs typeface="Calibri" panose="020F0502020204030204" pitchFamily="34" charset="0"/>
              </a:rPr>
              <a:t>Si dice “un nuevo estudio muestra…”, encuéntralo</a:t>
            </a:r>
            <a:endParaRPr lang="en-US" dirty="0">
              <a:solidFill>
                <a:schemeClr val="bg1"/>
              </a:solidFill>
              <a:latin typeface="Calibri" panose="020F0502020204030204" pitchFamily="34" charset="0"/>
              <a:ea typeface="Lato" charset="0"/>
              <a:cs typeface="Calibri" panose="020F0502020204030204" pitchFamily="34" charset="0"/>
            </a:endParaRPr>
          </a:p>
        </p:txBody>
      </p:sp>
      <p:grpSp>
        <p:nvGrpSpPr>
          <p:cNvPr id="16" name="Graphic 3">
            <a:extLst>
              <a:ext uri="{FF2B5EF4-FFF2-40B4-BE49-F238E27FC236}">
                <a16:creationId xmlns:a16="http://schemas.microsoft.com/office/drawing/2014/main" id="{066D50D8-A610-820E-5259-DC6950084A8D}"/>
              </a:ext>
            </a:extLst>
          </p:cNvPr>
          <p:cNvGrpSpPr/>
          <p:nvPr/>
        </p:nvGrpSpPr>
        <p:grpSpPr>
          <a:xfrm>
            <a:off x="4326392" y="2145960"/>
            <a:ext cx="772300" cy="871495"/>
            <a:chOff x="4643578" y="432838"/>
            <a:chExt cx="1028134" cy="1160188"/>
          </a:xfrm>
          <a:solidFill>
            <a:srgbClr val="292668"/>
          </a:solidFill>
        </p:grpSpPr>
        <p:sp>
          <p:nvSpPr>
            <p:cNvPr id="17" name="Freeform 1033">
              <a:extLst>
                <a:ext uri="{FF2B5EF4-FFF2-40B4-BE49-F238E27FC236}">
                  <a16:creationId xmlns:a16="http://schemas.microsoft.com/office/drawing/2014/main" id="{7284E05A-4CBB-367C-190A-5FF295F2413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26F46"/>
            </a:solidFill>
            <a:ln w="27426" cap="flat">
              <a:noFill/>
              <a:prstDash val="solid"/>
              <a:miter/>
            </a:ln>
          </p:spPr>
          <p:txBody>
            <a:bodyPr rtlCol="0" anchor="ctr"/>
            <a:lstStyle/>
            <a:p>
              <a:endParaRPr lang="en-US" dirty="0"/>
            </a:p>
          </p:txBody>
        </p:sp>
        <p:grpSp>
          <p:nvGrpSpPr>
            <p:cNvPr id="18" name="Graphic 3">
              <a:extLst>
                <a:ext uri="{FF2B5EF4-FFF2-40B4-BE49-F238E27FC236}">
                  <a16:creationId xmlns:a16="http://schemas.microsoft.com/office/drawing/2014/main" id="{97509856-E269-D342-613D-5280C9D240BC}"/>
                </a:ext>
              </a:extLst>
            </p:cNvPr>
            <p:cNvGrpSpPr/>
            <p:nvPr/>
          </p:nvGrpSpPr>
          <p:grpSpPr>
            <a:xfrm>
              <a:off x="4643578" y="432838"/>
              <a:ext cx="1028134" cy="1160188"/>
              <a:chOff x="4643578" y="432838"/>
              <a:chExt cx="1028134" cy="1160188"/>
            </a:xfrm>
            <a:grpFill/>
          </p:grpSpPr>
          <p:sp>
            <p:nvSpPr>
              <p:cNvPr id="19" name="Freeform 1035">
                <a:extLst>
                  <a:ext uri="{FF2B5EF4-FFF2-40B4-BE49-F238E27FC236}">
                    <a16:creationId xmlns:a16="http://schemas.microsoft.com/office/drawing/2014/main" id="{96A51E06-8EC5-EDA8-412C-D1F92AFE58A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id="{3A7C2594-FD5A-40EC-2924-F4773640EBD0}"/>
                  </a:ext>
                </a:extLst>
              </p:cNvPr>
              <p:cNvGrpSpPr/>
              <p:nvPr/>
            </p:nvGrpSpPr>
            <p:grpSpPr>
              <a:xfrm>
                <a:off x="4643578" y="432838"/>
                <a:ext cx="1028134" cy="1160188"/>
                <a:chOff x="4643578" y="432838"/>
                <a:chExt cx="1028134" cy="1160188"/>
              </a:xfrm>
              <a:grpFill/>
            </p:grpSpPr>
            <p:sp>
              <p:nvSpPr>
                <p:cNvPr id="21" name="Freeform 1037">
                  <a:extLst>
                    <a:ext uri="{FF2B5EF4-FFF2-40B4-BE49-F238E27FC236}">
                      <a16:creationId xmlns:a16="http://schemas.microsoft.com/office/drawing/2014/main" id="{C67046CB-39D1-1D8A-46FA-3345F6FE8A67}"/>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2" name="Freeform 1038">
                  <a:extLst>
                    <a:ext uri="{FF2B5EF4-FFF2-40B4-BE49-F238E27FC236}">
                      <a16:creationId xmlns:a16="http://schemas.microsoft.com/office/drawing/2014/main" id="{13B258F4-6587-2817-B9C3-BC53FA626BB3}"/>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3" name="Graphic 3">
            <a:extLst>
              <a:ext uri="{FF2B5EF4-FFF2-40B4-BE49-F238E27FC236}">
                <a16:creationId xmlns:a16="http://schemas.microsoft.com/office/drawing/2014/main" id="{3D9450C3-4DB1-D260-3D65-CD79A334503B}"/>
              </a:ext>
            </a:extLst>
          </p:cNvPr>
          <p:cNvGrpSpPr/>
          <p:nvPr/>
        </p:nvGrpSpPr>
        <p:grpSpPr>
          <a:xfrm>
            <a:off x="6843725" y="2166354"/>
            <a:ext cx="837349" cy="785687"/>
            <a:chOff x="6615628" y="2116894"/>
            <a:chExt cx="1066935" cy="1001108"/>
          </a:xfrm>
          <a:solidFill>
            <a:srgbClr val="292668"/>
          </a:solidFill>
        </p:grpSpPr>
        <p:sp>
          <p:nvSpPr>
            <p:cNvPr id="24" name="Freeform 1128">
              <a:extLst>
                <a:ext uri="{FF2B5EF4-FFF2-40B4-BE49-F238E27FC236}">
                  <a16:creationId xmlns:a16="http://schemas.microsoft.com/office/drawing/2014/main" id="{2596A9BC-8EBF-C660-BB4B-5AE39854EB4D}"/>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w="27426" cap="flat">
              <a:noFill/>
              <a:prstDash val="solid"/>
              <a:miter/>
            </a:ln>
          </p:spPr>
          <p:txBody>
            <a:bodyPr rtlCol="0" anchor="ctr"/>
            <a:lstStyle/>
            <a:p>
              <a:endParaRPr lang="en-US" dirty="0"/>
            </a:p>
          </p:txBody>
        </p:sp>
        <p:grpSp>
          <p:nvGrpSpPr>
            <p:cNvPr id="25" name="Graphic 3">
              <a:extLst>
                <a:ext uri="{FF2B5EF4-FFF2-40B4-BE49-F238E27FC236}">
                  <a16:creationId xmlns:a16="http://schemas.microsoft.com/office/drawing/2014/main" id="{D3195A55-5B9C-6E07-05B4-35FAFEBBEFA9}"/>
                </a:ext>
              </a:extLst>
            </p:cNvPr>
            <p:cNvGrpSpPr/>
            <p:nvPr/>
          </p:nvGrpSpPr>
          <p:grpSpPr>
            <a:xfrm>
              <a:off x="6615628" y="2116894"/>
              <a:ext cx="1066935" cy="1001108"/>
              <a:chOff x="6615628" y="2116894"/>
              <a:chExt cx="1066935" cy="1001108"/>
            </a:xfrm>
            <a:grpFill/>
          </p:grpSpPr>
          <p:sp>
            <p:nvSpPr>
              <p:cNvPr id="26" name="Freeform 1130">
                <a:extLst>
                  <a:ext uri="{FF2B5EF4-FFF2-40B4-BE49-F238E27FC236}">
                    <a16:creationId xmlns:a16="http://schemas.microsoft.com/office/drawing/2014/main" id="{461C6749-FD37-4575-CE93-E08088018CEB}"/>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7" name="Freeform 1131">
                <a:extLst>
                  <a:ext uri="{FF2B5EF4-FFF2-40B4-BE49-F238E27FC236}">
                    <a16:creationId xmlns:a16="http://schemas.microsoft.com/office/drawing/2014/main" id="{5564FB0E-B4BA-D340-C170-4866304D668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8" name="Freeform 1132">
                <a:extLst>
                  <a:ext uri="{FF2B5EF4-FFF2-40B4-BE49-F238E27FC236}">
                    <a16:creationId xmlns:a16="http://schemas.microsoft.com/office/drawing/2014/main" id="{AAABE853-E414-78F0-38DE-93824DC4A677}"/>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9" name="Freeform 1133">
                <a:extLst>
                  <a:ext uri="{FF2B5EF4-FFF2-40B4-BE49-F238E27FC236}">
                    <a16:creationId xmlns:a16="http://schemas.microsoft.com/office/drawing/2014/main" id="{BB1E1856-DF01-B1B7-7C5A-B690F986C37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0" name="Freeform 1134">
                <a:extLst>
                  <a:ext uri="{FF2B5EF4-FFF2-40B4-BE49-F238E27FC236}">
                    <a16:creationId xmlns:a16="http://schemas.microsoft.com/office/drawing/2014/main" id="{E5A5639D-5AA5-0090-EF12-A53FE9E2E1EF}"/>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1" name="Freeform 1135">
                <a:extLst>
                  <a:ext uri="{FF2B5EF4-FFF2-40B4-BE49-F238E27FC236}">
                    <a16:creationId xmlns:a16="http://schemas.microsoft.com/office/drawing/2014/main" id="{6E5EA3F2-7FF4-CBD1-5A1B-FC63910FCDE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2" name="Freeform 1136">
                <a:extLst>
                  <a:ext uri="{FF2B5EF4-FFF2-40B4-BE49-F238E27FC236}">
                    <a16:creationId xmlns:a16="http://schemas.microsoft.com/office/drawing/2014/main" id="{8E8BD452-1FDC-D96E-9147-9BEE28FCC94B}"/>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3" name="Freeform 1137">
                <a:extLst>
                  <a:ext uri="{FF2B5EF4-FFF2-40B4-BE49-F238E27FC236}">
                    <a16:creationId xmlns:a16="http://schemas.microsoft.com/office/drawing/2014/main" id="{388A4073-162C-076B-9D53-E5CC7720AC7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4" name="Freeform 1138">
                <a:extLst>
                  <a:ext uri="{FF2B5EF4-FFF2-40B4-BE49-F238E27FC236}">
                    <a16:creationId xmlns:a16="http://schemas.microsoft.com/office/drawing/2014/main" id="{72148F67-F83E-35AB-B36F-F1293C81B70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5" name="Freeform 1139">
                <a:extLst>
                  <a:ext uri="{FF2B5EF4-FFF2-40B4-BE49-F238E27FC236}">
                    <a16:creationId xmlns:a16="http://schemas.microsoft.com/office/drawing/2014/main" id="{B194A16A-8006-F3B5-EECC-29E69F904DA6}"/>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6" name="Freeform 1140">
                <a:extLst>
                  <a:ext uri="{FF2B5EF4-FFF2-40B4-BE49-F238E27FC236}">
                    <a16:creationId xmlns:a16="http://schemas.microsoft.com/office/drawing/2014/main" id="{4AAECC41-46FB-9D15-BF31-B5E04019AA2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7" name="Freeform 1141">
                <a:extLst>
                  <a:ext uri="{FF2B5EF4-FFF2-40B4-BE49-F238E27FC236}">
                    <a16:creationId xmlns:a16="http://schemas.microsoft.com/office/drawing/2014/main" id="{1D9EB227-113F-BB31-C806-DA563FC3D40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
        <p:nvSpPr>
          <p:cNvPr id="65" name="TextBox 64">
            <a:extLst>
              <a:ext uri="{FF2B5EF4-FFF2-40B4-BE49-F238E27FC236}">
                <a16:creationId xmlns:a16="http://schemas.microsoft.com/office/drawing/2014/main" id="{4E456FF2-46AE-733C-1033-4384AB95804E}"/>
              </a:ext>
            </a:extLst>
          </p:cNvPr>
          <p:cNvSpPr txBox="1"/>
          <p:nvPr/>
        </p:nvSpPr>
        <p:spPr>
          <a:xfrm>
            <a:off x="4440308" y="3058243"/>
            <a:ext cx="718368" cy="1200329"/>
          </a:xfrm>
          <a:prstGeom prst="rect">
            <a:avLst/>
          </a:prstGeom>
          <a:noFill/>
        </p:spPr>
        <p:txBody>
          <a:bodyPr wrap="square" rtlCol="0">
            <a:spAutoFit/>
          </a:bodyPr>
          <a:lstStyle/>
          <a:p>
            <a:r>
              <a:rPr lang="en-IE" sz="7200" dirty="0">
                <a:solidFill>
                  <a:schemeClr val="bg1"/>
                </a:solidFill>
              </a:rPr>
              <a:t>I</a:t>
            </a:r>
          </a:p>
        </p:txBody>
      </p:sp>
      <p:sp>
        <p:nvSpPr>
          <p:cNvPr id="66" name="TextBox 65">
            <a:extLst>
              <a:ext uri="{FF2B5EF4-FFF2-40B4-BE49-F238E27FC236}">
                <a16:creationId xmlns:a16="http://schemas.microsoft.com/office/drawing/2014/main" id="{E35C762D-B9E9-DBC7-3500-D6C6BD08B2A4}"/>
              </a:ext>
            </a:extLst>
          </p:cNvPr>
          <p:cNvSpPr txBox="1"/>
          <p:nvPr/>
        </p:nvSpPr>
        <p:spPr>
          <a:xfrm>
            <a:off x="1659303" y="3051485"/>
            <a:ext cx="718368" cy="1200329"/>
          </a:xfrm>
          <a:prstGeom prst="rect">
            <a:avLst/>
          </a:prstGeom>
          <a:noFill/>
        </p:spPr>
        <p:txBody>
          <a:bodyPr wrap="square" rtlCol="0">
            <a:spAutoFit/>
          </a:bodyPr>
          <a:lstStyle/>
          <a:p>
            <a:r>
              <a:rPr lang="en-IE" sz="7200">
                <a:solidFill>
                  <a:schemeClr val="bg1"/>
                </a:solidFill>
              </a:rPr>
              <a:t>P</a:t>
            </a:r>
            <a:endParaRPr lang="en-IE" sz="7200" dirty="0">
              <a:solidFill>
                <a:schemeClr val="bg1"/>
              </a:solidFill>
            </a:endParaRPr>
          </a:p>
        </p:txBody>
      </p:sp>
      <p:sp>
        <p:nvSpPr>
          <p:cNvPr id="67" name="TextBox 66">
            <a:extLst>
              <a:ext uri="{FF2B5EF4-FFF2-40B4-BE49-F238E27FC236}">
                <a16:creationId xmlns:a16="http://schemas.microsoft.com/office/drawing/2014/main" id="{225A4CF6-83DC-C710-9D39-36533C93E263}"/>
              </a:ext>
            </a:extLst>
          </p:cNvPr>
          <p:cNvSpPr txBox="1"/>
          <p:nvPr/>
        </p:nvSpPr>
        <p:spPr>
          <a:xfrm>
            <a:off x="6987704" y="3074392"/>
            <a:ext cx="718368" cy="1200329"/>
          </a:xfrm>
          <a:prstGeom prst="rect">
            <a:avLst/>
          </a:prstGeom>
          <a:noFill/>
        </p:spPr>
        <p:txBody>
          <a:bodyPr wrap="square" rtlCol="0">
            <a:spAutoFit/>
          </a:bodyPr>
          <a:lstStyle/>
          <a:p>
            <a:r>
              <a:rPr lang="en-IE" sz="7200">
                <a:solidFill>
                  <a:schemeClr val="bg1"/>
                </a:solidFill>
              </a:rPr>
              <a:t>B</a:t>
            </a:r>
            <a:endParaRPr lang="en-IE" sz="7200" dirty="0">
              <a:solidFill>
                <a:schemeClr val="bg1"/>
              </a:solidFill>
            </a:endParaRPr>
          </a:p>
        </p:txBody>
      </p:sp>
      <p:sp>
        <p:nvSpPr>
          <p:cNvPr id="68" name="TextBox 67">
            <a:extLst>
              <a:ext uri="{FF2B5EF4-FFF2-40B4-BE49-F238E27FC236}">
                <a16:creationId xmlns:a16="http://schemas.microsoft.com/office/drawing/2014/main" id="{CF336A7B-5BB6-0FE6-1BD2-1AF6C3EE740E}"/>
              </a:ext>
            </a:extLst>
          </p:cNvPr>
          <p:cNvSpPr txBox="1"/>
          <p:nvPr/>
        </p:nvSpPr>
        <p:spPr>
          <a:xfrm>
            <a:off x="9607545" y="3105186"/>
            <a:ext cx="718368" cy="1200329"/>
          </a:xfrm>
          <a:prstGeom prst="rect">
            <a:avLst/>
          </a:prstGeom>
          <a:noFill/>
        </p:spPr>
        <p:txBody>
          <a:bodyPr wrap="square" rtlCol="0">
            <a:spAutoFit/>
          </a:bodyPr>
          <a:lstStyle/>
          <a:p>
            <a:r>
              <a:rPr lang="en-IE" sz="7200">
                <a:solidFill>
                  <a:schemeClr val="bg1"/>
                </a:solidFill>
              </a:rPr>
              <a:t>R</a:t>
            </a:r>
            <a:endParaRPr lang="en-IE" sz="7200" dirty="0">
              <a:solidFill>
                <a:schemeClr val="bg1"/>
              </a:solidFill>
            </a:endParaRPr>
          </a:p>
        </p:txBody>
      </p:sp>
      <p:grpSp>
        <p:nvGrpSpPr>
          <p:cNvPr id="69" name="Group 68">
            <a:extLst>
              <a:ext uri="{FF2B5EF4-FFF2-40B4-BE49-F238E27FC236}">
                <a16:creationId xmlns:a16="http://schemas.microsoft.com/office/drawing/2014/main" id="{8EA81D1E-2042-59E3-54B9-80E3034260D9}"/>
              </a:ext>
            </a:extLst>
          </p:cNvPr>
          <p:cNvGrpSpPr/>
          <p:nvPr/>
        </p:nvGrpSpPr>
        <p:grpSpPr>
          <a:xfrm>
            <a:off x="1621028" y="2194468"/>
            <a:ext cx="780679" cy="793661"/>
            <a:chOff x="4769384" y="2324688"/>
            <a:chExt cx="646714" cy="655285"/>
          </a:xfrm>
        </p:grpSpPr>
        <p:sp>
          <p:nvSpPr>
            <p:cNvPr id="70" name="Freeform 14">
              <a:extLst>
                <a:ext uri="{FF2B5EF4-FFF2-40B4-BE49-F238E27FC236}">
                  <a16:creationId xmlns:a16="http://schemas.microsoft.com/office/drawing/2014/main" id="{8E4BEEDA-DCD8-5DAD-8B39-0156B9BAFE00}"/>
                </a:ext>
              </a:extLst>
            </p:cNvPr>
            <p:cNvSpPr/>
            <p:nvPr/>
          </p:nvSpPr>
          <p:spPr>
            <a:xfrm>
              <a:off x="4788405" y="2353178"/>
              <a:ext cx="627693" cy="626795"/>
            </a:xfrm>
            <a:custGeom>
              <a:avLst/>
              <a:gdLst>
                <a:gd name="connsiteX0" fmla="*/ 313847 w 627693"/>
                <a:gd name="connsiteY0" fmla="*/ 0 h 626795"/>
                <a:gd name="connsiteX1" fmla="*/ 0 w 627693"/>
                <a:gd name="connsiteY1" fmla="*/ 313398 h 626795"/>
                <a:gd name="connsiteX2" fmla="*/ 313847 w 627693"/>
                <a:gd name="connsiteY2" fmla="*/ 626796 h 626795"/>
                <a:gd name="connsiteX3" fmla="*/ 627693 w 627693"/>
                <a:gd name="connsiteY3" fmla="*/ 313398 h 626795"/>
                <a:gd name="connsiteX4" fmla="*/ 313847 w 627693"/>
                <a:gd name="connsiteY4" fmla="*/ 0 h 626795"/>
                <a:gd name="connsiteX5" fmla="*/ 67525 w 627693"/>
                <a:gd name="connsiteY5" fmla="*/ 313398 h 626795"/>
                <a:gd name="connsiteX6" fmla="*/ 312896 w 627693"/>
                <a:gd name="connsiteY6" fmla="*/ 68378 h 626795"/>
                <a:gd name="connsiteX7" fmla="*/ 462210 w 627693"/>
                <a:gd name="connsiteY7" fmla="*/ 118711 h 626795"/>
                <a:gd name="connsiteX8" fmla="*/ 117930 w 627693"/>
                <a:gd name="connsiteY8" fmla="*/ 462499 h 626795"/>
                <a:gd name="connsiteX9" fmla="*/ 67525 w 627693"/>
                <a:gd name="connsiteY9" fmla="*/ 313398 h 626795"/>
                <a:gd name="connsiteX10" fmla="*/ 313847 w 627693"/>
                <a:gd name="connsiteY10" fmla="*/ 558418 h 626795"/>
                <a:gd name="connsiteX11" fmla="*/ 166434 w 627693"/>
                <a:gd name="connsiteY11" fmla="*/ 509034 h 626795"/>
                <a:gd name="connsiteX12" fmla="*/ 510714 w 627693"/>
                <a:gd name="connsiteY12" fmla="*/ 165246 h 626795"/>
                <a:gd name="connsiteX13" fmla="*/ 560169 w 627693"/>
                <a:gd name="connsiteY13" fmla="*/ 312448 h 626795"/>
                <a:gd name="connsiteX14" fmla="*/ 314798 w 627693"/>
                <a:gd name="connsiteY14" fmla="*/ 557468 h 62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7693" h="626795">
                  <a:moveTo>
                    <a:pt x="313847" y="0"/>
                  </a:moveTo>
                  <a:cubicBezTo>
                    <a:pt x="140755" y="0"/>
                    <a:pt x="0" y="140554"/>
                    <a:pt x="0" y="313398"/>
                  </a:cubicBezTo>
                  <a:cubicBezTo>
                    <a:pt x="0" y="486241"/>
                    <a:pt x="140755" y="626796"/>
                    <a:pt x="313847" y="626796"/>
                  </a:cubicBezTo>
                  <a:cubicBezTo>
                    <a:pt x="486938" y="626796"/>
                    <a:pt x="627693" y="486241"/>
                    <a:pt x="627693" y="313398"/>
                  </a:cubicBezTo>
                  <a:cubicBezTo>
                    <a:pt x="627693" y="140554"/>
                    <a:pt x="486938" y="0"/>
                    <a:pt x="313847" y="0"/>
                  </a:cubicBezTo>
                  <a:close/>
                  <a:moveTo>
                    <a:pt x="67525" y="313398"/>
                  </a:moveTo>
                  <a:cubicBezTo>
                    <a:pt x="67525" y="177592"/>
                    <a:pt x="177846" y="68378"/>
                    <a:pt x="312896" y="68378"/>
                  </a:cubicBezTo>
                  <a:cubicBezTo>
                    <a:pt x="447945" y="68378"/>
                    <a:pt x="421315" y="87372"/>
                    <a:pt x="462210" y="118711"/>
                  </a:cubicBezTo>
                  <a:lnTo>
                    <a:pt x="117930" y="462499"/>
                  </a:lnTo>
                  <a:cubicBezTo>
                    <a:pt x="85595" y="420713"/>
                    <a:pt x="67525" y="369430"/>
                    <a:pt x="67525" y="313398"/>
                  </a:cubicBezTo>
                  <a:close/>
                  <a:moveTo>
                    <a:pt x="313847" y="558418"/>
                  </a:moveTo>
                  <a:cubicBezTo>
                    <a:pt x="258686" y="558418"/>
                    <a:pt x="207329" y="540374"/>
                    <a:pt x="166434" y="509034"/>
                  </a:cubicBezTo>
                  <a:lnTo>
                    <a:pt x="510714" y="165246"/>
                  </a:lnTo>
                  <a:cubicBezTo>
                    <a:pt x="542099" y="206083"/>
                    <a:pt x="560169" y="257366"/>
                    <a:pt x="560169" y="312448"/>
                  </a:cubicBezTo>
                  <a:cubicBezTo>
                    <a:pt x="560169" y="448254"/>
                    <a:pt x="449847" y="557468"/>
                    <a:pt x="314798" y="557468"/>
                  </a:cubicBezTo>
                  <a:close/>
                </a:path>
              </a:pathLst>
            </a:custGeom>
            <a:solidFill>
              <a:srgbClr val="F26F46"/>
            </a:solidFill>
            <a:ln w="9503" cap="flat">
              <a:noFill/>
              <a:prstDash val="solid"/>
              <a:miter/>
            </a:ln>
          </p:spPr>
          <p:txBody>
            <a:bodyPr rtlCol="0" anchor="ctr"/>
            <a:lstStyle/>
            <a:p>
              <a:endParaRPr lang="en-US"/>
            </a:p>
          </p:txBody>
        </p:sp>
        <p:sp>
          <p:nvSpPr>
            <p:cNvPr id="71" name="Freeform 15">
              <a:extLst>
                <a:ext uri="{FF2B5EF4-FFF2-40B4-BE49-F238E27FC236}">
                  <a16:creationId xmlns:a16="http://schemas.microsoft.com/office/drawing/2014/main" id="{60B0BE6A-157F-3181-2E71-F0C8C705D7D4}"/>
                </a:ext>
              </a:extLst>
            </p:cNvPr>
            <p:cNvSpPr/>
            <p:nvPr/>
          </p:nvSpPr>
          <p:spPr>
            <a:xfrm>
              <a:off x="4769384" y="2324688"/>
              <a:ext cx="627693" cy="626795"/>
            </a:xfrm>
            <a:custGeom>
              <a:avLst/>
              <a:gdLst>
                <a:gd name="connsiteX0" fmla="*/ 627693 w 627693"/>
                <a:gd name="connsiteY0" fmla="*/ 313398 h 626795"/>
                <a:gd name="connsiteX1" fmla="*/ 313847 w 627693"/>
                <a:gd name="connsiteY1" fmla="*/ 626796 h 626795"/>
                <a:gd name="connsiteX2" fmla="*/ 0 w 627693"/>
                <a:gd name="connsiteY2" fmla="*/ 313398 h 626795"/>
                <a:gd name="connsiteX3" fmla="*/ 313847 w 627693"/>
                <a:gd name="connsiteY3" fmla="*/ 0 h 626795"/>
                <a:gd name="connsiteX4" fmla="*/ 627693 w 627693"/>
                <a:gd name="connsiteY4" fmla="*/ 313398 h 626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693" h="626795">
                  <a:moveTo>
                    <a:pt x="627693" y="313398"/>
                  </a:moveTo>
                  <a:cubicBezTo>
                    <a:pt x="627693" y="486483"/>
                    <a:pt x="487179" y="626796"/>
                    <a:pt x="313847" y="626796"/>
                  </a:cubicBezTo>
                  <a:cubicBezTo>
                    <a:pt x="140514" y="626796"/>
                    <a:pt x="0" y="486483"/>
                    <a:pt x="0" y="313398"/>
                  </a:cubicBezTo>
                  <a:cubicBezTo>
                    <a:pt x="0" y="140313"/>
                    <a:pt x="140514" y="0"/>
                    <a:pt x="313847" y="0"/>
                  </a:cubicBezTo>
                  <a:cubicBezTo>
                    <a:pt x="487179" y="0"/>
                    <a:pt x="627693" y="140313"/>
                    <a:pt x="627693" y="313398"/>
                  </a:cubicBezTo>
                  <a:close/>
                </a:path>
              </a:pathLst>
            </a:custGeom>
            <a:noFill/>
            <a:ln w="26609" cap="flat">
              <a:solidFill>
                <a:srgbClr val="29266A"/>
              </a:solidFill>
              <a:prstDash val="solid"/>
              <a:miter/>
            </a:ln>
          </p:spPr>
          <p:txBody>
            <a:bodyPr rtlCol="0" anchor="ctr"/>
            <a:lstStyle/>
            <a:p>
              <a:endParaRPr lang="en-US"/>
            </a:p>
          </p:txBody>
        </p:sp>
        <p:grpSp>
          <p:nvGrpSpPr>
            <p:cNvPr id="72" name="Graphic 131">
              <a:extLst>
                <a:ext uri="{FF2B5EF4-FFF2-40B4-BE49-F238E27FC236}">
                  <a16:creationId xmlns:a16="http://schemas.microsoft.com/office/drawing/2014/main" id="{D41586C6-151F-F350-4055-6A0951A5FFFB}"/>
                </a:ext>
              </a:extLst>
            </p:cNvPr>
            <p:cNvGrpSpPr/>
            <p:nvPr/>
          </p:nvGrpSpPr>
          <p:grpSpPr>
            <a:xfrm>
              <a:off x="4837860" y="2393066"/>
              <a:ext cx="489790" cy="490989"/>
              <a:chOff x="3748390" y="4252953"/>
              <a:chExt cx="489790" cy="490989"/>
            </a:xfrm>
            <a:noFill/>
          </p:grpSpPr>
          <p:sp>
            <p:nvSpPr>
              <p:cNvPr id="73" name="Freeform 17">
                <a:extLst>
                  <a:ext uri="{FF2B5EF4-FFF2-40B4-BE49-F238E27FC236}">
                    <a16:creationId xmlns:a16="http://schemas.microsoft.com/office/drawing/2014/main" id="{37A16125-F0C4-543B-A8AC-AC58B3F79833}"/>
                  </a:ext>
                </a:extLst>
              </p:cNvPr>
              <p:cNvSpPr/>
              <p:nvPr/>
            </p:nvSpPr>
            <p:spPr>
              <a:xfrm>
                <a:off x="3748390" y="4252953"/>
                <a:ext cx="394685" cy="394121"/>
              </a:xfrm>
              <a:custGeom>
                <a:avLst/>
                <a:gdLst>
                  <a:gd name="connsiteX0" fmla="*/ 394686 w 394685"/>
                  <a:gd name="connsiteY0" fmla="*/ 50334 h 394121"/>
                  <a:gd name="connsiteX1" fmla="*/ 245371 w 394685"/>
                  <a:gd name="connsiteY1" fmla="*/ 0 h 394121"/>
                  <a:gd name="connsiteX2" fmla="*/ 0 w 394685"/>
                  <a:gd name="connsiteY2" fmla="*/ 245020 h 394121"/>
                  <a:gd name="connsiteX3" fmla="*/ 50406 w 394685"/>
                  <a:gd name="connsiteY3" fmla="*/ 394121 h 394121"/>
                  <a:gd name="connsiteX4" fmla="*/ 394686 w 394685"/>
                  <a:gd name="connsiteY4" fmla="*/ 50334 h 394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85" h="394121">
                    <a:moveTo>
                      <a:pt x="394686" y="50334"/>
                    </a:moveTo>
                    <a:cubicBezTo>
                      <a:pt x="352840" y="18044"/>
                      <a:pt x="301483" y="0"/>
                      <a:pt x="245371" y="0"/>
                    </a:cubicBezTo>
                    <a:cubicBezTo>
                      <a:pt x="109371" y="0"/>
                      <a:pt x="0" y="110164"/>
                      <a:pt x="0" y="245020"/>
                    </a:cubicBezTo>
                    <a:cubicBezTo>
                      <a:pt x="0" y="379876"/>
                      <a:pt x="19021" y="353285"/>
                      <a:pt x="50406" y="394121"/>
                    </a:cubicBezTo>
                    <a:lnTo>
                      <a:pt x="394686" y="50334"/>
                    </a:lnTo>
                    <a:close/>
                  </a:path>
                </a:pathLst>
              </a:custGeom>
              <a:grpFill/>
              <a:ln w="26609" cap="flat">
                <a:solidFill>
                  <a:srgbClr val="29266A"/>
                </a:solidFill>
                <a:prstDash val="solid"/>
                <a:miter/>
              </a:ln>
            </p:spPr>
            <p:txBody>
              <a:bodyPr rtlCol="0" anchor="ctr"/>
              <a:lstStyle/>
              <a:p>
                <a:endParaRPr lang="en-US"/>
              </a:p>
            </p:txBody>
          </p:sp>
          <p:sp>
            <p:nvSpPr>
              <p:cNvPr id="74" name="Freeform 18">
                <a:extLst>
                  <a:ext uri="{FF2B5EF4-FFF2-40B4-BE49-F238E27FC236}">
                    <a16:creationId xmlns:a16="http://schemas.microsoft.com/office/drawing/2014/main" id="{A90DC428-6599-189D-D1C3-2825BAEF51F1}"/>
                  </a:ext>
                </a:extLst>
              </p:cNvPr>
              <p:cNvSpPr/>
              <p:nvPr/>
            </p:nvSpPr>
            <p:spPr>
              <a:xfrm>
                <a:off x="3845397" y="4350771"/>
                <a:ext cx="392783" cy="393171"/>
              </a:xfrm>
              <a:custGeom>
                <a:avLst/>
                <a:gdLst>
                  <a:gd name="connsiteX0" fmla="*/ 344280 w 392783"/>
                  <a:gd name="connsiteY0" fmla="*/ 0 h 393171"/>
                  <a:gd name="connsiteX1" fmla="*/ 0 w 392783"/>
                  <a:gd name="connsiteY1" fmla="*/ 343788 h 393171"/>
                  <a:gd name="connsiteX2" fmla="*/ 147413 w 392783"/>
                  <a:gd name="connsiteY2" fmla="*/ 393172 h 393171"/>
                  <a:gd name="connsiteX3" fmla="*/ 392784 w 392783"/>
                  <a:gd name="connsiteY3" fmla="*/ 148152 h 393171"/>
                  <a:gd name="connsiteX4" fmla="*/ 343329 w 392783"/>
                  <a:gd name="connsiteY4" fmla="*/ 950 h 39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783" h="393171">
                    <a:moveTo>
                      <a:pt x="344280" y="0"/>
                    </a:moveTo>
                    <a:lnTo>
                      <a:pt x="0" y="343788"/>
                    </a:lnTo>
                    <a:cubicBezTo>
                      <a:pt x="40895" y="375128"/>
                      <a:pt x="92252" y="393172"/>
                      <a:pt x="147413" y="393172"/>
                    </a:cubicBezTo>
                    <a:cubicBezTo>
                      <a:pt x="283413" y="393172"/>
                      <a:pt x="392784" y="283008"/>
                      <a:pt x="392784" y="148152"/>
                    </a:cubicBezTo>
                    <a:cubicBezTo>
                      <a:pt x="392784" y="13296"/>
                      <a:pt x="374714" y="41786"/>
                      <a:pt x="343329" y="950"/>
                    </a:cubicBezTo>
                    <a:close/>
                  </a:path>
                </a:pathLst>
              </a:custGeom>
              <a:grpFill/>
              <a:ln w="26609" cap="flat">
                <a:solidFill>
                  <a:srgbClr val="29266A"/>
                </a:solidFill>
                <a:prstDash val="solid"/>
                <a:miter/>
              </a:ln>
            </p:spPr>
            <p:txBody>
              <a:bodyPr rtlCol="0" anchor="ctr"/>
              <a:lstStyle/>
              <a:p>
                <a:endParaRPr lang="en-US"/>
              </a:p>
            </p:txBody>
          </p:sp>
        </p:grpSp>
      </p:grpSp>
      <p:grpSp>
        <p:nvGrpSpPr>
          <p:cNvPr id="43" name="Graphic 303">
            <a:extLst>
              <a:ext uri="{FF2B5EF4-FFF2-40B4-BE49-F238E27FC236}">
                <a16:creationId xmlns:a16="http://schemas.microsoft.com/office/drawing/2014/main" id="{849F2602-4C76-EF58-0B55-37FA83EDD87F}"/>
              </a:ext>
            </a:extLst>
          </p:cNvPr>
          <p:cNvGrpSpPr/>
          <p:nvPr/>
        </p:nvGrpSpPr>
        <p:grpSpPr>
          <a:xfrm>
            <a:off x="9582348" y="2111788"/>
            <a:ext cx="917712" cy="952937"/>
            <a:chOff x="8279657" y="2078112"/>
            <a:chExt cx="1220032" cy="1242297"/>
          </a:xfrm>
          <a:solidFill>
            <a:srgbClr val="242B62"/>
          </a:solidFill>
        </p:grpSpPr>
        <p:sp>
          <p:nvSpPr>
            <p:cNvPr id="44" name="Freeform 309">
              <a:extLst>
                <a:ext uri="{FF2B5EF4-FFF2-40B4-BE49-F238E27FC236}">
                  <a16:creationId xmlns:a16="http://schemas.microsoft.com/office/drawing/2014/main" id="{6A14063A-2971-4928-994E-3607C436D479}"/>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grpFill/>
            <a:ln w="3330" cap="flat">
              <a:noFill/>
              <a:prstDash val="solid"/>
              <a:miter/>
            </a:ln>
          </p:spPr>
          <p:txBody>
            <a:bodyPr rtlCol="0" anchor="ctr"/>
            <a:lstStyle/>
            <a:p>
              <a:pPr defTabSz="913738"/>
              <a:endParaRPr lang="en-US" dirty="0">
                <a:solidFill>
                  <a:srgbClr val="000000"/>
                </a:solidFill>
                <a:latin typeface="Roboto"/>
              </a:endParaRPr>
            </a:p>
          </p:txBody>
        </p:sp>
        <p:sp>
          <p:nvSpPr>
            <p:cNvPr id="45" name="Freeform 310">
              <a:extLst>
                <a:ext uri="{FF2B5EF4-FFF2-40B4-BE49-F238E27FC236}">
                  <a16:creationId xmlns:a16="http://schemas.microsoft.com/office/drawing/2014/main" id="{0E0B0321-123A-D4E0-8049-E1B1E12FCB53}"/>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sp>
          <p:nvSpPr>
            <p:cNvPr id="46" name="Freeform 311">
              <a:extLst>
                <a:ext uri="{FF2B5EF4-FFF2-40B4-BE49-F238E27FC236}">
                  <a16:creationId xmlns:a16="http://schemas.microsoft.com/office/drawing/2014/main" id="{77243623-C21C-ECB1-887F-7788D27CA4CE}"/>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sp>
          <p:nvSpPr>
            <p:cNvPr id="47" name="Freeform 312">
              <a:extLst>
                <a:ext uri="{FF2B5EF4-FFF2-40B4-BE49-F238E27FC236}">
                  <a16:creationId xmlns:a16="http://schemas.microsoft.com/office/drawing/2014/main" id="{8BDD80E4-8BBC-47CD-D486-D03B267049CF}"/>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grpSp>
    </p:spTree>
    <p:extLst>
      <p:ext uri="{BB962C8B-B14F-4D97-AF65-F5344CB8AC3E}">
        <p14:creationId xmlns:p14="http://schemas.microsoft.com/office/powerpoint/2010/main" val="3417165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55601-291C-7D3F-E6C3-79E8B678BEC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E96ECD5-35BB-2BD0-837D-C2A22A38541D}"/>
              </a:ext>
            </a:extLst>
          </p:cNvPr>
          <p:cNvSpPr>
            <a:spLocks noGrp="1"/>
          </p:cNvSpPr>
          <p:nvPr>
            <p:ph type="body" sz="quarter" idx="15"/>
          </p:nvPr>
        </p:nvSpPr>
        <p:spPr>
          <a:xfrm>
            <a:off x="1433581" y="808311"/>
            <a:ext cx="8973175" cy="697353"/>
          </a:xfrm>
          <a:prstGeom prst="rect">
            <a:avLst/>
          </a:prstGeom>
        </p:spPr>
        <p:txBody>
          <a:bodyPr/>
          <a:lstStyle/>
          <a:p>
            <a:r>
              <a:rPr lang="en-US" b="1" dirty="0"/>
              <a:t>2</a:t>
            </a:r>
            <a:r>
              <a:rPr lang="en-US" b="1"/>
              <a:t>. Lectura en paralelo</a:t>
            </a:r>
            <a:endParaRPr lang="en-US" b="1" dirty="0"/>
          </a:p>
        </p:txBody>
      </p:sp>
      <p:sp>
        <p:nvSpPr>
          <p:cNvPr id="6" name="Text Placeholder 5">
            <a:extLst>
              <a:ext uri="{FF2B5EF4-FFF2-40B4-BE49-F238E27FC236}">
                <a16:creationId xmlns:a16="http://schemas.microsoft.com/office/drawing/2014/main" id="{1D73B266-0550-AA1C-8C3D-7E3A3F83F881}"/>
              </a:ext>
            </a:extLst>
          </p:cNvPr>
          <p:cNvSpPr>
            <a:spLocks noGrp="1"/>
          </p:cNvSpPr>
          <p:nvPr>
            <p:ph type="body" sz="quarter" idx="16"/>
          </p:nvPr>
        </p:nvSpPr>
        <p:spPr>
          <a:xfrm>
            <a:off x="1433581" y="1856038"/>
            <a:ext cx="6488202" cy="4166788"/>
          </a:xfrm>
          <a:prstGeom prst="rect">
            <a:avLst/>
          </a:prstGeom>
        </p:spPr>
        <p:txBody>
          <a:bodyPr/>
          <a:lstStyle/>
          <a:p>
            <a:pPr>
              <a:spcAft>
                <a:spcPts val="600"/>
              </a:spcAft>
            </a:pPr>
            <a:r>
              <a:rPr lang="en-US"/>
              <a:t>La mayoría de la gente comprueba si una página web es auténtica consultando la sección</a:t>
            </a:r>
            <a:r>
              <a:rPr lang="en-US" i="1"/>
              <a:t> «Quiénes somos</a:t>
            </a:r>
            <a:r>
              <a:rPr lang="en-US"/>
              <a:t>». </a:t>
            </a:r>
            <a:r>
              <a:rPr lang="en-US" b="1"/>
              <a:t>¡Los estafadores escriben ellos mismos esas páginas!</a:t>
            </a:r>
          </a:p>
          <a:p>
            <a:pPr marL="342900" indent="-342900">
              <a:spcAft>
                <a:spcPts val="600"/>
              </a:spcAft>
              <a:buFont typeface="Arial" panose="020B0604020202020204" pitchFamily="34" charset="0"/>
              <a:buChar char="•"/>
            </a:pPr>
            <a:r>
              <a:rPr lang="en-US"/>
              <a:t>En lugar de quedarte en la página web, </a:t>
            </a:r>
            <a:r>
              <a:rPr lang="en-US" b="1"/>
              <a:t>abre una nueva pestaña </a:t>
            </a:r>
            <a:r>
              <a:rPr lang="en-US"/>
              <a:t>en tu navegador.</a:t>
            </a:r>
          </a:p>
          <a:p>
            <a:pPr marL="342900" indent="-342900">
              <a:spcAft>
                <a:spcPts val="600"/>
              </a:spcAft>
              <a:buFont typeface="Arial" panose="020B0604020202020204" pitchFamily="34" charset="0"/>
              <a:buChar char="•"/>
            </a:pPr>
            <a:r>
              <a:rPr lang="en-US" b="1"/>
              <a:t>Busca el nombre </a:t>
            </a:r>
            <a:r>
              <a:rPr lang="en-US"/>
              <a:t>de la página web o el del autor junto con las palabras </a:t>
            </a:r>
            <a:r>
              <a:rPr lang="en-US" b="1" i="1"/>
              <a:t>«fiabilidad» </a:t>
            </a:r>
            <a:r>
              <a:rPr lang="en-US"/>
              <a:t>o </a:t>
            </a:r>
            <a:r>
              <a:rPr lang="en-US" b="1" i="1"/>
              <a:t>«quejas</a:t>
            </a:r>
            <a:r>
              <a:rPr lang="en-US"/>
              <a:t>».</a:t>
            </a:r>
          </a:p>
          <a:p>
            <a:pPr marL="342900" indent="-342900">
              <a:spcAft>
                <a:spcPts val="600"/>
              </a:spcAft>
              <a:buFont typeface="Arial" panose="020B0604020202020204" pitchFamily="34" charset="0"/>
              <a:buChar char="•"/>
            </a:pPr>
            <a:r>
              <a:rPr lang="en-US" b="1"/>
              <a:t>Fíjate en lo que dicen otras personas </a:t>
            </a:r>
            <a:r>
              <a:rPr lang="en-US"/>
              <a:t>sobre el sitio, en lugar de lo que el propio sitio dice de sí mismo.</a:t>
            </a:r>
            <a:endParaRPr lang="en-US" dirty="0"/>
          </a:p>
        </p:txBody>
      </p:sp>
      <p:pic>
        <p:nvPicPr>
          <p:cNvPr id="3" name="Picture 2" descr="Head outline and magnifying glass">
            <a:extLst>
              <a:ext uri="{FF2B5EF4-FFF2-40B4-BE49-F238E27FC236}">
                <a16:creationId xmlns:a16="http://schemas.microsoft.com/office/drawing/2014/main" id="{4351152B-B78A-C785-51F7-B876F151396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37006" y="3429000"/>
            <a:ext cx="3554994" cy="3270564"/>
          </a:xfrm>
          <a:prstGeom prst="rect">
            <a:avLst/>
          </a:prstGeom>
        </p:spPr>
      </p:pic>
      <p:pic>
        <p:nvPicPr>
          <p:cNvPr id="4" name="Picture 3" descr="A colorful circles with white lines and dots&#10;&#10;AI-generated content may be incorrect.">
            <a:extLst>
              <a:ext uri="{FF2B5EF4-FFF2-40B4-BE49-F238E27FC236}">
                <a16:creationId xmlns:a16="http://schemas.microsoft.com/office/drawing/2014/main" id="{838472AE-E871-21A3-5D6F-AC6EB572E9E0}"/>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8012437" y="600791"/>
            <a:ext cx="3845287" cy="3119494"/>
          </a:xfrm>
          <a:prstGeom prst="rect">
            <a:avLst/>
          </a:prstGeom>
        </p:spPr>
      </p:pic>
    </p:spTree>
    <p:extLst>
      <p:ext uri="{BB962C8B-B14F-4D97-AF65-F5344CB8AC3E}">
        <p14:creationId xmlns:p14="http://schemas.microsoft.com/office/powerpoint/2010/main" val="272765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82193-3878-0A53-0A98-EEDA665DFC7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DB4056-6B0D-7D07-6BD7-3F2A4FC7D4ED}"/>
              </a:ext>
            </a:extLst>
          </p:cNvPr>
          <p:cNvSpPr>
            <a:spLocks noGrp="1"/>
          </p:cNvSpPr>
          <p:nvPr>
            <p:ph type="body" sz="quarter" idx="15"/>
          </p:nvPr>
        </p:nvSpPr>
        <p:spPr>
          <a:xfrm>
            <a:off x="1433581" y="808311"/>
            <a:ext cx="8973175" cy="697353"/>
          </a:xfrm>
          <a:prstGeom prst="rect">
            <a:avLst/>
          </a:prstGeom>
        </p:spPr>
        <p:txBody>
          <a:bodyPr/>
          <a:lstStyle/>
          <a:p>
            <a:r>
              <a:rPr lang="en-US" b="1" dirty="0"/>
              <a:t>3</a:t>
            </a:r>
            <a:r>
              <a:rPr lang="en-US" b="1"/>
              <a:t>. Búsqueda inversa de imágenes</a:t>
            </a:r>
            <a:endParaRPr lang="en-US" b="1" dirty="0"/>
          </a:p>
        </p:txBody>
      </p:sp>
      <p:sp>
        <p:nvSpPr>
          <p:cNvPr id="6" name="Text Placeholder 5">
            <a:extLst>
              <a:ext uri="{FF2B5EF4-FFF2-40B4-BE49-F238E27FC236}">
                <a16:creationId xmlns:a16="http://schemas.microsoft.com/office/drawing/2014/main" id="{0A5967E6-43F9-404A-446F-DA037338B7CE}"/>
              </a:ext>
            </a:extLst>
          </p:cNvPr>
          <p:cNvSpPr>
            <a:spLocks noGrp="1"/>
          </p:cNvSpPr>
          <p:nvPr>
            <p:ph type="body" sz="quarter" idx="16"/>
          </p:nvPr>
        </p:nvSpPr>
        <p:spPr>
          <a:xfrm>
            <a:off x="1433580" y="1856038"/>
            <a:ext cx="6785133" cy="4166788"/>
          </a:xfrm>
          <a:prstGeom prst="rect">
            <a:avLst/>
          </a:prstGeom>
        </p:spPr>
        <p:txBody>
          <a:bodyPr/>
          <a:lstStyle/>
          <a:p>
            <a:pPr>
              <a:spcAft>
                <a:spcPts val="600"/>
              </a:spcAft>
            </a:pPr>
            <a:r>
              <a:rPr lang="en-US"/>
              <a:t>Si ves una foto que parece demasiado buena (o demasiado mala) para ser verdad, puedes preguntar a Internet de dónde procede.</a:t>
            </a:r>
          </a:p>
          <a:p>
            <a:pPr marL="342900" indent="-342900">
              <a:spcAft>
                <a:spcPts val="600"/>
              </a:spcAft>
              <a:buFont typeface="Arial" panose="020B0604020202020204" pitchFamily="34" charset="0"/>
              <a:buChar char="•"/>
            </a:pPr>
            <a:r>
              <a:rPr lang="en-US" b="1"/>
              <a:t>Cómo hacerlo: </a:t>
            </a:r>
          </a:p>
          <a:p>
            <a:pPr marL="582300" indent="-457200">
              <a:spcAft>
                <a:spcPts val="600"/>
              </a:spcAft>
              <a:buFont typeface="+mj-lt"/>
              <a:buAutoNum type="arabicPeriod"/>
            </a:pPr>
            <a:r>
              <a:rPr lang="en-US"/>
              <a:t>Haz clic con el botón derecho del ratón en cualquier imagen de tu ordenador (o mantén pulsada la pantalla en una tablet).</a:t>
            </a:r>
          </a:p>
          <a:p>
            <a:pPr marL="582300" indent="-457200">
              <a:spcAft>
                <a:spcPts val="600"/>
              </a:spcAft>
              <a:buFont typeface="+mj-lt"/>
              <a:buAutoNum type="arabicPeriod"/>
            </a:pPr>
            <a:r>
              <a:rPr lang="en-US"/>
              <a:t>Selecciona </a:t>
            </a:r>
            <a:r>
              <a:rPr lang="en-US" i="1">
                <a:solidFill>
                  <a:srgbClr val="615AA6"/>
                </a:solidFill>
              </a:rPr>
              <a:t>«Buscar esta imagen en Google» </a:t>
            </a:r>
            <a:r>
              <a:rPr lang="en-US"/>
              <a:t>o </a:t>
            </a:r>
            <a:r>
              <a:rPr lang="en-US" i="1">
                <a:solidFill>
                  <a:srgbClr val="615AA6"/>
                </a:solidFill>
              </a:rPr>
              <a:t>«Buscar con Google Lens</a:t>
            </a:r>
            <a:r>
              <a:rPr lang="en-US"/>
              <a:t>».</a:t>
            </a:r>
          </a:p>
          <a:p>
            <a:pPr marL="342000" indent="-342900">
              <a:spcAft>
                <a:spcPts val="600"/>
              </a:spcAft>
              <a:buFont typeface="Arial" panose="020B0604020202020204" pitchFamily="34" charset="0"/>
              <a:buChar char="•"/>
            </a:pPr>
            <a:r>
              <a:rPr lang="en-US" b="1"/>
              <a:t>Qué te muestra: </a:t>
            </a:r>
            <a:r>
              <a:rPr lang="en-US"/>
              <a:t>Te mostrará todos los demás sitios en los que aparece la foto. ¡Quizá descubras que una foto “</a:t>
            </a:r>
            <a:r>
              <a:rPr lang="en-US" i="1"/>
              <a:t>reciente” </a:t>
            </a:r>
            <a:r>
              <a:rPr lang="en-US"/>
              <a:t>de una tormenta se tomó en realidad hace 10 años en otro país!</a:t>
            </a:r>
            <a:endParaRPr lang="en-US" dirty="0"/>
          </a:p>
        </p:txBody>
      </p:sp>
      <p:pic>
        <p:nvPicPr>
          <p:cNvPr id="3" name="Picture 2" descr="Head outline and magnifying glass">
            <a:extLst>
              <a:ext uri="{FF2B5EF4-FFF2-40B4-BE49-F238E27FC236}">
                <a16:creationId xmlns:a16="http://schemas.microsoft.com/office/drawing/2014/main" id="{EEB83AD5-AFB4-1DFE-624E-71985FCE361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37006" y="3429000"/>
            <a:ext cx="3554994" cy="3270564"/>
          </a:xfrm>
          <a:prstGeom prst="rect">
            <a:avLst/>
          </a:prstGeom>
        </p:spPr>
      </p:pic>
      <p:pic>
        <p:nvPicPr>
          <p:cNvPr id="4" name="Picture 3" descr="A colorful circles with white lines and dots&#10;&#10;AI-generated content may be incorrect.">
            <a:extLst>
              <a:ext uri="{FF2B5EF4-FFF2-40B4-BE49-F238E27FC236}">
                <a16:creationId xmlns:a16="http://schemas.microsoft.com/office/drawing/2014/main" id="{B96127AA-140A-FFDB-A307-58D1052D8438}"/>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8012437" y="600791"/>
            <a:ext cx="3845287" cy="3119494"/>
          </a:xfrm>
          <a:prstGeom prst="rect">
            <a:avLst/>
          </a:prstGeom>
        </p:spPr>
      </p:pic>
    </p:spTree>
    <p:extLst>
      <p:ext uri="{BB962C8B-B14F-4D97-AF65-F5344CB8AC3E}">
        <p14:creationId xmlns:p14="http://schemas.microsoft.com/office/powerpoint/2010/main" val="1978204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172FB80-8CE4-43C3-38E6-C6997C2E6CAA}"/>
              </a:ext>
            </a:extLst>
          </p:cNvPr>
          <p:cNvSpPr>
            <a:spLocks noGrp="1"/>
          </p:cNvSpPr>
          <p:nvPr>
            <p:ph type="body" sz="quarter" idx="15"/>
          </p:nvPr>
        </p:nvSpPr>
        <p:spPr>
          <a:xfrm>
            <a:off x="459464" y="398271"/>
            <a:ext cx="5298540" cy="697353"/>
          </a:xfrm>
        </p:spPr>
        <p:txBody>
          <a:bodyPr>
            <a:normAutofit fontScale="70000" lnSpcReduction="20000"/>
          </a:bodyPr>
          <a:lstStyle/>
          <a:p>
            <a:r>
              <a:rPr lang="en-US" b="1"/>
              <a:t>Crea una lista de sitios de confianza</a:t>
            </a:r>
            <a:endParaRPr lang="en-US" b="1" dirty="0"/>
          </a:p>
        </p:txBody>
      </p:sp>
      <p:pic>
        <p:nvPicPr>
          <p:cNvPr id="7" name="Picture Placeholder 6" descr="A group of people using devices&#10;&#10;AI-generated content may be incorrect.">
            <a:extLst>
              <a:ext uri="{FF2B5EF4-FFF2-40B4-BE49-F238E27FC236}">
                <a16:creationId xmlns:a16="http://schemas.microsoft.com/office/drawing/2014/main" id="{05166B2F-D32C-7DC6-FAAF-3C1E6CF9D63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Box 2">
            <a:extLst>
              <a:ext uri="{FF2B5EF4-FFF2-40B4-BE49-F238E27FC236}">
                <a16:creationId xmlns:a16="http://schemas.microsoft.com/office/drawing/2014/main" id="{7219E0D9-484C-8119-2989-1E2068B56E18}"/>
              </a:ext>
            </a:extLst>
          </p:cNvPr>
          <p:cNvSpPr txBox="1"/>
          <p:nvPr/>
        </p:nvSpPr>
        <p:spPr>
          <a:xfrm>
            <a:off x="459464" y="1095624"/>
            <a:ext cx="4710065" cy="3970318"/>
          </a:xfrm>
          <a:prstGeom prst="rect">
            <a:avLst/>
          </a:prstGeom>
          <a:noFill/>
        </p:spPr>
        <p:txBody>
          <a:bodyPr wrap="square">
            <a:spAutoFit/>
          </a:bodyPr>
          <a:lstStyle/>
          <a:p>
            <a:r>
              <a:rPr lang="en-US" sz="2400">
                <a:solidFill>
                  <a:schemeClr val="bg1"/>
                </a:solidFill>
              </a:rPr>
              <a:t>En caso de duda, visita estos sitios web imparciales que te ahorran el trabajo:</a:t>
            </a:r>
          </a:p>
          <a:p>
            <a:r>
              <a:rPr lang="en-US" sz="2000" b="1">
                <a:solidFill>
                  <a:srgbClr val="615AA6"/>
                </a:solidFill>
                <a:hlinkClick r:id="rId3">
                  <a:extLst>
                    <a:ext uri="{A12FA001-AC4F-418D-AE19-62706E023703}">
                      <ahyp:hlinkClr xmlns:ahyp="http://schemas.microsoft.com/office/drawing/2018/hyperlinkcolor" val="tx"/>
                    </a:ext>
                  </a:extLst>
                </a:hlinkClick>
              </a:rPr>
              <a:t>Snopes.com</a:t>
            </a:r>
            <a:r>
              <a:rPr lang="en-US" sz="2000" b="1">
                <a:solidFill>
                  <a:schemeClr val="bg1"/>
                </a:solidFill>
              </a:rPr>
              <a:t>:</a:t>
            </a:r>
            <a:r>
              <a:rPr lang="en-US" sz="2000">
                <a:solidFill>
                  <a:schemeClr val="bg1"/>
                </a:solidFill>
              </a:rPr>
              <a:t> el sitio web más antiguo y famoso dedicado a desmontar leyendas urbanas y rumores de Internet.</a:t>
            </a:r>
          </a:p>
          <a:p>
            <a:r>
              <a:rPr lang="en-US" sz="2000" b="1">
                <a:solidFill>
                  <a:srgbClr val="615AA6"/>
                </a:solidFill>
                <a:hlinkClick r:id="rId4">
                  <a:extLst>
                    <a:ext uri="{A12FA001-AC4F-418D-AE19-62706E023703}">
                      <ahyp:hlinkClr xmlns:ahyp="http://schemas.microsoft.com/office/drawing/2018/hyperlinkcolor" val="tx"/>
                    </a:ext>
                  </a:extLst>
                </a:hlinkClick>
              </a:rPr>
              <a:t>FullFact.org</a:t>
            </a:r>
            <a:r>
              <a:rPr lang="en-US" sz="2000" b="1">
                <a:solidFill>
                  <a:schemeClr val="bg1"/>
                </a:solidFill>
              </a:rPr>
              <a:t>:</a:t>
            </a:r>
            <a:r>
              <a:rPr lang="en-US" sz="2000">
                <a:solidFill>
                  <a:schemeClr val="bg1"/>
                </a:solidFill>
              </a:rPr>
              <a:t> ideal para verificar afirmaciones políticas y estadísticas “oficiales”.</a:t>
            </a:r>
          </a:p>
          <a:p>
            <a:r>
              <a:rPr lang="en-US" sz="2000" b="1">
                <a:solidFill>
                  <a:srgbClr val="615AA6"/>
                </a:solidFill>
                <a:hlinkClick r:id="rId5">
                  <a:extLst>
                    <a:ext uri="{A12FA001-AC4F-418D-AE19-62706E023703}">
                      <ahyp:hlinkClr xmlns:ahyp="http://schemas.microsoft.com/office/drawing/2018/hyperlinkcolor" val="tx"/>
                    </a:ext>
                  </a:extLst>
                </a:hlinkClick>
              </a:rPr>
              <a:t>FactCheck.org</a:t>
            </a:r>
            <a:r>
              <a:rPr lang="en-US" sz="2000" b="1">
                <a:solidFill>
                  <a:schemeClr val="bg1"/>
                </a:solidFill>
              </a:rPr>
              <a:t>:</a:t>
            </a:r>
            <a:r>
              <a:rPr lang="en-US" sz="2000">
                <a:solidFill>
                  <a:schemeClr val="bg1"/>
                </a:solidFill>
              </a:rPr>
              <a:t> bueno para verificar afirmaciones de salud y ciencia.</a:t>
            </a:r>
          </a:p>
          <a:p>
            <a:endParaRPr lang="en-US" sz="2000" dirty="0">
              <a:solidFill>
                <a:schemeClr val="bg1"/>
              </a:solidFill>
            </a:endParaRPr>
          </a:p>
        </p:txBody>
      </p:sp>
    </p:spTree>
    <p:extLst>
      <p:ext uri="{BB962C8B-B14F-4D97-AF65-F5344CB8AC3E}">
        <p14:creationId xmlns:p14="http://schemas.microsoft.com/office/powerpoint/2010/main" val="4080504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356E401-8215-E02C-26D8-7A6862FFCFA2}"/>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F2223D18-8D9B-49AD-BAAF-B43767B2B933}"/>
              </a:ext>
            </a:extLst>
          </p:cNvPr>
          <p:cNvSpPr>
            <a:spLocks noGrp="1"/>
          </p:cNvSpPr>
          <p:nvPr>
            <p:ph type="body" sz="quarter" idx="15"/>
          </p:nvPr>
        </p:nvSpPr>
        <p:spPr/>
        <p:txBody>
          <a:bodyPr/>
          <a:lstStyle/>
          <a:p>
            <a:r>
              <a:rPr lang="en-IE" b="1"/>
              <a:t>Ejercicio práctico</a:t>
            </a:r>
            <a:endParaRPr lang="en-IE" b="1" dirty="0"/>
          </a:p>
        </p:txBody>
      </p:sp>
      <p:sp>
        <p:nvSpPr>
          <p:cNvPr id="4" name="Text Placeholder 3">
            <a:extLst>
              <a:ext uri="{FF2B5EF4-FFF2-40B4-BE49-F238E27FC236}">
                <a16:creationId xmlns:a16="http://schemas.microsoft.com/office/drawing/2014/main" id="{BC89766A-87CA-84FB-F114-0997C555C48A}"/>
              </a:ext>
            </a:extLst>
          </p:cNvPr>
          <p:cNvSpPr>
            <a:spLocks noGrp="1"/>
          </p:cNvSpPr>
          <p:nvPr>
            <p:ph type="body" sz="quarter" idx="16"/>
          </p:nvPr>
        </p:nvSpPr>
        <p:spPr/>
        <p:txBody>
          <a:bodyPr/>
          <a:lstStyle/>
          <a:p>
            <a:r>
              <a:rPr lang="en-IE"/>
              <a:t>Mira este vídeo para practicar cómo detectar las diferencias entre vídeos reales y vídeos generados por IA </a:t>
            </a:r>
          </a:p>
          <a:p>
            <a:endParaRPr lang="en-IE"/>
          </a:p>
          <a:p>
            <a:r>
              <a:rPr lang="en-IE"/>
              <a:t>La práctica hace al maestro </a:t>
            </a:r>
            <a:endParaRPr lang="en-IE" dirty="0"/>
          </a:p>
        </p:txBody>
      </p:sp>
      <p:pic>
        <p:nvPicPr>
          <p:cNvPr id="5" name="Online Media 4" title="Can You Spot The Difference in Real Vs AI Videos in 2025? (Guessing Challenge)">
            <a:hlinkClick r:id="" action="ppaction://media"/>
            <a:extLst>
              <a:ext uri="{FF2B5EF4-FFF2-40B4-BE49-F238E27FC236}">
                <a16:creationId xmlns:a16="http://schemas.microsoft.com/office/drawing/2014/main" id="{53B9D01F-3116-ACCD-AF00-828D38359C4B}"/>
              </a:ext>
            </a:extLst>
          </p:cNvPr>
          <p:cNvPicPr>
            <a:picLocks noRot="1" noChangeAspect="1"/>
          </p:cNvPicPr>
          <p:nvPr>
            <a:videoFile r:link="rId1"/>
          </p:nvPr>
        </p:nvPicPr>
        <p:blipFill>
          <a:blip r:embed="rId3"/>
          <a:stretch>
            <a:fillRect/>
          </a:stretch>
        </p:blipFill>
        <p:spPr>
          <a:xfrm>
            <a:off x="1016000" y="2705799"/>
            <a:ext cx="5080000" cy="3283543"/>
          </a:xfrm>
          <a:prstGeom prst="rect">
            <a:avLst/>
          </a:prstGeom>
        </p:spPr>
      </p:pic>
      <p:sp>
        <p:nvSpPr>
          <p:cNvPr id="7" name="TextBox 6">
            <a:extLst>
              <a:ext uri="{FF2B5EF4-FFF2-40B4-BE49-F238E27FC236}">
                <a16:creationId xmlns:a16="http://schemas.microsoft.com/office/drawing/2014/main" id="{008492A0-33C5-5AA3-AA15-F7DEDA5A36D2}"/>
              </a:ext>
            </a:extLst>
          </p:cNvPr>
          <p:cNvSpPr txBox="1"/>
          <p:nvPr/>
        </p:nvSpPr>
        <p:spPr>
          <a:xfrm>
            <a:off x="6689558" y="4024404"/>
            <a:ext cx="4726302" cy="646331"/>
          </a:xfrm>
          <a:prstGeom prst="rect">
            <a:avLst/>
          </a:prstGeom>
          <a:noFill/>
        </p:spPr>
        <p:txBody>
          <a:bodyPr wrap="square">
            <a:spAutoFit/>
          </a:bodyPr>
          <a:lstStyle/>
          <a:p>
            <a:r>
              <a:rPr lang="en-US">
                <a:solidFill>
                  <a:srgbClr val="292668"/>
                </a:solidFill>
                <a:hlinkClick r:id="rId4">
                  <a:extLst>
                    <a:ext uri="{A12FA001-AC4F-418D-AE19-62706E023703}">
                      <ahyp:hlinkClr xmlns:ahyp="http://schemas.microsoft.com/office/drawing/2018/hyperlinkcolor" val="tx"/>
                    </a:ext>
                  </a:extLst>
                </a:hlinkClick>
              </a:rPr>
              <a:t>¿Puedes identificar la diferencia entre videos reales e IA en 2025? (Desafío de adivinanzas)</a:t>
            </a:r>
            <a:endParaRPr lang="en-IE" dirty="0">
              <a:solidFill>
                <a:srgbClr val="292668"/>
              </a:solidFill>
            </a:endParaRPr>
          </a:p>
        </p:txBody>
      </p:sp>
    </p:spTree>
    <p:extLst>
      <p:ext uri="{BB962C8B-B14F-4D97-AF65-F5344CB8AC3E}">
        <p14:creationId xmlns:p14="http://schemas.microsoft.com/office/powerpoint/2010/main" val="347004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38E378DF-E19D-745B-DD09-31CBC7780973}"/>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26" name="Freeform 25">
            <a:extLst>
              <a:ext uri="{FF2B5EF4-FFF2-40B4-BE49-F238E27FC236}">
                <a16:creationId xmlns:a16="http://schemas.microsoft.com/office/drawing/2014/main" id="{89CBCF90-DABF-4A9C-209D-C0E5146A7274}"/>
              </a:ext>
            </a:extLst>
          </p:cNvPr>
          <p:cNvSpPr/>
          <p:nvPr/>
        </p:nvSpPr>
        <p:spPr>
          <a:xfrm>
            <a:off x="799128" y="1655805"/>
            <a:ext cx="10203652" cy="4455922"/>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5696D0"/>
              </a:gs>
              <a:gs pos="44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3032716" y="4937828"/>
            <a:ext cx="5736476" cy="1477328"/>
          </a:xfrm>
          <a:prstGeom prst="rect">
            <a:avLst/>
          </a:prstGeom>
          <a:noFill/>
        </p:spPr>
        <p:txBody>
          <a:bodyPr wrap="square" rtlCol="0">
            <a:spAutoFit/>
          </a:bodyPr>
          <a:lstStyle/>
          <a:p>
            <a:pPr algn="ctr"/>
            <a:r>
              <a:rPr lang="en-US" sz="3000" b="1" i="1" spc="162">
                <a:solidFill>
                  <a:schemeClr val="bg1"/>
                </a:solidFill>
                <a:latin typeface="Calibri" panose="020F0502020204030204" pitchFamily="34" charset="0"/>
                <a:cs typeface="Calibri" panose="020F0502020204030204" pitchFamily="34" charset="0"/>
              </a:rPr>
              <a:t>Nada desaparece NUNCA una vez que se publica en Internet.</a:t>
            </a:r>
          </a:p>
          <a:p>
            <a:pPr algn="ctr"/>
            <a:r>
              <a:rPr lang="en-US" sz="3000" b="1" i="1" spc="162">
                <a:solidFill>
                  <a:schemeClr val="bg1"/>
                </a:solidFill>
                <a:latin typeface="Calibri" panose="020F0502020204030204" pitchFamily="34" charset="0"/>
                <a:cs typeface="Calibri" panose="020F0502020204030204" pitchFamily="34" charset="0"/>
              </a:rPr>
              <a:t>.</a:t>
            </a:r>
            <a:endParaRPr lang="en-US" sz="3000" b="1" i="1" spc="162" dirty="0">
              <a:solidFill>
                <a:schemeClr val="bg1"/>
              </a:solidFill>
              <a:latin typeface="Calibri" panose="020F0502020204030204" pitchFamily="34" charset="0"/>
              <a:cs typeface="Calibri" panose="020F0502020204030204" pitchFamily="34" charset="0"/>
            </a:endParaRPr>
          </a:p>
        </p:txBody>
      </p:sp>
      <p:pic>
        <p:nvPicPr>
          <p:cNvPr id="5" name="Picture 4" descr="A colorful circles with white lines and dots&#10;&#10;AI-generated content may be incorrect.">
            <a:extLst>
              <a:ext uri="{FF2B5EF4-FFF2-40B4-BE49-F238E27FC236}">
                <a16:creationId xmlns:a16="http://schemas.microsoft.com/office/drawing/2014/main" id="{843FC32C-4851-A9BF-7536-BB447785D92E}"/>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1316110" y="-549000"/>
            <a:ext cx="3845287" cy="3119494"/>
          </a:xfrm>
          <a:prstGeom prst="rect">
            <a:avLst/>
          </a:prstGeom>
        </p:spPr>
      </p:pic>
    </p:spTree>
    <p:extLst>
      <p:ext uri="{BB962C8B-B14F-4D97-AF65-F5344CB8AC3E}">
        <p14:creationId xmlns:p14="http://schemas.microsoft.com/office/powerpoint/2010/main" val="9035744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t>
            </a:r>
            <a:r>
              <a:rPr lang="en-US" sz="3000" b="1" dirty="0"/>
              <a:t>.ai4seniorsproject</a:t>
            </a:r>
            <a:r>
              <a:rPr lang="en-US" sz="3000" dirty="0"/>
              <a: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a:solidFill>
                  <a:schemeClr val="bg1"/>
                </a:solidFill>
              </a:rPr>
              <a:t>Sigue Nuestro Recorrido</a:t>
            </a:r>
            <a:endParaRPr lang="en-US" dirty="0">
              <a:solidFill>
                <a:schemeClr val="bg1"/>
              </a:solidFill>
            </a:endParaRP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062103"/>
          </a:xfrm>
          <a:prstGeom prst="rect">
            <a:avLst/>
          </a:prstGeom>
          <a:noFill/>
        </p:spPr>
        <p:txBody>
          <a:bodyPr wrap="square" rtlCol="0">
            <a:spAutoFit/>
          </a:bodyPr>
          <a:lstStyle/>
          <a:p>
            <a:r>
              <a:rPr lang="en-IE" sz="3200" b="1">
                <a:solidFill>
                  <a:srgbClr val="292668"/>
                </a:solidFill>
              </a:rPr>
              <a:t>Enhorabuena</a:t>
            </a:r>
            <a:r>
              <a:rPr lang="en-IE" sz="3200">
                <a:solidFill>
                  <a:srgbClr val="292668"/>
                </a:solidFill>
              </a:rPr>
              <a:t> has completado el </a:t>
            </a:r>
            <a:r>
              <a:rPr lang="en-IE" sz="3200" b="1">
                <a:solidFill>
                  <a:srgbClr val="292668"/>
                </a:solidFill>
              </a:rPr>
              <a:t>Módulo 1</a:t>
            </a:r>
            <a:r>
              <a:rPr lang="en-IE" sz="3200">
                <a:solidFill>
                  <a:srgbClr val="292668"/>
                </a:solidFill>
              </a:rPr>
              <a:t>, continúa tu camino de aprendizaje…</a:t>
            </a:r>
            <a:r>
              <a:rPr lang="en-IE" sz="3200" b="1">
                <a:solidFill>
                  <a:srgbClr val="292668"/>
                </a:solidFill>
              </a:rPr>
              <a:t>El Módulo 2</a:t>
            </a:r>
            <a:r>
              <a:rPr lang="en-IE" sz="3200">
                <a:solidFill>
                  <a:srgbClr val="292668"/>
                </a:solidFill>
              </a:rPr>
              <a:t> aborda la IA en AI </a:t>
            </a:r>
            <a:r>
              <a:rPr lang="en-IE" sz="3200" b="1">
                <a:solidFill>
                  <a:srgbClr val="292668"/>
                </a:solidFill>
              </a:rPr>
              <a:t>las finanzas personales y la prevención de fraudes. </a:t>
            </a:r>
            <a:endParaRPr lang="en-IE" sz="3200" dirty="0">
              <a:solidFill>
                <a:srgbClr val="292668"/>
              </a:solidFill>
            </a:endParaRP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F47171-EEF7-4B5D-9919-230F4BE48092}"/>
              </a:ext>
            </a:extLst>
          </p:cNvPr>
          <p:cNvSpPr>
            <a:spLocks noGrp="1"/>
          </p:cNvSpPr>
          <p:nvPr>
            <p:ph type="body" sz="quarter" idx="13"/>
          </p:nvPr>
        </p:nvSpPr>
        <p:spPr>
          <a:xfrm>
            <a:off x="3279618" y="2277637"/>
            <a:ext cx="6128571" cy="3117538"/>
          </a:xfrm>
        </p:spPr>
        <p:txBody>
          <a:bodyPr>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242B62"/>
                </a:solidFill>
                <a:effectLst/>
                <a:uLnTx/>
                <a:uFillTx/>
                <a:latin typeface="Calibri" panose="020F0502020204030204"/>
                <a:ea typeface="+mn-ea"/>
                <a:cs typeface="+mn-cs"/>
              </a:rPr>
              <a:t>Imagina que se trata de una casa: </a:t>
            </a:r>
            <a:endPar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242B62"/>
                </a:solidFill>
                <a:effectLst/>
                <a:highlight>
                  <a:srgbClr val="5696D0"/>
                </a:highlight>
                <a:uLnTx/>
                <a:uFillTx/>
                <a:latin typeface="Calibri" panose="020F0502020204030204"/>
                <a:ea typeface="+mn-ea"/>
                <a:cs typeface="+mn-cs"/>
              </a:rPr>
              <a:t>La seguridad en línea </a:t>
            </a:r>
            <a:r>
              <a:rPr kumimoji="0" lang="en-US" sz="2400" b="0" i="0" u="none" strike="noStrike" kern="1200" cap="none" spc="0" normalizeH="0" baseline="0" noProof="0">
                <a:ln>
                  <a:noFill/>
                </a:ln>
                <a:solidFill>
                  <a:srgbClr val="242B62"/>
                </a:solidFill>
                <a:effectLst/>
                <a:uLnTx/>
                <a:uFillTx/>
                <a:latin typeface="Calibri" panose="020F0502020204030204"/>
                <a:ea typeface="+mn-ea"/>
                <a:cs typeface="+mn-cs"/>
              </a:rPr>
              <a:t>es el sistema de alarma de alta gama y el aparato puesto en la puerta.</a:t>
            </a:r>
            <a:endPar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242B62"/>
                </a:solidFill>
                <a:effectLst/>
                <a:highlight>
                  <a:srgbClr val="5696D0"/>
                </a:highlight>
                <a:uLnTx/>
                <a:uFillTx/>
                <a:latin typeface="Calibri" panose="020F0502020204030204"/>
                <a:ea typeface="+mn-ea"/>
                <a:cs typeface="+mn-cs"/>
              </a:rPr>
              <a:t>La seguridad digital </a:t>
            </a:r>
            <a:r>
              <a:rPr kumimoji="0" lang="en-US" sz="2400" b="0" i="0" u="none" strike="noStrike" kern="1200" cap="none" spc="0" normalizeH="0" baseline="0" noProof="0">
                <a:ln>
                  <a:noFill/>
                </a:ln>
                <a:solidFill>
                  <a:srgbClr val="242B62"/>
                </a:solidFill>
                <a:effectLst/>
                <a:uLnTx/>
                <a:uFillTx/>
                <a:latin typeface="Calibri" panose="020F0502020204030204"/>
                <a:ea typeface="+mn-ea"/>
                <a:cs typeface="+mn-cs"/>
              </a:rPr>
              <a:t>es saber que no debes invitar a extraños a casa, ni enseñar el plano de tu piso con todo el vecindario.  </a:t>
            </a:r>
            <a:endPar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dirty="0">
              <a:solidFill>
                <a:srgbClr val="242B62"/>
              </a:solidFill>
              <a:latin typeface="Calibri" panose="020F0502020204030204"/>
            </a:endParaRPr>
          </a:p>
          <a:p>
            <a:pPr lvl="0" algn="l">
              <a:lnSpc>
                <a:spcPct val="100000"/>
              </a:lnSpc>
              <a:defRPr/>
            </a:pPr>
            <a:r>
              <a:rPr lang="en-US" sz="2400" b="1">
                <a:solidFill>
                  <a:srgbClr val="292668"/>
                </a:solidFill>
              </a:rPr>
              <a:t>Internet</a:t>
            </a:r>
            <a:r>
              <a:rPr lang="en-US" sz="2400">
                <a:solidFill>
                  <a:srgbClr val="292668"/>
                </a:solidFill>
              </a:rPr>
              <a:t> es como una gran ciudad. La mayoría de la gente es fiable, pero aún así cerramos nuestra puerta por la noche. </a:t>
            </a:r>
            <a:endParaRPr kumimoji="0" lang="en-US" sz="2400" b="0" i="0" u="none" strike="noStrike" kern="1200" cap="none" spc="0" normalizeH="0" baseline="0" noProof="0" dirty="0">
              <a:ln>
                <a:noFill/>
              </a:ln>
              <a:solidFill>
                <a:srgbClr val="292668"/>
              </a:solidFill>
              <a:effectLst/>
              <a:uLnTx/>
              <a:uFillTx/>
              <a:latin typeface="Calibri" panose="020F0502020204030204"/>
              <a:ea typeface="+mn-ea"/>
              <a:cs typeface="+mn-cs"/>
            </a:endParaRPr>
          </a:p>
          <a:p>
            <a:endParaRPr lang="en-US" sz="2400" dirty="0"/>
          </a:p>
        </p:txBody>
      </p:sp>
      <p:sp>
        <p:nvSpPr>
          <p:cNvPr id="8" name="TextBox 7">
            <a:extLst>
              <a:ext uri="{FF2B5EF4-FFF2-40B4-BE49-F238E27FC236}">
                <a16:creationId xmlns:a16="http://schemas.microsoft.com/office/drawing/2014/main" id="{BF11CA47-2F13-AB19-7A8E-195C6570388C}"/>
              </a:ext>
            </a:extLst>
          </p:cNvPr>
          <p:cNvSpPr txBox="1"/>
          <p:nvPr/>
        </p:nvSpPr>
        <p:spPr>
          <a:xfrm>
            <a:off x="3279618" y="952360"/>
            <a:ext cx="6160882" cy="570092"/>
          </a:xfrm>
          <a:prstGeom prst="rect">
            <a:avLst/>
          </a:prstGeom>
          <a:noFill/>
        </p:spPr>
        <p:txBody>
          <a:bodyPr wrap="square">
            <a:spAutoFit/>
          </a:bodyPr>
          <a:lstStyle/>
          <a:p>
            <a:pPr marL="0" marR="0" lvl="0" indent="0" algn="l" defTabSz="914400" rtl="0" eaLnBrk="1" fontAlgn="auto" latinLnBrk="0" hangingPunct="1">
              <a:lnSpc>
                <a:spcPts val="372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a:ln>
                  <a:noFill/>
                </a:ln>
                <a:solidFill>
                  <a:srgbClr val="242B62"/>
                </a:solidFill>
                <a:effectLst/>
                <a:uLnTx/>
                <a:uFillTx/>
                <a:latin typeface="Calibri" panose="020F0502020204030204"/>
                <a:ea typeface="+mn-ea"/>
                <a:cs typeface="+mn-cs"/>
              </a:rPr>
              <a:t>Entendiendo ambos términos…</a:t>
            </a:r>
            <a:endParaRPr kumimoji="0" lang="en-US" sz="3600" b="1" i="0" u="none" strike="noStrike" kern="1200" cap="none" spc="0" normalizeH="0" baseline="0" noProof="0" dirty="0">
              <a:ln>
                <a:noFill/>
              </a:ln>
              <a:solidFill>
                <a:srgbClr val="242B6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5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8E266-A069-A0F5-7D6C-A662787E271F}"/>
            </a:ext>
          </a:extLst>
        </p:cNvPr>
        <p:cNvGrpSpPr/>
        <p:nvPr/>
      </p:nvGrpSpPr>
      <p:grpSpPr>
        <a:xfrm>
          <a:off x="0" y="0"/>
          <a:ext cx="0" cy="0"/>
          <a:chOff x="0" y="0"/>
          <a:chExt cx="0" cy="0"/>
        </a:xfrm>
      </p:grpSpPr>
      <p:pic>
        <p:nvPicPr>
          <p:cNvPr id="6" name="Picture Placeholder 4" descr="Child hiding in bushes">
            <a:extLst>
              <a:ext uri="{FF2B5EF4-FFF2-40B4-BE49-F238E27FC236}">
                <a16:creationId xmlns:a16="http://schemas.microsoft.com/office/drawing/2014/main" id="{AC2FF169-E194-8F8F-2C76-23659F2A3E9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5473B76D-15E7-DBAF-F4C4-63FAB978C9A5}"/>
              </a:ext>
            </a:extLst>
          </p:cNvPr>
          <p:cNvSpPr>
            <a:spLocks noGrp="1"/>
          </p:cNvSpPr>
          <p:nvPr>
            <p:ph type="body" sz="quarter" idx="15"/>
          </p:nvPr>
        </p:nvSpPr>
        <p:spPr>
          <a:prstGeom prst="rect">
            <a:avLst/>
          </a:prstGeom>
        </p:spPr>
        <p:txBody>
          <a:bodyPr>
            <a:normAutofit fontScale="85000" lnSpcReduction="10000"/>
          </a:bodyPr>
          <a:lstStyle/>
          <a:p>
            <a:r>
              <a:rPr lang="en-US" b="1"/>
              <a:t>Seguridad Digital (Quién y Por Qué)</a:t>
            </a:r>
            <a:endParaRPr lang="en-US" b="1" dirty="0"/>
          </a:p>
        </p:txBody>
      </p:sp>
      <p:sp>
        <p:nvSpPr>
          <p:cNvPr id="8" name="Text Placeholder 7">
            <a:extLst>
              <a:ext uri="{FF2B5EF4-FFF2-40B4-BE49-F238E27FC236}">
                <a16:creationId xmlns:a16="http://schemas.microsoft.com/office/drawing/2014/main" id="{40962DE5-73F0-165C-45BA-1F5E6BFE70D3}"/>
              </a:ext>
            </a:extLst>
          </p:cNvPr>
          <p:cNvSpPr>
            <a:spLocks noGrp="1"/>
          </p:cNvSpPr>
          <p:nvPr>
            <p:ph type="body" sz="quarter" idx="17"/>
          </p:nvPr>
        </p:nvSpPr>
        <p:spPr>
          <a:xfrm>
            <a:off x="4859766" y="1254693"/>
            <a:ext cx="6684024" cy="4021291"/>
          </a:xfrm>
        </p:spPr>
        <p:txBody>
          <a:bodyPr/>
          <a:lstStyle/>
          <a:p>
            <a:pPr>
              <a:lnSpc>
                <a:spcPct val="100000"/>
              </a:lnSpc>
            </a:pPr>
            <a:r>
              <a:rPr lang="en-US"/>
              <a:t>La seguridad es comportamental. Se refiere a la interacción humana y los hábitos personales que te mantienen a salvo del peligro.</a:t>
            </a:r>
          </a:p>
          <a:p>
            <a:pPr>
              <a:lnSpc>
                <a:spcPct val="100000"/>
              </a:lnSpc>
            </a:pPr>
            <a:r>
              <a:rPr lang="en-US" b="1"/>
              <a:t>Este módulo </a:t>
            </a:r>
            <a:r>
              <a:rPr lang="en-US"/>
              <a:t>se enfoca en el bienestar personal y la interacción social</a:t>
            </a:r>
            <a:endParaRPr lang="en-US" b="1" dirty="0"/>
          </a:p>
          <a:p>
            <a:pPr>
              <a:lnSpc>
                <a:spcPct val="100000"/>
              </a:lnSpc>
            </a:pPr>
            <a:r>
              <a:rPr lang="en-US" b="1"/>
              <a:t>Principales amenazas: </a:t>
            </a:r>
            <a:r>
              <a:rPr lang="en-US" dirty="0"/>
              <a:t>Phishing, smishing</a:t>
            </a:r>
            <a:r>
              <a:rPr lang="en-US"/>
              <a:t>, suplantación de identidad mediante ingeniería social y fraudes en línea.</a:t>
            </a:r>
            <a:endParaRPr lang="en-US" dirty="0"/>
          </a:p>
          <a:p>
            <a:pPr>
              <a:lnSpc>
                <a:spcPct val="100000"/>
              </a:lnSpc>
            </a:pPr>
            <a:r>
              <a:rPr lang="en-US" b="1"/>
              <a:t>Prácticas comunes:</a:t>
            </a:r>
            <a:endParaRPr lang="en-US" b="1" dirty="0"/>
          </a:p>
          <a:p>
            <a:pPr marL="342900" indent="-342900">
              <a:lnSpc>
                <a:spcPct val="100000"/>
              </a:lnSpc>
              <a:buFont typeface="Arial" panose="020B0604020202020204" pitchFamily="34" charset="0"/>
              <a:buChar char="•"/>
            </a:pPr>
            <a:r>
              <a:rPr lang="en-US" b="1"/>
              <a:t>Ajustes de privacidad:</a:t>
            </a:r>
            <a:r>
              <a:rPr lang="en-US"/>
              <a:t> Escoger quién ve tus fotos</a:t>
            </a:r>
            <a:endParaRPr lang="en-US" dirty="0"/>
          </a:p>
          <a:p>
            <a:pPr marL="342900" indent="-342900">
              <a:lnSpc>
                <a:spcPct val="100000"/>
              </a:lnSpc>
              <a:buFont typeface="Arial" panose="020B0604020202020204" pitchFamily="34" charset="0"/>
              <a:buChar char="•"/>
            </a:pPr>
            <a:r>
              <a:rPr lang="en-US" b="1"/>
              <a:t>Huella digital: </a:t>
            </a:r>
            <a:r>
              <a:rPr lang="en-US"/>
              <a:t>Ser consciente de que lo que publicas hoy puede perseguirte en el futuro</a:t>
            </a:r>
            <a:endParaRPr lang="en-US" dirty="0"/>
          </a:p>
          <a:p>
            <a:pPr marL="342900" indent="-342900">
              <a:lnSpc>
                <a:spcPct val="100000"/>
              </a:lnSpc>
              <a:buFont typeface="Arial" panose="020B0604020202020204" pitchFamily="34" charset="0"/>
              <a:buChar char="•"/>
            </a:pPr>
            <a:r>
              <a:rPr lang="en-US" b="1"/>
              <a:t>Pensamiento crítico: </a:t>
            </a:r>
            <a:r>
              <a:rPr lang="en-US"/>
              <a:t>Identificar una estfa “demasiado buena para ser verdad” o una noticia falsa</a:t>
            </a:r>
            <a:endParaRPr lang="en-US" dirty="0"/>
          </a:p>
        </p:txBody>
      </p:sp>
      <p:pic>
        <p:nvPicPr>
          <p:cNvPr id="5" name="Picture 4" descr="A colorful circles with white lines and dots&#10;&#10;AI-generated content may be incorrect.">
            <a:extLst>
              <a:ext uri="{FF2B5EF4-FFF2-40B4-BE49-F238E27FC236}">
                <a16:creationId xmlns:a16="http://schemas.microsoft.com/office/drawing/2014/main" id="{99940944-E96F-4D4C-B1C7-A274AF8AF1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8199" y="4331028"/>
            <a:ext cx="3657707" cy="2910004"/>
          </a:xfrm>
          <a:prstGeom prst="rect">
            <a:avLst/>
          </a:prstGeom>
        </p:spPr>
      </p:pic>
    </p:spTree>
    <p:extLst>
      <p:ext uri="{BB962C8B-B14F-4D97-AF65-F5344CB8AC3E}">
        <p14:creationId xmlns:p14="http://schemas.microsoft.com/office/powerpoint/2010/main" val="77973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nd a young person looking at a tablet&#10;&#10;AI-generated content may be incorrect.">
            <a:extLst>
              <a:ext uri="{FF2B5EF4-FFF2-40B4-BE49-F238E27FC236}">
                <a16:creationId xmlns:a16="http://schemas.microsoft.com/office/drawing/2014/main" id="{AA079946-56F0-5775-9518-5E3E3DB765F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7764874" y="730800"/>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722297" y="3428999"/>
            <a:ext cx="4680135" cy="2308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4604753" cy="2308324"/>
          </a:xfrm>
          <a:prstGeom prst="rect">
            <a:avLst/>
          </a:prstGeom>
          <a:noFill/>
        </p:spPr>
        <p:txBody>
          <a:bodyPr wrap="square" rtlCol="0">
            <a:spAutoFit/>
          </a:bodyPr>
          <a:lstStyle/>
          <a:p>
            <a:r>
              <a:rPr lang="en-US" sz="3600" b="1" spc="324">
                <a:solidFill>
                  <a:srgbClr val="242B62"/>
                </a:solidFill>
                <a:latin typeface="Calibri" panose="020F0502020204030204" pitchFamily="34" charset="0"/>
                <a:cs typeface="Calibri" panose="020F0502020204030204" pitchFamily="34" charset="0"/>
              </a:rPr>
              <a:t>CONTRASEÑAS, AJUSTES DE PRIVACIDAD Y SEGURIDAD </a:t>
            </a:r>
            <a:endParaRPr lang="en-US" sz="3600" b="1" spc="324"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5"/>
          </p:nvPr>
        </p:nvSpPr>
        <p:spPr>
          <a:xfrm>
            <a:off x="475654" y="559279"/>
            <a:ext cx="5037906" cy="1187204"/>
          </a:xfrm>
          <a:prstGeom prst="rect">
            <a:avLst/>
          </a:prstGeom>
        </p:spPr>
        <p:txBody>
          <a:bodyPr>
            <a:normAutofit/>
          </a:bodyPr>
          <a:lstStyle/>
          <a:p>
            <a:r>
              <a:rPr lang="en-US" b="1"/>
              <a:t>¿Por qué necesitamos contraseñas y ajustes?</a:t>
            </a:r>
            <a:endParaRPr lang="en-US" b="1" dirty="0"/>
          </a:p>
        </p:txBody>
      </p:sp>
      <p:pic>
        <p:nvPicPr>
          <p:cNvPr id="5" name="Picture Placeholder 4" descr="Keys to a home">
            <a:extLst>
              <a:ext uri="{FF2B5EF4-FFF2-40B4-BE49-F238E27FC236}">
                <a16:creationId xmlns:a16="http://schemas.microsoft.com/office/drawing/2014/main" id="{DA3FA7AB-A8CE-7F94-3CAA-C83EDB7760D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096000" y="0"/>
            <a:ext cx="5348742" cy="6858000"/>
          </a:xfrm>
        </p:spPr>
      </p:pic>
      <p:pic>
        <p:nvPicPr>
          <p:cNvPr id="7" name="Picture 6" descr="A colorful circles with white lines and dots&#10;&#10;AI-generated content may be incorrect.">
            <a:extLst>
              <a:ext uri="{FF2B5EF4-FFF2-40B4-BE49-F238E27FC236}">
                <a16:creationId xmlns:a16="http://schemas.microsoft.com/office/drawing/2014/main" id="{33C0466E-1979-C326-4457-D97CD30947BE}"/>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4967284" y="4351472"/>
            <a:ext cx="3845287" cy="3119494"/>
          </a:xfrm>
          <a:prstGeom prst="rect">
            <a:avLst/>
          </a:prstGeom>
        </p:spPr>
      </p:pic>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7"/>
          </p:nvPr>
        </p:nvSpPr>
        <p:spPr>
          <a:xfrm>
            <a:off x="475654" y="2036983"/>
            <a:ext cx="4847784" cy="4021291"/>
          </a:xfrm>
          <a:prstGeom prst="rect">
            <a:avLst/>
          </a:prstGeom>
        </p:spPr>
        <p:txBody>
          <a:bodyPr/>
          <a:lstStyle/>
          <a:p>
            <a:pPr>
              <a:lnSpc>
                <a:spcPct val="100000"/>
              </a:lnSpc>
            </a:pPr>
            <a:r>
              <a:rPr lang="en-US"/>
              <a:t>Imagina ir al banco o a una consulta médica. No te gustaría que la persona que tienes detrás pudiera ver tu saldo bancario o tu historial médico. En el mundo real, tenemos  paredes y salas privadas. </a:t>
            </a:r>
            <a:endParaRPr lang="en-US" dirty="0"/>
          </a:p>
          <a:p>
            <a:pPr>
              <a:lnSpc>
                <a:spcPct val="100000"/>
              </a:lnSpc>
            </a:pPr>
            <a:r>
              <a:rPr lang="en-US" sz="2800" b="1">
                <a:solidFill>
                  <a:srgbClr val="292668"/>
                </a:solidFill>
              </a:rPr>
              <a:t>En línea, tenemos contraseñas y ajustes de privacidad para proteger nuestros datos.</a:t>
            </a:r>
            <a:endParaRPr lang="en-US" sz="2800" dirty="0">
              <a:solidFill>
                <a:srgbClr val="292668"/>
              </a:solidFill>
            </a:endParaRPr>
          </a:p>
        </p:txBody>
      </p:sp>
    </p:spTree>
    <p:extLst>
      <p:ext uri="{BB962C8B-B14F-4D97-AF65-F5344CB8AC3E}">
        <p14:creationId xmlns:p14="http://schemas.microsoft.com/office/powerpoint/2010/main" val="1963509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B336E7-C073-3929-0C50-4CF31AB86406}"/>
              </a:ext>
            </a:extLst>
          </p:cNvPr>
          <p:cNvSpPr>
            <a:spLocks noGrp="1"/>
          </p:cNvSpPr>
          <p:nvPr>
            <p:ph type="body" sz="quarter" idx="15"/>
          </p:nvPr>
        </p:nvSpPr>
        <p:spPr/>
        <p:txBody>
          <a:bodyPr/>
          <a:lstStyle/>
          <a:p>
            <a:r>
              <a:rPr lang="en-IE" b="1"/>
              <a:t>La </a:t>
            </a:r>
            <a:r>
              <a:rPr lang="en-IE" b="1" i="1">
                <a:solidFill>
                  <a:srgbClr val="615AA6"/>
                </a:solidFill>
              </a:rPr>
              <a:t>llave </a:t>
            </a:r>
            <a:r>
              <a:rPr lang="en-IE" b="1"/>
              <a:t>Digital: Contraseñas</a:t>
            </a:r>
            <a:endParaRPr lang="en-IE" b="1" dirty="0"/>
          </a:p>
          <a:p>
            <a:endParaRPr lang="en-IE" b="1" dirty="0"/>
          </a:p>
        </p:txBody>
      </p:sp>
      <p:sp>
        <p:nvSpPr>
          <p:cNvPr id="3" name="Text Placeholder 2">
            <a:extLst>
              <a:ext uri="{FF2B5EF4-FFF2-40B4-BE49-F238E27FC236}">
                <a16:creationId xmlns:a16="http://schemas.microsoft.com/office/drawing/2014/main" id="{E32DC05E-FE39-B65E-52CD-A081E18BBD21}"/>
              </a:ext>
            </a:extLst>
          </p:cNvPr>
          <p:cNvSpPr>
            <a:spLocks noGrp="1"/>
          </p:cNvSpPr>
          <p:nvPr>
            <p:ph type="body" sz="quarter" idx="17"/>
          </p:nvPr>
        </p:nvSpPr>
        <p:spPr>
          <a:xfrm>
            <a:off x="798700" y="1880689"/>
            <a:ext cx="5210214" cy="4021291"/>
          </a:xfrm>
        </p:spPr>
        <p:txBody>
          <a:bodyPr/>
          <a:lstStyle/>
          <a:p>
            <a:pPr>
              <a:spcAft>
                <a:spcPts val="600"/>
              </a:spcAft>
            </a:pPr>
            <a:r>
              <a:rPr lang="en-US"/>
              <a:t>Una contraseña es un </a:t>
            </a:r>
            <a:r>
              <a:rPr lang="en-US" b="1"/>
              <a:t>código secreto </a:t>
            </a:r>
            <a:r>
              <a:rPr lang="en-US"/>
              <a:t>que demuestra que eres quien dices ser.</a:t>
            </a:r>
            <a:endParaRPr lang="en-US" sz="1200" dirty="0"/>
          </a:p>
          <a:p>
            <a:pPr>
              <a:spcAft>
                <a:spcPts val="600"/>
              </a:spcAft>
            </a:pPr>
            <a:r>
              <a:rPr lang="en-US" b="1"/>
              <a:t>Función:</a:t>
            </a:r>
            <a:r>
              <a:rPr lang="en-US"/>
              <a:t> Mantiene tu </a:t>
            </a:r>
            <a:r>
              <a:rPr lang="en-US" i="1"/>
              <a:t>espacio digital </a:t>
            </a:r>
            <a:r>
              <a:rPr lang="en-US"/>
              <a:t>(como tu correo electrónico o tu cuenta del banco) cerrada, de tal forma que solo tú puedes entrar.</a:t>
            </a:r>
            <a:endParaRPr lang="en-US" dirty="0"/>
          </a:p>
          <a:p>
            <a:pPr>
              <a:spcAft>
                <a:spcPts val="600"/>
              </a:spcAft>
            </a:pPr>
            <a:r>
              <a:rPr lang="en-US" b="1"/>
              <a:t>Por qué las webs lo piden:</a:t>
            </a:r>
            <a:r>
              <a:rPr lang="en-US"/>
              <a:t> Lás páginas web almacenan tu información (dirección, tarjetas bancarias, imágenes…). Requieren una contraseña para asegurar que no facilitan acceso a a tu información privada a un extraño. </a:t>
            </a:r>
            <a:endParaRPr lang="en-US" dirty="0"/>
          </a:p>
          <a:p>
            <a:pPr>
              <a:spcAft>
                <a:spcPts val="600"/>
              </a:spcAft>
            </a:pPr>
            <a:endParaRPr lang="en-IE" dirty="0"/>
          </a:p>
        </p:txBody>
      </p:sp>
      <p:pic>
        <p:nvPicPr>
          <p:cNvPr id="5" name="Picture 4">
            <a:extLst>
              <a:ext uri="{FF2B5EF4-FFF2-40B4-BE49-F238E27FC236}">
                <a16:creationId xmlns:a16="http://schemas.microsoft.com/office/drawing/2014/main" id="{D393F47F-E1B7-0E18-2313-B4983DE6DA55}"/>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096000" y="1882737"/>
            <a:ext cx="5210214" cy="4021290"/>
          </a:xfrm>
          <a:prstGeom prst="rect">
            <a:avLst/>
          </a:prstGeom>
        </p:spPr>
      </p:pic>
    </p:spTree>
    <p:extLst>
      <p:ext uri="{BB962C8B-B14F-4D97-AF65-F5344CB8AC3E}">
        <p14:creationId xmlns:p14="http://schemas.microsoft.com/office/powerpoint/2010/main" val="385586004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38011</TotalTime>
  <Words>3782</Words>
  <Application>Microsoft Macintosh PowerPoint</Application>
  <PresentationFormat>Panorámica</PresentationFormat>
  <Paragraphs>321</Paragraphs>
  <Slides>46</Slides>
  <Notes>10</Notes>
  <HiddenSlides>0</HiddenSlides>
  <MMClips>4</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46</vt:i4>
      </vt:variant>
    </vt:vector>
  </HeadingPairs>
  <TitlesOfParts>
    <vt:vector size="53" baseType="lpstr">
      <vt:lpstr>Arial</vt:lpstr>
      <vt:lpstr>Calibri</vt:lpstr>
      <vt:lpstr>Google Sans Text</vt:lpstr>
      <vt:lpstr>Montserrat</vt:lpstr>
      <vt:lpstr>Roboto</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César Isaac Veliz Paiz</cp:lastModifiedBy>
  <cp:revision>293</cp:revision>
  <dcterms:created xsi:type="dcterms:W3CDTF">2020-10-14T13:32:04Z</dcterms:created>
  <dcterms:modified xsi:type="dcterms:W3CDTF">2026-07-28T10:23:21Z</dcterms:modified>
</cp:coreProperties>
</file>