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704" r:id="rId2"/>
    <p:sldMasterId id="2147483729" r:id="rId3"/>
    <p:sldMasterId id="2147483759" r:id="rId4"/>
  </p:sldMasterIdLst>
  <p:notesMasterIdLst>
    <p:notesMasterId r:id="rId45"/>
  </p:notesMasterIdLst>
  <p:sldIdLst>
    <p:sldId id="4374" r:id="rId5"/>
    <p:sldId id="4417" r:id="rId6"/>
    <p:sldId id="257" r:id="rId7"/>
    <p:sldId id="4418" r:id="rId8"/>
    <p:sldId id="4419" r:id="rId9"/>
    <p:sldId id="4420" r:id="rId10"/>
    <p:sldId id="4421" r:id="rId11"/>
    <p:sldId id="4422" r:id="rId12"/>
    <p:sldId id="4423" r:id="rId13"/>
    <p:sldId id="4424" r:id="rId14"/>
    <p:sldId id="4425" r:id="rId15"/>
    <p:sldId id="4426" r:id="rId16"/>
    <p:sldId id="4427" r:id="rId17"/>
    <p:sldId id="4428" r:id="rId18"/>
    <p:sldId id="4429" r:id="rId19"/>
    <p:sldId id="4430" r:id="rId20"/>
    <p:sldId id="271" r:id="rId21"/>
    <p:sldId id="4431" r:id="rId22"/>
    <p:sldId id="4432" r:id="rId23"/>
    <p:sldId id="4433" r:id="rId24"/>
    <p:sldId id="4434" r:id="rId25"/>
    <p:sldId id="4435" r:id="rId26"/>
    <p:sldId id="4436" r:id="rId27"/>
    <p:sldId id="4437" r:id="rId28"/>
    <p:sldId id="4438" r:id="rId29"/>
    <p:sldId id="4439" r:id="rId30"/>
    <p:sldId id="4440" r:id="rId31"/>
    <p:sldId id="4441" r:id="rId32"/>
    <p:sldId id="4442" r:id="rId33"/>
    <p:sldId id="4443" r:id="rId34"/>
    <p:sldId id="4444" r:id="rId35"/>
    <p:sldId id="4445" r:id="rId36"/>
    <p:sldId id="4446" r:id="rId37"/>
    <p:sldId id="4447" r:id="rId38"/>
    <p:sldId id="4448" r:id="rId39"/>
    <p:sldId id="4449" r:id="rId40"/>
    <p:sldId id="4450" r:id="rId41"/>
    <p:sldId id="4451" r:id="rId42"/>
    <p:sldId id="4452" r:id="rId43"/>
    <p:sldId id="4453" r:id="rId44"/>
  </p:sldIdLst>
  <p:sldSz cx="12192000" cy="6858000"/>
  <p:notesSz cx="6858000" cy="9144000"/>
  <p:embeddedFontLst>
    <p:embeddedFont>
      <p:font typeface="Montserrat" pitchFamily="2" charset="77"/>
      <p:bold r:id="rId46"/>
      <p:italic r:id="rId47"/>
      <p:boldItalic r:id="rId48"/>
    </p:embeddedFont>
    <p:embeddedFont>
      <p:font typeface="Montserrat Light" panose="00000400000000000000"/>
      <p:regular r:id="rId49"/>
      <p:bold r:id="rId50"/>
      <p:italic r:id="rId51"/>
      <p:boldItalic r:id="rId52"/>
    </p:embeddedFont>
    <p:embeddedFont>
      <p:font typeface="Roboto" panose="0200000000000000000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7488">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jD/acg9yOEc32Hx7S/034kao6l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6D32"/>
    <a:srgbClr val="242B62"/>
    <a:srgbClr val="CA7BB3"/>
    <a:srgbClr val="ECC0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7776BB-8149-4868-97FF-04BBAE9743FF}">
  <a:tblStyle styleId="{DF7776BB-8149-4868-97FF-04BBAE9743F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52"/>
    <p:restoredTop sz="94673"/>
  </p:normalViewPr>
  <p:slideViewPr>
    <p:cSldViewPr snapToGrid="0">
      <p:cViewPr varScale="1">
        <p:scale>
          <a:sx n="137" d="100"/>
          <a:sy n="137" d="100"/>
        </p:scale>
        <p:origin x="1184" y="192"/>
      </p:cViewPr>
      <p:guideLst>
        <p:guide orient="horz" pos="2160"/>
        <p:guide pos="74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customschemas.google.com/relationships/presentationmetadata" Target="meta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xplore.quantumfiber.com/a-practical-guide-to-recognizing-ai-on-social-medi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ecurityinabox.org/en/communication/?utm_source=chatgpt.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safeonline.org/messagingapps/?utm_source=chatgpt.c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iit.co/blog/the-rise-of-ai-powered-content-moderation-tools/48104?utm_source=chatgpt.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nternetmatters.org/report-issu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eopeducation.co.uk/11_18/lets-talk-about/online-safety/reporting-and-blocking/#reporting-on-social-medi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euro.centre.org/projects/detail/4302"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share-eric.eu/research-results-details/the-challenge-of-e-inclusion-in-europe?utm_source=chatgpt.com"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jmir.org/2022/1/e20466/?utm_source=chatgpt.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litero.ai/blog/ai-text-message-generator-quick-steps-for-custom-text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oecd.org/en/events/2025/10/AI-for-ageing-identifying-older-people-in-need-of-social-services.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mileageproject.eu/"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Filter_bubble?utm_source=chatgpt.com" TargetMode="External"/><Relationship Id="rId4" Type="http://schemas.openxmlformats.org/officeDocument/2006/relationships/hyperlink" Target="https://cepr.org/voxeu/columns/ai-misinformation-and-value-trusted-news?utm_source=chatgpt.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s.wikipedia.org/wiki/Deepfak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hishspot.ai/blog/how-ai-detects-impersonators-fake-engagement-phishspo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cf5f708819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3cf5f708819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3cf5f708819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cf0640c514_2_1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Consejo: Confía únicamente en el contenido procedente de fuentes conocidas y fiables.</a:t>
            </a:r>
            <a:endParaRPr/>
          </a:p>
          <a:p>
            <a:pPr marL="0" lvl="0" indent="0" algn="l" rtl="0">
              <a:lnSpc>
                <a:spcPct val="100000"/>
              </a:lnSpc>
              <a:spcBef>
                <a:spcPts val="0"/>
              </a:spcBef>
              <a:spcAft>
                <a:spcPts val="0"/>
              </a:spcAft>
              <a:buSzPts val="1400"/>
              <a:buNone/>
            </a:pPr>
            <a:endParaRPr/>
          </a:p>
        </p:txBody>
      </p:sp>
      <p:sp>
        <p:nvSpPr>
          <p:cNvPr id="612" name="Google Shape;612;g3cf0640c514_2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cf0640c514_2_4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3cf0640c514_2_4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cb041f9ae0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g3cb041f9ae0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cf0640c514_2_3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g3cf0640c514_2_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ca4deeb1e4_0_2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Para más información: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https://explore.quantumfiber.com/a-practical-guide-to-recognizing-ai-on-social-media/</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652" name="Google Shape;652;g3ca4deeb1e4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c8abc3840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g3c8abc38406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g3c8abc38406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3ca4deeb1e4_0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sz="1100"/>
              <a:t>Consejo: Los ajustes de seguridad te ayudan a proteger tu privacidad.</a:t>
            </a:r>
            <a:endParaRPr sz="1100"/>
          </a:p>
          <a:p>
            <a:pPr marL="0" lvl="0" indent="0" algn="l" rtl="0">
              <a:lnSpc>
                <a:spcPct val="115000"/>
              </a:lnSpc>
              <a:spcBef>
                <a:spcPts val="0"/>
              </a:spcBef>
              <a:spcAft>
                <a:spcPts val="0"/>
              </a:spcAft>
              <a:buSzPts val="1100"/>
              <a:buNone/>
            </a:pPr>
            <a:r>
              <a:rPr lang="en-US" sz="1100"/>
              <a:t>Para más información: </a:t>
            </a:r>
            <a:endParaRPr sz="1100"/>
          </a:p>
          <a:p>
            <a:pPr marL="0" lvl="0" indent="0" algn="l" rtl="0">
              <a:lnSpc>
                <a:spcPct val="115000"/>
              </a:lnSpc>
              <a:spcBef>
                <a:spcPts val="0"/>
              </a:spcBef>
              <a:spcAft>
                <a:spcPts val="0"/>
              </a:spcAft>
              <a:buSzPts val="1100"/>
              <a:buNone/>
            </a:pPr>
            <a:r>
              <a:rPr lang="en-US" sz="1100" u="sng">
                <a:solidFill>
                  <a:schemeClr val="hlink"/>
                </a:solidFill>
                <a:hlinkClick r:id="rId3"/>
              </a:rPr>
              <a:t>https://securityinabox.org/en/communication/</a:t>
            </a:r>
            <a:endParaRPr sz="1100"/>
          </a:p>
          <a:p>
            <a:pPr marL="0" lvl="0" indent="0" algn="l" rtl="0">
              <a:lnSpc>
                <a:spcPct val="100000"/>
              </a:lnSpc>
              <a:spcBef>
                <a:spcPts val="0"/>
              </a:spcBef>
              <a:spcAft>
                <a:spcPts val="0"/>
              </a:spcAft>
              <a:buSzPts val="1400"/>
              <a:buNone/>
            </a:pPr>
            <a:endParaRPr/>
          </a:p>
        </p:txBody>
      </p:sp>
      <p:sp>
        <p:nvSpPr>
          <p:cNvPr id="668" name="Google Shape;668;g3ca4deeb1e4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ca4deeb1e4_0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3ca4deeb1e4_0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Consejo: Los estafadores pueden hacerse pasar por alguien que conoces.</a:t>
            </a:r>
            <a:endParaRPr/>
          </a:p>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https://www.getsafeonline.org/messagingapps/</a:t>
            </a:r>
            <a:endParaRPr/>
          </a:p>
        </p:txBody>
      </p:sp>
      <p:sp>
        <p:nvSpPr>
          <p:cNvPr id="715" name="Google Shape;715;g3ca4deeb1e4_0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ca4deeb1e4_0_4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Para más información: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https://www.esafety.gov.au/key-topics/online-tools-and-features/online-chat-video-chat</a:t>
            </a:r>
            <a:endParaRPr dirty="0"/>
          </a:p>
        </p:txBody>
      </p:sp>
      <p:sp>
        <p:nvSpPr>
          <p:cNvPr id="767" name="Google Shape;767;g3ca4deeb1e4_0_4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a:extLst>
            <a:ext uri="{FF2B5EF4-FFF2-40B4-BE49-F238E27FC236}">
              <a16:creationId xmlns:a16="http://schemas.microsoft.com/office/drawing/2014/main" id="{3A14555F-AD0E-31E6-2199-5B6073CA4EA7}"/>
            </a:ext>
          </a:extLst>
        </p:cNvPr>
        <p:cNvGrpSpPr/>
        <p:nvPr/>
      </p:nvGrpSpPr>
      <p:grpSpPr>
        <a:xfrm>
          <a:off x="0" y="0"/>
          <a:ext cx="0" cy="0"/>
          <a:chOff x="0" y="0"/>
          <a:chExt cx="0" cy="0"/>
        </a:xfrm>
      </p:grpSpPr>
      <p:sp>
        <p:nvSpPr>
          <p:cNvPr id="902" name="Google Shape;902;g3cac3295b2d_0_43:notes">
            <a:extLst>
              <a:ext uri="{FF2B5EF4-FFF2-40B4-BE49-F238E27FC236}">
                <a16:creationId xmlns:a16="http://schemas.microsoft.com/office/drawing/2014/main" id="{4F8F72C5-3C18-7E3B-68A8-8D0CF579FC1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a:extLst>
              <a:ext uri="{FF2B5EF4-FFF2-40B4-BE49-F238E27FC236}">
                <a16:creationId xmlns:a16="http://schemas.microsoft.com/office/drawing/2014/main" id="{9FBC1BCD-8BF0-6941-E360-3F610D43B4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8413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b993c2dcf8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3b993c2dcf8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3b993c2dcf8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c8abc38406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g3c8abc38406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3c8abc38406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3ce9ee2a4f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Para más información:</a:t>
            </a:r>
            <a:endParaRPr dirty="0"/>
          </a:p>
          <a:p>
            <a:pPr marL="0" lvl="0" indent="0" algn="l" rtl="0">
              <a:lnSpc>
                <a:spcPct val="100000"/>
              </a:lnSpc>
              <a:spcBef>
                <a:spcPts val="0"/>
              </a:spcBef>
              <a:spcAft>
                <a:spcPts val="0"/>
              </a:spcAft>
              <a:buClr>
                <a:schemeClr val="dk1"/>
              </a:buClr>
              <a:buSzPts val="1400"/>
              <a:buFont typeface="Arial"/>
              <a:buNone/>
            </a:pPr>
            <a:r>
              <a:rPr lang="en-US" u="sng" dirty="0">
                <a:solidFill>
                  <a:schemeClr val="hlink"/>
                </a:solidFill>
                <a:hlinkClick r:id="rId3"/>
              </a:rPr>
              <a:t>https://siit.co/blog/the-rise-of-ai-powered-content-moderation-tools/48104</a:t>
            </a: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855" name="Google Shape;855;g3ce9ee2a4f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d3ae9d317c_1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g3d3ae9d317c_1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https://www.internetmatters.org/report-issue/</a:t>
            </a:r>
            <a:endParaRPr/>
          </a:p>
          <a:p>
            <a:pPr marL="0" lvl="0" indent="0" algn="l" rtl="0">
              <a:lnSpc>
                <a:spcPct val="100000"/>
              </a:lnSpc>
              <a:spcBef>
                <a:spcPts val="0"/>
              </a:spcBef>
              <a:spcAft>
                <a:spcPts val="0"/>
              </a:spcAft>
              <a:buSzPts val="1400"/>
              <a:buNone/>
            </a:pPr>
            <a:r>
              <a:rPr lang="en-US"/>
              <a:t>es</a:t>
            </a:r>
            <a:endParaRPr/>
          </a:p>
        </p:txBody>
      </p:sp>
      <p:sp>
        <p:nvSpPr>
          <p:cNvPr id="878" name="Google Shape;878;g3d3ae9d317c_1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cac3295b2d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Consejo: Averigua dónde está el botón «Denunciar» en las aplicaciones que más utilizas (por ejemplo, Facebook, WhatsApp, TikTok).</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Para más información:</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u="sng">
                <a:solidFill>
                  <a:schemeClr val="hlink"/>
                </a:solidFill>
                <a:latin typeface="Arial"/>
                <a:ea typeface="Arial"/>
                <a:cs typeface="Arial"/>
                <a:sym typeface="Arial"/>
                <a:hlinkClick r:id="rId3"/>
              </a:rPr>
              <a:t>https://www.ceopeducation.co.uk/11_18/lets-talk-about/online-safety/reporting-and-blocking/#reporting-on-social-media</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886" name="Google Shape;886;g3cac3295b2d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3cac3295b2d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3" name="Google Shape;903;g3cac3295b2d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c8abc38406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g3c8abc38406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g3c8abc38406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3cb041f9ae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g3cb041f9ae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Para más información: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https://www.euro.centre.org/projects/detail/4302</a:t>
            </a:r>
            <a:endParaRPr dirty="0"/>
          </a:p>
          <a:p>
            <a:pPr marL="0" lvl="0" indent="0" algn="l" rtl="0">
              <a:lnSpc>
                <a:spcPct val="100000"/>
              </a:lnSpc>
              <a:spcBef>
                <a:spcPts val="0"/>
              </a:spcBef>
              <a:spcAft>
                <a:spcPts val="0"/>
              </a:spcAft>
              <a:buSzPts val="1400"/>
              <a:buNone/>
            </a:pPr>
            <a:r>
              <a:rPr lang="en-US" u="sng" dirty="0">
                <a:solidFill>
                  <a:schemeClr val="hlink"/>
                </a:solidFill>
                <a:hlinkClick r:id="rId4"/>
              </a:rPr>
              <a:t>https://share-eric.eu/research-results-details/the-challenge-of-e-inclusion-in-europe?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941" name="Google Shape;941;g3cb041f9ae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a:extLst>
            <a:ext uri="{FF2B5EF4-FFF2-40B4-BE49-F238E27FC236}">
              <a16:creationId xmlns:a16="http://schemas.microsoft.com/office/drawing/2014/main" id="{6DC67F4F-557C-6B7E-B11D-B73DD6752407}"/>
            </a:ext>
          </a:extLst>
        </p:cNvPr>
        <p:cNvGrpSpPr/>
        <p:nvPr/>
      </p:nvGrpSpPr>
      <p:grpSpPr>
        <a:xfrm>
          <a:off x="0" y="0"/>
          <a:ext cx="0" cy="0"/>
          <a:chOff x="0" y="0"/>
          <a:chExt cx="0" cy="0"/>
        </a:xfrm>
      </p:grpSpPr>
      <p:sp>
        <p:nvSpPr>
          <p:cNvPr id="459" name="Google Shape;459;g3ce1553e39b_0_0:notes">
            <a:extLst>
              <a:ext uri="{FF2B5EF4-FFF2-40B4-BE49-F238E27FC236}">
                <a16:creationId xmlns:a16="http://schemas.microsoft.com/office/drawing/2014/main" id="{929E3657-3A0A-4BC0-2B20-07202202D1E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Ventajas</a:t>
            </a:r>
            <a:endParaRPr/>
          </a:p>
          <a:p>
            <a:pPr marL="0" lvl="0" indent="0" algn="l" rtl="0">
              <a:lnSpc>
                <a:spcPct val="100000"/>
              </a:lnSpc>
              <a:spcBef>
                <a:spcPts val="0"/>
              </a:spcBef>
              <a:spcAft>
                <a:spcPts val="0"/>
              </a:spcAft>
              <a:buClr>
                <a:schemeClr val="dk1"/>
              </a:buClr>
              <a:buSzPts val="1400"/>
              <a:buFont typeface="Arial"/>
              <a:buNone/>
            </a:pPr>
            <a:r>
              <a:rPr lang="en-US"/>
              <a:t>1. Relevancia: información más útil al instante</a:t>
            </a:r>
            <a:endParaRPr/>
          </a:p>
          <a:p>
            <a:pPr marL="0" lvl="0" indent="0" algn="l" rtl="0">
              <a:lnSpc>
                <a:spcPct val="100000"/>
              </a:lnSpc>
              <a:spcBef>
                <a:spcPts val="0"/>
              </a:spcBef>
              <a:spcAft>
                <a:spcPts val="0"/>
              </a:spcAft>
              <a:buClr>
                <a:schemeClr val="dk1"/>
              </a:buClr>
              <a:buSzPts val="1400"/>
              <a:buFont typeface="Arial"/>
              <a:buNone/>
            </a:pPr>
            <a:r>
              <a:rPr lang="en-US"/>
              <a:t>Las recomendaciones de la IA te ayudan a ver contenido que se ajusta a tus intereses sin que tengas que buscarlo tú mismo. Por ejemplo, las aplicaciones de noticias pueden mostrarte artículos que probablemente te interesen en función de lo que hayas leído anteriormente. Esto te ahorra tiempo y te ayuda a encontrar información importante más rápido. (Impacto de la IA en el contenido personalizado)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Conexión: más fácil encontrar cosas que te gustan</a:t>
            </a:r>
            <a:endParaRPr/>
          </a:p>
          <a:p>
            <a:pPr marL="0" lvl="0" indent="0" algn="l" rtl="0">
              <a:lnSpc>
                <a:spcPct val="100000"/>
              </a:lnSpc>
              <a:spcBef>
                <a:spcPts val="0"/>
              </a:spcBef>
              <a:spcAft>
                <a:spcPts val="0"/>
              </a:spcAft>
              <a:buClr>
                <a:schemeClr val="dk1"/>
              </a:buClr>
              <a:buSzPts val="1400"/>
              <a:buFont typeface="Arial"/>
              <a:buNone/>
            </a:pPr>
            <a:r>
              <a:rPr lang="en-US"/>
              <a:t>Estos sistemas pueden sugerirte productos, programas, artículos o ideas que se ajusten a tus gustos, ayudándote a descubrir cosas que quizá nunca hubieras encontrado por tu cuenta. Por ejemplo, las plataformas de entretenimiento a veces agrupan películas o servicios en función de lo que has visto. (Noticias sobre temas de IA en Prime Video)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Descubrimiento: nuevos intereses y sugerencias</a:t>
            </a:r>
            <a:endParaRPr/>
          </a:p>
          <a:p>
            <a:pPr marL="0" lvl="0" indent="0" algn="l" rtl="0">
              <a:lnSpc>
                <a:spcPct val="100000"/>
              </a:lnSpc>
              <a:spcBef>
                <a:spcPts val="0"/>
              </a:spcBef>
              <a:spcAft>
                <a:spcPts val="0"/>
              </a:spcAft>
              <a:buClr>
                <a:schemeClr val="dk1"/>
              </a:buClr>
              <a:buSzPts val="1400"/>
              <a:buFont typeface="Arial"/>
              <a:buNone/>
            </a:pPr>
            <a:r>
              <a:rPr lang="en-US"/>
              <a:t>La IA puede presentarte nuevos intereses mostrándote material similar a lo que ya te gusta, pero procedente de nuevas fuentes. Esto puede ampliar tus horizontes y ayudarte a conocer nuevas ideas o aficiones. (El impacto de la IA en el contenido personalizado.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Riesgos:</a:t>
            </a:r>
            <a:endParaRPr/>
          </a:p>
          <a:p>
            <a:pPr marL="0" lvl="0" indent="0" algn="l" rtl="0">
              <a:lnSpc>
                <a:spcPct val="100000"/>
              </a:lnSpc>
              <a:spcBef>
                <a:spcPts val="0"/>
              </a:spcBef>
              <a:spcAft>
                <a:spcPts val="0"/>
              </a:spcAft>
              <a:buSzPts val="1400"/>
              <a:buNone/>
            </a:pPr>
            <a:r>
              <a:rPr lang="en-US"/>
              <a:t>1. Desinformación: contenido falso o engañoso</a:t>
            </a:r>
            <a:endParaRPr/>
          </a:p>
          <a:p>
            <a:pPr marL="0" lvl="0" indent="0" algn="l" rtl="0">
              <a:lnSpc>
                <a:spcPct val="100000"/>
              </a:lnSpc>
              <a:spcBef>
                <a:spcPts val="0"/>
              </a:spcBef>
              <a:spcAft>
                <a:spcPts val="0"/>
              </a:spcAft>
              <a:buSzPts val="1400"/>
              <a:buNone/>
            </a:pPr>
            <a:r>
              <a:rPr lang="en-US"/>
              <a:t>Los sistemas de IA pueden, en ocasiones, recomendar información que no es correcta. Los sistemas de recomendación pueden amplificar rumores o desinformación cuando dan prioridad a la popularidad en lugar de a la precisión, lo que hace que los errores sean más visibles en Internet. Las fuentes de noticias fiables y la verificación de datos por parte de expertos siguen siendo esenciales. (Desinformación generada por la IA y análisis de noticias fiables)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Burbujas de filtro: ver solo lo que ya crees</a:t>
            </a:r>
            <a:endParaRPr/>
          </a:p>
          <a:p>
            <a:pPr marL="0" lvl="0" indent="0" algn="l" rtl="0">
              <a:lnSpc>
                <a:spcPct val="100000"/>
              </a:lnSpc>
              <a:spcBef>
                <a:spcPts val="0"/>
              </a:spcBef>
              <a:spcAft>
                <a:spcPts val="0"/>
              </a:spcAft>
              <a:buSzPts val="1400"/>
              <a:buNone/>
            </a:pPr>
            <a:r>
              <a:rPr lang="en-US"/>
              <a:t>Los algoritmos suelen mostrarte contenido similar al que has visto antes; esto puede significar que veas menos diversidad de opiniones y no te expongas a nuevas perspectivas. Este fenómeno se denomina «burbuja de filtro», en la que tu mundo en línea parece «hecho a medida», pero más limitado. Leer desde múltiples fuentes ayuda a evitarlo. (Explicación de la burbuja de filtro)</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Influencia emocional: diseñada para mantenerte enganchado</a:t>
            </a:r>
            <a:endParaRPr/>
          </a:p>
          <a:p>
            <a:pPr marL="0" lvl="0" indent="0" algn="l" rtl="0">
              <a:lnSpc>
                <a:spcPct val="100000"/>
              </a:lnSpc>
              <a:spcBef>
                <a:spcPts val="0"/>
              </a:spcBef>
              <a:spcAft>
                <a:spcPts val="0"/>
              </a:spcAft>
              <a:buSzPts val="1400"/>
              <a:buNone/>
            </a:pPr>
            <a:r>
              <a:rPr lang="en-US"/>
              <a:t>Algunas recomendaciones de la IA están diseñadas para que sigas haciendo clic y te mantengas interesado durante más tiempo, a veces destacando temas emotivos o dramáticos porque generan más interacción, aunque sean menos equilibrados o reflexivos. Ser consciente de por qué se recomienda algo te ayuda a elegir lo que es verdaderamente valioso. (Véase el debate sobre las burbujas de filtro y los algoritmos).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a:extLst>
              <a:ext uri="{FF2B5EF4-FFF2-40B4-BE49-F238E27FC236}">
                <a16:creationId xmlns:a16="http://schemas.microsoft.com/office/drawing/2014/main" id="{6A70E13B-DF14-651E-4EA5-EC58020FA9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2099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cb041f9ae0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8" name="Google Shape;948;g3cb041f9ae0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https://www.jmir.org/2022/1/e20466/</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49" name="Google Shape;949;g3cb041f9ae0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d3ae9d317c_1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g3d3ae9d317c_1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https://litero.ai/blog/ai-text-message-generator-quick-steps-for-custom-texts/</a:t>
            </a:r>
            <a:endParaRPr/>
          </a:p>
          <a:p>
            <a:pPr marL="0" lvl="0" indent="0" algn="l" rtl="0">
              <a:lnSpc>
                <a:spcPct val="100000"/>
              </a:lnSpc>
              <a:spcBef>
                <a:spcPts val="0"/>
              </a:spcBef>
              <a:spcAft>
                <a:spcPts val="0"/>
              </a:spcAft>
              <a:buSzPts val="1400"/>
              <a:buNone/>
            </a:pPr>
            <a:endParaRPr/>
          </a:p>
        </p:txBody>
      </p:sp>
      <p:sp>
        <p:nvSpPr>
          <p:cNvPr id="959" name="Google Shape;959;g3d3ae9d317c_1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ce1553e39b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Qué aprenderás</a:t>
            </a:r>
            <a:endParaRPr/>
          </a:p>
          <a:p>
            <a:pPr marL="0" lvl="0" indent="0" algn="l" rtl="0">
              <a:lnSpc>
                <a:spcPct val="100000"/>
              </a:lnSpc>
              <a:spcBef>
                <a:spcPts val="0"/>
              </a:spcBef>
              <a:spcAft>
                <a:spcPts val="0"/>
              </a:spcAft>
              <a:buSzPts val="1400"/>
              <a:buNone/>
            </a:pPr>
            <a:r>
              <a:rPr lang="en-US"/>
              <a:t>Nuestro objetivo es pasar del uso básico de las tecnologías digitales a una participación digital informada. Al finalizar este módulo, serás capaz de:</a:t>
            </a:r>
            <a:endParaRPr/>
          </a:p>
          <a:p>
            <a:pPr marL="0" lvl="0" indent="0" algn="l" rtl="0">
              <a:lnSpc>
                <a:spcPct val="100000"/>
              </a:lnSpc>
              <a:spcBef>
                <a:spcPts val="0"/>
              </a:spcBef>
              <a:spcAft>
                <a:spcPts val="0"/>
              </a:spcAft>
              <a:buSzPts val="1400"/>
              <a:buNone/>
            </a:pPr>
            <a:r>
              <a:rPr lang="en-US"/>
              <a:t>Dominar la personalización mediante IA: comprender cómo la IA da forma a tus feeds en las redes sociales y aprender a «entrenarla» para que te muestre contenido que realmente te interese.</a:t>
            </a:r>
            <a:endParaRPr/>
          </a:p>
          <a:p>
            <a:pPr marL="0" lvl="0" indent="0" algn="l" rtl="0">
              <a:lnSpc>
                <a:spcPct val="100000"/>
              </a:lnSpc>
              <a:spcBef>
                <a:spcPts val="0"/>
              </a:spcBef>
              <a:spcAft>
                <a:spcPts val="0"/>
              </a:spcAft>
              <a:buSzPts val="1400"/>
              <a:buNone/>
            </a:pPr>
            <a:r>
              <a:rPr lang="en-US"/>
              <a:t>Desarrollar un «ojo digital»: Adquirir técnicas prácticas para detectar perfiles falsos, bots e imágenes o mensajes generados por IA.</a:t>
            </a:r>
            <a:endParaRPr/>
          </a:p>
          <a:p>
            <a:pPr marL="0" lvl="0" indent="0" algn="l" rtl="0">
              <a:lnSpc>
                <a:spcPct val="100000"/>
              </a:lnSpc>
              <a:spcBef>
                <a:spcPts val="0"/>
              </a:spcBef>
              <a:spcAft>
                <a:spcPts val="0"/>
              </a:spcAft>
              <a:buSzPts val="1400"/>
              <a:buNone/>
            </a:pPr>
            <a:r>
              <a:rPr lang="en-US"/>
              <a:t>Comunicarte con confianza: utilizar videollamadas y aplicaciones de mensajería (como WhatsApp o Zoom) manteniendo al mismo tiempo una privacidad y seguridad estrictas.</a:t>
            </a:r>
            <a:endParaRPr/>
          </a:p>
          <a:p>
            <a:pPr marL="0" lvl="0" indent="0" algn="l" rtl="0">
              <a:lnSpc>
                <a:spcPct val="100000"/>
              </a:lnSpc>
              <a:spcBef>
                <a:spcPts val="0"/>
              </a:spcBef>
              <a:spcAft>
                <a:spcPts val="0"/>
              </a:spcAft>
              <a:buSzPts val="1400"/>
              <a:buNone/>
            </a:pPr>
            <a:r>
              <a:rPr lang="en-US"/>
              <a:t>Establecer límites digitales: Aprender a utilizar las herramientas de denuncia y la moderación mediante IA para proteger tu bienestar mental y tu privacidad.</a:t>
            </a:r>
            <a:endParaRPr/>
          </a:p>
          <a:p>
            <a:pPr marL="0" lvl="0" indent="0" algn="l" rtl="0">
              <a:lnSpc>
                <a:spcPct val="100000"/>
              </a:lnSpc>
              <a:spcBef>
                <a:spcPts val="0"/>
              </a:spcBef>
              <a:spcAft>
                <a:spcPts val="0"/>
              </a:spcAft>
              <a:buSzPts val="1400"/>
              <a:buNone/>
            </a:pPr>
            <a:endParaRPr sz="1100"/>
          </a:p>
        </p:txBody>
      </p:sp>
      <p:sp>
        <p:nvSpPr>
          <p:cNvPr id="425" name="Google Shape;425;g3ce1553e39b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8abc38406_0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Para más información:</a:t>
            </a:r>
            <a:endParaRPr dirty="0"/>
          </a:p>
          <a:p>
            <a:pPr marL="0" lvl="0" indent="0" algn="l" rtl="0">
              <a:lnSpc>
                <a:spcPct val="100000"/>
              </a:lnSpc>
              <a:spcBef>
                <a:spcPts val="0"/>
              </a:spcBef>
              <a:spcAft>
                <a:spcPts val="0"/>
              </a:spcAft>
              <a:buSzPts val="1400"/>
              <a:buNone/>
            </a:pPr>
            <a:r>
              <a:rPr lang="en-US" u="sng" dirty="0">
                <a:solidFill>
                  <a:schemeClr val="hlink"/>
                </a:solidFill>
                <a:hlinkClick r:id="rId3"/>
              </a:rPr>
              <a:t>https://www.oecd.org/en/events/2025/10/AI-for-ageing-identifying-older-people-in-need-of-social-services.html</a:t>
            </a:r>
            <a:endParaRPr dirty="0"/>
          </a:p>
          <a:p>
            <a:pPr marL="0" lvl="0" indent="0" algn="l" rtl="0">
              <a:lnSpc>
                <a:spcPct val="100000"/>
              </a:lnSpc>
              <a:spcBef>
                <a:spcPts val="0"/>
              </a:spcBef>
              <a:spcAft>
                <a:spcPts val="0"/>
              </a:spcAft>
              <a:buSzPts val="1400"/>
              <a:buNone/>
            </a:pPr>
            <a:endParaRPr dirty="0"/>
          </a:p>
        </p:txBody>
      </p:sp>
      <p:sp>
        <p:nvSpPr>
          <p:cNvPr id="969" name="Google Shape;969;g3c8abc38406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3cf0640c514_2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6" name="Google Shape;976;g3cf0640c514_2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cf0640c514_2_3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 </a:t>
            </a:r>
            <a:endParaRPr/>
          </a:p>
          <a:p>
            <a:pPr marL="0" lvl="0" indent="0" algn="l" rtl="0">
              <a:lnSpc>
                <a:spcPct val="100000"/>
              </a:lnSpc>
              <a:spcBef>
                <a:spcPts val="0"/>
              </a:spcBef>
              <a:spcAft>
                <a:spcPts val="0"/>
              </a:spcAft>
              <a:buSzPts val="1400"/>
              <a:buNone/>
            </a:pPr>
            <a:r>
              <a:rPr lang="en-US"/>
              <a:t>Proyecto MILEAGE:</a:t>
            </a:r>
            <a:endParaRPr/>
          </a:p>
          <a:p>
            <a:pPr marL="0" lvl="0" indent="0" algn="l" rtl="0">
              <a:lnSpc>
                <a:spcPct val="100000"/>
              </a:lnSpc>
              <a:spcBef>
                <a:spcPts val="0"/>
              </a:spcBef>
              <a:spcAft>
                <a:spcPts val="0"/>
              </a:spcAft>
              <a:buSzPts val="1400"/>
              <a:buNone/>
            </a:pPr>
            <a:r>
              <a:rPr lang="en-US" u="sng">
                <a:solidFill>
                  <a:schemeClr val="hlink"/>
                </a:solidFill>
                <a:hlinkClick r:id="rId3"/>
              </a:rPr>
              <a:t>https://mileageproject.eu/</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96" name="Google Shape;996;g3cf0640c514_2_3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d3ae9d317c_1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a:extLst>
            <a:ext uri="{FF2B5EF4-FFF2-40B4-BE49-F238E27FC236}">
              <a16:creationId xmlns:a16="http://schemas.microsoft.com/office/drawing/2014/main" id="{79F1DC02-CB70-7BCE-0C5B-3A8C55A17065}"/>
            </a:ext>
          </a:extLst>
        </p:cNvPr>
        <p:cNvGrpSpPr/>
        <p:nvPr/>
      </p:nvGrpSpPr>
      <p:grpSpPr>
        <a:xfrm>
          <a:off x="0" y="0"/>
          <a:ext cx="0" cy="0"/>
          <a:chOff x="0" y="0"/>
          <a:chExt cx="0" cy="0"/>
        </a:xfrm>
      </p:grpSpPr>
      <p:sp>
        <p:nvSpPr>
          <p:cNvPr id="1008" name="Google Shape;1008;g3d3ae9d317c_1_48:notes">
            <a:extLst>
              <a:ext uri="{FF2B5EF4-FFF2-40B4-BE49-F238E27FC236}">
                <a16:creationId xmlns:a16="http://schemas.microsoft.com/office/drawing/2014/main" id="{91883E58-180E-013F-47B5-6A1B483316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g3d3ae9d317c_1_48:notes">
            <a:extLst>
              <a:ext uri="{FF2B5EF4-FFF2-40B4-BE49-F238E27FC236}">
                <a16:creationId xmlns:a16="http://schemas.microsoft.com/office/drawing/2014/main" id="{18EAA9DF-78A7-8E82-EBA9-C4E10E78F63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0" name="Google Shape;1010;g3d3ae9d317c_1_48:notes">
            <a:extLst>
              <a:ext uri="{FF2B5EF4-FFF2-40B4-BE49-F238E27FC236}">
                <a16:creationId xmlns:a16="http://schemas.microsoft.com/office/drawing/2014/main" id="{5C2DEF6C-3EB9-5772-824E-146A21D9F30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extLst>
      <p:ext uri="{BB962C8B-B14F-4D97-AF65-F5344CB8AC3E}">
        <p14:creationId xmlns:p14="http://schemas.microsoft.com/office/powerpoint/2010/main" val="2537275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cf0640c514_2_4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¿Qué harías tú?</a:t>
            </a:r>
            <a:endParaRPr/>
          </a:p>
          <a:p>
            <a:pPr marL="0" lvl="0" indent="0" algn="l" rtl="0">
              <a:lnSpc>
                <a:spcPct val="100000"/>
              </a:lnSpc>
              <a:spcBef>
                <a:spcPts val="0"/>
              </a:spcBef>
              <a:spcAft>
                <a:spcPts val="0"/>
              </a:spcAft>
              <a:buSzPts val="1400"/>
              <a:buNone/>
            </a:pPr>
            <a:r>
              <a:rPr lang="en-US"/>
              <a:t>Mensaje de voz: «Abuela, he perdido el móvil, ¡necesito dinero!», pero la voz suena un poco «robótica» o extraña.</a:t>
            </a:r>
            <a:endParaRPr/>
          </a:p>
          <a:p>
            <a:pPr marL="0" lvl="0" indent="0" algn="l" rtl="0">
              <a:lnSpc>
                <a:spcPct val="100000"/>
              </a:lnSpc>
              <a:spcBef>
                <a:spcPts val="0"/>
              </a:spcBef>
              <a:spcAft>
                <a:spcPts val="0"/>
              </a:spcAft>
              <a:buSzPts val="1400"/>
              <a:buNone/>
            </a:pPr>
            <a:r>
              <a:rPr lang="en-US"/>
              <a:t>Respuesta: ROJO. Podría tratarse de una voz falsa generada por IA. Nunca envíes dinero; primero devuélveles la llamada al número que tienes.</a:t>
            </a:r>
            <a:endParaRPr/>
          </a:p>
          <a:p>
            <a:pPr marL="0" lvl="0" indent="0" algn="l" rtl="0">
              <a:lnSpc>
                <a:spcPct val="100000"/>
              </a:lnSpc>
              <a:spcBef>
                <a:spcPts val="0"/>
              </a:spcBef>
              <a:spcAft>
                <a:spcPts val="0"/>
              </a:spcAft>
              <a:buSzPts val="1400"/>
              <a:buNone/>
            </a:pPr>
            <a:r>
              <a:rPr lang="en-US"/>
              <a:t>Notificaciones a altas horas de la noche: tu grupo de WhatsApp sobre jardinería está enviando 20 mensajes a las 23:30.</a:t>
            </a:r>
            <a:endParaRPr/>
          </a:p>
          <a:p>
            <a:pPr marL="0" lvl="0" indent="0" algn="l" rtl="0">
              <a:lnSpc>
                <a:spcPct val="100000"/>
              </a:lnSpc>
              <a:spcBef>
                <a:spcPts val="0"/>
              </a:spcBef>
              <a:spcAft>
                <a:spcPts val="0"/>
              </a:spcAft>
              <a:buSzPts val="1400"/>
              <a:buNone/>
            </a:pPr>
            <a:r>
              <a:rPr lang="en-US"/>
              <a:t>Respuesta: ÁMBAR. Protege tu bienestar digital. Aprende a «silenciar» las notificaciones durante determinadas horas.</a:t>
            </a:r>
            <a:endParaRPr/>
          </a:p>
          <a:p>
            <a:pPr marL="0" lvl="0" indent="0" algn="l" rtl="0">
              <a:lnSpc>
                <a:spcPct val="100000"/>
              </a:lnSpc>
              <a:spcBef>
                <a:spcPts val="0"/>
              </a:spcBef>
              <a:spcAft>
                <a:spcPts val="0"/>
              </a:spcAft>
              <a:buSzPts val="1400"/>
              <a:buNone/>
            </a:pPr>
            <a:r>
              <a:rPr lang="en-US"/>
              <a:t>Nuevo grupo de aficiones: Quieres unirte a un «Club de Historia» en Zoom recomendado por tu biblioteca local.</a:t>
            </a:r>
            <a:endParaRPr/>
          </a:p>
          <a:p>
            <a:pPr marL="0" lvl="0" indent="0" algn="l" rtl="0">
              <a:lnSpc>
                <a:spcPct val="100000"/>
              </a:lnSpc>
              <a:spcBef>
                <a:spcPts val="0"/>
              </a:spcBef>
              <a:spcAft>
                <a:spcPts val="0"/>
              </a:spcAft>
              <a:buSzPts val="1400"/>
              <a:buNone/>
            </a:pPr>
            <a:r>
              <a:rPr lang="en-US"/>
              <a:t>Respuesta: VERDE. Es una fuente verificada. Ideal para una interacción saludable.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022" name="Google Shape;1022;g3cf0640c514_2_4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3cf5f708819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8" name="Google Shape;1038;g3cf5f708819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9561785954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5" name="Google Shape;1045;g3956178595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c8abc38406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https://www.ibm.com/think/topics/artificial-intelligence</a:t>
            </a:r>
            <a:endParaRPr/>
          </a:p>
          <a:p>
            <a:pPr marL="0" lvl="0" indent="0" algn="l" rtl="0">
              <a:lnSpc>
                <a:spcPct val="100000"/>
              </a:lnSpc>
              <a:spcBef>
                <a:spcPts val="0"/>
              </a:spcBef>
              <a:spcAft>
                <a:spcPts val="0"/>
              </a:spcAft>
              <a:buSzPts val="1400"/>
              <a:buNone/>
            </a:pPr>
            <a:endParaRPr/>
          </a:p>
        </p:txBody>
      </p:sp>
      <p:sp>
        <p:nvSpPr>
          <p:cNvPr id="441" name="Google Shape;441;g3c8abc38406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cf0640c514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cf0640c514_2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Ejercicio rápido: compara tu feed con el de otra persona en tu red social favorita y fíjate en las diferencias.</a:t>
            </a:r>
            <a:endParaRPr/>
          </a:p>
          <a:p>
            <a:pPr marL="0" lvl="0" indent="0" algn="l" rtl="0">
              <a:lnSpc>
                <a:spcPct val="100000"/>
              </a:lnSpc>
              <a:spcBef>
                <a:spcPts val="0"/>
              </a:spcBef>
              <a:spcAft>
                <a:spcPts val="0"/>
              </a:spcAft>
              <a:buSzPts val="1400"/>
              <a:buNone/>
            </a:pPr>
            <a:endParaRPr/>
          </a:p>
        </p:txBody>
      </p:sp>
      <p:sp>
        <p:nvSpPr>
          <p:cNvPr id="448" name="Google Shape;448;g3cf0640c514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ce1553e39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Ventajas</a:t>
            </a:r>
            <a:endParaRPr/>
          </a:p>
          <a:p>
            <a:pPr marL="0" lvl="0" indent="0" algn="l" rtl="0">
              <a:lnSpc>
                <a:spcPct val="100000"/>
              </a:lnSpc>
              <a:spcBef>
                <a:spcPts val="0"/>
              </a:spcBef>
              <a:spcAft>
                <a:spcPts val="0"/>
              </a:spcAft>
              <a:buClr>
                <a:schemeClr val="dk1"/>
              </a:buClr>
              <a:buSzPts val="1400"/>
              <a:buFont typeface="Arial"/>
              <a:buNone/>
            </a:pPr>
            <a:r>
              <a:rPr lang="en-US"/>
              <a:t>1. Relevancia: información más útil al instante</a:t>
            </a:r>
            <a:endParaRPr/>
          </a:p>
          <a:p>
            <a:pPr marL="0" lvl="0" indent="0" algn="l" rtl="0">
              <a:lnSpc>
                <a:spcPct val="100000"/>
              </a:lnSpc>
              <a:spcBef>
                <a:spcPts val="0"/>
              </a:spcBef>
              <a:spcAft>
                <a:spcPts val="0"/>
              </a:spcAft>
              <a:buClr>
                <a:schemeClr val="dk1"/>
              </a:buClr>
              <a:buSzPts val="1400"/>
              <a:buFont typeface="Arial"/>
              <a:buNone/>
            </a:pPr>
            <a:r>
              <a:rPr lang="en-US"/>
              <a:t>Las recomendaciones de la IA te ayudan a ver contenido que se ajusta a tus intereses sin que tengas que buscarlo tú mismo. Por ejemplo, las aplicaciones de noticias pueden mostrarte artículos que probablemente te interesen en función de lo que hayas leído anteriormente. Esto te ahorra tiempo y te ayuda a encontrar información importante más rápido. (Impacto de la IA en el contenido personalizado)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2. Conexión: más fácil encontrar cosas que te gustan</a:t>
            </a:r>
            <a:endParaRPr/>
          </a:p>
          <a:p>
            <a:pPr marL="0" lvl="0" indent="0" algn="l" rtl="0">
              <a:lnSpc>
                <a:spcPct val="100000"/>
              </a:lnSpc>
              <a:spcBef>
                <a:spcPts val="0"/>
              </a:spcBef>
              <a:spcAft>
                <a:spcPts val="0"/>
              </a:spcAft>
              <a:buClr>
                <a:schemeClr val="dk1"/>
              </a:buClr>
              <a:buSzPts val="1400"/>
              <a:buFont typeface="Arial"/>
              <a:buNone/>
            </a:pPr>
            <a:r>
              <a:rPr lang="en-US"/>
              <a:t>Estos sistemas pueden sugerirte productos, programas, artículos o ideas que se ajusten a tus gustos, ayudándote a descubrir cosas que quizá nunca hubieras encontrado por tu cuenta. Por ejemplo, las plataformas de entretenimiento a veces agrupan películas o servicios en función de lo que has visto. (Noticias sobre temas de IA en Prime Video)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3. Descubrimiento: nuevos intereses y sugerencias</a:t>
            </a:r>
            <a:endParaRPr/>
          </a:p>
          <a:p>
            <a:pPr marL="0" lvl="0" indent="0" algn="l" rtl="0">
              <a:lnSpc>
                <a:spcPct val="100000"/>
              </a:lnSpc>
              <a:spcBef>
                <a:spcPts val="0"/>
              </a:spcBef>
              <a:spcAft>
                <a:spcPts val="0"/>
              </a:spcAft>
              <a:buClr>
                <a:schemeClr val="dk1"/>
              </a:buClr>
              <a:buSzPts val="1400"/>
              <a:buFont typeface="Arial"/>
              <a:buNone/>
            </a:pPr>
            <a:r>
              <a:rPr lang="en-US"/>
              <a:t>La IA puede presentarte nuevos intereses mostrándote material similar a lo que ya te gusta, pero procedente de nuevas fuentes. Esto puede ampliar tus horizontes y ayudarte a conocer nuevas ideas o aficiones. (El impacto de la IA en el contenido personalizado.</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3"/>
              </a:rPr>
              <a:t>https://aicontentfy.com/en/blog/impact-of-ai-on-content-personalization-for-consumers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Riesgos:</a:t>
            </a:r>
            <a:endParaRPr/>
          </a:p>
          <a:p>
            <a:pPr marL="0" lvl="0" indent="0" algn="l" rtl="0">
              <a:lnSpc>
                <a:spcPct val="100000"/>
              </a:lnSpc>
              <a:spcBef>
                <a:spcPts val="0"/>
              </a:spcBef>
              <a:spcAft>
                <a:spcPts val="0"/>
              </a:spcAft>
              <a:buSzPts val="1400"/>
              <a:buNone/>
            </a:pPr>
            <a:r>
              <a:rPr lang="en-US"/>
              <a:t>1. Desinformación: contenido falso o engañoso</a:t>
            </a:r>
            <a:endParaRPr/>
          </a:p>
          <a:p>
            <a:pPr marL="0" lvl="0" indent="0" algn="l" rtl="0">
              <a:lnSpc>
                <a:spcPct val="100000"/>
              </a:lnSpc>
              <a:spcBef>
                <a:spcPts val="0"/>
              </a:spcBef>
              <a:spcAft>
                <a:spcPts val="0"/>
              </a:spcAft>
              <a:buSzPts val="1400"/>
              <a:buNone/>
            </a:pPr>
            <a:r>
              <a:rPr lang="en-US"/>
              <a:t>Los sistemas de IA pueden, en ocasiones, recomendar información que no es correcta. Los sistemas de recomendación pueden amplificar rumores o desinformación cuando dan prioridad a la popularidad en lugar de a la precisión, lo que hace que los errores sean más visibles en Internet. Las fuentes de noticias fiables y la verificación de datos por parte de expertos siguen siendo esenciales. (Desinformación generada por la IA y análisis de noticias fiables)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2. Burbujas de filtro: ver solo lo que ya crees</a:t>
            </a:r>
            <a:endParaRPr/>
          </a:p>
          <a:p>
            <a:pPr marL="0" lvl="0" indent="0" algn="l" rtl="0">
              <a:lnSpc>
                <a:spcPct val="100000"/>
              </a:lnSpc>
              <a:spcBef>
                <a:spcPts val="0"/>
              </a:spcBef>
              <a:spcAft>
                <a:spcPts val="0"/>
              </a:spcAft>
              <a:buSzPts val="1400"/>
              <a:buNone/>
            </a:pPr>
            <a:r>
              <a:rPr lang="en-US"/>
              <a:t>Los algoritmos suelen mostrarte contenido similar al que has visto antes; esto puede significar que veas menos diversidad de opiniones y no te expongas a nuevas perspectivas. Este fenómeno se denomina «burbuja de filtro», en la que tu mundo en línea parece «hecho a medida», pero más limitado. Leer desde múltiples fuentes ayuda a evitarlo. (Explicación de la burbuja de filtro)</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3. Influencia emocional: diseñada para mantenerte enganchado</a:t>
            </a:r>
            <a:endParaRPr/>
          </a:p>
          <a:p>
            <a:pPr marL="0" lvl="0" indent="0" algn="l" rtl="0">
              <a:lnSpc>
                <a:spcPct val="100000"/>
              </a:lnSpc>
              <a:spcBef>
                <a:spcPts val="0"/>
              </a:spcBef>
              <a:spcAft>
                <a:spcPts val="0"/>
              </a:spcAft>
              <a:buSzPts val="1400"/>
              <a:buNone/>
            </a:pPr>
            <a:r>
              <a:rPr lang="en-US"/>
              <a:t>Algunas recomendaciones de la IA están diseñadas para que sigas haciendo clic y te mantengas interesado durante más tiempo, a veces destacando temas emotivos o dramáticos porque generan más interacción, aunque sean menos equilibrados o reflexivos. Ser consciente de por qué se recomienda algo te ayuda a elegir lo que es verdaderamente valioso. (Véase el debate sobre las burbujas de filtro y los algoritmos).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Para más información:</a:t>
            </a:r>
            <a:endParaRPr/>
          </a:p>
          <a:p>
            <a:pPr marL="0" lvl="0" indent="0" algn="l" rtl="0">
              <a:lnSpc>
                <a:spcPct val="100000"/>
              </a:lnSpc>
              <a:spcBef>
                <a:spcPts val="0"/>
              </a:spcBef>
              <a:spcAft>
                <a:spcPts val="0"/>
              </a:spcAft>
              <a:buSzPts val="1400"/>
              <a:buNone/>
            </a:pPr>
            <a:r>
              <a:rPr lang="en-US" u="sng">
                <a:solidFill>
                  <a:schemeClr val="hlink"/>
                </a:solidFill>
                <a:hlinkClick r:id="rId4"/>
              </a:rPr>
              <a:t>https://cepr.org/voxeu/columns/ai-misinformation-and-value-trusted-news?utm_source=chatgpt.com</a:t>
            </a:r>
            <a:endParaRPr/>
          </a:p>
          <a:p>
            <a:pPr marL="0" lvl="0" indent="0" algn="l" rtl="0">
              <a:lnSpc>
                <a:spcPct val="100000"/>
              </a:lnSpc>
              <a:spcBef>
                <a:spcPts val="0"/>
              </a:spcBef>
              <a:spcAft>
                <a:spcPts val="0"/>
              </a:spcAft>
              <a:buSzPts val="1400"/>
              <a:buNone/>
            </a:pPr>
            <a:r>
              <a:rPr lang="en-US" u="sng">
                <a:solidFill>
                  <a:schemeClr val="hlink"/>
                </a:solidFill>
                <a:hlinkClick r:id="rId5"/>
              </a:rPr>
              <a:t>https://en.wikipedia.org/wiki/Filter_bubble?utm_source=chatgpt.com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460" name="Google Shape;460;g3ce1553e3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c8abc3840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c8abc3840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3c8abc3840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cf0640c514_2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Comprueba siempre con quién estás hablando.</a:t>
            </a:r>
            <a:endParaRPr/>
          </a:p>
          <a:p>
            <a:pPr marL="0" lvl="0" indent="0" algn="l" rtl="0">
              <a:lnSpc>
                <a:spcPct val="100000"/>
              </a:lnSpc>
              <a:spcBef>
                <a:spcPts val="0"/>
              </a:spcBef>
              <a:spcAft>
                <a:spcPts val="0"/>
              </a:spcAft>
              <a:buSzPts val="1400"/>
              <a:buNone/>
            </a:pPr>
            <a:r>
              <a:rPr lang="en-US"/>
              <a:t>Para más información: </a:t>
            </a:r>
            <a:endParaRPr/>
          </a:p>
          <a:p>
            <a:pPr marL="0" lvl="0" indent="0" algn="l" rtl="0">
              <a:lnSpc>
                <a:spcPct val="100000"/>
              </a:lnSpc>
              <a:spcBef>
                <a:spcPts val="0"/>
              </a:spcBef>
              <a:spcAft>
                <a:spcPts val="0"/>
              </a:spcAft>
              <a:buSzPts val="1400"/>
              <a:buNone/>
            </a:pPr>
            <a:r>
              <a:rPr lang="en-US" u="sng">
                <a:solidFill>
                  <a:schemeClr val="hlink"/>
                </a:solidFill>
                <a:hlinkClick r:id="rId3"/>
              </a:rPr>
              <a:t>https://es.wikipedia.org/wiki/Deepfake</a:t>
            </a:r>
            <a:endParaRPr/>
          </a:p>
          <a:p>
            <a:pPr marL="0" lvl="0" indent="0" algn="l" rtl="0">
              <a:lnSpc>
                <a:spcPct val="100000"/>
              </a:lnSpc>
              <a:spcBef>
                <a:spcPts val="0"/>
              </a:spcBef>
              <a:spcAft>
                <a:spcPts val="0"/>
              </a:spcAft>
              <a:buSzPts val="1400"/>
              <a:buNone/>
            </a:pPr>
            <a:endParaRPr/>
          </a:p>
        </p:txBody>
      </p:sp>
      <p:sp>
        <p:nvSpPr>
          <p:cNvPr id="486" name="Google Shape;486;g3cf0640c514_2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cf0640c514_2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Para más información: </a:t>
            </a:r>
            <a:endParaRPr/>
          </a:p>
          <a:p>
            <a:pPr marL="0" lvl="0" indent="0" algn="l" rtl="0">
              <a:lnSpc>
                <a:spcPct val="100000"/>
              </a:lnSpc>
              <a:spcBef>
                <a:spcPts val="0"/>
              </a:spcBef>
              <a:spcAft>
                <a:spcPts val="0"/>
              </a:spcAft>
              <a:buSzPts val="1400"/>
              <a:buNone/>
            </a:pPr>
            <a:r>
              <a:rPr lang="en-US" u="sng">
                <a:solidFill>
                  <a:schemeClr val="hlink"/>
                </a:solidFill>
                <a:hlinkClick r:id="rId3"/>
              </a:rPr>
              <a:t>https://phishspot.ai/blog/how-ai-detects-impersonators-fake-engagement-phishspot/</a:t>
            </a:r>
            <a:endParaRPr/>
          </a:p>
          <a:p>
            <a:pPr marL="0" lvl="0" indent="0" algn="l" rtl="0">
              <a:lnSpc>
                <a:spcPct val="100000"/>
              </a:lnSpc>
              <a:spcBef>
                <a:spcPts val="0"/>
              </a:spcBef>
              <a:spcAft>
                <a:spcPts val="0"/>
              </a:spcAft>
              <a:buSzPts val="1400"/>
              <a:buNone/>
            </a:pPr>
            <a:endParaRPr/>
          </a:p>
        </p:txBody>
      </p:sp>
      <p:sp>
        <p:nvSpPr>
          <p:cNvPr id="536" name="Google Shape;536;g3cf0640c514_2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74"/>
        <p:cNvGrpSpPr/>
        <p:nvPr/>
      </p:nvGrpSpPr>
      <p:grpSpPr>
        <a:xfrm>
          <a:off x="0" y="0"/>
          <a:ext cx="0" cy="0"/>
          <a:chOff x="0" y="0"/>
          <a:chExt cx="0" cy="0"/>
        </a:xfrm>
      </p:grpSpPr>
      <p:sp>
        <p:nvSpPr>
          <p:cNvPr id="175" name="Google Shape;175;p43"/>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6" name="Google Shape;176;p43"/>
          <p:cNvSpPr txBox="1">
            <a:spLocks noGrp="1"/>
          </p:cNvSpPr>
          <p:nvPr>
            <p:ph type="body" idx="1"/>
          </p:nvPr>
        </p:nvSpPr>
        <p:spPr>
          <a:xfrm>
            <a:off x="5800379" y="153365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2"/>
          </p:nvPr>
        </p:nvSpPr>
        <p:spPr>
          <a:xfrm>
            <a:off x="6526491" y="153365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3"/>
          <p:cNvSpPr txBox="1">
            <a:spLocks noGrp="1"/>
          </p:cNvSpPr>
          <p:nvPr>
            <p:ph type="body" idx="3"/>
          </p:nvPr>
        </p:nvSpPr>
        <p:spPr>
          <a:xfrm>
            <a:off x="5800379" y="21127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3"/>
          <p:cNvSpPr txBox="1">
            <a:spLocks noGrp="1"/>
          </p:cNvSpPr>
          <p:nvPr>
            <p:ph type="body" idx="4"/>
          </p:nvPr>
        </p:nvSpPr>
        <p:spPr>
          <a:xfrm>
            <a:off x="6526491" y="211272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3"/>
          <p:cNvSpPr txBox="1">
            <a:spLocks noGrp="1"/>
          </p:cNvSpPr>
          <p:nvPr>
            <p:ph type="body" idx="5"/>
          </p:nvPr>
        </p:nvSpPr>
        <p:spPr>
          <a:xfrm>
            <a:off x="5800379" y="269504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3"/>
          <p:cNvSpPr txBox="1">
            <a:spLocks noGrp="1"/>
          </p:cNvSpPr>
          <p:nvPr>
            <p:ph type="body" idx="6"/>
          </p:nvPr>
        </p:nvSpPr>
        <p:spPr>
          <a:xfrm>
            <a:off x="6526491" y="269504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3"/>
          <p:cNvSpPr txBox="1">
            <a:spLocks noGrp="1"/>
          </p:cNvSpPr>
          <p:nvPr>
            <p:ph type="body" idx="7"/>
          </p:nvPr>
        </p:nvSpPr>
        <p:spPr>
          <a:xfrm>
            <a:off x="5800379" y="327414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8"/>
          </p:nvPr>
        </p:nvSpPr>
        <p:spPr>
          <a:xfrm>
            <a:off x="6526491" y="327414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3"/>
          <p:cNvSpPr txBox="1">
            <a:spLocks noGrp="1"/>
          </p:cNvSpPr>
          <p:nvPr>
            <p:ph type="body" idx="9"/>
          </p:nvPr>
        </p:nvSpPr>
        <p:spPr>
          <a:xfrm>
            <a:off x="5800379" y="386073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body" idx="13"/>
          </p:nvPr>
        </p:nvSpPr>
        <p:spPr>
          <a:xfrm>
            <a:off x="6526491" y="386073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3"/>
          <p:cNvSpPr txBox="1">
            <a:spLocks noGrp="1"/>
          </p:cNvSpPr>
          <p:nvPr>
            <p:ph type="body" idx="14"/>
          </p:nvPr>
        </p:nvSpPr>
        <p:spPr>
          <a:xfrm>
            <a:off x="5800379" y="44430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3"/>
          <p:cNvSpPr txBox="1">
            <a:spLocks noGrp="1"/>
          </p:cNvSpPr>
          <p:nvPr>
            <p:ph type="body" idx="15"/>
          </p:nvPr>
        </p:nvSpPr>
        <p:spPr>
          <a:xfrm>
            <a:off x="6526491" y="4443060"/>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3"/>
          <p:cNvSpPr txBox="1">
            <a:spLocks noGrp="1"/>
          </p:cNvSpPr>
          <p:nvPr>
            <p:ph type="body" idx="16"/>
          </p:nvPr>
        </p:nvSpPr>
        <p:spPr>
          <a:xfrm>
            <a:off x="5800379" y="5022158"/>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43"/>
          <p:cNvSpPr txBox="1">
            <a:spLocks noGrp="1"/>
          </p:cNvSpPr>
          <p:nvPr>
            <p:ph type="body" idx="17"/>
          </p:nvPr>
        </p:nvSpPr>
        <p:spPr>
          <a:xfrm>
            <a:off x="6526491" y="5022159"/>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3"/>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3"/>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2" name="Google Shape;19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00379" y="5324347"/>
            <a:ext cx="1787365" cy="397996"/>
          </a:xfrm>
          <a:prstGeom prst="rect">
            <a:avLst/>
          </a:prstGeom>
          <a:noFill/>
          <a:ln>
            <a:noFill/>
          </a:ln>
        </p:spPr>
      </p:pic>
      <p:sp>
        <p:nvSpPr>
          <p:cNvPr id="193" name="Google Shape;193;p43"/>
          <p:cNvSpPr txBox="1"/>
          <p:nvPr/>
        </p:nvSpPr>
        <p:spPr>
          <a:xfrm>
            <a:off x="7587744" y="5270937"/>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Clr>
                <a:srgbClr val="000000"/>
              </a:buClr>
              <a:buSzPts val="650"/>
              <a:buFont typeface="Arial"/>
              <a:buNone/>
            </a:pPr>
            <a:r>
              <a:rPr lang="en-US" sz="650" b="0" i="0" u="none" strike="noStrike" cap="none" dirty="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242B62"/>
              </a:solidFill>
              <a:latin typeface="Calibri"/>
              <a:ea typeface="Calibri"/>
              <a:cs typeface="Calibri"/>
              <a:sym typeface="Calibri"/>
            </a:endParaRPr>
          </a:p>
        </p:txBody>
      </p:sp>
      <p:sp>
        <p:nvSpPr>
          <p:cNvPr id="2" name="TextBox 1">
            <a:extLst>
              <a:ext uri="{FF2B5EF4-FFF2-40B4-BE49-F238E27FC236}">
                <a16:creationId xmlns:a16="http://schemas.microsoft.com/office/drawing/2014/main" id="{070927A8-05A1-0E9C-58D7-9AE3AACE6883}"/>
              </a:ext>
            </a:extLst>
          </p:cNvPr>
          <p:cNvSpPr txBox="1"/>
          <p:nvPr userDrawn="1"/>
        </p:nvSpPr>
        <p:spPr>
          <a:xfrm>
            <a:off x="7587744" y="5839319"/>
            <a:ext cx="2961800" cy="451406"/>
          </a:xfrm>
          <a:prstGeom prst="rect">
            <a:avLst/>
          </a:prstGeom>
          <a:noFill/>
        </p:spPr>
        <p:txBody>
          <a:bodyPr wrap="square">
            <a:spAutoFit/>
          </a:bodyPr>
          <a:lstStyle/>
          <a:p>
            <a:pPr algn="just">
              <a:lnSpc>
                <a:spcPts val="650"/>
              </a:lnSpc>
            </a:pP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42B62"/>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42B62"/>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42B62"/>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BY: credit must be given to the creator.</a:t>
            </a:r>
          </a:p>
        </p:txBody>
      </p:sp>
      <p:pic>
        <p:nvPicPr>
          <p:cNvPr id="3" name="Picture 2" descr="A grey and black sign with a person in a circle&#10;&#10;AI-generated content may be incorrect.">
            <a:extLst>
              <a:ext uri="{FF2B5EF4-FFF2-40B4-BE49-F238E27FC236}">
                <a16:creationId xmlns:a16="http://schemas.microsoft.com/office/drawing/2014/main" id="{740E92C5-EA84-E69C-E8C8-D0B4B7686C3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800379" y="5844692"/>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29"/>
        <p:cNvGrpSpPr/>
        <p:nvPr/>
      </p:nvGrpSpPr>
      <p:grpSpPr>
        <a:xfrm>
          <a:off x="0" y="0"/>
          <a:ext cx="0" cy="0"/>
          <a:chOff x="0" y="0"/>
          <a:chExt cx="0" cy="0"/>
        </a:xfrm>
      </p:grpSpPr>
      <p:sp>
        <p:nvSpPr>
          <p:cNvPr id="230" name="Google Shape;230;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1" name="Google Shape;231;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32" name="Google Shape;232;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33" name="Google Shape;233;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4" name="Google Shape;234;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36" name="Google Shape;236;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5385727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76517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5933393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9939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279951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14622543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437067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814751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942004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5311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237"/>
        <p:cNvGrpSpPr/>
        <p:nvPr/>
      </p:nvGrpSpPr>
      <p:grpSpPr>
        <a:xfrm>
          <a:off x="0" y="0"/>
          <a:ext cx="0" cy="0"/>
          <a:chOff x="0" y="0"/>
          <a:chExt cx="0" cy="0"/>
        </a:xfrm>
      </p:grpSpPr>
      <p:sp>
        <p:nvSpPr>
          <p:cNvPr id="238" name="Google Shape;23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1"/>
          <p:cNvSpPr/>
          <p:nvPr/>
        </p:nvSpPr>
        <p:spPr>
          <a:xfrm>
            <a:off x="10771750" y="-3967"/>
            <a:ext cx="1420250" cy="1932666"/>
          </a:xfrm>
          <a:prstGeom prst="rect">
            <a:avLst/>
          </a:prstGeom>
          <a:solidFill>
            <a:srgbClr val="615AA6">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41" name="Google Shape;241;p61"/>
          <p:cNvSpPr>
            <a:spLocks noGrp="1"/>
          </p:cNvSpPr>
          <p:nvPr>
            <p:ph type="pic" idx="2"/>
          </p:nvPr>
        </p:nvSpPr>
        <p:spPr>
          <a:xfrm>
            <a:off x="1114362" y="2802349"/>
            <a:ext cx="4981638" cy="3090444"/>
          </a:xfrm>
          <a:prstGeom prst="rect">
            <a:avLst/>
          </a:prstGeom>
          <a:solidFill>
            <a:srgbClr val="D9D9D9"/>
          </a:solidFill>
          <a:ln>
            <a:noFill/>
          </a:ln>
        </p:spPr>
      </p:sp>
      <p:sp>
        <p:nvSpPr>
          <p:cNvPr id="242" name="Google Shape;24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3" name="Google Shape;24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9841450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143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573262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244"/>
        <p:cNvGrpSpPr/>
        <p:nvPr/>
      </p:nvGrpSpPr>
      <p:grpSpPr>
        <a:xfrm>
          <a:off x="0" y="0"/>
          <a:ext cx="0" cy="0"/>
          <a:chOff x="0" y="0"/>
          <a:chExt cx="0" cy="0"/>
        </a:xfrm>
      </p:grpSpPr>
      <p:sp>
        <p:nvSpPr>
          <p:cNvPr id="245" name="Google Shape;24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48" name="Google Shape;248;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249" name="Google Shape;24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0" name="Google Shape;250;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251" name="Google Shape;251;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252" name="Google Shape;25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253"/>
        <p:cNvGrpSpPr/>
        <p:nvPr/>
      </p:nvGrpSpPr>
      <p:grpSpPr>
        <a:xfrm>
          <a:off x="0" y="0"/>
          <a:ext cx="0" cy="0"/>
          <a:chOff x="0" y="0"/>
          <a:chExt cx="0" cy="0"/>
        </a:xfrm>
      </p:grpSpPr>
      <p:sp>
        <p:nvSpPr>
          <p:cNvPr id="254" name="Google Shape;254;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6" name="Google Shape;256;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7" name="Google Shape;257;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258" name="Google Shape;258;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259" name="Google Shape;259;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260" name="Google Shape;260;p49"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61" name="Google Shape;261;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62"/>
        <p:cNvGrpSpPr/>
        <p:nvPr/>
      </p:nvGrpSpPr>
      <p:grpSpPr>
        <a:xfrm>
          <a:off x="0" y="0"/>
          <a:ext cx="0" cy="0"/>
          <a:chOff x="0" y="0"/>
          <a:chExt cx="0" cy="0"/>
        </a:xfrm>
      </p:grpSpPr>
      <p:sp>
        <p:nvSpPr>
          <p:cNvPr id="263" name="Google Shape;263;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6" name="Google Shape;266;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4">
  <p:cSld name="Quote Slide 04">
    <p:spTree>
      <p:nvGrpSpPr>
        <p:cNvPr id="1" name="Shape 267"/>
        <p:cNvGrpSpPr/>
        <p:nvPr/>
      </p:nvGrpSpPr>
      <p:grpSpPr>
        <a:xfrm>
          <a:off x="0" y="0"/>
          <a:ext cx="0" cy="0"/>
          <a:chOff x="0" y="0"/>
          <a:chExt cx="0" cy="0"/>
        </a:xfrm>
      </p:grpSpPr>
      <p:sp>
        <p:nvSpPr>
          <p:cNvPr id="268" name="Google Shape;268;p60"/>
          <p:cNvSpPr/>
          <p:nvPr/>
        </p:nvSpPr>
        <p:spPr>
          <a:xfrm>
            <a:off x="1281154" y="0"/>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9" name="Google Shape;269;p60"/>
          <p:cNvSpPr/>
          <p:nvPr/>
        </p:nvSpPr>
        <p:spPr>
          <a:xfrm rot="-5400000">
            <a:off x="10557481" y="-214269"/>
            <a:ext cx="1420250" cy="1848787"/>
          </a:xfrm>
          <a:prstGeom prst="rect">
            <a:avLst/>
          </a:prstGeom>
          <a:solidFill>
            <a:srgbClr val="5696D0">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0" name="Google Shape;270;p60"/>
          <p:cNvSpPr txBox="1">
            <a:spLocks noGrp="1"/>
          </p:cNvSpPr>
          <p:nvPr>
            <p:ph type="body" idx="1"/>
          </p:nvPr>
        </p:nvSpPr>
        <p:spPr>
          <a:xfrm>
            <a:off x="2044656" y="732542"/>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0"/>
          <p:cNvSpPr txBox="1">
            <a:spLocks noGrp="1"/>
          </p:cNvSpPr>
          <p:nvPr>
            <p:ph type="body" idx="2"/>
          </p:nvPr>
        </p:nvSpPr>
        <p:spPr>
          <a:xfrm>
            <a:off x="2044656" y="3955877"/>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272"/>
        <p:cNvGrpSpPr/>
        <p:nvPr/>
      </p:nvGrpSpPr>
      <p:grpSpPr>
        <a:xfrm>
          <a:off x="0" y="0"/>
          <a:ext cx="0" cy="0"/>
          <a:chOff x="0" y="0"/>
          <a:chExt cx="0" cy="0"/>
        </a:xfrm>
      </p:grpSpPr>
      <p:sp>
        <p:nvSpPr>
          <p:cNvPr id="273" name="Google Shape;273;p41"/>
          <p:cNvSpPr>
            <a:spLocks noGrp="1"/>
          </p:cNvSpPr>
          <p:nvPr>
            <p:ph type="pic" idx="2"/>
          </p:nvPr>
        </p:nvSpPr>
        <p:spPr>
          <a:xfrm>
            <a:off x="0" y="2853114"/>
            <a:ext cx="12192000" cy="3094978"/>
          </a:xfrm>
          <a:prstGeom prst="rect">
            <a:avLst/>
          </a:prstGeom>
          <a:solidFill>
            <a:srgbClr val="BFBFBF"/>
          </a:solidFill>
          <a:ln>
            <a:noFill/>
          </a:ln>
        </p:spPr>
      </p:sp>
      <p:pic>
        <p:nvPicPr>
          <p:cNvPr id="274" name="Google Shape;274;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75" name="Google Shape;275;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76" name="Google Shape;276;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77"/>
        <p:cNvGrpSpPr/>
        <p:nvPr/>
      </p:nvGrpSpPr>
      <p:grpSpPr>
        <a:xfrm>
          <a:off x="0" y="0"/>
          <a:ext cx="0" cy="0"/>
          <a:chOff x="0" y="0"/>
          <a:chExt cx="0" cy="0"/>
        </a:xfrm>
      </p:grpSpPr>
      <p:sp>
        <p:nvSpPr>
          <p:cNvPr id="278" name="Google Shape;278;p42"/>
          <p:cNvSpPr>
            <a:spLocks noGrp="1"/>
          </p:cNvSpPr>
          <p:nvPr>
            <p:ph type="pic" idx="2"/>
          </p:nvPr>
        </p:nvSpPr>
        <p:spPr>
          <a:xfrm>
            <a:off x="3310" y="17886"/>
            <a:ext cx="12188690" cy="5750526"/>
          </a:xfrm>
          <a:prstGeom prst="rect">
            <a:avLst/>
          </a:prstGeom>
          <a:solidFill>
            <a:srgbClr val="BFBFBF"/>
          </a:solidFill>
          <a:ln>
            <a:noFill/>
          </a:ln>
        </p:spPr>
      </p:sp>
      <p:sp>
        <p:nvSpPr>
          <p:cNvPr id="279" name="Google Shape;279;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80" name="Google Shape;28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81" name="Google Shape;281;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82"/>
        <p:cNvGrpSpPr/>
        <p:nvPr/>
      </p:nvGrpSpPr>
      <p:grpSpPr>
        <a:xfrm>
          <a:off x="0" y="0"/>
          <a:ext cx="0" cy="0"/>
          <a:chOff x="0" y="0"/>
          <a:chExt cx="0" cy="0"/>
        </a:xfrm>
      </p:grpSpPr>
      <p:sp>
        <p:nvSpPr>
          <p:cNvPr id="283" name="Google Shape;283;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4" name="Google Shape;284;p44"/>
          <p:cNvSpPr>
            <a:spLocks noGrp="1"/>
          </p:cNvSpPr>
          <p:nvPr>
            <p:ph type="pic" idx="2"/>
          </p:nvPr>
        </p:nvSpPr>
        <p:spPr>
          <a:xfrm>
            <a:off x="788894" y="288801"/>
            <a:ext cx="11403106" cy="2223235"/>
          </a:xfrm>
          <a:prstGeom prst="rect">
            <a:avLst/>
          </a:prstGeom>
          <a:solidFill>
            <a:srgbClr val="D9D9D9"/>
          </a:solidFill>
          <a:ln>
            <a:noFill/>
          </a:ln>
        </p:spPr>
      </p:sp>
      <p:sp>
        <p:nvSpPr>
          <p:cNvPr id="285" name="Google Shape;285;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6" name="Google Shape;286;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9" name="Google Shape;289;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0" name="Google Shape;290;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1" name="Google Shape;291;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2" name="Google Shape;292;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3" name="Google Shape;293;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4" name="Google Shape;294;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5" name="Google Shape;295;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296" name="Google Shape;296;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98" name="Google Shape;298;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299" name="Google Shape;299;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00" name="Google Shape;300;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3" name="TextBox 2">
            <a:extLst>
              <a:ext uri="{FF2B5EF4-FFF2-40B4-BE49-F238E27FC236}">
                <a16:creationId xmlns:a16="http://schemas.microsoft.com/office/drawing/2014/main" id="{41FB1E28-D8C9-456C-0D1B-27A2AF205AB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D4ED9155-51E6-2F1F-9BD1-C41013F371C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301"/>
        <p:cNvGrpSpPr/>
        <p:nvPr/>
      </p:nvGrpSpPr>
      <p:grpSpPr>
        <a:xfrm>
          <a:off x="0" y="0"/>
          <a:ext cx="0" cy="0"/>
          <a:chOff x="0" y="0"/>
          <a:chExt cx="0" cy="0"/>
        </a:xfrm>
      </p:grpSpPr>
      <p:sp>
        <p:nvSpPr>
          <p:cNvPr id="302" name="Google Shape;302;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3" name="Google Shape;303;p48"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04" name="Google Shape;304;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05" name="Google Shape;305;p48"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306" name="Google Shape;306;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07" name="Google Shape;307;p48"/>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94"/>
        <p:cNvGrpSpPr/>
        <p:nvPr/>
      </p:nvGrpSpPr>
      <p:grpSpPr>
        <a:xfrm>
          <a:off x="0" y="0"/>
          <a:ext cx="0" cy="0"/>
          <a:chOff x="0" y="0"/>
          <a:chExt cx="0" cy="0"/>
        </a:xfrm>
      </p:grpSpPr>
      <p:sp>
        <p:nvSpPr>
          <p:cNvPr id="195" name="Google Shape;195;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96" name="Google Shape;196;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98" name="Google Shape;198;p4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308"/>
        <p:cNvGrpSpPr/>
        <p:nvPr/>
      </p:nvGrpSpPr>
      <p:grpSpPr>
        <a:xfrm>
          <a:off x="0" y="0"/>
          <a:ext cx="0" cy="0"/>
          <a:chOff x="0" y="0"/>
          <a:chExt cx="0" cy="0"/>
        </a:xfrm>
      </p:grpSpPr>
      <p:sp>
        <p:nvSpPr>
          <p:cNvPr id="309" name="Google Shape;309;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0" name="Google Shape;310;p50"/>
          <p:cNvSpPr>
            <a:spLocks noGrp="1"/>
          </p:cNvSpPr>
          <p:nvPr>
            <p:ph type="pic" idx="2"/>
          </p:nvPr>
        </p:nvSpPr>
        <p:spPr>
          <a:xfrm>
            <a:off x="6083676" y="0"/>
            <a:ext cx="5361066" cy="6858000"/>
          </a:xfrm>
          <a:prstGeom prst="rect">
            <a:avLst/>
          </a:prstGeom>
          <a:solidFill>
            <a:srgbClr val="D8D8D8"/>
          </a:solidFill>
          <a:ln>
            <a:noFill/>
          </a:ln>
        </p:spPr>
      </p:sp>
      <p:sp>
        <p:nvSpPr>
          <p:cNvPr id="311" name="Google Shape;311;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2" name="Google Shape;312;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313"/>
        <p:cNvGrpSpPr/>
        <p:nvPr/>
      </p:nvGrpSpPr>
      <p:grpSpPr>
        <a:xfrm>
          <a:off x="0" y="0"/>
          <a:ext cx="0" cy="0"/>
          <a:chOff x="0" y="0"/>
          <a:chExt cx="0" cy="0"/>
        </a:xfrm>
      </p:grpSpPr>
      <p:sp>
        <p:nvSpPr>
          <p:cNvPr id="314" name="Google Shape;314;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5" name="Google Shape;315;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6" name="Google Shape;316;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17" name="Google Shape;317;p5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18"/>
        <p:cNvGrpSpPr/>
        <p:nvPr/>
      </p:nvGrpSpPr>
      <p:grpSpPr>
        <a:xfrm>
          <a:off x="0" y="0"/>
          <a:ext cx="0" cy="0"/>
          <a:chOff x="0" y="0"/>
          <a:chExt cx="0" cy="0"/>
        </a:xfrm>
      </p:grpSpPr>
      <p:sp>
        <p:nvSpPr>
          <p:cNvPr id="319" name="Google Shape;319;p5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0" name="Google Shape;320;p5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1" name="Google Shape;321;p5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2" name="Google Shape;322;p5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323"/>
        <p:cNvGrpSpPr/>
        <p:nvPr/>
      </p:nvGrpSpPr>
      <p:grpSpPr>
        <a:xfrm>
          <a:off x="0" y="0"/>
          <a:ext cx="0" cy="0"/>
          <a:chOff x="0" y="0"/>
          <a:chExt cx="0" cy="0"/>
        </a:xfrm>
      </p:grpSpPr>
      <p:sp>
        <p:nvSpPr>
          <p:cNvPr id="324" name="Google Shape;324;p54"/>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54"/>
          <p:cNvSpPr>
            <a:spLocks noGrp="1"/>
          </p:cNvSpPr>
          <p:nvPr>
            <p:ph type="pic" idx="2"/>
          </p:nvPr>
        </p:nvSpPr>
        <p:spPr>
          <a:xfrm>
            <a:off x="0" y="0"/>
            <a:ext cx="12192000" cy="6858000"/>
          </a:xfrm>
          <a:prstGeom prst="rect">
            <a:avLst/>
          </a:prstGeom>
          <a:noFill/>
          <a:ln>
            <a:noFill/>
          </a:ln>
        </p:spPr>
      </p:sp>
      <p:sp>
        <p:nvSpPr>
          <p:cNvPr id="326" name="Google Shape;326;p54"/>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7" name="Google Shape;327;p54"/>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8" name="Google Shape;328;p54"/>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329"/>
        <p:cNvGrpSpPr/>
        <p:nvPr/>
      </p:nvGrpSpPr>
      <p:grpSpPr>
        <a:xfrm>
          <a:off x="0" y="0"/>
          <a:ext cx="0" cy="0"/>
          <a:chOff x="0" y="0"/>
          <a:chExt cx="0" cy="0"/>
        </a:xfrm>
      </p:grpSpPr>
      <p:sp>
        <p:nvSpPr>
          <p:cNvPr id="330" name="Google Shape;330;p55"/>
          <p:cNvSpPr>
            <a:spLocks noGrp="1"/>
          </p:cNvSpPr>
          <p:nvPr>
            <p:ph type="pic" idx="2"/>
          </p:nvPr>
        </p:nvSpPr>
        <p:spPr>
          <a:xfrm>
            <a:off x="0" y="3919655"/>
            <a:ext cx="11125201" cy="2342319"/>
          </a:xfrm>
          <a:prstGeom prst="rect">
            <a:avLst/>
          </a:prstGeom>
          <a:solidFill>
            <a:srgbClr val="D9D9D9"/>
          </a:solidFill>
          <a:ln>
            <a:noFill/>
          </a:ln>
        </p:spPr>
      </p:sp>
      <p:sp>
        <p:nvSpPr>
          <p:cNvPr id="331" name="Google Shape;331;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2" name="Google Shape;332;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333"/>
        <p:cNvGrpSpPr/>
        <p:nvPr/>
      </p:nvGrpSpPr>
      <p:grpSpPr>
        <a:xfrm>
          <a:off x="0" y="0"/>
          <a:ext cx="0" cy="0"/>
          <a:chOff x="0" y="0"/>
          <a:chExt cx="0" cy="0"/>
        </a:xfrm>
      </p:grpSpPr>
      <p:sp>
        <p:nvSpPr>
          <p:cNvPr id="334" name="Google Shape;334;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5" name="Google Shape;335;p56"/>
          <p:cNvSpPr>
            <a:spLocks noGrp="1"/>
          </p:cNvSpPr>
          <p:nvPr>
            <p:ph type="pic" idx="2"/>
          </p:nvPr>
        </p:nvSpPr>
        <p:spPr>
          <a:xfrm>
            <a:off x="0" y="0"/>
            <a:ext cx="12192000" cy="6858000"/>
          </a:xfrm>
          <a:prstGeom prst="rect">
            <a:avLst/>
          </a:prstGeom>
          <a:noFill/>
          <a:ln>
            <a:noFill/>
          </a:ln>
        </p:spPr>
      </p:sp>
      <p:sp>
        <p:nvSpPr>
          <p:cNvPr id="336" name="Google Shape;336;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8" name="Google Shape;338;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03">
  <p:cSld name="Quote Slide 03">
    <p:spTree>
      <p:nvGrpSpPr>
        <p:cNvPr id="1" name="Shape 339"/>
        <p:cNvGrpSpPr/>
        <p:nvPr/>
      </p:nvGrpSpPr>
      <p:grpSpPr>
        <a:xfrm>
          <a:off x="0" y="0"/>
          <a:ext cx="0" cy="0"/>
          <a:chOff x="0" y="0"/>
          <a:chExt cx="0" cy="0"/>
        </a:xfrm>
      </p:grpSpPr>
      <p:sp>
        <p:nvSpPr>
          <p:cNvPr id="340" name="Google Shape;340;p57"/>
          <p:cNvSpPr/>
          <p:nvPr/>
        </p:nvSpPr>
        <p:spPr>
          <a:xfrm rot="-5400000">
            <a:off x="232431" y="464696"/>
            <a:ext cx="5844795" cy="6309657"/>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57"/>
          <p:cNvSpPr/>
          <p:nvPr/>
        </p:nvSpPr>
        <p:spPr>
          <a:xfrm rot="-5400000">
            <a:off x="10180964" y="-214268"/>
            <a:ext cx="1420250" cy="1848787"/>
          </a:xfrm>
          <a:prstGeom prst="rect">
            <a:avLst/>
          </a:prstGeom>
          <a:solidFill>
            <a:srgbClr val="935AA5">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2" name="Google Shape;342;p57"/>
          <p:cNvSpPr txBox="1">
            <a:spLocks noGrp="1"/>
          </p:cNvSpPr>
          <p:nvPr>
            <p:ph type="body" idx="1"/>
          </p:nvPr>
        </p:nvSpPr>
        <p:spPr>
          <a:xfrm>
            <a:off x="567657" y="1743195"/>
            <a:ext cx="4459950"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3" name="Google Shape;343;p57"/>
          <p:cNvSpPr txBox="1">
            <a:spLocks noGrp="1"/>
          </p:cNvSpPr>
          <p:nvPr>
            <p:ph type="body" idx="2"/>
          </p:nvPr>
        </p:nvSpPr>
        <p:spPr>
          <a:xfrm>
            <a:off x="567657" y="4966530"/>
            <a:ext cx="4459950"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44"/>
        <p:cNvGrpSpPr/>
        <p:nvPr/>
      </p:nvGrpSpPr>
      <p:grpSpPr>
        <a:xfrm>
          <a:off x="0" y="0"/>
          <a:ext cx="0" cy="0"/>
          <a:chOff x="0" y="0"/>
          <a:chExt cx="0" cy="0"/>
        </a:xfrm>
      </p:grpSpPr>
      <p:sp>
        <p:nvSpPr>
          <p:cNvPr id="345" name="Google Shape;345;p64"/>
          <p:cNvSpPr>
            <a:spLocks noGrp="1"/>
          </p:cNvSpPr>
          <p:nvPr>
            <p:ph type="pic" idx="2"/>
          </p:nvPr>
        </p:nvSpPr>
        <p:spPr>
          <a:xfrm>
            <a:off x="0" y="3154017"/>
            <a:ext cx="12192000" cy="2571163"/>
          </a:xfrm>
          <a:prstGeom prst="rect">
            <a:avLst/>
          </a:prstGeom>
          <a:solidFill>
            <a:srgbClr val="D8D8D8"/>
          </a:solidFill>
          <a:ln>
            <a:noFill/>
          </a:ln>
        </p:spPr>
      </p:sp>
      <p:sp>
        <p:nvSpPr>
          <p:cNvPr id="346" name="Google Shape;346;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7" name="Google Shape;347;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8" name="Google Shape;348;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9" name="Google Shape;349;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50" name="Google Shape;350;p6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351"/>
        <p:cNvGrpSpPr/>
        <p:nvPr/>
      </p:nvGrpSpPr>
      <p:grpSpPr>
        <a:xfrm>
          <a:off x="0" y="0"/>
          <a:ext cx="0" cy="0"/>
          <a:chOff x="0" y="0"/>
          <a:chExt cx="0" cy="0"/>
        </a:xfrm>
      </p:grpSpPr>
      <p:sp>
        <p:nvSpPr>
          <p:cNvPr id="352" name="Google Shape;352;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4" name="Google Shape;354;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56"/>
        <p:cNvGrpSpPr/>
        <p:nvPr/>
      </p:nvGrpSpPr>
      <p:grpSpPr>
        <a:xfrm>
          <a:off x="0" y="0"/>
          <a:ext cx="0" cy="0"/>
          <a:chOff x="0" y="0"/>
          <a:chExt cx="0" cy="0"/>
        </a:xfrm>
      </p:grpSpPr>
      <p:sp>
        <p:nvSpPr>
          <p:cNvPr id="357" name="Google Shape;357;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8" name="Google Shape;358;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59" name="Google Shape;359;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0" name="Google Shape;360;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1" name="Google Shape;361;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2" name="Google Shape;362;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63" name="Google Shape;363;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99"/>
        <p:cNvGrpSpPr/>
        <p:nvPr/>
      </p:nvGrpSpPr>
      <p:grpSpPr>
        <a:xfrm>
          <a:off x="0" y="0"/>
          <a:ext cx="0" cy="0"/>
          <a:chOff x="0" y="0"/>
          <a:chExt cx="0" cy="0"/>
        </a:xfrm>
      </p:grpSpPr>
      <p:sp>
        <p:nvSpPr>
          <p:cNvPr id="200" name="Google Shape;200;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364"/>
        <p:cNvGrpSpPr/>
        <p:nvPr/>
      </p:nvGrpSpPr>
      <p:grpSpPr>
        <a:xfrm>
          <a:off x="0" y="0"/>
          <a:ext cx="0" cy="0"/>
          <a:chOff x="0" y="0"/>
          <a:chExt cx="0" cy="0"/>
        </a:xfrm>
      </p:grpSpPr>
      <p:sp>
        <p:nvSpPr>
          <p:cNvPr id="365" name="Google Shape;365;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6" name="Google Shape;366;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67" name="Google Shape;367;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68" name="Google Shape;368;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0" name="Google Shape;370;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1" name="Google Shape;371;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372"/>
        <p:cNvGrpSpPr/>
        <p:nvPr/>
      </p:nvGrpSpPr>
      <p:grpSpPr>
        <a:xfrm>
          <a:off x="0" y="0"/>
          <a:ext cx="0" cy="0"/>
          <a:chOff x="0" y="0"/>
          <a:chExt cx="0" cy="0"/>
        </a:xfrm>
      </p:grpSpPr>
      <p:sp>
        <p:nvSpPr>
          <p:cNvPr id="373" name="Google Shape;373;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74" name="Google Shape;374;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375" name="Google Shape;375;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376" name="Google Shape;376;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7" name="Google Shape;377;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8" name="Google Shape;378;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379" name="Google Shape;379;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477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906677"/>
            <a:ext cx="6270171"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1EC93058-9EA6-FA93-B088-B24CD848711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84263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501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2634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7334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45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9742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3254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203"/>
        <p:cNvGrpSpPr/>
        <p:nvPr/>
      </p:nvGrpSpPr>
      <p:grpSpPr>
        <a:xfrm>
          <a:off x="0" y="0"/>
          <a:ext cx="0" cy="0"/>
          <a:chOff x="0" y="0"/>
          <a:chExt cx="0" cy="0"/>
        </a:xfrm>
      </p:grpSpPr>
      <p:sp>
        <p:nvSpPr>
          <p:cNvPr id="204" name="Google Shape;204;p47"/>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47"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1463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86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967987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21263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183258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88952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34497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657632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770373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302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208"/>
        <p:cNvGrpSpPr/>
        <p:nvPr/>
      </p:nvGrpSpPr>
      <p:grpSpPr>
        <a:xfrm>
          <a:off x="0" y="0"/>
          <a:ext cx="0" cy="0"/>
          <a:chOff x="0" y="0"/>
          <a:chExt cx="0" cy="0"/>
        </a:xfrm>
      </p:grpSpPr>
      <p:sp>
        <p:nvSpPr>
          <p:cNvPr id="209" name="Google Shape;209;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s-ES"/>
          </a:p>
        </p:txBody>
      </p:sp>
      <p:sp>
        <p:nvSpPr>
          <p:cNvPr id="210" name="Google Shape;210;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9238382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4334774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07840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797939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116767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76895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0573039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7628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13798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410118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212"/>
        <p:cNvGrpSpPr/>
        <p:nvPr/>
      </p:nvGrpSpPr>
      <p:grpSpPr>
        <a:xfrm>
          <a:off x="0" y="0"/>
          <a:ext cx="0" cy="0"/>
          <a:chOff x="0" y="0"/>
          <a:chExt cx="0" cy="0"/>
        </a:xfrm>
      </p:grpSpPr>
      <p:sp>
        <p:nvSpPr>
          <p:cNvPr id="213" name="Google Shape;213;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11845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992827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90508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827606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961685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0306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717973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260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19708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48450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17"/>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425295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991635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347475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691992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328581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213469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4311967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0706125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1450210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3844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218"/>
        <p:cNvGrpSpPr/>
        <p:nvPr/>
      </p:nvGrpSpPr>
      <p:grpSpPr>
        <a:xfrm>
          <a:off x="0" y="0"/>
          <a:ext cx="0" cy="0"/>
          <a:chOff x="0" y="0"/>
          <a:chExt cx="0" cy="0"/>
        </a:xfrm>
      </p:grpSpPr>
      <p:sp>
        <p:nvSpPr>
          <p:cNvPr id="219" name="Google Shape;219;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616431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8141274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592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7403177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65396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07227496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26425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10626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10931005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6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222"/>
        <p:cNvGrpSpPr/>
        <p:nvPr/>
      </p:nvGrpSpPr>
      <p:grpSpPr>
        <a:xfrm>
          <a:off x="0" y="0"/>
          <a:ext cx="0" cy="0"/>
          <a:chOff x="0" y="0"/>
          <a:chExt cx="0" cy="0"/>
        </a:xfrm>
      </p:grpSpPr>
      <p:sp>
        <p:nvSpPr>
          <p:cNvPr id="223" name="Google Shape;223;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4" name="Google Shape;224;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5" name="Google Shape;225;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226" name="Google Shape;226;p58"/>
          <p:cNvSpPr>
            <a:spLocks noGrp="1"/>
          </p:cNvSpPr>
          <p:nvPr>
            <p:ph type="pic" idx="2"/>
          </p:nvPr>
        </p:nvSpPr>
        <p:spPr>
          <a:xfrm>
            <a:off x="6966760" y="2884487"/>
            <a:ext cx="3896842" cy="3973513"/>
          </a:xfrm>
          <a:prstGeom prst="rect">
            <a:avLst/>
          </a:prstGeom>
          <a:solidFill>
            <a:srgbClr val="D9D9D9"/>
          </a:solidFill>
          <a:ln>
            <a:noFill/>
          </a:ln>
        </p:spPr>
      </p:sp>
      <p:sp>
        <p:nvSpPr>
          <p:cNvPr id="227" name="Google Shape;227;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25516560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8751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5609404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246307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3704948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9189813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8419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097132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5765464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92853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image" Target="../media/image1.png"/><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heme" Target="../theme/theme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slideLayout" Target="../slideLayouts/slideLayout8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image" Target="../media/image1.png"/><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29" Type="http://schemas.openxmlformats.org/officeDocument/2006/relationships/slideLayout" Target="../slideLayouts/slideLayout112.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28" Type="http://schemas.openxmlformats.org/officeDocument/2006/relationships/slideLayout" Target="../slideLayouts/slideLayout111.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31" Type="http://schemas.openxmlformats.org/officeDocument/2006/relationships/image" Target="../media/image1.pn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slideLayout" Target="../slideLayouts/slideLayout110.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73" name="Google Shape;173;p39" descr="A colorful circles with white lines and dots&#10;&#10;AI-generated content may be incorrect."/>
          <p:cNvPicPr preferRelativeResize="0"/>
          <p:nvPr/>
        </p:nvPicPr>
        <p:blipFill rotWithShape="1">
          <a:blip r:embed="rId33"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79839597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46171302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6656108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oxXpB9pSETo&amp;list=PLxgMOEESA8vgmkkQM_jsD94AZfH9Ve2Vd&amp;index=4"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hyperlink" Target="https://lens.google/intl/es/" TargetMode="External"/><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hyperlink" Target="https://www.youtube.com/watch?v=e1A5S8_kCfk" TargetMode="External"/><Relationship Id="rId4" Type="http://schemas.openxmlformats.org/officeDocument/2006/relationships/hyperlink" Target="https://bitmind.ai/detec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explore.quantumfiber.com/a-practical-guide-to-recognizing-ai-on-social-medi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Multi-factor_authentication"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hyperlink" Target="https://en.wikipedia.org/wiki/Information_sensitiv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safety.gov.au/key-topics/online-tools-and-features/online-chat-video-chat?utm_source=chatgpt.com"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help/reportlink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37.jpeg"/><Relationship Id="rId5" Type="http://schemas.openxmlformats.org/officeDocument/2006/relationships/hyperlink" Target="https://copilot.microsoft.com/" TargetMode="External"/><Relationship Id="rId4" Type="http://schemas.openxmlformats.org/officeDocument/2006/relationships/hyperlink" Target="https://gemini.google.com/app"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siit.co/blog/the-rise-of-ai-powered-content-moderation-tools/48104"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ibm.com/think/topics/artificial-intelligenc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aicontentfy.com/en/blog/impact-of-ai-on-content-personalization-for-consumers?utm_source=chatgpt.com" TargetMode="External"/><Relationship Id="rId7" Type="http://schemas.openxmlformats.org/officeDocument/2006/relationships/hyperlink" Target="https://www.youtube.com/watch?v=D4XTefP3Lsc"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www.youtube.com/watch?v=Zk1o2BpC79g" TargetMode="External"/><Relationship Id="rId5" Type="http://schemas.openxmlformats.org/officeDocument/2006/relationships/hyperlink" Target="https://www.theverge.com/2024/12/12/24319824/amazon-prime-video-ai-topics-old-algorithms?utm_source=chatgpt.com" TargetMode="External"/><Relationship Id="rId4" Type="http://schemas.openxmlformats.org/officeDocument/2006/relationships/hyperlink" Target="https://cepr.org/voxeu/columns/ai-misinformation-and-value-trusted-news?utm_source=chatgpt.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3843A-A721-6373-0A05-D277C2137030}"/>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B215FA9-261E-7888-A065-FF71A5EB16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548891" y="0"/>
            <a:ext cx="7137369" cy="6858000"/>
          </a:xfrm>
        </p:spPr>
      </p:pic>
      <p:sp>
        <p:nvSpPr>
          <p:cNvPr id="5" name="TextBox 4">
            <a:extLst>
              <a:ext uri="{FF2B5EF4-FFF2-40B4-BE49-F238E27FC236}">
                <a16:creationId xmlns:a16="http://schemas.microsoft.com/office/drawing/2014/main" id="{6E4A0043-5F46-60AF-3E07-951EB1C8659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a:ln>
                  <a:noFill/>
                </a:ln>
                <a:solidFill>
                  <a:srgbClr val="242B62"/>
                </a:solidFill>
                <a:effectLst/>
                <a:uLnTx/>
                <a:uFillTx/>
                <a:latin typeface="Calibri" panose="020F0502020204030204"/>
                <a:ea typeface="+mn-ea"/>
                <a:cs typeface="+mn-cs"/>
              </a:rPr>
              <a:t>MÓDULO </a:t>
            </a: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3</a:t>
            </a:r>
          </a:p>
        </p:txBody>
      </p:sp>
      <p:sp>
        <p:nvSpPr>
          <p:cNvPr id="6" name="TextBox 5">
            <a:extLst>
              <a:ext uri="{FF2B5EF4-FFF2-40B4-BE49-F238E27FC236}">
                <a16:creationId xmlns:a16="http://schemas.microsoft.com/office/drawing/2014/main" id="{196D95B9-2B75-51D0-3D62-FD870D0D2941}"/>
              </a:ext>
            </a:extLst>
          </p:cNvPr>
          <p:cNvSpPr txBox="1"/>
          <p:nvPr/>
        </p:nvSpPr>
        <p:spPr>
          <a:xfrm>
            <a:off x="416915" y="4053526"/>
            <a:ext cx="4556302"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400" b="0" i="0" u="none" strike="noStrike" kern="1200" cap="none" spc="0" normalizeH="0" baseline="0" noProof="0">
                <a:ln>
                  <a:noFill/>
                </a:ln>
                <a:solidFill>
                  <a:srgbClr val="FFFFFF"/>
                </a:solidFill>
                <a:effectLst/>
                <a:uLnTx/>
                <a:uFillTx/>
                <a:latin typeface="Calibri" panose="020F0502020204030204"/>
                <a:ea typeface="+mn-ea"/>
                <a:cs typeface="+mn-cs"/>
              </a:rPr>
              <a:t>Herramientas de participación social y comunicación </a:t>
            </a:r>
            <a:endParaRPr kumimoji="0" lang="en-IE" sz="4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306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cf0640c514_2_14"/>
          <p:cNvSpPr/>
          <p:nvPr/>
        </p:nvSpPr>
        <p:spPr>
          <a:xfrm>
            <a:off x="1511945" y="3844311"/>
            <a:ext cx="2420656" cy="230196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89" name="Google Shape;489;g3cf0640c514_2_14"/>
          <p:cNvSpPr/>
          <p:nvPr/>
        </p:nvSpPr>
        <p:spPr>
          <a:xfrm>
            <a:off x="2091656" y="2612583"/>
            <a:ext cx="1208065" cy="129891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687"/>
              <a:buFont typeface="Arial"/>
              <a:buNone/>
            </a:pPr>
            <a:endParaRPr sz="687" b="0" i="0" u="none" strike="noStrike" cap="none">
              <a:solidFill>
                <a:schemeClr val="dk1"/>
              </a:solidFill>
              <a:latin typeface="Calibri"/>
              <a:ea typeface="Calibri"/>
              <a:cs typeface="Calibri"/>
              <a:sym typeface="Calibri"/>
            </a:endParaRPr>
          </a:p>
        </p:txBody>
      </p:sp>
      <p:sp>
        <p:nvSpPr>
          <p:cNvPr id="490" name="Google Shape;490;g3cf0640c514_2_14"/>
          <p:cNvSpPr/>
          <p:nvPr/>
        </p:nvSpPr>
        <p:spPr>
          <a:xfrm>
            <a:off x="4997801" y="4301512"/>
            <a:ext cx="2736545" cy="2050840"/>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1" name="Google Shape;491;g3cf0640c514_2_14"/>
          <p:cNvSpPr/>
          <p:nvPr/>
        </p:nvSpPr>
        <p:spPr>
          <a:xfrm>
            <a:off x="5655532" y="3047767"/>
            <a:ext cx="1302196" cy="132485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754"/>
              <a:buFont typeface="Arial"/>
              <a:buNone/>
            </a:pPr>
            <a:endParaRPr sz="753" b="0" i="0" u="none" strike="noStrike" cap="none">
              <a:solidFill>
                <a:schemeClr val="dk1"/>
              </a:solidFill>
              <a:latin typeface="Calibri"/>
              <a:ea typeface="Calibri"/>
              <a:cs typeface="Calibri"/>
              <a:sym typeface="Calibri"/>
            </a:endParaRPr>
          </a:p>
        </p:txBody>
      </p:sp>
      <p:sp>
        <p:nvSpPr>
          <p:cNvPr id="492" name="Google Shape;492;g3cf0640c514_2_14"/>
          <p:cNvSpPr/>
          <p:nvPr/>
        </p:nvSpPr>
        <p:spPr>
          <a:xfrm>
            <a:off x="8670254" y="3844311"/>
            <a:ext cx="2420656" cy="230196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88050" tIns="44025" rIns="88050" bIns="44025" anchor="ctr" anchorCtr="0">
            <a:noAutofit/>
          </a:bodyPr>
          <a:lstStyle/>
          <a:p>
            <a:pPr marL="0" marR="0" lvl="0" indent="0" algn="l" rtl="0">
              <a:lnSpc>
                <a:spcPct val="100000"/>
              </a:lnSpc>
              <a:spcBef>
                <a:spcPts val="0"/>
              </a:spcBef>
              <a:spcAft>
                <a:spcPts val="0"/>
              </a:spcAft>
              <a:buClr>
                <a:srgbClr val="000000"/>
              </a:buClr>
              <a:buSzPts val="867"/>
              <a:buFont typeface="Arial"/>
              <a:buNone/>
            </a:pPr>
            <a:endParaRPr sz="866" b="0" i="0" u="none" strike="noStrike" cap="none">
              <a:solidFill>
                <a:schemeClr val="dk1"/>
              </a:solidFill>
              <a:latin typeface="Calibri"/>
              <a:ea typeface="Calibri"/>
              <a:cs typeface="Calibri"/>
              <a:sym typeface="Calibri"/>
            </a:endParaRPr>
          </a:p>
        </p:txBody>
      </p:sp>
      <p:sp>
        <p:nvSpPr>
          <p:cNvPr id="493" name="Google Shape;493;g3cf0640c514_2_14"/>
          <p:cNvSpPr/>
          <p:nvPr/>
        </p:nvSpPr>
        <p:spPr>
          <a:xfrm>
            <a:off x="9303135" y="2590567"/>
            <a:ext cx="1232186" cy="1324856"/>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p:spPr>
        <p:txBody>
          <a:bodyPr spcFirstLastPara="1" wrap="square" lIns="71200" tIns="35625" rIns="71200" bIns="35625" anchor="ctr" anchorCtr="0">
            <a:noAutofit/>
          </a:bodyPr>
          <a:lstStyle/>
          <a:p>
            <a:pPr marL="0" marR="0" lvl="0" indent="0" algn="l" rtl="0">
              <a:lnSpc>
                <a:spcPct val="100000"/>
              </a:lnSpc>
              <a:spcBef>
                <a:spcPts val="0"/>
              </a:spcBef>
              <a:spcAft>
                <a:spcPts val="0"/>
              </a:spcAft>
              <a:buClr>
                <a:srgbClr val="000000"/>
              </a:buClr>
              <a:buSzPts val="701"/>
              <a:buFont typeface="Arial"/>
              <a:buNone/>
            </a:pPr>
            <a:endParaRPr sz="701" b="0" i="0" u="none" strike="noStrike" cap="none">
              <a:solidFill>
                <a:schemeClr val="dk1"/>
              </a:solidFill>
              <a:latin typeface="Calibri"/>
              <a:ea typeface="Calibri"/>
              <a:cs typeface="Calibri"/>
              <a:sym typeface="Calibri"/>
            </a:endParaRPr>
          </a:p>
        </p:txBody>
      </p:sp>
      <p:sp>
        <p:nvSpPr>
          <p:cNvPr id="494" name="Google Shape;494;g3cf0640c514_2_14">
            <a:hlinkClick r:id="rId3"/>
          </p:cNvPr>
          <p:cNvSpPr txBox="1"/>
          <p:nvPr/>
        </p:nvSpPr>
        <p:spPr>
          <a:xfrm>
            <a:off x="1431057" y="3844302"/>
            <a:ext cx="23922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dirty="0">
                <a:solidFill>
                  <a:schemeClr val="lt1"/>
                </a:solidFill>
                <a:latin typeface="Calibri"/>
                <a:ea typeface="Calibri"/>
                <a:cs typeface="Calibri"/>
                <a:sym typeface="Calibri"/>
                <a:hlinkClick r:id="rId3"/>
              </a:rPr>
              <a:t>Deepfakes</a:t>
            </a:r>
            <a:endParaRPr sz="2419" b="0" i="0" u="none" strike="noStrike" cap="none" dirty="0">
              <a:solidFill>
                <a:srgbClr val="000000"/>
              </a:solidFill>
              <a:latin typeface="Arial"/>
              <a:ea typeface="Arial"/>
              <a:cs typeface="Arial"/>
              <a:sym typeface="Arial"/>
            </a:endParaRPr>
          </a:p>
        </p:txBody>
      </p:sp>
      <p:sp>
        <p:nvSpPr>
          <p:cNvPr id="495" name="Google Shape;495;g3cf0640c514_2_14"/>
          <p:cNvSpPr txBox="1"/>
          <p:nvPr/>
        </p:nvSpPr>
        <p:spPr>
          <a:xfrm>
            <a:off x="4883276" y="4301501"/>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Bots sociales</a:t>
            </a:r>
            <a:endParaRPr sz="2419" b="0" i="0" u="none" strike="noStrike" cap="none">
              <a:solidFill>
                <a:srgbClr val="000000"/>
              </a:solidFill>
              <a:latin typeface="Arial"/>
              <a:ea typeface="Arial"/>
              <a:cs typeface="Arial"/>
              <a:sym typeface="Arial"/>
            </a:endParaRPr>
          </a:p>
        </p:txBody>
      </p:sp>
      <p:sp>
        <p:nvSpPr>
          <p:cNvPr id="496" name="Google Shape;496;g3cf0640c514_2_14"/>
          <p:cNvSpPr txBox="1"/>
          <p:nvPr/>
        </p:nvSpPr>
        <p:spPr>
          <a:xfrm>
            <a:off x="8540351" y="3844293"/>
            <a:ext cx="2420700" cy="741300"/>
          </a:xfrm>
          <a:prstGeom prst="rect">
            <a:avLst/>
          </a:prstGeom>
          <a:noFill/>
          <a:ln>
            <a:noFill/>
          </a:ln>
        </p:spPr>
        <p:txBody>
          <a:bodyPr spcFirstLastPara="1" wrap="square" lIns="88050" tIns="44025" rIns="88050" bIns="44025" anchor="ctr" anchorCtr="0">
            <a:noAutofit/>
          </a:bodyPr>
          <a:lstStyle/>
          <a:p>
            <a:pPr marL="0" marR="0" lvl="0" indent="0" algn="ctr" rtl="0">
              <a:lnSpc>
                <a:spcPct val="100000"/>
              </a:lnSpc>
              <a:spcBef>
                <a:spcPts val="0"/>
              </a:spcBef>
              <a:spcAft>
                <a:spcPts val="0"/>
              </a:spcAft>
              <a:buClr>
                <a:srgbClr val="000000"/>
              </a:buClr>
              <a:buSzPts val="1926"/>
              <a:buFont typeface="Arial"/>
              <a:buNone/>
            </a:pPr>
            <a:r>
              <a:rPr lang="en-US" sz="2419" b="1" i="0" u="none" strike="noStrike" cap="none">
                <a:solidFill>
                  <a:schemeClr val="lt1"/>
                </a:solidFill>
                <a:latin typeface="Calibri"/>
                <a:ea typeface="Calibri"/>
                <a:cs typeface="Calibri"/>
                <a:sym typeface="Calibri"/>
              </a:rPr>
              <a:t>Prompting</a:t>
            </a:r>
            <a:endParaRPr sz="2419" b="0" i="0" u="none" strike="noStrike" cap="none">
              <a:solidFill>
                <a:srgbClr val="000000"/>
              </a:solidFill>
              <a:latin typeface="Arial"/>
              <a:ea typeface="Arial"/>
              <a:cs typeface="Arial"/>
              <a:sym typeface="Arial"/>
            </a:endParaRPr>
          </a:p>
        </p:txBody>
      </p:sp>
      <p:grpSp>
        <p:nvGrpSpPr>
          <p:cNvPr id="497" name="Google Shape;497;g3cf0640c514_2_14"/>
          <p:cNvGrpSpPr/>
          <p:nvPr/>
        </p:nvGrpSpPr>
        <p:grpSpPr>
          <a:xfrm>
            <a:off x="9561508" y="2820091"/>
            <a:ext cx="794690" cy="794688"/>
            <a:chOff x="665400" y="3833425"/>
            <a:chExt cx="948997" cy="948995"/>
          </a:xfrm>
        </p:grpSpPr>
        <p:sp>
          <p:nvSpPr>
            <p:cNvPr id="498" name="Google Shape;498;g3cf0640c514_2_14"/>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499" name="Google Shape;499;g3cf0640c514_2_14"/>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nvGrpSpPr>
            <p:cNvPr id="500" name="Google Shape;500;g3cf0640c514_2_14"/>
            <p:cNvGrpSpPr/>
            <p:nvPr/>
          </p:nvGrpSpPr>
          <p:grpSpPr>
            <a:xfrm>
              <a:off x="788824" y="4019932"/>
              <a:ext cx="244106" cy="641806"/>
              <a:chOff x="788824" y="4019932"/>
              <a:chExt cx="244106" cy="641806"/>
            </a:xfrm>
          </p:grpSpPr>
          <p:sp>
            <p:nvSpPr>
              <p:cNvPr id="501" name="Google Shape;501;g3cf0640c514_2_14"/>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2" name="Google Shape;502;g3cf0640c514_2_14"/>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3" name="Google Shape;503;g3cf0640c514_2_14"/>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4" name="Google Shape;504;g3cf0640c514_2_14"/>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5" name="Google Shape;505;g3cf0640c514_2_14"/>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sp>
            <p:nvSpPr>
              <p:cNvPr id="506" name="Google Shape;506;g3cf0640c514_2_14"/>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76575" tIns="38275" rIns="76575" bIns="38275" anchor="ctr" anchorCtr="0">
                <a:noAutofit/>
              </a:bodyPr>
              <a:lstStyle/>
              <a:p>
                <a:pPr marL="0" marR="0" lvl="0" indent="0" algn="l" rtl="0">
                  <a:lnSpc>
                    <a:spcPct val="100000"/>
                  </a:lnSpc>
                  <a:spcBef>
                    <a:spcPts val="0"/>
                  </a:spcBef>
                  <a:spcAft>
                    <a:spcPts val="0"/>
                  </a:spcAft>
                  <a:buClr>
                    <a:srgbClr val="000000"/>
                  </a:buClr>
                  <a:buSzPts val="1507"/>
                  <a:buFont typeface="Arial"/>
                  <a:buNone/>
                </a:pPr>
                <a:endParaRPr sz="1507" b="0" i="0" u="none" strike="noStrike" cap="none">
                  <a:solidFill>
                    <a:schemeClr val="dk1"/>
                  </a:solidFill>
                  <a:latin typeface="Calibri"/>
                  <a:ea typeface="Calibri"/>
                  <a:cs typeface="Calibri"/>
                  <a:sym typeface="Calibri"/>
                </a:endParaRPr>
              </a:p>
            </p:txBody>
          </p:sp>
        </p:grpSp>
      </p:grpSp>
      <p:sp>
        <p:nvSpPr>
          <p:cNvPr id="507" name="Google Shape;507;g3cf0640c514_2_14"/>
          <p:cNvSpPr txBox="1"/>
          <p:nvPr/>
        </p:nvSpPr>
        <p:spPr>
          <a:xfrm>
            <a:off x="1402784" y="4717150"/>
            <a:ext cx="2410200"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Vídeos o fotos generados por IA que parecen personas reales.</a:t>
            </a:r>
            <a:endParaRPr sz="1829" b="0" i="0" u="none" strike="noStrike" cap="none">
              <a:solidFill>
                <a:schemeClr val="lt1"/>
              </a:solidFill>
              <a:latin typeface="Calibri"/>
              <a:ea typeface="Calibri"/>
              <a:cs typeface="Calibri"/>
              <a:sym typeface="Calibri"/>
            </a:endParaRPr>
          </a:p>
        </p:txBody>
      </p:sp>
      <p:sp>
        <p:nvSpPr>
          <p:cNvPr id="508" name="Google Shape;508;g3cf0640c514_2_14"/>
          <p:cNvSpPr txBox="1"/>
          <p:nvPr/>
        </p:nvSpPr>
        <p:spPr>
          <a:xfrm>
            <a:off x="8406880" y="4791948"/>
            <a:ext cx="2656037"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Las instrucciones que un humano da a la IA para que genere un mensaje o una imagen concretos.</a:t>
            </a:r>
            <a:endParaRPr sz="1829" b="0" i="0" u="none" strike="noStrike" cap="none">
              <a:solidFill>
                <a:schemeClr val="lt1"/>
              </a:solidFill>
              <a:latin typeface="Calibri"/>
              <a:ea typeface="Calibri"/>
              <a:cs typeface="Calibri"/>
              <a:sym typeface="Calibri"/>
            </a:endParaRPr>
          </a:p>
        </p:txBody>
      </p:sp>
      <p:sp>
        <p:nvSpPr>
          <p:cNvPr id="509" name="Google Shape;509;g3cf0640c514_2_14"/>
          <p:cNvSpPr txBox="1"/>
          <p:nvPr/>
        </p:nvSpPr>
        <p:spPr>
          <a:xfrm>
            <a:off x="4681889" y="5174526"/>
            <a:ext cx="3155821" cy="879000"/>
          </a:xfrm>
          <a:prstGeom prst="rect">
            <a:avLst/>
          </a:prstGeom>
          <a:noFill/>
          <a:ln>
            <a:noFill/>
          </a:ln>
        </p:spPr>
        <p:txBody>
          <a:bodyPr spcFirstLastPara="1" wrap="square" lIns="88050" tIns="44025" rIns="88050" bIns="44025" anchor="ctr" anchorCtr="0">
            <a:noAutofit/>
          </a:bodyPr>
          <a:lstStyle/>
          <a:p>
            <a:pPr marL="440381" marR="0" lvl="0" indent="0" algn="l" rtl="0">
              <a:lnSpc>
                <a:spcPct val="100000"/>
              </a:lnSpc>
              <a:spcBef>
                <a:spcPts val="0"/>
              </a:spcBef>
              <a:spcAft>
                <a:spcPts val="0"/>
              </a:spcAft>
              <a:buClr>
                <a:srgbClr val="000000"/>
              </a:buClr>
              <a:buSzPts val="1829"/>
              <a:buFont typeface="Arial"/>
              <a:buNone/>
            </a:pPr>
            <a:r>
              <a:rPr lang="en-US" sz="1829" b="0" i="0" u="none" strike="noStrike" cap="none">
                <a:solidFill>
                  <a:schemeClr val="lt1"/>
                </a:solidFill>
                <a:latin typeface="Calibri"/>
                <a:ea typeface="Calibri"/>
                <a:cs typeface="Calibri"/>
                <a:sym typeface="Calibri"/>
              </a:rPr>
              <a:t>Programas automatizados para imitar el comportamiento humano en redes sociales.</a:t>
            </a:r>
            <a:endParaRPr sz="1829" b="0" i="0" u="none" strike="noStrike" cap="none">
              <a:solidFill>
                <a:schemeClr val="lt1"/>
              </a:solidFill>
              <a:latin typeface="Calibri"/>
              <a:ea typeface="Calibri"/>
              <a:cs typeface="Calibri"/>
              <a:sym typeface="Calibri"/>
            </a:endParaRPr>
          </a:p>
        </p:txBody>
      </p:sp>
      <p:sp>
        <p:nvSpPr>
          <p:cNvPr id="510" name="Google Shape;510;g3cf0640c514_2_14"/>
          <p:cNvSpPr txBox="1"/>
          <p:nvPr/>
        </p:nvSpPr>
        <p:spPr>
          <a:xfrm>
            <a:off x="4335498" y="2442051"/>
            <a:ext cx="4006841" cy="549900"/>
          </a:xfrm>
          <a:prstGeom prst="rect">
            <a:avLst/>
          </a:prstGeom>
          <a:solidFill>
            <a:srgbClr val="282B63"/>
          </a:solidFill>
          <a:ln>
            <a:noFill/>
          </a:ln>
        </p:spPr>
        <p:txBody>
          <a:bodyPr spcFirstLastPara="1" wrap="square" lIns="88050" tIns="88050" rIns="88050" bIns="88050" anchor="ctr" anchorCtr="0">
            <a:noAutofit/>
          </a:bodyPr>
          <a:lstStyle/>
          <a:p>
            <a:pPr marL="0" marR="0" lvl="0" indent="0" algn="ctr" rtl="0">
              <a:lnSpc>
                <a:spcPct val="100000"/>
              </a:lnSpc>
              <a:spcBef>
                <a:spcPts val="0"/>
              </a:spcBef>
              <a:spcAft>
                <a:spcPts val="0"/>
              </a:spcAft>
              <a:buClr>
                <a:srgbClr val="000000"/>
              </a:buClr>
              <a:buSzPts val="3618"/>
              <a:buFont typeface="Arial"/>
              <a:buNone/>
            </a:pPr>
            <a:r>
              <a:rPr lang="en-US" sz="3418" b="0" i="0" u="none" strike="noStrike" cap="none">
                <a:solidFill>
                  <a:schemeClr val="lt1"/>
                </a:solidFill>
                <a:latin typeface="Calibri"/>
                <a:ea typeface="Calibri"/>
                <a:cs typeface="Calibri"/>
                <a:sym typeface="Calibri"/>
              </a:rPr>
              <a:t>Vocabulario clave</a:t>
            </a:r>
            <a:endParaRPr sz="3418" b="0" i="0" u="none" strike="noStrike" cap="none">
              <a:solidFill>
                <a:schemeClr val="lt1"/>
              </a:solidFill>
              <a:latin typeface="Calibri"/>
              <a:ea typeface="Calibri"/>
              <a:cs typeface="Calibri"/>
              <a:sym typeface="Calibri"/>
            </a:endParaRPr>
          </a:p>
        </p:txBody>
      </p:sp>
      <p:grpSp>
        <p:nvGrpSpPr>
          <p:cNvPr id="511" name="Google Shape;511;g3cf0640c514_2_14"/>
          <p:cNvGrpSpPr/>
          <p:nvPr/>
        </p:nvGrpSpPr>
        <p:grpSpPr>
          <a:xfrm>
            <a:off x="2324653" y="2813267"/>
            <a:ext cx="749490" cy="879154"/>
            <a:chOff x="8138828" y="4016838"/>
            <a:chExt cx="981393" cy="1151177"/>
          </a:xfrm>
        </p:grpSpPr>
        <p:sp>
          <p:nvSpPr>
            <p:cNvPr id="512" name="Google Shape;512;g3cf0640c514_2_14"/>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nvGrpSpPr>
            <p:cNvPr id="513" name="Google Shape;513;g3cf0640c514_2_14"/>
            <p:cNvGrpSpPr/>
            <p:nvPr/>
          </p:nvGrpSpPr>
          <p:grpSpPr>
            <a:xfrm>
              <a:off x="8138828" y="4016838"/>
              <a:ext cx="981393" cy="1151177"/>
              <a:chOff x="8138828" y="4016838"/>
              <a:chExt cx="981393" cy="1151177"/>
            </a:xfrm>
          </p:grpSpPr>
          <p:sp>
            <p:nvSpPr>
              <p:cNvPr id="514" name="Google Shape;514;g3cf0640c514_2_14"/>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5" name="Google Shape;515;g3cf0640c514_2_14"/>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6" name="Google Shape;516;g3cf0640c514_2_14"/>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7" name="Google Shape;517;g3cf0640c514_2_14"/>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8" name="Google Shape;518;g3cf0640c514_2_14"/>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19" name="Google Shape;519;g3cf0640c514_2_14"/>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0" name="Google Shape;520;g3cf0640c514_2_14"/>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1" name="Google Shape;521;g3cf0640c514_2_14"/>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2" name="Google Shape;522;g3cf0640c514_2_14"/>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no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sp>
            <p:nvSpPr>
              <p:cNvPr id="523" name="Google Shape;523;g3cf0640c514_2_14"/>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69825" tIns="34900" rIns="69825" bIns="34900" anchor="ctr" anchorCtr="0">
                <a:noAutofit/>
              </a:bodyPr>
              <a:lstStyle/>
              <a:p>
                <a:pPr marL="0" marR="0" lvl="0" indent="0" algn="l" rtl="0">
                  <a:lnSpc>
                    <a:spcPct val="100000"/>
                  </a:lnSpc>
                  <a:spcBef>
                    <a:spcPts val="0"/>
                  </a:spcBef>
                  <a:spcAft>
                    <a:spcPts val="0"/>
                  </a:spcAft>
                  <a:buClr>
                    <a:srgbClr val="000000"/>
                  </a:buClr>
                  <a:buSzPts val="1375"/>
                  <a:buFont typeface="Arial"/>
                  <a:buNone/>
                </a:pPr>
                <a:endParaRPr sz="1374" b="0" i="0" u="none" strike="noStrike" cap="none">
                  <a:solidFill>
                    <a:srgbClr val="00BADE"/>
                  </a:solidFill>
                  <a:latin typeface="Calibri"/>
                  <a:ea typeface="Calibri"/>
                  <a:cs typeface="Calibri"/>
                  <a:sym typeface="Calibri"/>
                </a:endParaRPr>
              </a:p>
            </p:txBody>
          </p:sp>
        </p:grpSp>
      </p:grpSp>
      <p:sp>
        <p:nvSpPr>
          <p:cNvPr id="524" name="Google Shape;524;g3cf0640c514_2_14"/>
          <p:cNvSpPr txBox="1"/>
          <p:nvPr/>
        </p:nvSpPr>
        <p:spPr>
          <a:xfrm>
            <a:off x="666850" y="352400"/>
            <a:ext cx="10982100" cy="151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La IA genera contenido </a:t>
            </a:r>
            <a:r>
              <a:rPr lang="en-US" sz="2100" b="1" i="0" u="none" strike="noStrike" cap="none" dirty="0">
                <a:solidFill>
                  <a:srgbClr val="242B62"/>
                </a:solidFill>
                <a:latin typeface="Calibri"/>
                <a:ea typeface="Calibri"/>
                <a:cs typeface="Calibri"/>
                <a:sym typeface="Calibri"/>
              </a:rPr>
              <a:t>aprendiendo patrones a partir de millones de fotos y conversaciones de personas reales</a:t>
            </a:r>
            <a:r>
              <a:rPr lang="en-US" sz="2100" b="0" i="0" u="none" strike="noStrike" cap="none" dirty="0">
                <a:solidFill>
                  <a:srgbClr val="242B62"/>
                </a:solidFill>
                <a:latin typeface="Calibri"/>
                <a:ea typeface="Calibri"/>
                <a:cs typeface="Calibri"/>
                <a:sym typeface="Calibri"/>
              </a:rPr>
              <a:t>. En lugar de copiar, </a:t>
            </a:r>
            <a:r>
              <a:rPr lang="en-US" sz="2100" b="1" i="0" u="none" strike="noStrike" cap="none" dirty="0">
                <a:solidFill>
                  <a:srgbClr val="242B62"/>
                </a:solidFill>
                <a:latin typeface="Calibri"/>
                <a:ea typeface="Calibri"/>
                <a:cs typeface="Calibri"/>
                <a:sym typeface="Calibri"/>
              </a:rPr>
              <a:t>crea textos e imágenes originales, aunque falsos, partiendo de cero</a:t>
            </a:r>
            <a:r>
              <a:rPr lang="en-US" sz="2100" b="0" i="0" u="none" strike="noStrike" cap="none" dirty="0">
                <a:solidFill>
                  <a:srgbClr val="242B62"/>
                </a:solidFill>
                <a:latin typeface="Calibri"/>
                <a:ea typeface="Calibri"/>
                <a:cs typeface="Calibri"/>
                <a:sym typeface="Calibri"/>
              </a:rPr>
              <a:t>.</a:t>
            </a: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endParaRPr sz="2100" b="0"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dirty="0">
                <a:solidFill>
                  <a:srgbClr val="242B62"/>
                </a:solidFill>
                <a:latin typeface="Calibri"/>
                <a:ea typeface="Calibri"/>
                <a:cs typeface="Calibri"/>
                <a:sym typeface="Calibri"/>
              </a:rPr>
              <a:t>Dado que estas </a:t>
            </a:r>
            <a:r>
              <a:rPr lang="en-US" sz="2100" b="1" i="1" u="none" strike="noStrike" cap="none" dirty="0">
                <a:solidFill>
                  <a:srgbClr val="242B62"/>
                </a:solidFill>
                <a:highlight>
                  <a:srgbClr val="ECC0DA"/>
                </a:highlight>
                <a:latin typeface="Calibri"/>
                <a:ea typeface="Calibri"/>
                <a:cs typeface="Calibri"/>
                <a:sym typeface="Calibri"/>
              </a:rPr>
              <a:t>simulaciones digitales </a:t>
            </a:r>
            <a:r>
              <a:rPr lang="en-US" sz="2100" b="0" i="0" u="none" strike="noStrike" cap="none" dirty="0">
                <a:solidFill>
                  <a:srgbClr val="242B62"/>
                </a:solidFill>
                <a:latin typeface="Calibri"/>
                <a:ea typeface="Calibri"/>
                <a:cs typeface="Calibri"/>
                <a:sym typeface="Calibri"/>
              </a:rPr>
              <a:t>tienen un aspecto y un </a:t>
            </a:r>
            <a:r>
              <a:rPr lang="en-US" sz="2100" b="0" i="0" u="none" strike="noStrike" cap="none">
                <a:solidFill>
                  <a:srgbClr val="242B62"/>
                </a:solidFill>
                <a:latin typeface="Calibri"/>
                <a:ea typeface="Calibri"/>
                <a:cs typeface="Calibri"/>
                <a:sym typeface="Calibri"/>
              </a:rPr>
              <a:t>tono humanos</a:t>
            </a:r>
            <a:r>
              <a:rPr lang="en-US" sz="2100" b="0" i="0" u="none" strike="noStrike" cap="none" dirty="0">
                <a:solidFill>
                  <a:srgbClr val="242B62"/>
                </a:solidFill>
                <a:latin typeface="Calibri"/>
                <a:ea typeface="Calibri"/>
                <a:cs typeface="Calibri"/>
                <a:sym typeface="Calibri"/>
              </a:rPr>
              <a:t>, se utilizan para crear precisamente aquello de lo que debemos tener cuidado.</a:t>
            </a:r>
            <a:endParaRPr sz="2100" b="0" i="0" u="none" strike="noStrike" cap="none" dirty="0">
              <a:solidFill>
                <a:srgbClr val="242B62"/>
              </a:solidFill>
              <a:latin typeface="Calibri"/>
              <a:ea typeface="Calibri"/>
              <a:cs typeface="Calibri"/>
              <a:sym typeface="Calibri"/>
            </a:endParaRPr>
          </a:p>
        </p:txBody>
      </p:sp>
      <p:grpSp>
        <p:nvGrpSpPr>
          <p:cNvPr id="525" name="Google Shape;525;g3cf0640c514_2_14"/>
          <p:cNvGrpSpPr/>
          <p:nvPr/>
        </p:nvGrpSpPr>
        <p:grpSpPr>
          <a:xfrm>
            <a:off x="5797408" y="3119349"/>
            <a:ext cx="1018317" cy="1181819"/>
            <a:chOff x="8360213" y="3458151"/>
            <a:chExt cx="853935" cy="991043"/>
          </a:xfrm>
        </p:grpSpPr>
        <p:grpSp>
          <p:nvGrpSpPr>
            <p:cNvPr id="526" name="Google Shape;526;g3cf0640c514_2_14"/>
            <p:cNvGrpSpPr/>
            <p:nvPr/>
          </p:nvGrpSpPr>
          <p:grpSpPr>
            <a:xfrm>
              <a:off x="8599192" y="3595917"/>
              <a:ext cx="375981" cy="204367"/>
              <a:chOff x="2642504" y="3763150"/>
              <a:chExt cx="375981" cy="204367"/>
            </a:xfrm>
          </p:grpSpPr>
          <p:sp>
            <p:nvSpPr>
              <p:cNvPr id="527" name="Google Shape;527;g3cf0640c514_2_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cf0640c514_2_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9" name="Google Shape;529;g3cf0640c514_2_14"/>
            <p:cNvGrpSpPr/>
            <p:nvPr/>
          </p:nvGrpSpPr>
          <p:grpSpPr>
            <a:xfrm>
              <a:off x="8360213" y="3458151"/>
              <a:ext cx="853935" cy="991043"/>
              <a:chOff x="2403525" y="3625384"/>
              <a:chExt cx="853935" cy="991043"/>
            </a:xfrm>
          </p:grpSpPr>
          <p:sp>
            <p:nvSpPr>
              <p:cNvPr id="530" name="Google Shape;530;g3cf0640c514_2_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cf0640c514_2_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cf0640c514_2_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cf0640c514_2_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D338EEF4-5674-56EE-37C8-0766516FC0A4}"/>
              </a:ext>
            </a:extLst>
          </p:cNvPr>
          <p:cNvGrpSpPr/>
          <p:nvPr/>
        </p:nvGrpSpPr>
        <p:grpSpPr>
          <a:xfrm rot="3208958">
            <a:off x="1296577" y="4055365"/>
            <a:ext cx="50434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F3DB739-398B-0FC5-2B16-5D7B377CACA9}"/>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D514690E-EA00-092A-3D6F-07F9B895DAE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B59C8984-AE5C-3059-25BA-5416F7DEAE9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36D36D4-B0BD-2135-D7C6-E94DCA536C7A}"/>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586AA967-31E1-DEBF-41A5-43BB100CEC8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25126F4-90E7-A2FA-8DB1-F2C887CA045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7DCD46C8-E0F4-F2C1-6BFC-6033B941EE5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B1F5196-D5F5-4164-C4C1-B2BE02E363E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6C4BDA-E019-E499-8C9F-4D2224F2CC5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327B811B-1344-B0AF-1300-45C6E0DEEF9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785B8C26-81BB-0E13-BABF-A1D9BAC476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cf0640c514_2_63"/>
          <p:cNvSpPr txBox="1">
            <a:spLocks noGrp="1"/>
          </p:cNvSpPr>
          <p:nvPr>
            <p:ph type="body" idx="1"/>
          </p:nvPr>
        </p:nvSpPr>
        <p:spPr>
          <a:xfrm>
            <a:off x="904856" y="76614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Para detectar </a:t>
            </a:r>
            <a:r>
              <a:rPr lang="en-US">
                <a:solidFill>
                  <a:srgbClr val="292668"/>
                </a:solidFill>
              </a:rPr>
              <a:t>perfiles falsos</a:t>
            </a:r>
            <a:r>
              <a:rPr lang="en-US"/>
              <a:t>…</a:t>
            </a:r>
            <a:endParaRPr/>
          </a:p>
        </p:txBody>
      </p:sp>
      <p:sp>
        <p:nvSpPr>
          <p:cNvPr id="539" name="Google Shape;539;g3cf0640c514_2_63"/>
          <p:cNvSpPr/>
          <p:nvPr/>
        </p:nvSpPr>
        <p:spPr>
          <a:xfrm>
            <a:off x="876275" y="3242178"/>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0" name="Google Shape;540;g3cf0640c514_2_63"/>
          <p:cNvSpPr/>
          <p:nvPr/>
        </p:nvSpPr>
        <p:spPr>
          <a:xfrm>
            <a:off x="937003" y="3302906"/>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1" name="Google Shape;541;g3cf0640c514_2_63"/>
          <p:cNvSpPr/>
          <p:nvPr/>
        </p:nvSpPr>
        <p:spPr>
          <a:xfrm>
            <a:off x="1000262" y="3363634"/>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2" name="Google Shape;542;g3cf0640c514_2_63"/>
          <p:cNvSpPr/>
          <p:nvPr/>
        </p:nvSpPr>
        <p:spPr>
          <a:xfrm>
            <a:off x="2465325" y="4661697"/>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3" name="Google Shape;543;g3cf0640c514_2_63"/>
          <p:cNvSpPr/>
          <p:nvPr/>
        </p:nvSpPr>
        <p:spPr>
          <a:xfrm>
            <a:off x="2412189" y="4608559"/>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4" name="Google Shape;544;g3cf0640c514_2_63"/>
          <p:cNvSpPr/>
          <p:nvPr/>
        </p:nvSpPr>
        <p:spPr>
          <a:xfrm>
            <a:off x="3560961" y="4031643"/>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5" name="Google Shape;545;g3cf0640c514_2_63"/>
          <p:cNvSpPr/>
          <p:nvPr/>
        </p:nvSpPr>
        <p:spPr>
          <a:xfrm>
            <a:off x="3621689" y="409237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6" name="Google Shape;546;g3cf0640c514_2_63"/>
          <p:cNvSpPr/>
          <p:nvPr/>
        </p:nvSpPr>
        <p:spPr>
          <a:xfrm>
            <a:off x="3684946" y="4153099"/>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7" name="Google Shape;547;g3cf0640c514_2_63"/>
          <p:cNvSpPr/>
          <p:nvPr/>
        </p:nvSpPr>
        <p:spPr>
          <a:xfrm>
            <a:off x="5150010" y="5451161"/>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8" name="Google Shape;548;g3cf0640c514_2_63"/>
          <p:cNvSpPr/>
          <p:nvPr/>
        </p:nvSpPr>
        <p:spPr>
          <a:xfrm>
            <a:off x="5096873" y="5398023"/>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49" name="Google Shape;549;g3cf0640c514_2_63"/>
          <p:cNvSpPr/>
          <p:nvPr/>
        </p:nvSpPr>
        <p:spPr>
          <a:xfrm>
            <a:off x="5939475" y="3242178"/>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0" name="Google Shape;550;g3cf0640c514_2_63"/>
          <p:cNvSpPr/>
          <p:nvPr/>
        </p:nvSpPr>
        <p:spPr>
          <a:xfrm>
            <a:off x="6000203" y="3302906"/>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1" name="Google Shape;551;g3cf0640c514_2_63"/>
          <p:cNvSpPr/>
          <p:nvPr/>
        </p:nvSpPr>
        <p:spPr>
          <a:xfrm>
            <a:off x="6060931" y="3363634"/>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2" name="Google Shape;552;g3cf0640c514_2_63"/>
          <p:cNvSpPr/>
          <p:nvPr/>
        </p:nvSpPr>
        <p:spPr>
          <a:xfrm>
            <a:off x="7525993" y="4661697"/>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3" name="Google Shape;553;g3cf0640c514_2_63"/>
          <p:cNvSpPr/>
          <p:nvPr/>
        </p:nvSpPr>
        <p:spPr>
          <a:xfrm>
            <a:off x="7475387" y="4608559"/>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4" name="Google Shape;554;g3cf0640c514_2_63"/>
          <p:cNvSpPr/>
          <p:nvPr/>
        </p:nvSpPr>
        <p:spPr>
          <a:xfrm>
            <a:off x="8621629" y="4031643"/>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5" name="Google Shape;555;g3cf0640c514_2_63"/>
          <p:cNvSpPr/>
          <p:nvPr/>
        </p:nvSpPr>
        <p:spPr>
          <a:xfrm>
            <a:off x="8682357" y="4092371"/>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6" name="Google Shape;556;g3cf0640c514_2_63"/>
          <p:cNvSpPr/>
          <p:nvPr/>
        </p:nvSpPr>
        <p:spPr>
          <a:xfrm>
            <a:off x="8745614" y="4153099"/>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7" name="Google Shape;557;g3cf0640c514_2_63"/>
          <p:cNvSpPr/>
          <p:nvPr/>
        </p:nvSpPr>
        <p:spPr>
          <a:xfrm>
            <a:off x="10210679" y="5451161"/>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8" name="Google Shape;558;g3cf0640c514_2_63"/>
          <p:cNvSpPr/>
          <p:nvPr/>
        </p:nvSpPr>
        <p:spPr>
          <a:xfrm>
            <a:off x="10124641" y="539801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59" name="Google Shape;559;g3cf0640c514_2_63"/>
          <p:cNvSpPr txBox="1"/>
          <p:nvPr/>
        </p:nvSpPr>
        <p:spPr>
          <a:xfrm>
            <a:off x="910394" y="4122191"/>
            <a:ext cx="2328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No hay ninguna foto real / parece demasiado perfecto</a:t>
            </a:r>
            <a:endParaRPr sz="1800" b="0" i="0" u="none" strike="noStrike" cap="none">
              <a:solidFill>
                <a:srgbClr val="000000"/>
              </a:solidFill>
              <a:latin typeface="Calibri"/>
              <a:ea typeface="Calibri"/>
              <a:cs typeface="Calibri"/>
              <a:sym typeface="Calibri"/>
            </a:endParaRPr>
          </a:p>
        </p:txBody>
      </p:sp>
      <p:sp>
        <p:nvSpPr>
          <p:cNvPr id="560" name="Google Shape;560;g3cf0640c514_2_63"/>
          <p:cNvSpPr txBox="1"/>
          <p:nvPr/>
        </p:nvSpPr>
        <p:spPr>
          <a:xfrm>
            <a:off x="3621682" y="4723582"/>
            <a:ext cx="22824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Nombre de usuario extraño (números o símbolos)</a:t>
            </a:r>
            <a:endParaRPr sz="1800" b="0" i="0" u="none" strike="noStrike" cap="none" dirty="0">
              <a:solidFill>
                <a:srgbClr val="242B62"/>
              </a:solidFill>
              <a:latin typeface="Arial"/>
              <a:ea typeface="Arial"/>
              <a:cs typeface="Arial"/>
              <a:sym typeface="Arial"/>
            </a:endParaRPr>
          </a:p>
        </p:txBody>
      </p:sp>
      <p:sp>
        <p:nvSpPr>
          <p:cNvPr id="561" name="Google Shape;561;g3cf0640c514_2_63"/>
          <p:cNvSpPr txBox="1"/>
          <p:nvPr/>
        </p:nvSpPr>
        <p:spPr>
          <a:xfrm>
            <a:off x="6002733" y="4150410"/>
            <a:ext cx="22473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Pocas publicaciones / comentarios breves</a:t>
            </a:r>
            <a:endParaRPr sz="1800" b="0" i="0" u="none" strike="noStrike" cap="none">
              <a:solidFill>
                <a:srgbClr val="000000"/>
              </a:solidFill>
              <a:latin typeface="Arial"/>
              <a:ea typeface="Arial"/>
              <a:cs typeface="Arial"/>
              <a:sym typeface="Arial"/>
            </a:endParaRPr>
          </a:p>
        </p:txBody>
      </p:sp>
      <p:sp>
        <p:nvSpPr>
          <p:cNvPr id="562" name="Google Shape;562;g3cf0640c514_2_63"/>
          <p:cNvSpPr txBox="1"/>
          <p:nvPr/>
        </p:nvSpPr>
        <p:spPr>
          <a:xfrm>
            <a:off x="8693079" y="4677269"/>
            <a:ext cx="2245500" cy="646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Muy activo todo el día, todos los días</a:t>
            </a:r>
            <a:endParaRPr sz="1800" b="0" i="0" u="none" strike="noStrike" cap="none" dirty="0">
              <a:solidFill>
                <a:srgbClr val="242B62"/>
              </a:solidFill>
              <a:latin typeface="Arial"/>
              <a:ea typeface="Arial"/>
              <a:cs typeface="Arial"/>
              <a:sym typeface="Arial"/>
            </a:endParaRPr>
          </a:p>
        </p:txBody>
      </p:sp>
      <p:grpSp>
        <p:nvGrpSpPr>
          <p:cNvPr id="563" name="Google Shape;563;g3cf0640c514_2_63"/>
          <p:cNvGrpSpPr/>
          <p:nvPr/>
        </p:nvGrpSpPr>
        <p:grpSpPr>
          <a:xfrm>
            <a:off x="10308599" y="5570427"/>
            <a:ext cx="732771" cy="687560"/>
            <a:chOff x="6615628" y="2116894"/>
            <a:chExt cx="1066935" cy="1001107"/>
          </a:xfrm>
        </p:grpSpPr>
        <p:sp>
          <p:nvSpPr>
            <p:cNvPr id="564" name="Google Shape;564;g3cf0640c514_2_63"/>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5" name="Google Shape;565;g3cf0640c514_2_63"/>
            <p:cNvGrpSpPr/>
            <p:nvPr/>
          </p:nvGrpSpPr>
          <p:grpSpPr>
            <a:xfrm>
              <a:off x="6615628" y="2116894"/>
              <a:ext cx="1066935" cy="1001107"/>
              <a:chOff x="6615628" y="2116894"/>
              <a:chExt cx="1066935" cy="1001107"/>
            </a:xfrm>
          </p:grpSpPr>
          <p:sp>
            <p:nvSpPr>
              <p:cNvPr id="566" name="Google Shape;566;g3cf0640c514_2_63"/>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g3cf0640c514_2_63"/>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g3cf0640c514_2_63"/>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g3cf0640c514_2_63"/>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0" name="Google Shape;570;g3cf0640c514_2_63"/>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1" name="Google Shape;571;g3cf0640c514_2_63"/>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2" name="Google Shape;572;g3cf0640c514_2_63"/>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g3cf0640c514_2_63"/>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4" name="Google Shape;574;g3cf0640c514_2_63"/>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5" name="Google Shape;575;g3cf0640c514_2_63"/>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g3cf0640c514_2_63"/>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g3cf0640c514_2_63"/>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8" name="Google Shape;578;g3cf0640c514_2_63"/>
          <p:cNvGrpSpPr/>
          <p:nvPr/>
        </p:nvGrpSpPr>
        <p:grpSpPr>
          <a:xfrm>
            <a:off x="7734874" y="4828880"/>
            <a:ext cx="591839" cy="591737"/>
            <a:chOff x="3258209" y="1217582"/>
            <a:chExt cx="4712093" cy="4711281"/>
          </a:xfrm>
        </p:grpSpPr>
        <p:sp>
          <p:nvSpPr>
            <p:cNvPr id="579" name="Google Shape;579;g3cf0640c514_2_63"/>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0" name="Google Shape;580;g3cf0640c514_2_63"/>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1" name="Google Shape;581;g3cf0640c514_2_63"/>
            <p:cNvGrpSpPr/>
            <p:nvPr/>
          </p:nvGrpSpPr>
          <p:grpSpPr>
            <a:xfrm>
              <a:off x="3258209" y="1217582"/>
              <a:ext cx="4712093" cy="4711281"/>
              <a:chOff x="3258209" y="1217582"/>
              <a:chExt cx="4712093" cy="4711281"/>
            </a:xfrm>
          </p:grpSpPr>
          <p:sp>
            <p:nvSpPr>
              <p:cNvPr id="582" name="Google Shape;582;g3cf0640c514_2_63"/>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g3cf0640c514_2_63"/>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3cf0640c514_2_63"/>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3cf0640c514_2_63"/>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6" name="Google Shape;586;g3cf0640c514_2_63"/>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7" name="Google Shape;587;g3cf0640c514_2_63"/>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3cf0640c514_2_63"/>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9" name="Google Shape;589;g3cf0640c514_2_63"/>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0" name="Google Shape;590;g3cf0640c514_2_63"/>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g3cf0640c514_2_63"/>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g3cf0640c514_2_63"/>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3" name="Google Shape;593;g3cf0640c514_2_63"/>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4" name="Google Shape;594;g3cf0640c514_2_63"/>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g3cf0640c514_2_63"/>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96" name="Google Shape;596;g3cf0640c514_2_63"/>
          <p:cNvSpPr txBox="1">
            <a:spLocks noGrp="1"/>
          </p:cNvSpPr>
          <p:nvPr>
            <p:ph type="body" idx="1"/>
          </p:nvPr>
        </p:nvSpPr>
        <p:spPr>
          <a:xfrm>
            <a:off x="904856" y="2034532"/>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solidFill>
                  <a:srgbClr val="242B62"/>
                </a:solidFill>
              </a:rPr>
              <a:t>Presta atención a:</a:t>
            </a:r>
            <a:endParaRPr>
              <a:solidFill>
                <a:srgbClr val="242B62"/>
              </a:solidFill>
            </a:endParaRPr>
          </a:p>
        </p:txBody>
      </p:sp>
      <p:grpSp>
        <p:nvGrpSpPr>
          <p:cNvPr id="597" name="Google Shape;597;g3cf0640c514_2_63"/>
          <p:cNvGrpSpPr/>
          <p:nvPr/>
        </p:nvGrpSpPr>
        <p:grpSpPr>
          <a:xfrm>
            <a:off x="2591730" y="4764948"/>
            <a:ext cx="675805" cy="719604"/>
            <a:chOff x="3918554" y="774528"/>
            <a:chExt cx="868197" cy="924466"/>
          </a:xfrm>
        </p:grpSpPr>
        <p:grpSp>
          <p:nvGrpSpPr>
            <p:cNvPr id="598" name="Google Shape;598;g3cf0640c514_2_63"/>
            <p:cNvGrpSpPr/>
            <p:nvPr/>
          </p:nvGrpSpPr>
          <p:grpSpPr>
            <a:xfrm>
              <a:off x="3918554" y="774528"/>
              <a:ext cx="868197" cy="924466"/>
              <a:chOff x="3918554" y="774528"/>
              <a:chExt cx="868197" cy="924466"/>
            </a:xfrm>
          </p:grpSpPr>
          <p:sp>
            <p:nvSpPr>
              <p:cNvPr id="599" name="Google Shape;599;g3cf0640c514_2_63"/>
              <p:cNvSpPr/>
              <p:nvPr/>
            </p:nvSpPr>
            <p:spPr>
              <a:xfrm>
                <a:off x="3918554" y="774528"/>
                <a:ext cx="868197" cy="924466"/>
              </a:xfrm>
              <a:custGeom>
                <a:avLst/>
                <a:gdLst/>
                <a:ahLst/>
                <a:cxnLst/>
                <a:rect l="l" t="t" r="r" b="b"/>
                <a:pathLst>
                  <a:path w="868197" h="924466" extrusionOk="0">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0" name="Google Shape;600;g3cf0640c514_2_63"/>
              <p:cNvSpPr/>
              <p:nvPr/>
            </p:nvSpPr>
            <p:spPr>
              <a:xfrm>
                <a:off x="4253152" y="1007954"/>
                <a:ext cx="36132" cy="36132"/>
              </a:xfrm>
              <a:custGeom>
                <a:avLst/>
                <a:gdLst/>
                <a:ahLst/>
                <a:cxnLst/>
                <a:rect l="l" t="t" r="r" b="b"/>
                <a:pathLst>
                  <a:path w="36132" h="36132" extrusionOk="0">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242B62"/>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nvGrpSpPr>
            <p:cNvPr id="601" name="Google Shape;601;g3cf0640c514_2_63"/>
            <p:cNvGrpSpPr/>
            <p:nvPr/>
          </p:nvGrpSpPr>
          <p:grpSpPr>
            <a:xfrm>
              <a:off x="3958353" y="890522"/>
              <a:ext cx="708519" cy="605461"/>
              <a:chOff x="3958353" y="890522"/>
              <a:chExt cx="708519" cy="605461"/>
            </a:xfrm>
          </p:grpSpPr>
          <p:sp>
            <p:nvSpPr>
              <p:cNvPr id="602" name="Google Shape;602;g3cf0640c514_2_63"/>
              <p:cNvSpPr/>
              <p:nvPr/>
            </p:nvSpPr>
            <p:spPr>
              <a:xfrm>
                <a:off x="4150173" y="890522"/>
                <a:ext cx="516699" cy="505860"/>
              </a:xfrm>
              <a:custGeom>
                <a:avLst/>
                <a:gdLst/>
                <a:ahLst/>
                <a:cxnLst/>
                <a:rect l="l" t="t" r="r" b="b"/>
                <a:pathLst>
                  <a:path w="516699" h="505860" extrusionOk="0">
                    <a:moveTo>
                      <a:pt x="274610" y="0"/>
                    </a:moveTo>
                    <a:lnTo>
                      <a:pt x="516700" y="419141"/>
                    </a:lnTo>
                    <a:lnTo>
                      <a:pt x="112915" y="505860"/>
                    </a:lnTo>
                    <a:lnTo>
                      <a:pt x="0" y="309840"/>
                    </a:lnTo>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sp>
            <p:nvSpPr>
              <p:cNvPr id="603" name="Google Shape;603;g3cf0640c514_2_63"/>
              <p:cNvSpPr/>
              <p:nvPr/>
            </p:nvSpPr>
            <p:spPr>
              <a:xfrm>
                <a:off x="3958353" y="1222945"/>
                <a:ext cx="271312" cy="273038"/>
              </a:xfrm>
              <a:custGeom>
                <a:avLst/>
                <a:gdLst/>
                <a:ahLst/>
                <a:cxnLst/>
                <a:rect l="l" t="t" r="r" b="b"/>
                <a:pathLst>
                  <a:path w="271312" h="273038" extrusionOk="0">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CA7BB3"/>
              </a:solidFill>
              <a:ln w="9525" cap="flat" cmpd="sng">
                <a:solidFill>
                  <a:schemeClr val="lt1"/>
                </a:solidFill>
                <a:prstDash val="solid"/>
                <a:round/>
                <a:headEnd type="none" w="sm" len="sm"/>
                <a:tailEnd type="none" w="sm" len="sm"/>
              </a:ln>
            </p:spPr>
            <p:txBody>
              <a:bodyPr spcFirstLastPara="1" wrap="square" lIns="64850" tIns="32400" rIns="64850" bIns="32400" anchor="ctr" anchorCtr="0">
                <a:noAutofit/>
              </a:bodyPr>
              <a:lstStyle/>
              <a:p>
                <a:pPr marL="0" marR="0" lvl="0" indent="0" algn="l" rtl="0">
                  <a:lnSpc>
                    <a:spcPct val="100000"/>
                  </a:lnSpc>
                  <a:spcBef>
                    <a:spcPts val="0"/>
                  </a:spcBef>
                  <a:spcAft>
                    <a:spcPts val="0"/>
                  </a:spcAft>
                  <a:buClr>
                    <a:srgbClr val="000000"/>
                  </a:buClr>
                  <a:buSzPts val="1277"/>
                  <a:buFont typeface="Arial"/>
                  <a:buNone/>
                </a:pPr>
                <a:endParaRPr sz="1277" b="0" i="0" u="none" strike="noStrike" cap="none">
                  <a:solidFill>
                    <a:srgbClr val="086D6E"/>
                  </a:solidFill>
                  <a:highlight>
                    <a:schemeClr val="lt1"/>
                  </a:highlight>
                  <a:latin typeface="Calibri"/>
                  <a:ea typeface="Calibri"/>
                  <a:cs typeface="Calibri"/>
                  <a:sym typeface="Calibri"/>
                </a:endParaRPr>
              </a:p>
            </p:txBody>
          </p:sp>
        </p:grpSp>
      </p:grpSp>
      <p:grpSp>
        <p:nvGrpSpPr>
          <p:cNvPr id="604" name="Google Shape;604;g3cf0640c514_2_63"/>
          <p:cNvGrpSpPr/>
          <p:nvPr/>
        </p:nvGrpSpPr>
        <p:grpSpPr>
          <a:xfrm>
            <a:off x="5344723" y="5570423"/>
            <a:ext cx="181550" cy="687554"/>
            <a:chOff x="6692066" y="2173624"/>
            <a:chExt cx="144167" cy="546024"/>
          </a:xfrm>
          <a:solidFill>
            <a:srgbClr val="CA7BB3"/>
          </a:solidFill>
        </p:grpSpPr>
        <p:sp>
          <p:nvSpPr>
            <p:cNvPr id="605" name="Google Shape;605;g3cf0640c514_2_6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sp>
          <p:nvSpPr>
            <p:cNvPr id="606" name="Google Shape;606;g3cf0640c514_2_63"/>
            <p:cNvSpPr/>
            <p:nvPr/>
          </p:nvSpPr>
          <p:spPr>
            <a:xfrm>
              <a:off x="6728436" y="2647666"/>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w="9525" cap="flat" cmpd="sng">
              <a:solidFill>
                <a:schemeClr val="lt1"/>
              </a:solidFill>
              <a:prstDash val="solid"/>
              <a:round/>
              <a:headEnd type="none" w="sm" len="sm"/>
              <a:tailEnd type="none" w="sm" len="sm"/>
            </a:ln>
          </p:spPr>
          <p:txBody>
            <a:bodyPr spcFirstLastPara="1" wrap="square" lIns="206050" tIns="103025" rIns="206050" bIns="103025" anchor="ctr" anchorCtr="0">
              <a:noAutofit/>
            </a:bodyPr>
            <a:lstStyle/>
            <a:p>
              <a:pPr marL="0" marR="0" lvl="0" indent="0" algn="l" rtl="0">
                <a:lnSpc>
                  <a:spcPct val="100000"/>
                </a:lnSpc>
                <a:spcBef>
                  <a:spcPts val="0"/>
                </a:spcBef>
                <a:spcAft>
                  <a:spcPts val="0"/>
                </a:spcAft>
                <a:buClr>
                  <a:srgbClr val="000000"/>
                </a:buClr>
                <a:buSzPts val="4058"/>
                <a:buFont typeface="Arial"/>
                <a:buNone/>
              </a:pPr>
              <a:endParaRPr sz="4058" b="0" i="0" u="none" strike="noStrike" cap="none">
                <a:solidFill>
                  <a:srgbClr val="086D6E"/>
                </a:solidFill>
                <a:latin typeface="Calibri"/>
                <a:ea typeface="Calibri"/>
                <a:cs typeface="Calibri"/>
                <a:sym typeface="Calibri"/>
              </a:endParaRPr>
            </a:p>
          </p:txBody>
        </p:sp>
      </p:grpSp>
      <p:pic>
        <p:nvPicPr>
          <p:cNvPr id="3" name="Graphic 2" descr="Hashtag with solid fill">
            <a:extLst>
              <a:ext uri="{FF2B5EF4-FFF2-40B4-BE49-F238E27FC236}">
                <a16:creationId xmlns:a16="http://schemas.microsoft.com/office/drawing/2014/main" id="{1DF975C5-52D8-712C-6BFE-68B9EDD0C1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34321" y="5503298"/>
            <a:ext cx="490449" cy="803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cf0640c514_2_142"/>
          <p:cNvSpPr txBox="1">
            <a:spLocks noGrp="1"/>
          </p:cNvSpPr>
          <p:nvPr>
            <p:ph type="body" idx="1"/>
          </p:nvPr>
        </p:nvSpPr>
        <p:spPr>
          <a:xfrm>
            <a:off x="1651550" y="1056846"/>
            <a:ext cx="4508700" cy="897000"/>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103333"/>
              </a:lnSpc>
              <a:spcBef>
                <a:spcPts val="0"/>
              </a:spcBef>
              <a:spcAft>
                <a:spcPts val="0"/>
              </a:spcAft>
              <a:buClr>
                <a:srgbClr val="242B62"/>
              </a:buClr>
              <a:buSzPct val="100000"/>
              <a:buNone/>
            </a:pPr>
            <a:r>
              <a:rPr lang="en-US" b="1"/>
              <a:t>Indicios de que el texto ha sido generado por IA:</a:t>
            </a:r>
            <a:endParaRPr/>
          </a:p>
        </p:txBody>
      </p:sp>
      <p:sp>
        <p:nvSpPr>
          <p:cNvPr id="615" name="Google Shape;615;g3cf0640c514_2_142"/>
          <p:cNvSpPr txBox="1">
            <a:spLocks noGrp="1"/>
          </p:cNvSpPr>
          <p:nvPr>
            <p:ph type="body" idx="3"/>
          </p:nvPr>
        </p:nvSpPr>
        <p:spPr>
          <a:xfrm>
            <a:off x="723900" y="2136725"/>
            <a:ext cx="5436375" cy="4021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Texto genérico y repetitivo que carece de un toque humano, a veces con errores gramaticales o ortográficos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Respuestas instantáneas a cualquier hora, de día o de noche</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Fotografías de personas que no existen</a:t>
            </a:r>
            <a:endParaRPr dirty="0"/>
          </a:p>
          <a:p>
            <a:pPr marL="0" lvl="0" indent="0" algn="l" rtl="0">
              <a:lnSpc>
                <a:spcPct val="103333"/>
              </a:lnSpc>
              <a:spcBef>
                <a:spcPts val="0"/>
              </a:spcBef>
              <a:spcAft>
                <a:spcPts val="0"/>
              </a:spcAft>
              <a:buSzPts val="2400"/>
              <a:buNone/>
            </a:pPr>
            <a:endParaRPr dirty="0"/>
          </a:p>
        </p:txBody>
      </p:sp>
      <p:pic>
        <p:nvPicPr>
          <p:cNvPr id="616" name="Google Shape;616;g3cf0640c514_2_142"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4" cy="3973513"/>
          </a:xfrm>
          <a:prstGeom prst="rect">
            <a:avLst/>
          </a:prstGeom>
          <a:solidFill>
            <a:srgbClr val="D9D9D9"/>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cf0640c514_2_495"/>
          <p:cNvSpPr txBox="1">
            <a:spLocks noGrp="1"/>
          </p:cNvSpPr>
          <p:nvPr>
            <p:ph type="body" idx="2"/>
          </p:nvPr>
        </p:nvSpPr>
        <p:spPr>
          <a:xfrm>
            <a:off x="701136" y="65059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600" b="1">
                <a:solidFill>
                  <a:srgbClr val="242B62"/>
                </a:solidFill>
              </a:rPr>
              <a:t>¿Real o IA?</a:t>
            </a:r>
            <a:br>
              <a:rPr lang="en-US" sz="3600" b="1">
                <a:solidFill>
                  <a:srgbClr val="242B62"/>
                </a:solidFill>
              </a:rPr>
            </a:br>
            <a:r>
              <a:rPr lang="en-US" sz="3600" b="1">
                <a:solidFill>
                  <a:srgbClr val="242B62"/>
                </a:solidFill>
              </a:rPr>
              <a:t>Encuentra las pistas</a:t>
            </a:r>
            <a:endParaRPr sz="3600" b="1">
              <a:solidFill>
                <a:srgbClr val="242B62"/>
              </a:solidFill>
            </a:endParaRPr>
          </a:p>
        </p:txBody>
      </p:sp>
      <p:sp>
        <p:nvSpPr>
          <p:cNvPr id="622" name="Google Shape;622;g3cf0640c514_2_495"/>
          <p:cNvSpPr txBox="1"/>
          <p:nvPr/>
        </p:nvSpPr>
        <p:spPr>
          <a:xfrm>
            <a:off x="594667" y="1797410"/>
            <a:ext cx="4145277" cy="9852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Echa un vistazo a este perfil.</a:t>
            </a: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242B62"/>
              </a:buClr>
              <a:buSzPts val="2400"/>
              <a:buFont typeface="Arial"/>
              <a:buNone/>
            </a:pPr>
            <a:r>
              <a:rPr lang="en-US" sz="2400" b="0" i="0" u="none" strike="noStrike" cap="none">
                <a:solidFill>
                  <a:srgbClr val="242B62"/>
                </a:solidFill>
                <a:latin typeface="Calibri"/>
                <a:ea typeface="Calibri"/>
                <a:cs typeface="Calibri"/>
                <a:sym typeface="Calibri"/>
              </a:rPr>
              <a:t>Fíjate en la foto, </a:t>
            </a:r>
            <a:r>
              <a:rPr lang="en-US" sz="2400">
                <a:solidFill>
                  <a:srgbClr val="242B62"/>
                </a:solidFill>
                <a:latin typeface="Calibri"/>
                <a:ea typeface="Calibri"/>
                <a:cs typeface="Calibri"/>
                <a:sym typeface="Calibri"/>
              </a:rPr>
              <a:t>la </a:t>
            </a:r>
            <a:r>
              <a:rPr lang="en-US" sz="2400" b="0" i="0" u="none" strike="noStrike" cap="none">
                <a:solidFill>
                  <a:srgbClr val="242B62"/>
                </a:solidFill>
                <a:latin typeface="Calibri"/>
                <a:ea typeface="Calibri"/>
                <a:cs typeface="Calibri"/>
                <a:sym typeface="Calibri"/>
              </a:rPr>
              <a:t>información, los amigos y las publicaciones. Fíjate si hay alguna pista.</a:t>
            </a:r>
            <a:endParaRPr sz="2400" b="0" i="0" u="none" strike="noStrike" cap="none">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42B62"/>
              </a:solidFill>
              <a:latin typeface="Arial"/>
              <a:ea typeface="Arial"/>
              <a:cs typeface="Arial"/>
              <a:sym typeface="Arial"/>
            </a:endParaRPr>
          </a:p>
        </p:txBody>
      </p:sp>
      <p:sp>
        <p:nvSpPr>
          <p:cNvPr id="623" name="Google Shape;623;g3cf0640c514_2_495"/>
          <p:cNvSpPr txBox="1"/>
          <p:nvPr/>
        </p:nvSpPr>
        <p:spPr>
          <a:xfrm>
            <a:off x="897050" y="3429585"/>
            <a:ext cx="5213400" cy="41493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Vota: </a:t>
            </a:r>
            <a:endParaRPr sz="2400" b="0"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REAL</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GENERADO POR IA</a:t>
            </a:r>
            <a:endParaRPr sz="2400" b="1" i="0" u="none" strike="noStrike" cap="none">
              <a:solidFill>
                <a:srgbClr val="242B62"/>
              </a:solidFill>
              <a:latin typeface="Calibri"/>
              <a:ea typeface="Calibri"/>
              <a:cs typeface="Calibri"/>
              <a:sym typeface="Calibri"/>
            </a:endParaRPr>
          </a:p>
          <a:p>
            <a:pPr marL="457200" marR="0" lvl="0" indent="-381000" algn="l" rtl="0">
              <a:lnSpc>
                <a:spcPct val="103333"/>
              </a:lnSpc>
              <a:spcBef>
                <a:spcPts val="0"/>
              </a:spcBef>
              <a:spcAft>
                <a:spcPts val="0"/>
              </a:spcAft>
              <a:buClr>
                <a:srgbClr val="242B62"/>
              </a:buClr>
              <a:buSzPts val="2400"/>
              <a:buFont typeface="Arial"/>
              <a:buChar char="❏"/>
            </a:pPr>
            <a:r>
              <a:rPr lang="en-US" sz="2400" b="1" i="0" u="none" strike="noStrike" cap="none">
                <a:solidFill>
                  <a:srgbClr val="242B62"/>
                </a:solidFill>
                <a:latin typeface="Calibri"/>
                <a:ea typeface="Calibri"/>
                <a:cs typeface="Calibri"/>
                <a:sym typeface="Calibri"/>
              </a:rPr>
              <a:t>NO ESTOY SEGURO</a:t>
            </a:r>
            <a:endParaRPr sz="2400" b="1"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endParaRPr sz="2400" b="0" i="0" u="none" strike="noStrike" cap="none">
              <a:solidFill>
                <a:srgbClr val="242B62"/>
              </a:solidFill>
              <a:latin typeface="Calibri"/>
              <a:ea typeface="Calibri"/>
              <a:cs typeface="Calibri"/>
              <a:sym typeface="Calibri"/>
            </a:endParaRPr>
          </a:p>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242B62"/>
                </a:solidFill>
                <a:latin typeface="Calibri"/>
                <a:ea typeface="Calibri"/>
                <a:cs typeface="Calibri"/>
                <a:sym typeface="Calibri"/>
              </a:rPr>
              <a:t>¿Aceptarías esta solicitud de amistad?</a:t>
            </a:r>
            <a:br>
              <a:rPr lang="en-US" sz="2400" b="0" i="0" u="none" strike="noStrike" cap="none">
                <a:solidFill>
                  <a:srgbClr val="242B62"/>
                </a:solidFill>
                <a:latin typeface="Calibri"/>
                <a:ea typeface="Calibri"/>
                <a:cs typeface="Calibri"/>
                <a:sym typeface="Calibri"/>
              </a:rPr>
            </a:br>
            <a:r>
              <a:rPr lang="en-US" sz="2400" b="0" i="0" u="none" strike="noStrike" cap="none">
                <a:solidFill>
                  <a:srgbClr val="242B62"/>
                </a:solidFill>
                <a:latin typeface="Calibri"/>
                <a:ea typeface="Calibri"/>
                <a:cs typeface="Calibri"/>
                <a:sym typeface="Calibri"/>
              </a:rPr>
              <a:t>¿Por qué sí o por qué no?</a:t>
            </a:r>
            <a:endParaRPr sz="2400" b="0" i="0" u="none" strike="noStrike" cap="none">
              <a:solidFill>
                <a:srgbClr val="242B62"/>
              </a:solidFill>
              <a:latin typeface="Calibri"/>
              <a:ea typeface="Calibri"/>
              <a:cs typeface="Calibri"/>
              <a:sym typeface="Calibri"/>
            </a:endParaRPr>
          </a:p>
        </p:txBody>
      </p:sp>
      <p:pic>
        <p:nvPicPr>
          <p:cNvPr id="624" name="Google Shape;624;g3cf0640c514_2_495" title="freepik__talk__13836.jpe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53975" y="1163475"/>
            <a:ext cx="6730624" cy="3838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cb041f9ae0_0_15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a:t>Pistas sencillas que pueden indicar que se trata de contenido generado por IA:</a:t>
            </a:r>
            <a:endParaRPr b="1"/>
          </a:p>
          <a:p>
            <a:pPr marL="0" lvl="0" indent="0" algn="l" rtl="0">
              <a:lnSpc>
                <a:spcPct val="103333"/>
              </a:lnSpc>
              <a:spcBef>
                <a:spcPts val="0"/>
              </a:spcBef>
              <a:spcAft>
                <a:spcPts val="0"/>
              </a:spcAft>
              <a:buClr>
                <a:schemeClr val="lt1"/>
              </a:buClr>
              <a:buSzPts val="3600"/>
              <a:buNone/>
            </a:pPr>
            <a:endParaRPr b="1"/>
          </a:p>
        </p:txBody>
      </p:sp>
      <p:sp>
        <p:nvSpPr>
          <p:cNvPr id="630" name="Google Shape;630;g3cb041f9ae0_0_151"/>
          <p:cNvSpPr txBox="1">
            <a:spLocks noGrp="1"/>
          </p:cNvSpPr>
          <p:nvPr>
            <p:ph type="body" idx="2"/>
          </p:nvPr>
        </p:nvSpPr>
        <p:spPr>
          <a:xfrm>
            <a:off x="423310" y="3320525"/>
            <a:ext cx="6225300" cy="2170200"/>
          </a:xfrm>
          <a:prstGeom prst="rect">
            <a:avLst/>
          </a:prstGeom>
          <a:noFill/>
          <a:ln>
            <a:noFill/>
          </a:ln>
        </p:spPr>
        <p:txBody>
          <a:bodyPr spcFirstLastPara="1" wrap="square" lIns="91425" tIns="45700" rIns="91425" bIns="45700" anchor="ctr" anchorCtr="0">
            <a:noAutofit/>
          </a:bodyPr>
          <a:lstStyle/>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dirty="0"/>
              <a:t>Los rostros </a:t>
            </a:r>
            <a:r>
              <a:rPr lang="en-US"/>
              <a:t>parecen </a:t>
            </a:r>
            <a:r>
              <a:rPr lang="en-US" b="1"/>
              <a:t>“demasiado perfectos” </a:t>
            </a:r>
            <a:r>
              <a:rPr lang="en-US" dirty="0"/>
              <a:t>o están </a:t>
            </a:r>
            <a:r>
              <a:rPr lang="en-US" b="1" dirty="0"/>
              <a:t>ligeramente distorsionados </a:t>
            </a:r>
            <a:r>
              <a:rPr lang="en-US" dirty="0"/>
              <a:t>(manos, dientes, fondo).</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La iluminación o las sombras </a:t>
            </a:r>
            <a:r>
              <a:rPr lang="en-US" dirty="0"/>
              <a:t>parecen </a:t>
            </a:r>
            <a:r>
              <a:rPr lang="en-US" b="1" dirty="0"/>
              <a:t>poco naturales</a:t>
            </a:r>
            <a:r>
              <a:rPr lang="en-US" dirty="0"/>
              <a: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El texto parece genérico</a:t>
            </a:r>
            <a:r>
              <a:rPr lang="en-US" dirty="0"/>
              <a:t>, excesivamente formal o contiene </a:t>
            </a:r>
            <a:r>
              <a:rPr lang="en-US" b="1" dirty="0"/>
              <a:t>errores gramaticales</a:t>
            </a:r>
            <a:r>
              <a:rPr lang="en-US" dirty="0"/>
              <a:t>.</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No hay detalles personales </a:t>
            </a:r>
            <a:r>
              <a:rPr lang="en-US" dirty="0"/>
              <a:t>ni experiencias concretas.</a:t>
            </a:r>
            <a:endParaRPr dirty="0"/>
          </a:p>
          <a:p>
            <a:pPr marL="419100" lvl="0" indent="-342900" algn="l" rtl="0">
              <a:lnSpc>
                <a:spcPct val="103333"/>
              </a:lnSpc>
              <a:spcBef>
                <a:spcPts val="0"/>
              </a:spcBef>
              <a:spcAft>
                <a:spcPts val="0"/>
              </a:spcAft>
              <a:buClr>
                <a:srgbClr val="C67CB5"/>
              </a:buClr>
              <a:buSzPts val="2400"/>
              <a:buFont typeface="Arial" panose="020B0604020202020204" pitchFamily="34" charset="0"/>
              <a:buChar char="•"/>
            </a:pPr>
            <a:r>
              <a:rPr lang="en-US" b="1" dirty="0"/>
              <a:t>El tono emocional </a:t>
            </a:r>
            <a:r>
              <a:rPr lang="en-US" dirty="0"/>
              <a:t>resulta </a:t>
            </a:r>
            <a:r>
              <a:rPr lang="en-US" b="1" dirty="0"/>
              <a:t>exagerado</a:t>
            </a:r>
            <a:r>
              <a:rPr lang="en-US" dirty="0"/>
              <a:t>.</a:t>
            </a:r>
            <a:endParaRPr dirty="0"/>
          </a:p>
          <a:p>
            <a:pPr marL="0" lvl="0" indent="0" algn="l" rtl="0">
              <a:lnSpc>
                <a:spcPct val="103333"/>
              </a:lnSpc>
              <a:spcBef>
                <a:spcPts val="0"/>
              </a:spcBef>
              <a:spcAft>
                <a:spcPts val="0"/>
              </a:spcAft>
              <a:buClr>
                <a:srgbClr val="242B62"/>
              </a:buClr>
              <a:buSzPts val="2400"/>
              <a:buNone/>
            </a:pPr>
            <a:endParaRPr dirty="0"/>
          </a:p>
        </p:txBody>
      </p:sp>
      <p:pic>
        <p:nvPicPr>
          <p:cNvPr id="631" name="Google Shape;631;g3cb041f9ae0_0_15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pic>
        <p:nvPicPr>
          <p:cNvPr id="632" name="Google Shape;632;g3cb041f9ae0_0_151" title="freepik__talk__13836.jpe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68510" y="3005075"/>
            <a:ext cx="4513848" cy="257431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cf0640c514_2_346"/>
          <p:cNvSpPr txBox="1">
            <a:spLocks noGrp="1"/>
          </p:cNvSpPr>
          <p:nvPr>
            <p:ph type="body" idx="1"/>
          </p:nvPr>
        </p:nvSpPr>
        <p:spPr>
          <a:xfrm>
            <a:off x="1632756" y="1270690"/>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Herramientas de verificación</a:t>
            </a:r>
            <a:endParaRPr/>
          </a:p>
        </p:txBody>
      </p:sp>
      <p:sp>
        <p:nvSpPr>
          <p:cNvPr id="638" name="Google Shape;638;g3cf0640c514_2_346"/>
          <p:cNvSpPr txBox="1">
            <a:spLocks noGrp="1"/>
          </p:cNvSpPr>
          <p:nvPr>
            <p:ph type="body" idx="2"/>
          </p:nvPr>
        </p:nvSpPr>
        <p:spPr>
          <a:xfrm>
            <a:off x="1099349" y="2624932"/>
            <a:ext cx="9216225" cy="336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Comprueba si el contenido es auténtico utilizando:</a:t>
            </a:r>
            <a:endParaRPr dirty="0"/>
          </a:p>
          <a:p>
            <a:pPr marL="0" lvl="0" indent="0" algn="l" rtl="0">
              <a:lnSpc>
                <a:spcPct val="103333"/>
              </a:lnSpc>
              <a:spcBef>
                <a:spcPts val="0"/>
              </a:spcBef>
              <a:spcAft>
                <a:spcPts val="0"/>
              </a:spcAft>
              <a:buClr>
                <a:srgbClr val="242B62"/>
              </a:buClr>
              <a:buSzPts val="2400"/>
              <a:buNone/>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u="sng" dirty="0">
                <a:solidFill>
                  <a:srgbClr val="282B63"/>
                </a:solidFill>
                <a:uFill>
                  <a:noFill/>
                </a:uFill>
                <a:hlinkClick r:id="rId3"/>
              </a:rPr>
              <a:t>Google Lens</a:t>
            </a:r>
            <a:r>
              <a:rPr lang="en-US" dirty="0"/>
              <a:t>: utilízalo para realizar una búsqueda inversa de imágenes y ver la fuente original de una foto.</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82B63"/>
                </a:solidFill>
                <a:extLst>
                  <a:ext uri="http://customooxmlschemas.google.com/">
                    <go:slidesCustomData xmlns="" xmlns:a14="http://schemas.microsoft.com/office/drawing/2010/main" xmlns:a16="http://schemas.microsoft.com/office/drawing/2014/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Herramientas de detección de IA</a:t>
            </a:r>
            <a:r>
              <a:rPr lang="en-US" dirty="0"/>
              <a:t>: utiliza software </a:t>
            </a:r>
            <a:r>
              <a:rPr lang="en-US" dirty="0" err="1"/>
              <a:t>especializado</a:t>
            </a:r>
            <a:r>
              <a:rPr lang="en-US" dirty="0"/>
              <a:t>, como </a:t>
            </a:r>
            <a:r>
              <a:rPr lang="en-US" b="1" dirty="0" err="1">
                <a:solidFill>
                  <a:schemeClr val="hlink"/>
                </a:solidFill>
                <a:uFill>
                  <a:noFill/>
                </a:uFill>
                <a:hlinkClick r:id="rId4"/>
              </a:rPr>
              <a:t>Bitmind</a:t>
            </a:r>
            <a:r>
              <a:rPr lang="en-US" dirty="0"/>
              <a:t>, para comprobar si el texto o las imágenes han sido generados por IA. </a:t>
            </a:r>
            <a:r>
              <a:rPr lang="en-US" dirty="0">
                <a:hlinkClick r:id="rId5"/>
              </a:rPr>
              <a:t>¡Descubre cómo funciona!</a:t>
            </a:r>
            <a:endParaRPr dirty="0">
              <a:solidFill>
                <a:srgbClr val="010101"/>
              </a:solidFill>
            </a:endParaRPr>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b="1" dirty="0">
                <a:solidFill>
                  <a:srgbClr val="242B62"/>
                </a:solidFill>
              </a:rPr>
              <a:t>Denunciar y bloquear: </a:t>
            </a:r>
            <a:r>
              <a:rPr lang="en-US" dirty="0">
                <a:solidFill>
                  <a:srgbClr val="242B62"/>
                </a:solidFill>
              </a:rPr>
              <a:t>Ayuda a mejorar la seguridad señalando el contenido falso. Tus denuncias ayudan al sistema a aprender a proteger a los demás de las estafas.</a:t>
            </a:r>
            <a:endParaRPr dirty="0">
              <a:solidFill>
                <a:srgbClr val="242B62"/>
              </a:solidFill>
            </a:endParaRPr>
          </a:p>
        </p:txBody>
      </p:sp>
      <p:grpSp>
        <p:nvGrpSpPr>
          <p:cNvPr id="639" name="Google Shape;639;g3cf0640c514_2_346"/>
          <p:cNvGrpSpPr/>
          <p:nvPr/>
        </p:nvGrpSpPr>
        <p:grpSpPr>
          <a:xfrm>
            <a:off x="8399463" y="2397919"/>
            <a:ext cx="546096" cy="546098"/>
            <a:chOff x="6483350" y="2427288"/>
            <a:chExt cx="546096" cy="546098"/>
          </a:xfrm>
        </p:grpSpPr>
        <p:sp>
          <p:nvSpPr>
            <p:cNvPr id="640" name="Google Shape;640;g3cf0640c514_2_346"/>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1" name="Google Shape;641;g3cf0640c514_2_346"/>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2" name="Google Shape;642;g3cf0640c514_2_346"/>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43" name="Google Shape;643;g3cf0640c514_2_346"/>
          <p:cNvGrpSpPr/>
          <p:nvPr/>
        </p:nvGrpSpPr>
        <p:grpSpPr>
          <a:xfrm>
            <a:off x="8365332" y="1071563"/>
            <a:ext cx="614366" cy="546104"/>
            <a:chOff x="6480175" y="1214438"/>
            <a:chExt cx="614366" cy="546104"/>
          </a:xfrm>
        </p:grpSpPr>
        <p:sp>
          <p:nvSpPr>
            <p:cNvPr id="644" name="Google Shape;644;g3cf0640c514_2_346"/>
            <p:cNvSpPr/>
            <p:nvPr/>
          </p:nvSpPr>
          <p:spPr>
            <a:xfrm>
              <a:off x="6480175" y="1214438"/>
              <a:ext cx="614366" cy="546104"/>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g3cf0640c514_2_34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g3cf0640c514_2_34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g3cf0640c514_2_34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648" name="Google Shape;648;g3cf0640c514_2_346" title="AI DETECTOR_-removebg-preview.png"/>
          <p:cNvPicPr preferRelativeResize="0"/>
          <p:nvPr/>
        </p:nvPicPr>
        <p:blipFill rotWithShape="1">
          <a:blip r:embed="rId6">
            <a:alphaModFix/>
          </a:blip>
          <a:srcRect/>
          <a:stretch/>
        </p:blipFill>
        <p:spPr>
          <a:xfrm>
            <a:off x="8588625" y="1450113"/>
            <a:ext cx="1597650" cy="1597650"/>
          </a:xfrm>
          <a:prstGeom prst="rect">
            <a:avLst/>
          </a:prstGeom>
          <a:noFill/>
          <a:ln>
            <a:noFill/>
          </a:ln>
        </p:spPr>
      </p:pic>
      <p:pic>
        <p:nvPicPr>
          <p:cNvPr id="649" name="Google Shape;649;g3cf0640c514_2_346" title="207-2078888_google-lens-icon-google-lens-icon-png-removebg-preview.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385575" y="577781"/>
            <a:ext cx="1517625" cy="1517625"/>
          </a:xfrm>
          <a:prstGeom prst="rect">
            <a:avLst/>
          </a:prstGeom>
          <a:noFill/>
          <a:ln>
            <a:noFill/>
          </a:ln>
        </p:spPr>
      </p:pic>
      <p:grpSp>
        <p:nvGrpSpPr>
          <p:cNvPr id="2" name="Graphic 4">
            <a:extLst>
              <a:ext uri="{FF2B5EF4-FFF2-40B4-BE49-F238E27FC236}">
                <a16:creationId xmlns:a16="http://schemas.microsoft.com/office/drawing/2014/main" id="{312C3453-DBF8-9BA4-F75D-6D93F1216108}"/>
              </a:ext>
            </a:extLst>
          </p:cNvPr>
          <p:cNvGrpSpPr/>
          <p:nvPr/>
        </p:nvGrpSpPr>
        <p:grpSpPr>
          <a:xfrm rot="3208958">
            <a:off x="542483" y="4028470"/>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9ACF33A1-5B88-366A-3C59-A1514719177E}"/>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1F93FFE5-6C26-F058-3EB3-2247FCA25CA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02D1B1F-78D1-65E5-3DAB-5AE4927C81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841771C-52A5-422E-6B08-10835BE222FB}"/>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890D7656-6640-FC3C-A776-F5752896A13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7347B95-6611-0549-F507-20125336826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14660C10-0846-1F22-E297-184F9988E7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6DB4F36-DD5F-3D6D-B58B-8B7C61600D9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A705C0EE-545E-E4AE-3729-84E95FA02CB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D59994E-2585-3B7B-033F-E3D6DFF4F9B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6C81C1E-71F6-E04A-845C-BB11BEBEAA5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ca4deeb1e4_0_205"/>
          <p:cNvSpPr txBox="1">
            <a:spLocks noGrp="1"/>
          </p:cNvSpPr>
          <p:nvPr>
            <p:ph type="body" idx="1"/>
          </p:nvPr>
        </p:nvSpPr>
        <p:spPr>
          <a:xfrm>
            <a:off x="5835800" y="1205526"/>
            <a:ext cx="4701000" cy="749700"/>
          </a:xfrm>
          <a:prstGeom prst="rect">
            <a:avLst/>
          </a:prstGeom>
          <a:noFill/>
          <a:ln>
            <a:noFill/>
          </a:ln>
        </p:spPr>
        <p:txBody>
          <a:bodyPr spcFirstLastPara="1" wrap="square" lIns="91425" tIns="45700" rIns="91425" bIns="45700" anchor="ctr" anchorCtr="0">
            <a:normAutofit fontScale="40000" lnSpcReduction="20000"/>
          </a:bodyPr>
          <a:lstStyle/>
          <a:p>
            <a:pPr marL="0" lvl="0" indent="0" algn="l" rtl="0">
              <a:lnSpc>
                <a:spcPct val="103333"/>
              </a:lnSpc>
              <a:spcBef>
                <a:spcPts val="0"/>
              </a:spcBef>
              <a:spcAft>
                <a:spcPts val="0"/>
              </a:spcAft>
              <a:buClr>
                <a:schemeClr val="lt1"/>
              </a:buClr>
              <a:buSzPct val="59870"/>
              <a:buNone/>
            </a:pPr>
            <a:r>
              <a:rPr lang="en-US" sz="6013" b="1" dirty="0">
                <a:solidFill>
                  <a:srgbClr val="242B62"/>
                </a:solidFill>
              </a:rPr>
              <a:t>Consejos para navegar por Internet de forma segura:</a:t>
            </a:r>
            <a:endParaRPr sz="6013" b="1" dirty="0">
              <a:solidFill>
                <a:srgbClr val="242B62"/>
              </a:solidFill>
            </a:endParaRPr>
          </a:p>
          <a:p>
            <a:pPr marL="0" lvl="0" indent="0" algn="l" rtl="0">
              <a:lnSpc>
                <a:spcPct val="103333"/>
              </a:lnSpc>
              <a:spcBef>
                <a:spcPts val="0"/>
              </a:spcBef>
              <a:spcAft>
                <a:spcPts val="0"/>
              </a:spcAft>
              <a:buClr>
                <a:schemeClr val="lt1"/>
              </a:buClr>
              <a:buSzPct val="100000"/>
              <a:buNone/>
            </a:pPr>
            <a:endParaRPr dirty="0">
              <a:solidFill>
                <a:srgbClr val="242B62"/>
              </a:solidFill>
            </a:endParaRPr>
          </a:p>
        </p:txBody>
      </p:sp>
      <p:sp>
        <p:nvSpPr>
          <p:cNvPr id="655" name="Google Shape;655;g3ca4deeb1e4_0_205"/>
          <p:cNvSpPr txBox="1">
            <a:spLocks noGrp="1"/>
          </p:cNvSpPr>
          <p:nvPr>
            <p:ph type="body" idx="3"/>
          </p:nvPr>
        </p:nvSpPr>
        <p:spPr>
          <a:xfrm>
            <a:off x="6689550" y="2094461"/>
            <a:ext cx="5371800" cy="32835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SzPts val="2400"/>
              <a:buFont typeface="Arial" panose="020B0604020202020204" pitchFamily="34" charset="0"/>
              <a:buChar char="•"/>
            </a:pPr>
            <a:r>
              <a:rPr lang="en-US" dirty="0"/>
              <a:t>No te fíes de todo lo que leas</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Comprueba bien los mensajes de desconocidos</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Si tienes dudas, pregúntale a un amigo o familiar</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SzPts val="2400"/>
              <a:buFont typeface="Arial" panose="020B0604020202020204" pitchFamily="34" charset="0"/>
              <a:buChar char="•"/>
            </a:pPr>
            <a:r>
              <a:rPr lang="en-US" dirty="0"/>
              <a:t>Utiliza herramientas sencillas para verificar el contenido</a:t>
            </a:r>
            <a:endParaRPr dirty="0"/>
          </a:p>
        </p:txBody>
      </p:sp>
      <p:pic>
        <p:nvPicPr>
          <p:cNvPr id="656" name="Google Shape;656;g3ca4deeb1e4_0_205" title="unnamed (7).pn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114362" y="2802349"/>
            <a:ext cx="4981636" cy="3090443"/>
          </a:xfrm>
          <a:prstGeom prst="rect">
            <a:avLst/>
          </a:prstGeom>
          <a:solidFill>
            <a:srgbClr val="D9D9D9"/>
          </a:solidFill>
          <a:ln>
            <a:noFill/>
          </a:ln>
        </p:spPr>
      </p:pic>
      <p:sp>
        <p:nvSpPr>
          <p:cNvPr id="3" name="TextBox 2">
            <a:extLst>
              <a:ext uri="{FF2B5EF4-FFF2-40B4-BE49-F238E27FC236}">
                <a16:creationId xmlns:a16="http://schemas.microsoft.com/office/drawing/2014/main" id="{8B3030FC-D911-F965-E475-3AB3080BB86B}"/>
              </a:ext>
            </a:extLst>
          </p:cNvPr>
          <p:cNvSpPr txBox="1"/>
          <p:nvPr/>
        </p:nvSpPr>
        <p:spPr>
          <a:xfrm>
            <a:off x="7834956" y="6034415"/>
            <a:ext cx="4357044" cy="738664"/>
          </a:xfrm>
          <a:prstGeom prst="rect">
            <a:avLst/>
          </a:prstGeom>
          <a:solidFill>
            <a:schemeClr val="bg1"/>
          </a:solidFill>
        </p:spPr>
        <p:txBody>
          <a:bodyPr wrap="square">
            <a:spAutoFit/>
          </a:bodyPr>
          <a:lstStyle/>
          <a:p>
            <a:pPr marL="0" lvl="0" indent="0" algn="l" rtl="0">
              <a:lnSpc>
                <a:spcPct val="100000"/>
              </a:lnSpc>
              <a:spcBef>
                <a:spcPts val="0"/>
              </a:spcBef>
              <a:spcAft>
                <a:spcPts val="0"/>
              </a:spcAft>
              <a:buSzPts val="1400"/>
              <a:buNone/>
            </a:pPr>
            <a:r>
              <a:rPr lang="en-US" b="1" dirty="0">
                <a:solidFill>
                  <a:srgbClr val="242B62"/>
                </a:solidFill>
                <a:latin typeface="Calibri" panose="020F0502020204030204" pitchFamily="34" charset="0"/>
                <a:ea typeface="Calibri" panose="020F0502020204030204" pitchFamily="34" charset="0"/>
                <a:cs typeface="Calibri" panose="020F0502020204030204" pitchFamily="34" charset="0"/>
              </a:rPr>
              <a:t>Para más información:</a:t>
            </a:r>
          </a:p>
          <a:p>
            <a:pPr marL="0" lvl="0" indent="0" algn="l" rtl="0">
              <a:lnSpc>
                <a:spcPct val="100000"/>
              </a:lnSpc>
              <a:spcBef>
                <a:spcPts val="0"/>
              </a:spcBef>
              <a:spcAft>
                <a:spcPts val="0"/>
              </a:spcAft>
              <a:buSzPts val="1400"/>
              <a:buNone/>
            </a:pPr>
            <a:r>
              <a:rPr lang="en-US" u="sng" dirty="0">
                <a:solidFill>
                  <a:schemeClr val="hlink"/>
                </a:solidFill>
                <a:latin typeface="Calibri" panose="020F0502020204030204" pitchFamily="34" charset="0"/>
                <a:ea typeface="Calibri" panose="020F0502020204030204" pitchFamily="34" charset="0"/>
                <a:cs typeface="Calibri" panose="020F0502020204030204" pitchFamily="34" charset="0"/>
                <a:hlinkClick r:id="rId4"/>
              </a:rPr>
              <a:t>https://explore.quantumfiber.com/a-practical-guide-to-recognizing-ai-on-social-media/</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4" name="Graphic 4">
            <a:extLst>
              <a:ext uri="{FF2B5EF4-FFF2-40B4-BE49-F238E27FC236}">
                <a16:creationId xmlns:a16="http://schemas.microsoft.com/office/drawing/2014/main" id="{A95630E4-B9F5-DF6C-BF80-3D1E83F51337}"/>
              </a:ext>
            </a:extLst>
          </p:cNvPr>
          <p:cNvGrpSpPr/>
          <p:nvPr/>
        </p:nvGrpSpPr>
        <p:grpSpPr>
          <a:xfrm rot="3208958">
            <a:off x="7322661" y="5850837"/>
            <a:ext cx="416812" cy="946355"/>
            <a:chOff x="9129274" y="2719113"/>
            <a:chExt cx="717139" cy="1386497"/>
          </a:xfrm>
          <a:solidFill>
            <a:srgbClr val="242B62"/>
          </a:solidFill>
        </p:grpSpPr>
        <p:grpSp>
          <p:nvGrpSpPr>
            <p:cNvPr id="5" name="Graphic 4">
              <a:extLst>
                <a:ext uri="{FF2B5EF4-FFF2-40B4-BE49-F238E27FC236}">
                  <a16:creationId xmlns:a16="http://schemas.microsoft.com/office/drawing/2014/main" id="{4C1D383C-83B7-642F-F030-4529561D400C}"/>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C477EAA0-4F5F-6F4D-7703-49F8B58F0FA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3170104B-2E05-C8CE-3EE6-FEBC1131EA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CC0EB532-839F-4805-DF32-501264244F0A}"/>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45BA584E-45CF-20B9-4654-402250698E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279767B9-D09E-2FE1-9980-B6E2D13A69A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1563501-E50D-173B-6E63-1EF04A8EC70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870857C3-E169-7CE6-D4D7-CDD9263BF2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E0F510-AD2D-0F31-B1C2-2DA14EE3D05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D0261A88-6004-1E3A-7426-B45E945895D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493FB467-4FCB-ECE0-601F-3AAC74C2846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3c8abc38406_0_8"/>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pic>
        <p:nvPicPr>
          <p:cNvPr id="663" name="Google Shape;663;g3c8abc38406_0_8" title="senior-woman-daughter-outdoor-with-phone-reading-social-media-blog-post-about-workout-walk-park-elderly-mother-girl-profile-picture-beach-together-screen.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1646"/>
          <a:stretch/>
        </p:blipFill>
        <p:spPr>
          <a:xfrm>
            <a:off x="238772" y="2626822"/>
            <a:ext cx="7708191" cy="3396829"/>
          </a:xfrm>
          <a:prstGeom prst="rect">
            <a:avLst/>
          </a:prstGeom>
          <a:solidFill>
            <a:srgbClr val="D9D9D9"/>
          </a:solidFill>
          <a:ln>
            <a:noFill/>
          </a:ln>
        </p:spPr>
      </p:pic>
      <p:sp>
        <p:nvSpPr>
          <p:cNvPr id="664" name="Google Shape;664;g3c8abc38406_0_8"/>
          <p:cNvSpPr/>
          <p:nvPr/>
        </p:nvSpPr>
        <p:spPr>
          <a:xfrm>
            <a:off x="5178490" y="3429000"/>
            <a:ext cx="4537110" cy="22991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65" name="Google Shape;665;g3c8abc38406_0_8"/>
          <p:cNvSpPr txBox="1"/>
          <p:nvPr/>
        </p:nvSpPr>
        <p:spPr>
          <a:xfrm>
            <a:off x="5318448" y="3419850"/>
            <a:ext cx="4397151"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USO SEGURO DE VIDEOLLAMADAS, MENSAJERÍA Y GRUPOS EN LÍNEA</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3ca4deeb1e4_0_21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a:t>¿Por qué es importante la comunicación segura?</a:t>
            </a:r>
            <a:endParaRPr/>
          </a:p>
        </p:txBody>
      </p:sp>
      <p:sp>
        <p:nvSpPr>
          <p:cNvPr id="671" name="Google Shape;671;g3ca4deeb1e4_0_214"/>
          <p:cNvSpPr txBox="1">
            <a:spLocks noGrp="1"/>
          </p:cNvSpPr>
          <p:nvPr>
            <p:ph type="body" idx="2"/>
          </p:nvPr>
        </p:nvSpPr>
        <p:spPr>
          <a:xfrm>
            <a:off x="904856" y="2150339"/>
            <a:ext cx="10479300" cy="4125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Es habitual utilizar videollamadas y mensajes para mantenerse en contacto con familiares y amigos.  Sin embargo, existen </a:t>
            </a:r>
            <a:r>
              <a:rPr lang="en-US" b="1"/>
              <a:t>riesgos</a:t>
            </a:r>
            <a:r>
              <a:rPr lang="en-US"/>
              <a:t>, como:</a:t>
            </a:r>
            <a:endParaRPr/>
          </a:p>
          <a:p>
            <a:pPr marL="228600" lvl="0" indent="-228600" algn="l" rtl="0">
              <a:lnSpc>
                <a:spcPct val="103333"/>
              </a:lnSpc>
              <a:spcBef>
                <a:spcPts val="0"/>
              </a:spcBef>
              <a:spcAft>
                <a:spcPts val="0"/>
              </a:spcAft>
              <a:buClr>
                <a:srgbClr val="292668"/>
              </a:buClr>
              <a:buSzPts val="2400"/>
              <a:buNone/>
            </a:pPr>
            <a:endParaRPr/>
          </a:p>
        </p:txBody>
      </p:sp>
      <p:sp>
        <p:nvSpPr>
          <p:cNvPr id="672" name="Google Shape;672;g3ca4deeb1e4_0_214"/>
          <p:cNvSpPr/>
          <p:nvPr/>
        </p:nvSpPr>
        <p:spPr>
          <a:xfrm>
            <a:off x="2267979" y="4299907"/>
            <a:ext cx="2513095" cy="2327332"/>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3" name="Google Shape;673;g3ca4deeb1e4_0_214"/>
          <p:cNvSpPr/>
          <p:nvPr/>
        </p:nvSpPr>
        <p:spPr>
          <a:xfrm>
            <a:off x="2733648" y="3249621"/>
            <a:ext cx="1581753" cy="1700706"/>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4" name="Google Shape;674;g3ca4deeb1e4_0_214"/>
          <p:cNvSpPr/>
          <p:nvPr/>
        </p:nvSpPr>
        <p:spPr>
          <a:xfrm>
            <a:off x="4978475" y="4299907"/>
            <a:ext cx="2513095" cy="23273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5" name="Google Shape;675;g3ca4deeb1e4_0_214"/>
          <p:cNvSpPr/>
          <p:nvPr/>
        </p:nvSpPr>
        <p:spPr>
          <a:xfrm>
            <a:off x="5444143" y="3249621"/>
            <a:ext cx="1581758" cy="1700706"/>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6" name="Google Shape;676;g3ca4deeb1e4_0_214"/>
          <p:cNvSpPr/>
          <p:nvPr/>
        </p:nvSpPr>
        <p:spPr>
          <a:xfrm>
            <a:off x="7607986" y="4299907"/>
            <a:ext cx="2513095" cy="232733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7" name="Google Shape;677;g3ca4deeb1e4_0_214"/>
          <p:cNvSpPr/>
          <p:nvPr/>
        </p:nvSpPr>
        <p:spPr>
          <a:xfrm>
            <a:off x="8073655" y="3249621"/>
            <a:ext cx="1581758" cy="1700706"/>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8" name="Google Shape;678;g3ca4deeb1e4_0_214"/>
          <p:cNvSpPr txBox="1"/>
          <p:nvPr/>
        </p:nvSpPr>
        <p:spPr>
          <a:xfrm>
            <a:off x="2343723" y="5049025"/>
            <a:ext cx="2466900" cy="70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Que personas desconocidas se unan a los grupos</a:t>
            </a:r>
            <a:endParaRPr sz="1400" b="0" i="0" u="none" strike="noStrike" cap="none">
              <a:solidFill>
                <a:srgbClr val="000000"/>
              </a:solidFill>
              <a:latin typeface="Arial"/>
              <a:ea typeface="Arial"/>
              <a:cs typeface="Arial"/>
              <a:sym typeface="Arial"/>
            </a:endParaRPr>
          </a:p>
        </p:txBody>
      </p:sp>
      <p:sp>
        <p:nvSpPr>
          <p:cNvPr id="679" name="Google Shape;679;g3ca4deeb1e4_0_214"/>
          <p:cNvSpPr txBox="1"/>
          <p:nvPr/>
        </p:nvSpPr>
        <p:spPr>
          <a:xfrm>
            <a:off x="5008012" y="5049025"/>
            <a:ext cx="24837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Compartir información personal por error</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680" name="Google Shape;680;g3ca4deeb1e4_0_214"/>
          <p:cNvSpPr txBox="1"/>
          <p:nvPr/>
        </p:nvSpPr>
        <p:spPr>
          <a:xfrm>
            <a:off x="7607985" y="5049025"/>
            <a:ext cx="2513100" cy="101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Estafas y contactos no deseados</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grpSp>
        <p:nvGrpSpPr>
          <p:cNvPr id="681" name="Google Shape;681;g3ca4deeb1e4_0_214"/>
          <p:cNvGrpSpPr/>
          <p:nvPr/>
        </p:nvGrpSpPr>
        <p:grpSpPr>
          <a:xfrm>
            <a:off x="5933797" y="3563921"/>
            <a:ext cx="772334" cy="871533"/>
            <a:chOff x="4643578" y="432838"/>
            <a:chExt cx="1028134" cy="1160188"/>
          </a:xfrm>
        </p:grpSpPr>
        <p:sp>
          <p:nvSpPr>
            <p:cNvPr id="682" name="Google Shape;682;g3ca4deeb1e4_0_214"/>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3" name="Google Shape;683;g3ca4deeb1e4_0_214"/>
            <p:cNvGrpSpPr/>
            <p:nvPr/>
          </p:nvGrpSpPr>
          <p:grpSpPr>
            <a:xfrm>
              <a:off x="4643578" y="432838"/>
              <a:ext cx="1028134" cy="1160188"/>
              <a:chOff x="4643578" y="432838"/>
              <a:chExt cx="1028134" cy="1160188"/>
            </a:xfrm>
          </p:grpSpPr>
          <p:sp>
            <p:nvSpPr>
              <p:cNvPr id="684" name="Google Shape;684;g3ca4deeb1e4_0_214"/>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85" name="Google Shape;685;g3ca4deeb1e4_0_214"/>
              <p:cNvGrpSpPr/>
              <p:nvPr/>
            </p:nvGrpSpPr>
            <p:grpSpPr>
              <a:xfrm>
                <a:off x="4643578" y="432838"/>
                <a:ext cx="1028134" cy="1160188"/>
                <a:chOff x="4643578" y="432838"/>
                <a:chExt cx="1028134" cy="1160188"/>
              </a:xfrm>
            </p:grpSpPr>
            <p:sp>
              <p:nvSpPr>
                <p:cNvPr id="686" name="Google Shape;686;g3ca4deeb1e4_0_214"/>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7" name="Google Shape;687;g3ca4deeb1e4_0_214"/>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88" name="Google Shape;688;g3ca4deeb1e4_0_214"/>
          <p:cNvGrpSpPr/>
          <p:nvPr/>
        </p:nvGrpSpPr>
        <p:grpSpPr>
          <a:xfrm>
            <a:off x="8445742" y="3601278"/>
            <a:ext cx="837331" cy="785669"/>
            <a:chOff x="6615628" y="2116894"/>
            <a:chExt cx="1066935" cy="1001107"/>
          </a:xfrm>
        </p:grpSpPr>
        <p:sp>
          <p:nvSpPr>
            <p:cNvPr id="689" name="Google Shape;689;g3ca4deeb1e4_0_214"/>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g3ca4deeb1e4_0_214"/>
            <p:cNvGrpSpPr/>
            <p:nvPr/>
          </p:nvGrpSpPr>
          <p:grpSpPr>
            <a:xfrm>
              <a:off x="6615628" y="2116894"/>
              <a:ext cx="1066935" cy="1001107"/>
              <a:chOff x="6615628" y="2116894"/>
              <a:chExt cx="1066935" cy="1001107"/>
            </a:xfrm>
          </p:grpSpPr>
          <p:sp>
            <p:nvSpPr>
              <p:cNvPr id="691" name="Google Shape;691;g3ca4deeb1e4_0_214"/>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g3ca4deeb1e4_0_214"/>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g3ca4deeb1e4_0_214"/>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4" name="Google Shape;694;g3ca4deeb1e4_0_214"/>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5" name="Google Shape;695;g3ca4deeb1e4_0_214"/>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g3ca4deeb1e4_0_214"/>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7" name="Google Shape;697;g3ca4deeb1e4_0_214"/>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8" name="Google Shape;698;g3ca4deeb1e4_0_214"/>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g3ca4deeb1e4_0_214"/>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0" name="Google Shape;700;g3ca4deeb1e4_0_214"/>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1" name="Google Shape;701;g3ca4deeb1e4_0_214"/>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g3ca4deeb1e4_0_214"/>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03" name="Google Shape;703;g3ca4deeb1e4_0_214"/>
          <p:cNvGrpSpPr/>
          <p:nvPr/>
        </p:nvGrpSpPr>
        <p:grpSpPr>
          <a:xfrm>
            <a:off x="3088300" y="3593705"/>
            <a:ext cx="872465" cy="1012549"/>
            <a:chOff x="8360213" y="3458151"/>
            <a:chExt cx="853935" cy="991043"/>
          </a:xfrm>
        </p:grpSpPr>
        <p:grpSp>
          <p:nvGrpSpPr>
            <p:cNvPr id="704" name="Google Shape;704;g3ca4deeb1e4_0_214"/>
            <p:cNvGrpSpPr/>
            <p:nvPr/>
          </p:nvGrpSpPr>
          <p:grpSpPr>
            <a:xfrm>
              <a:off x="8599192" y="3595917"/>
              <a:ext cx="375981" cy="204367"/>
              <a:chOff x="2642504" y="3763150"/>
              <a:chExt cx="375981" cy="204367"/>
            </a:xfrm>
          </p:grpSpPr>
          <p:sp>
            <p:nvSpPr>
              <p:cNvPr id="705" name="Google Shape;705;g3ca4deeb1e4_0_214"/>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6" name="Google Shape;706;g3ca4deeb1e4_0_214"/>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7" name="Google Shape;707;g3ca4deeb1e4_0_214"/>
            <p:cNvGrpSpPr/>
            <p:nvPr/>
          </p:nvGrpSpPr>
          <p:grpSpPr>
            <a:xfrm>
              <a:off x="8360213" y="3458151"/>
              <a:ext cx="853935" cy="991043"/>
              <a:chOff x="2403525" y="3625384"/>
              <a:chExt cx="853935" cy="991043"/>
            </a:xfrm>
          </p:grpSpPr>
          <p:sp>
            <p:nvSpPr>
              <p:cNvPr id="708" name="Google Shape;708;g3ca4deeb1e4_0_214"/>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9" name="Google Shape;709;g3ca4deeb1e4_0_214"/>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0" name="Google Shape;710;g3ca4deeb1e4_0_214"/>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1" name="Google Shape;711;g3ca4deeb1e4_0_214"/>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3ca4deeb1e4_0_303"/>
          <p:cNvSpPr txBox="1">
            <a:spLocks noGrp="1"/>
          </p:cNvSpPr>
          <p:nvPr>
            <p:ph type="body" idx="1"/>
          </p:nvPr>
        </p:nvSpPr>
        <p:spPr>
          <a:xfrm>
            <a:off x="2435290" y="307195"/>
            <a:ext cx="9517224"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Buenas prácticas para apps de mensajería y chat:</a:t>
            </a:r>
            <a:endParaRPr/>
          </a:p>
        </p:txBody>
      </p:sp>
      <p:sp>
        <p:nvSpPr>
          <p:cNvPr id="718" name="Google Shape;718;g3ca4deeb1e4_0_303"/>
          <p:cNvSpPr txBox="1">
            <a:spLocks noGrp="1"/>
          </p:cNvSpPr>
          <p:nvPr>
            <p:ph type="body" idx="2"/>
          </p:nvPr>
        </p:nvSpPr>
        <p:spPr>
          <a:xfrm>
            <a:off x="6258724" y="1468025"/>
            <a:ext cx="5693789" cy="4935000"/>
          </a:xfrm>
          <a:prstGeom prst="rect">
            <a:avLst/>
          </a:prstGeom>
          <a:noFill/>
          <a:ln>
            <a:noFill/>
          </a:ln>
        </p:spPr>
        <p:txBody>
          <a:bodyPr spcFirstLastPara="1" wrap="square" lIns="91425" tIns="45700" rIns="91425" bIns="45700" anchor="ctr" anchorCtr="0">
            <a:noAutofit/>
          </a:bodyPr>
          <a:lstStyle/>
          <a:p>
            <a:pPr marL="457200" lvl="0" indent="0" algn="l" rtl="0">
              <a:lnSpc>
                <a:spcPct val="103333"/>
              </a:lnSpc>
              <a:spcBef>
                <a:spcPts val="0"/>
              </a:spcBef>
              <a:spcAft>
                <a:spcPts val="0"/>
              </a:spcAft>
              <a:buSzPts val="2400"/>
              <a:buNone/>
            </a:pPr>
            <a:r>
              <a:rPr lang="en-US" sz="2200" dirty="0"/>
              <a:t>Utiliza contraseñas seguras </a:t>
            </a:r>
            <a:r>
              <a:rPr lang="en-US" sz="2200"/>
              <a:t>y </a:t>
            </a:r>
            <a:r>
              <a:rPr lang="en-US" sz="2200">
                <a:solidFill>
                  <a:srgbClr val="242B62"/>
                </a:solidFill>
                <a:uFill>
                  <a:noFill/>
                </a:uFill>
                <a:hlinkClick r:id="rId3">
                  <a:extLst>
                    <a:ext uri="{A12FA001-AC4F-418D-AE19-62706E023703}">
                      <ahyp:hlinkClr xmlns:ahyp="http://schemas.microsoft.com/office/drawing/2018/hyperlinkcolor" val="tx"/>
                    </a:ext>
                  </a:extLst>
                </a:hlinkClick>
              </a:rPr>
              <a:t>autenticación </a:t>
            </a:r>
            <a:r>
              <a:rPr lang="en-US" sz="2200" dirty="0">
                <a:solidFill>
                  <a:srgbClr val="242B62"/>
                </a:solidFill>
                <a:uFill>
                  <a:noFill/>
                </a:uFill>
                <a:hlinkClick r:id="rId3">
                  <a:extLst>
                    <a:ext uri="{A12FA001-AC4F-418D-AE19-62706E023703}">
                      <ahyp:hlinkClr xmlns:ahyp="http://schemas.microsoft.com/office/drawing/2018/hyperlinkcolor" val="tx"/>
                    </a:ext>
                  </a:extLst>
                </a:hlinkClick>
              </a:rPr>
              <a:t>de dos factores (2FA)</a:t>
            </a:r>
            <a:r>
              <a:rPr lang="en-US" sz="2200" dirty="0"/>
              <a:t>. (Véase el módulo 1)</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Invita y envía mensajes solo a personas en las que confíes.</a:t>
            </a:r>
            <a:endParaRPr sz="2200" dirty="0"/>
          </a:p>
          <a:p>
            <a:pPr marL="457200" lvl="0" indent="0" algn="l" rtl="0">
              <a:lnSpc>
                <a:spcPct val="103333"/>
              </a:lnSpc>
              <a:spcBef>
                <a:spcPts val="0"/>
              </a:spcBef>
              <a:spcAft>
                <a:spcPts val="0"/>
              </a:spcAft>
              <a:buSzPts val="2400"/>
              <a:buNone/>
            </a:pPr>
            <a:r>
              <a:rPr lang="en-US" sz="2200" dirty="0"/>
              <a:t> </a:t>
            </a:r>
            <a:endParaRPr sz="2200" dirty="0"/>
          </a:p>
          <a:p>
            <a:pPr marL="457200" lvl="0" indent="0" algn="l" rtl="0">
              <a:lnSpc>
                <a:spcPct val="103333"/>
              </a:lnSpc>
              <a:spcBef>
                <a:spcPts val="0"/>
              </a:spcBef>
              <a:spcAft>
                <a:spcPts val="0"/>
              </a:spcAft>
              <a:buSzPts val="2400"/>
              <a:buNone/>
            </a:pPr>
            <a:r>
              <a:rPr lang="en-US" sz="2200" dirty="0"/>
              <a:t>Evita compartir </a:t>
            </a:r>
            <a:r>
              <a:rPr lang="en-US" sz="2200" b="1" u="sng" dirty="0">
                <a:solidFill>
                  <a:srgbClr val="242B62"/>
                </a:solidFill>
                <a:uFill>
                  <a:noFill/>
                </a:uFill>
                <a:hlinkClick r:id="rId4"/>
              </a:rPr>
              <a:t>datos confidenciales </a:t>
            </a:r>
            <a:r>
              <a:rPr lang="en-US" sz="2200" dirty="0"/>
              <a:t>(dirección, datos bancarios).</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Ten cuidado con los mensajes desconocidos en los que te pidan información.</a:t>
            </a:r>
            <a:endParaRPr sz="2200" dirty="0"/>
          </a:p>
          <a:p>
            <a:pPr marL="457200" lvl="0" indent="0" algn="l" rtl="0">
              <a:lnSpc>
                <a:spcPct val="103333"/>
              </a:lnSpc>
              <a:spcBef>
                <a:spcPts val="0"/>
              </a:spcBef>
              <a:spcAft>
                <a:spcPts val="0"/>
              </a:spcAft>
              <a:buSzPts val="2400"/>
              <a:buNone/>
            </a:pPr>
            <a:endParaRPr sz="2200" dirty="0"/>
          </a:p>
          <a:p>
            <a:pPr marL="457200" lvl="0" indent="0" algn="l" rtl="0">
              <a:lnSpc>
                <a:spcPct val="103333"/>
              </a:lnSpc>
              <a:spcBef>
                <a:spcPts val="0"/>
              </a:spcBef>
              <a:spcAft>
                <a:spcPts val="0"/>
              </a:spcAft>
              <a:buSzPts val="2400"/>
              <a:buNone/>
            </a:pPr>
            <a:r>
              <a:rPr lang="en-US" sz="2200" dirty="0"/>
              <a:t>Comprueba la configuración de los grupos (quién puede publicar, quién puede añadir a otras personas).</a:t>
            </a:r>
            <a:endParaRPr sz="2200" dirty="0"/>
          </a:p>
          <a:p>
            <a:pPr marL="457200" lvl="0" indent="0" algn="l" rtl="0">
              <a:lnSpc>
                <a:spcPct val="103333"/>
              </a:lnSpc>
              <a:spcBef>
                <a:spcPts val="0"/>
              </a:spcBef>
              <a:spcAft>
                <a:spcPts val="0"/>
              </a:spcAft>
              <a:buSzPts val="2400"/>
              <a:buNone/>
            </a:pPr>
            <a:endParaRPr dirty="0"/>
          </a:p>
        </p:txBody>
      </p:sp>
      <p:grpSp>
        <p:nvGrpSpPr>
          <p:cNvPr id="719" name="Google Shape;719;g3ca4deeb1e4_0_303"/>
          <p:cNvGrpSpPr/>
          <p:nvPr/>
        </p:nvGrpSpPr>
        <p:grpSpPr>
          <a:xfrm>
            <a:off x="6300147" y="1261676"/>
            <a:ext cx="350728" cy="409280"/>
            <a:chOff x="8821851" y="3549037"/>
            <a:chExt cx="2166326" cy="2527978"/>
          </a:xfrm>
        </p:grpSpPr>
        <p:grpSp>
          <p:nvGrpSpPr>
            <p:cNvPr id="720" name="Google Shape;720;g3ca4deeb1e4_0_303"/>
            <p:cNvGrpSpPr/>
            <p:nvPr/>
          </p:nvGrpSpPr>
          <p:grpSpPr>
            <a:xfrm>
              <a:off x="8821851" y="3549037"/>
              <a:ext cx="2166326" cy="2527978"/>
              <a:chOff x="8961336" y="1518760"/>
              <a:chExt cx="2166326" cy="2527978"/>
            </a:xfrm>
          </p:grpSpPr>
          <p:sp>
            <p:nvSpPr>
              <p:cNvPr id="721" name="Google Shape;721;g3ca4deeb1e4_0_303"/>
              <p:cNvSpPr/>
              <p:nvPr/>
            </p:nvSpPr>
            <p:spPr>
              <a:xfrm>
                <a:off x="8961336" y="1518760"/>
                <a:ext cx="2166326" cy="2527978"/>
              </a:xfrm>
              <a:custGeom>
                <a:avLst/>
                <a:gdLst/>
                <a:ahLst/>
                <a:cxnLst/>
                <a:rect l="l" t="t" r="r" b="b"/>
                <a:pathLst>
                  <a:path w="2166326" h="2527978" extrusionOk="0">
                    <a:moveTo>
                      <a:pt x="1103326" y="2526272"/>
                    </a:moveTo>
                    <a:cubicBezTo>
                      <a:pt x="1093082" y="2526272"/>
                      <a:pt x="1074302" y="2526272"/>
                      <a:pt x="1064058" y="2526272"/>
                    </a:cubicBezTo>
                    <a:cubicBezTo>
                      <a:pt x="842105" y="2500662"/>
                      <a:pt x="502345" y="2213830"/>
                      <a:pt x="362344" y="2044803"/>
                    </a:cubicBezTo>
                    <a:cubicBezTo>
                      <a:pt x="-26928" y="1576994"/>
                      <a:pt x="-8148" y="1066501"/>
                      <a:pt x="5511" y="486008"/>
                    </a:cubicBezTo>
                    <a:cubicBezTo>
                      <a:pt x="5511" y="463813"/>
                      <a:pt x="19170" y="448447"/>
                      <a:pt x="36243" y="438203"/>
                    </a:cubicBezTo>
                    <a:cubicBezTo>
                      <a:pt x="324782" y="359665"/>
                      <a:pt x="604785" y="248688"/>
                      <a:pt x="869422" y="112102"/>
                    </a:cubicBezTo>
                    <a:cubicBezTo>
                      <a:pt x="1134059" y="-24485"/>
                      <a:pt x="975276" y="50638"/>
                      <a:pt x="1028204" y="23320"/>
                    </a:cubicBezTo>
                    <a:cubicBezTo>
                      <a:pt x="1081131" y="-3997"/>
                      <a:pt x="1067472" y="-582"/>
                      <a:pt x="1084546" y="1125"/>
                    </a:cubicBezTo>
                    <a:cubicBezTo>
                      <a:pt x="1111863" y="1125"/>
                      <a:pt x="1197230" y="60882"/>
                      <a:pt x="1227962" y="76248"/>
                    </a:cubicBezTo>
                    <a:cubicBezTo>
                      <a:pt x="1514794" y="228200"/>
                      <a:pt x="1815285" y="354543"/>
                      <a:pt x="2129434" y="439910"/>
                    </a:cubicBezTo>
                    <a:cubicBezTo>
                      <a:pt x="2146507" y="450154"/>
                      <a:pt x="2161873" y="465520"/>
                      <a:pt x="2160166" y="487715"/>
                    </a:cubicBezTo>
                    <a:cubicBezTo>
                      <a:pt x="2175532" y="1068209"/>
                      <a:pt x="2192606" y="1576994"/>
                      <a:pt x="1803333" y="2046511"/>
                    </a:cubicBezTo>
                    <a:cubicBezTo>
                      <a:pt x="1663332" y="2215537"/>
                      <a:pt x="1323572" y="2502369"/>
                      <a:pt x="1101619" y="2527979"/>
                    </a:cubicBezTo>
                    <a:close/>
                    <a:moveTo>
                      <a:pt x="2056019" y="528691"/>
                    </a:moveTo>
                    <a:cubicBezTo>
                      <a:pt x="1716259" y="431373"/>
                      <a:pt x="1393573" y="289664"/>
                      <a:pt x="1084546" y="118931"/>
                    </a:cubicBezTo>
                    <a:cubicBezTo>
                      <a:pt x="1067472" y="118931"/>
                      <a:pt x="973569" y="178688"/>
                      <a:pt x="949666" y="190639"/>
                    </a:cubicBezTo>
                    <a:cubicBezTo>
                      <a:pt x="681615" y="330641"/>
                      <a:pt x="401612" y="445032"/>
                      <a:pt x="109658" y="528691"/>
                    </a:cubicBezTo>
                    <a:cubicBezTo>
                      <a:pt x="114780" y="844548"/>
                      <a:pt x="82341" y="1163819"/>
                      <a:pt x="171122" y="1469432"/>
                    </a:cubicBezTo>
                    <a:cubicBezTo>
                      <a:pt x="259904" y="1775045"/>
                      <a:pt x="609907" y="2241147"/>
                      <a:pt x="983813" y="2389685"/>
                    </a:cubicBezTo>
                    <a:cubicBezTo>
                      <a:pt x="1086253" y="2430661"/>
                      <a:pt x="1111863" y="2422124"/>
                      <a:pt x="1209181" y="2377734"/>
                    </a:cubicBezTo>
                    <a:cubicBezTo>
                      <a:pt x="1706016" y="2157488"/>
                      <a:pt x="2057726" y="1599190"/>
                      <a:pt x="2056019" y="1057965"/>
                    </a:cubicBezTo>
                    <a:lnTo>
                      <a:pt x="2056019" y="528691"/>
                    </a:ln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2" name="Google Shape;722;g3ca4deeb1e4_0_303"/>
              <p:cNvSpPr/>
              <p:nvPr/>
            </p:nvSpPr>
            <p:spPr>
              <a:xfrm>
                <a:off x="9386497" y="2285104"/>
                <a:ext cx="1315446" cy="998457"/>
              </a:xfrm>
              <a:custGeom>
                <a:avLst/>
                <a:gdLst/>
                <a:ahLst/>
                <a:cxnLst/>
                <a:rect l="l" t="t" r="r" b="b"/>
                <a:pathLst>
                  <a:path w="1315446" h="998457" extrusionOk="0">
                    <a:moveTo>
                      <a:pt x="1263782" y="45765"/>
                    </a:moveTo>
                    <a:cubicBezTo>
                      <a:pt x="1340612" y="120888"/>
                      <a:pt x="1325245" y="223328"/>
                      <a:pt x="1260367" y="298450"/>
                    </a:cubicBezTo>
                    <a:cubicBezTo>
                      <a:pt x="1067438" y="523818"/>
                      <a:pt x="809631" y="723576"/>
                      <a:pt x="609873" y="947237"/>
                    </a:cubicBezTo>
                    <a:cubicBezTo>
                      <a:pt x="529628" y="1015531"/>
                      <a:pt x="442554" y="1015531"/>
                      <a:pt x="362309" y="947237"/>
                    </a:cubicBezTo>
                    <a:cubicBezTo>
                      <a:pt x="282065" y="878944"/>
                      <a:pt x="121575" y="720162"/>
                      <a:pt x="48160" y="634795"/>
                    </a:cubicBezTo>
                    <a:cubicBezTo>
                      <a:pt x="-59402" y="508453"/>
                      <a:pt x="24257" y="327475"/>
                      <a:pt x="189868" y="341134"/>
                    </a:cubicBezTo>
                    <a:cubicBezTo>
                      <a:pt x="297431" y="349670"/>
                      <a:pt x="403285" y="518696"/>
                      <a:pt x="486945" y="583575"/>
                    </a:cubicBezTo>
                    <a:lnTo>
                      <a:pt x="1038414" y="33814"/>
                    </a:lnTo>
                    <a:cubicBezTo>
                      <a:pt x="1104999" y="-15699"/>
                      <a:pt x="1204025" y="-10577"/>
                      <a:pt x="1263782" y="47472"/>
                    </a:cubicBezTo>
                    <a:close/>
                    <a:moveTo>
                      <a:pt x="1130609" y="103814"/>
                    </a:moveTo>
                    <a:cubicBezTo>
                      <a:pt x="1115244" y="105522"/>
                      <a:pt x="1101585" y="117473"/>
                      <a:pt x="1089634" y="127717"/>
                    </a:cubicBezTo>
                    <a:lnTo>
                      <a:pt x="509140" y="703088"/>
                    </a:lnTo>
                    <a:cubicBezTo>
                      <a:pt x="488652" y="715040"/>
                      <a:pt x="469872" y="708211"/>
                      <a:pt x="452798" y="696259"/>
                    </a:cubicBezTo>
                    <a:cubicBezTo>
                      <a:pt x="381090" y="645039"/>
                      <a:pt x="302553" y="534063"/>
                      <a:pt x="230845" y="474306"/>
                    </a:cubicBezTo>
                    <a:cubicBezTo>
                      <a:pt x="159137" y="414549"/>
                      <a:pt x="65233" y="493086"/>
                      <a:pt x="133527" y="569916"/>
                    </a:cubicBezTo>
                    <a:cubicBezTo>
                      <a:pt x="235967" y="655283"/>
                      <a:pt x="329870" y="788455"/>
                      <a:pt x="432310" y="868700"/>
                    </a:cubicBezTo>
                    <a:cubicBezTo>
                      <a:pt x="459628" y="889188"/>
                      <a:pt x="480115" y="901139"/>
                      <a:pt x="514262" y="885773"/>
                    </a:cubicBezTo>
                    <a:lnTo>
                      <a:pt x="1198903" y="207962"/>
                    </a:lnTo>
                    <a:cubicBezTo>
                      <a:pt x="1229635" y="158449"/>
                      <a:pt x="1188659" y="96985"/>
                      <a:pt x="1130609" y="10552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3" name="Google Shape;723;g3ca4deeb1e4_0_303"/>
              <p:cNvSpPr/>
              <p:nvPr/>
            </p:nvSpPr>
            <p:spPr>
              <a:xfrm>
                <a:off x="9169684" y="2007630"/>
                <a:ext cx="406843" cy="414715"/>
              </a:xfrm>
              <a:custGeom>
                <a:avLst/>
                <a:gdLst/>
                <a:ahLst/>
                <a:cxnLst/>
                <a:rect l="l" t="t" r="r" b="b"/>
                <a:pathLst>
                  <a:path w="406843" h="414715" extrusionOk="0">
                    <a:moveTo>
                      <a:pt x="114728" y="193481"/>
                    </a:moveTo>
                    <a:cubicBezTo>
                      <a:pt x="109606" y="200311"/>
                      <a:pt x="116435" y="336897"/>
                      <a:pt x="114728" y="362507"/>
                    </a:cubicBezTo>
                    <a:cubicBezTo>
                      <a:pt x="106191" y="427386"/>
                      <a:pt x="24239" y="434215"/>
                      <a:pt x="8873" y="369337"/>
                    </a:cubicBezTo>
                    <a:cubicBezTo>
                      <a:pt x="-6493" y="304458"/>
                      <a:pt x="2044" y="212262"/>
                      <a:pt x="5458" y="169579"/>
                    </a:cubicBezTo>
                    <a:cubicBezTo>
                      <a:pt x="8873" y="126895"/>
                      <a:pt x="13995" y="120066"/>
                      <a:pt x="48142" y="104700"/>
                    </a:cubicBezTo>
                    <a:cubicBezTo>
                      <a:pt x="140338" y="65431"/>
                      <a:pt x="251314" y="41529"/>
                      <a:pt x="345218" y="553"/>
                    </a:cubicBezTo>
                    <a:cubicBezTo>
                      <a:pt x="393023" y="-6277"/>
                      <a:pt x="427170" y="51773"/>
                      <a:pt x="393023" y="87626"/>
                    </a:cubicBezTo>
                    <a:cubicBezTo>
                      <a:pt x="358876" y="123481"/>
                      <a:pt x="258144" y="145676"/>
                      <a:pt x="225704" y="157627"/>
                    </a:cubicBezTo>
                    <a:cubicBezTo>
                      <a:pt x="193265" y="169579"/>
                      <a:pt x="152289" y="183237"/>
                      <a:pt x="114728" y="191774"/>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4" name="Google Shape;724;g3ca4deeb1e4_0_303"/>
              <p:cNvSpPr/>
              <p:nvPr/>
            </p:nvSpPr>
            <p:spPr>
              <a:xfrm>
                <a:off x="10278866" y="3224853"/>
                <a:ext cx="422500" cy="453624"/>
              </a:xfrm>
              <a:custGeom>
                <a:avLst/>
                <a:gdLst/>
                <a:ahLst/>
                <a:cxnLst/>
                <a:rect l="l" t="t" r="r" b="b"/>
                <a:pathLst>
                  <a:path w="422500" h="453624" extrusionOk="0">
                    <a:moveTo>
                      <a:pt x="352631" y="2366"/>
                    </a:moveTo>
                    <a:cubicBezTo>
                      <a:pt x="408973" y="-11293"/>
                      <a:pt x="439705" y="36513"/>
                      <a:pt x="412388" y="86025"/>
                    </a:cubicBezTo>
                    <a:cubicBezTo>
                      <a:pt x="362875" y="174807"/>
                      <a:pt x="173361" y="379687"/>
                      <a:pt x="86287" y="430907"/>
                    </a:cubicBezTo>
                    <a:cubicBezTo>
                      <a:pt x="-787" y="482127"/>
                      <a:pt x="-2495" y="437736"/>
                      <a:pt x="920" y="386516"/>
                    </a:cubicBezTo>
                    <a:cubicBezTo>
                      <a:pt x="4335" y="335296"/>
                      <a:pt x="93116" y="290905"/>
                      <a:pt x="122141" y="263588"/>
                    </a:cubicBezTo>
                    <a:cubicBezTo>
                      <a:pt x="168239" y="220905"/>
                      <a:pt x="216044" y="169685"/>
                      <a:pt x="255313" y="120172"/>
                    </a:cubicBezTo>
                    <a:cubicBezTo>
                      <a:pt x="294582" y="70659"/>
                      <a:pt x="330436" y="5781"/>
                      <a:pt x="352631" y="659"/>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5" name="Google Shape;725;g3ca4deeb1e4_0_303"/>
              <p:cNvSpPr/>
              <p:nvPr/>
            </p:nvSpPr>
            <p:spPr>
              <a:xfrm>
                <a:off x="10147495" y="3649521"/>
                <a:ext cx="106191" cy="108867"/>
              </a:xfrm>
              <a:custGeom>
                <a:avLst/>
                <a:gdLst/>
                <a:ahLst/>
                <a:cxnLst/>
                <a:rect l="l" t="t" r="r" b="b"/>
                <a:pathLst>
                  <a:path w="106191" h="108867" extrusionOk="0">
                    <a:moveTo>
                      <a:pt x="43511" y="1116"/>
                    </a:moveTo>
                    <a:cubicBezTo>
                      <a:pt x="123756" y="-12542"/>
                      <a:pt x="125463" y="103556"/>
                      <a:pt x="57170" y="108678"/>
                    </a:cubicBezTo>
                    <a:cubicBezTo>
                      <a:pt x="-11124" y="113800"/>
                      <a:pt x="-21368" y="13068"/>
                      <a:pt x="43511" y="1116"/>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sp>
            <p:nvSpPr>
              <p:cNvPr id="726" name="Google Shape;726;g3ca4deeb1e4_0_303"/>
              <p:cNvSpPr/>
              <p:nvPr/>
            </p:nvSpPr>
            <p:spPr>
              <a:xfrm>
                <a:off x="9621323" y="1944885"/>
                <a:ext cx="107520" cy="104821"/>
              </a:xfrm>
              <a:custGeom>
                <a:avLst/>
                <a:gdLst/>
                <a:ahLst/>
                <a:cxnLst/>
                <a:rect l="l" t="t" r="r" b="b"/>
                <a:pathLst>
                  <a:path w="107520" h="104821" extrusionOk="0">
                    <a:moveTo>
                      <a:pt x="14799" y="15492"/>
                    </a:moveTo>
                    <a:cubicBezTo>
                      <a:pt x="60897" y="-30606"/>
                      <a:pt x="137727" y="35980"/>
                      <a:pt x="95044" y="87200"/>
                    </a:cubicBezTo>
                    <a:cubicBezTo>
                      <a:pt x="52360" y="138420"/>
                      <a:pt x="-34714" y="66712"/>
                      <a:pt x="14799" y="15492"/>
                    </a:cubicBezTo>
                    <a:close/>
                  </a:path>
                </a:pathLst>
              </a:custGeom>
              <a:solidFill>
                <a:srgbClr val="242B62"/>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sp>
          <p:nvSpPr>
            <p:cNvPr id="727" name="Google Shape;727;g3ca4deeb1e4_0_303"/>
            <p:cNvSpPr/>
            <p:nvPr/>
          </p:nvSpPr>
          <p:spPr>
            <a:xfrm>
              <a:off x="9353601" y="4417488"/>
              <a:ext cx="1102808" cy="788935"/>
            </a:xfrm>
            <a:custGeom>
              <a:avLst/>
              <a:gdLst/>
              <a:ahLst/>
              <a:cxnLst/>
              <a:rect l="l" t="t" r="r" b="b"/>
              <a:pathLst>
                <a:path w="1102808" h="788935" extrusionOk="0">
                  <a:moveTo>
                    <a:pt x="1024020" y="1707"/>
                  </a:moveTo>
                  <a:cubicBezTo>
                    <a:pt x="1082070" y="-8537"/>
                    <a:pt x="1123046" y="54635"/>
                    <a:pt x="1092314" y="104147"/>
                  </a:cubicBezTo>
                  <a:lnTo>
                    <a:pt x="407673" y="781959"/>
                  </a:lnTo>
                  <a:cubicBezTo>
                    <a:pt x="373526" y="797325"/>
                    <a:pt x="353038" y="785374"/>
                    <a:pt x="325721" y="764886"/>
                  </a:cubicBezTo>
                  <a:cubicBezTo>
                    <a:pt x="223281" y="684641"/>
                    <a:pt x="129378" y="551469"/>
                    <a:pt x="26937" y="466102"/>
                  </a:cubicBezTo>
                  <a:cubicBezTo>
                    <a:pt x="-43063" y="389272"/>
                    <a:pt x="35474" y="297076"/>
                    <a:pt x="124256" y="370491"/>
                  </a:cubicBezTo>
                  <a:cubicBezTo>
                    <a:pt x="213037" y="443907"/>
                    <a:pt x="274501" y="541225"/>
                    <a:pt x="346209" y="592445"/>
                  </a:cubicBezTo>
                  <a:cubicBezTo>
                    <a:pt x="417917" y="643665"/>
                    <a:pt x="382063" y="611226"/>
                    <a:pt x="402551" y="599274"/>
                  </a:cubicBezTo>
                  <a:lnTo>
                    <a:pt x="983044" y="23903"/>
                  </a:lnTo>
                  <a:cubicBezTo>
                    <a:pt x="994996" y="13659"/>
                    <a:pt x="1008654" y="3415"/>
                    <a:pt x="1024020" y="0"/>
                  </a:cubicBezTo>
                  <a:close/>
                </a:path>
              </a:pathLst>
            </a:custGeom>
            <a:solidFill>
              <a:srgbClr val="F26F46"/>
            </a:solidFill>
            <a:ln>
              <a:noFill/>
            </a:ln>
          </p:spPr>
          <p:txBody>
            <a:bodyPr spcFirstLastPara="1" wrap="square" lIns="32075" tIns="16025" rIns="32075" bIns="16025" anchor="ctr" anchorCtr="0">
              <a:noAutofit/>
            </a:bodyPr>
            <a:lstStyle/>
            <a:p>
              <a:pPr marL="0" marR="0" lvl="0" indent="0" algn="l" rtl="0">
                <a:lnSpc>
                  <a:spcPct val="100000"/>
                </a:lnSpc>
                <a:spcBef>
                  <a:spcPts val="0"/>
                </a:spcBef>
                <a:spcAft>
                  <a:spcPts val="0"/>
                </a:spcAft>
                <a:buClr>
                  <a:srgbClr val="000000"/>
                </a:buClr>
                <a:buSzPts val="632"/>
                <a:buFont typeface="Arial"/>
                <a:buNone/>
              </a:pPr>
              <a:endParaRPr sz="631" b="0" i="0" u="none" strike="noStrike" cap="none">
                <a:solidFill>
                  <a:schemeClr val="dk1"/>
                </a:solidFill>
                <a:latin typeface="Calibri"/>
                <a:ea typeface="Calibri"/>
                <a:cs typeface="Calibri"/>
                <a:sym typeface="Calibri"/>
              </a:endParaRPr>
            </a:p>
          </p:txBody>
        </p:sp>
      </p:grpSp>
      <p:grpSp>
        <p:nvGrpSpPr>
          <p:cNvPr id="728" name="Google Shape;728;g3ca4deeb1e4_0_303"/>
          <p:cNvGrpSpPr/>
          <p:nvPr/>
        </p:nvGrpSpPr>
        <p:grpSpPr>
          <a:xfrm>
            <a:off x="6245955" y="2304319"/>
            <a:ext cx="459109" cy="409256"/>
            <a:chOff x="4422991" y="1951890"/>
            <a:chExt cx="1086135" cy="968195"/>
          </a:xfrm>
        </p:grpSpPr>
        <p:sp>
          <p:nvSpPr>
            <p:cNvPr id="729" name="Google Shape;729;g3ca4deeb1e4_0_303"/>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nvGrpSpPr>
            <p:cNvPr id="730" name="Google Shape;730;g3ca4deeb1e4_0_303"/>
            <p:cNvGrpSpPr/>
            <p:nvPr/>
          </p:nvGrpSpPr>
          <p:grpSpPr>
            <a:xfrm>
              <a:off x="4738409" y="2001259"/>
              <a:ext cx="466270" cy="416900"/>
              <a:chOff x="4738409" y="2001259"/>
              <a:chExt cx="466270" cy="416900"/>
            </a:xfrm>
          </p:grpSpPr>
          <p:sp>
            <p:nvSpPr>
              <p:cNvPr id="731" name="Google Shape;731;g3ca4deeb1e4_0_303"/>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2" name="Google Shape;732;g3ca4deeb1e4_0_303"/>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sp>
            <p:nvSpPr>
              <p:cNvPr id="733" name="Google Shape;733;g3ca4deeb1e4_0_303"/>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2B62"/>
              </a:solidFill>
              <a:ln>
                <a:noFill/>
              </a:ln>
            </p:spPr>
            <p:txBody>
              <a:bodyPr spcFirstLastPara="1" wrap="square" lIns="38650" tIns="19325" rIns="38650" bIns="19325"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60" b="0" i="0" u="none" strike="noStrike" cap="none">
                  <a:solidFill>
                    <a:schemeClr val="dk1"/>
                  </a:solidFill>
                  <a:latin typeface="Calibri"/>
                  <a:ea typeface="Calibri"/>
                  <a:cs typeface="Calibri"/>
                  <a:sym typeface="Calibri"/>
                </a:endParaRPr>
              </a:p>
            </p:txBody>
          </p:sp>
        </p:grpSp>
      </p:grpSp>
      <p:grpSp>
        <p:nvGrpSpPr>
          <p:cNvPr id="734" name="Google Shape;734;g3ca4deeb1e4_0_303"/>
          <p:cNvGrpSpPr/>
          <p:nvPr/>
        </p:nvGrpSpPr>
        <p:grpSpPr>
          <a:xfrm>
            <a:off x="6270846" y="3357953"/>
            <a:ext cx="409324" cy="409346"/>
            <a:chOff x="3518987" y="1500844"/>
            <a:chExt cx="3648161" cy="3648358"/>
          </a:xfrm>
        </p:grpSpPr>
        <p:sp>
          <p:nvSpPr>
            <p:cNvPr id="735" name="Google Shape;735;g3ca4deeb1e4_0_303"/>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615AA6"/>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nvGrpSpPr>
            <p:cNvPr id="736" name="Google Shape;736;g3ca4deeb1e4_0_303"/>
            <p:cNvGrpSpPr/>
            <p:nvPr/>
          </p:nvGrpSpPr>
          <p:grpSpPr>
            <a:xfrm>
              <a:off x="3518987" y="1500844"/>
              <a:ext cx="3648161" cy="3648358"/>
              <a:chOff x="3518987" y="1500844"/>
              <a:chExt cx="3648161" cy="3648358"/>
            </a:xfrm>
          </p:grpSpPr>
          <p:sp>
            <p:nvSpPr>
              <p:cNvPr id="737" name="Google Shape;737;g3ca4deeb1e4_0_303"/>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sp>
            <p:nvSpPr>
              <p:cNvPr id="738" name="Google Shape;738;g3ca4deeb1e4_0_303"/>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242B62"/>
              </a:solidFill>
              <a:ln>
                <a:noFill/>
              </a:ln>
            </p:spPr>
            <p:txBody>
              <a:bodyPr spcFirstLastPara="1" wrap="square" lIns="41500" tIns="20750" rIns="41500" bIns="20750" anchor="ctr" anchorCtr="0">
                <a:noAutofit/>
              </a:bodyPr>
              <a:lstStyle/>
              <a:p>
                <a:pPr marL="0" marR="0" lvl="0" indent="0" algn="l" rtl="0">
                  <a:lnSpc>
                    <a:spcPct val="100000"/>
                  </a:lnSpc>
                  <a:spcBef>
                    <a:spcPts val="0"/>
                  </a:spcBef>
                  <a:spcAft>
                    <a:spcPts val="0"/>
                  </a:spcAft>
                  <a:buClr>
                    <a:srgbClr val="000000"/>
                  </a:buClr>
                  <a:buSzPts val="817"/>
                  <a:buFont typeface="Arial"/>
                  <a:buNone/>
                </a:pPr>
                <a:endParaRPr sz="817" b="0" i="0" u="none" strike="noStrike" cap="none">
                  <a:solidFill>
                    <a:schemeClr val="dk1"/>
                  </a:solidFill>
                  <a:latin typeface="Calibri"/>
                  <a:ea typeface="Calibri"/>
                  <a:cs typeface="Calibri"/>
                  <a:sym typeface="Calibri"/>
                </a:endParaRPr>
              </a:p>
            </p:txBody>
          </p:sp>
        </p:grpSp>
      </p:grpSp>
      <p:grpSp>
        <p:nvGrpSpPr>
          <p:cNvPr id="739" name="Google Shape;739;g3ca4deeb1e4_0_303"/>
          <p:cNvGrpSpPr/>
          <p:nvPr/>
        </p:nvGrpSpPr>
        <p:grpSpPr>
          <a:xfrm>
            <a:off x="6270820" y="4395745"/>
            <a:ext cx="409381" cy="410172"/>
            <a:chOff x="7284496" y="2127428"/>
            <a:chExt cx="2245645" cy="2249982"/>
          </a:xfrm>
          <a:solidFill>
            <a:srgbClr val="242B62"/>
          </a:solidFill>
        </p:grpSpPr>
        <p:grpSp>
          <p:nvGrpSpPr>
            <p:cNvPr id="740" name="Google Shape;740;g3ca4deeb1e4_0_303"/>
            <p:cNvGrpSpPr/>
            <p:nvPr/>
          </p:nvGrpSpPr>
          <p:grpSpPr>
            <a:xfrm>
              <a:off x="7284496" y="2127428"/>
              <a:ext cx="2245645" cy="2249982"/>
              <a:chOff x="5098317" y="2100784"/>
              <a:chExt cx="2245645" cy="2249982"/>
            </a:xfrm>
            <a:grpFill/>
          </p:grpSpPr>
          <p:sp>
            <p:nvSpPr>
              <p:cNvPr id="741" name="Google Shape;741;g3ca4deeb1e4_0_303"/>
              <p:cNvSpPr/>
              <p:nvPr/>
            </p:nvSpPr>
            <p:spPr>
              <a:xfrm>
                <a:off x="5098317" y="2100784"/>
                <a:ext cx="2244435" cy="2249773"/>
              </a:xfrm>
              <a:custGeom>
                <a:avLst/>
                <a:gdLst/>
                <a:ahLst/>
                <a:cxnLst/>
                <a:rect l="l" t="t" r="r" b="b"/>
                <a:pathLst>
                  <a:path w="2244435" h="2249773" extrusionOk="0">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2" name="Google Shape;742;g3ca4deeb1e4_0_303"/>
              <p:cNvSpPr/>
              <p:nvPr/>
            </p:nvSpPr>
            <p:spPr>
              <a:xfrm>
                <a:off x="6184862" y="3625052"/>
                <a:ext cx="1159100" cy="725714"/>
              </a:xfrm>
              <a:custGeom>
                <a:avLst/>
                <a:gdLst/>
                <a:ahLst/>
                <a:cxnLst/>
                <a:rect l="l" t="t" r="r" b="b"/>
                <a:pathLst>
                  <a:path w="1159100" h="725714" extrusionOk="0">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3" name="Google Shape;743;g3ca4deeb1e4_0_303"/>
              <p:cNvSpPr/>
              <p:nvPr/>
            </p:nvSpPr>
            <p:spPr>
              <a:xfrm>
                <a:off x="6302163" y="3016662"/>
                <a:ext cx="272089" cy="273352"/>
              </a:xfrm>
              <a:custGeom>
                <a:avLst/>
                <a:gdLst/>
                <a:ahLst/>
                <a:cxnLst/>
                <a:rect l="l" t="t" r="r" b="b"/>
                <a:pathLst>
                  <a:path w="272089" h="273352" extrusionOk="0">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4" name="Google Shape;744;g3ca4deeb1e4_0_303"/>
              <p:cNvSpPr/>
              <p:nvPr/>
            </p:nvSpPr>
            <p:spPr>
              <a:xfrm>
                <a:off x="6628065" y="3016057"/>
                <a:ext cx="272089" cy="273957"/>
              </a:xfrm>
              <a:custGeom>
                <a:avLst/>
                <a:gdLst/>
                <a:ahLst/>
                <a:cxnLst/>
                <a:rect l="l" t="t" r="r" b="b"/>
                <a:pathLst>
                  <a:path w="272089" h="273957" extrusionOk="0">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5" name="Google Shape;745;g3ca4deeb1e4_0_303"/>
              <p:cNvSpPr/>
              <p:nvPr/>
            </p:nvSpPr>
            <p:spPr>
              <a:xfrm>
                <a:off x="6956991" y="3016662"/>
                <a:ext cx="270275" cy="271537"/>
              </a:xfrm>
              <a:custGeom>
                <a:avLst/>
                <a:gdLst/>
                <a:ahLst/>
                <a:cxnLst/>
                <a:rect l="l" t="t" r="r" b="b"/>
                <a:pathLst>
                  <a:path w="270275" h="271537" extrusionOk="0">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6" name="Google Shape;746;g3ca4deeb1e4_0_303"/>
              <p:cNvSpPr/>
              <p:nvPr/>
            </p:nvSpPr>
            <p:spPr>
              <a:xfrm>
                <a:off x="6655879" y="2754800"/>
                <a:ext cx="217067" cy="217714"/>
              </a:xfrm>
              <a:custGeom>
                <a:avLst/>
                <a:gdLst/>
                <a:ahLst/>
                <a:cxnLst/>
                <a:rect l="l" t="t" r="r" b="b"/>
                <a:pathLst>
                  <a:path w="217067" h="217714" extrusionOk="0">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nvGrpSpPr>
            <p:cNvPr id="747" name="Google Shape;747;g3ca4deeb1e4_0_303"/>
            <p:cNvGrpSpPr/>
            <p:nvPr/>
          </p:nvGrpSpPr>
          <p:grpSpPr>
            <a:xfrm>
              <a:off x="8878245" y="2200268"/>
              <a:ext cx="144167" cy="725713"/>
              <a:chOff x="6692066" y="2173624"/>
              <a:chExt cx="144167" cy="725713"/>
            </a:xfrm>
            <a:grpFill/>
          </p:grpSpPr>
          <p:sp>
            <p:nvSpPr>
              <p:cNvPr id="748" name="Google Shape;748;g3ca4deeb1e4_0_303"/>
              <p:cNvSpPr/>
              <p:nvPr/>
            </p:nvSpPr>
            <p:spPr>
              <a:xfrm>
                <a:off x="6692066" y="2173624"/>
                <a:ext cx="144167" cy="434823"/>
              </a:xfrm>
              <a:custGeom>
                <a:avLst/>
                <a:gdLst/>
                <a:ahLst/>
                <a:cxnLst/>
                <a:rect l="l" t="t" r="r" b="b"/>
                <a:pathLst>
                  <a:path w="144167" h="434823" extrusionOk="0">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CA7BB3"/>
              </a:solid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sp>
            <p:nvSpPr>
              <p:cNvPr id="749" name="Google Shape;749;g3ca4deeb1e4_0_303"/>
              <p:cNvSpPr/>
              <p:nvPr/>
            </p:nvSpPr>
            <p:spPr>
              <a:xfrm>
                <a:off x="6728436" y="2827355"/>
                <a:ext cx="71952" cy="71982"/>
              </a:xfrm>
              <a:custGeom>
                <a:avLst/>
                <a:gdLst/>
                <a:ahLst/>
                <a:cxnLst/>
                <a:rect l="l" t="t" r="r" b="b"/>
                <a:pathLst>
                  <a:path w="71952" h="71982" extrusionOk="0">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grpFill/>
              <a:ln>
                <a:noFill/>
              </a:ln>
            </p:spPr>
            <p:txBody>
              <a:bodyPr spcFirstLastPara="1" wrap="square" lIns="29850" tIns="14925" rIns="29850" bIns="14925" anchor="ctr" anchorCtr="0">
                <a:noAutofit/>
              </a:bodyPr>
              <a:lstStyle/>
              <a:p>
                <a:pPr marL="0" marR="0" lvl="0" indent="0" algn="l" rtl="0">
                  <a:lnSpc>
                    <a:spcPct val="100000"/>
                  </a:lnSpc>
                  <a:spcBef>
                    <a:spcPts val="0"/>
                  </a:spcBef>
                  <a:spcAft>
                    <a:spcPts val="0"/>
                  </a:spcAft>
                  <a:buClr>
                    <a:srgbClr val="000000"/>
                  </a:buClr>
                  <a:buSzPts val="588"/>
                  <a:buFont typeface="Arial"/>
                  <a:buNone/>
                </a:pPr>
                <a:endParaRPr sz="587" b="0" i="0" u="none" strike="noStrike" cap="none">
                  <a:solidFill>
                    <a:schemeClr val="dk1"/>
                  </a:solidFill>
                  <a:latin typeface="Calibri"/>
                  <a:ea typeface="Calibri"/>
                  <a:cs typeface="Calibri"/>
                  <a:sym typeface="Calibri"/>
                </a:endParaRPr>
              </a:p>
            </p:txBody>
          </p:sp>
        </p:grpSp>
      </p:grpSp>
      <p:grpSp>
        <p:nvGrpSpPr>
          <p:cNvPr id="750" name="Google Shape;750;g3ca4deeb1e4_0_303"/>
          <p:cNvGrpSpPr/>
          <p:nvPr/>
        </p:nvGrpSpPr>
        <p:grpSpPr>
          <a:xfrm>
            <a:off x="6245964" y="5434374"/>
            <a:ext cx="459092" cy="464481"/>
            <a:chOff x="7190753" y="5365577"/>
            <a:chExt cx="745522" cy="754272"/>
          </a:xfrm>
          <a:solidFill>
            <a:srgbClr val="242B62"/>
          </a:solidFill>
        </p:grpSpPr>
        <p:grpSp>
          <p:nvGrpSpPr>
            <p:cNvPr id="751" name="Google Shape;751;g3ca4deeb1e4_0_303"/>
            <p:cNvGrpSpPr/>
            <p:nvPr/>
          </p:nvGrpSpPr>
          <p:grpSpPr>
            <a:xfrm>
              <a:off x="7353351" y="5647412"/>
              <a:ext cx="420044" cy="75879"/>
              <a:chOff x="7353351" y="5647412"/>
              <a:chExt cx="420044" cy="75879"/>
            </a:xfrm>
            <a:grpFill/>
          </p:grpSpPr>
          <p:sp>
            <p:nvSpPr>
              <p:cNvPr id="752" name="Google Shape;752;g3ca4deeb1e4_0_303"/>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3" name="Google Shape;753;g3ca4deeb1e4_0_303"/>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nvGrpSpPr>
            <p:cNvPr id="754" name="Google Shape;754;g3ca4deeb1e4_0_303"/>
            <p:cNvGrpSpPr/>
            <p:nvPr/>
          </p:nvGrpSpPr>
          <p:grpSpPr>
            <a:xfrm>
              <a:off x="7190753" y="5365577"/>
              <a:ext cx="745522" cy="754272"/>
              <a:chOff x="7190753" y="5365577"/>
              <a:chExt cx="745522" cy="754272"/>
            </a:xfrm>
            <a:grpFill/>
          </p:grpSpPr>
          <p:sp>
            <p:nvSpPr>
              <p:cNvPr id="755" name="Google Shape;755;g3ca4deeb1e4_0_303"/>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6" name="Google Shape;756;g3ca4deeb1e4_0_303"/>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7" name="Google Shape;757;g3ca4deeb1e4_0_303"/>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8" name="Google Shape;758;g3ca4deeb1e4_0_303"/>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59" name="Google Shape;759;g3ca4deeb1e4_0_303"/>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0" name="Google Shape;760;g3ca4deeb1e4_0_303"/>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1" name="Google Shape;761;g3ca4deeb1e4_0_303"/>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2" name="Google Shape;762;g3ca4deeb1e4_0_303"/>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sp>
            <p:nvSpPr>
              <p:cNvPr id="763" name="Google Shape;763;g3ca4deeb1e4_0_303"/>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a:noFill/>
              </a:ln>
            </p:spPr>
            <p:txBody>
              <a:bodyPr spcFirstLastPara="1" wrap="square" lIns="47400" tIns="23700" rIns="47400" bIns="23700" anchor="ctr" anchorCtr="0">
                <a:noAutofit/>
              </a:bodyPr>
              <a:lstStyle/>
              <a:p>
                <a:pPr marL="0" marR="0" lvl="0" indent="0" algn="l" rtl="0">
                  <a:lnSpc>
                    <a:spcPct val="100000"/>
                  </a:lnSpc>
                  <a:spcBef>
                    <a:spcPts val="0"/>
                  </a:spcBef>
                  <a:spcAft>
                    <a:spcPts val="0"/>
                  </a:spcAft>
                  <a:buClr>
                    <a:srgbClr val="000000"/>
                  </a:buClr>
                  <a:buSzPts val="933"/>
                  <a:buFont typeface="Arial"/>
                  <a:buNone/>
                </a:pPr>
                <a:endParaRPr sz="933" b="0" i="0" u="none" strike="noStrike" cap="none">
                  <a:solidFill>
                    <a:schemeClr val="dk1"/>
                  </a:solidFill>
                  <a:latin typeface="Calibri"/>
                  <a:ea typeface="Calibri"/>
                  <a:cs typeface="Calibri"/>
                  <a:sym typeface="Calibri"/>
                </a:endParaRPr>
              </a:p>
            </p:txBody>
          </p:sp>
        </p:grpSp>
      </p:grpSp>
      <p:pic>
        <p:nvPicPr>
          <p:cNvPr id="764" name="Google Shape;764;g3ca4deeb1e4_0_303" title="freepik__talk__30849.jpeg"/>
          <p:cNvPicPr preferRelativeResize="0">
            <a:picLocks noGrp="1"/>
          </p:cNvPicPr>
          <p:nvPr>
            <p:ph type="pic" idx="3"/>
          </p:nvPr>
        </p:nvPicPr>
        <p:blipFill rotWithShape="1">
          <a:blip r:embed="rId5" cstate="screen">
            <a:alphaModFix/>
            <a:extLst>
              <a:ext uri="{28A0092B-C50C-407E-A947-70E740481C1C}">
                <a14:useLocalDpi xmlns:a14="http://schemas.microsoft.com/office/drawing/2010/main"/>
              </a:ext>
            </a:extLst>
          </a:blip>
          <a:srcRect/>
          <a:stretch/>
        </p:blipFill>
        <p:spPr>
          <a:xfrm>
            <a:off x="635768" y="2347106"/>
            <a:ext cx="4501279" cy="3433062"/>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normAutofit/>
          </a:bodyPr>
          <a:lstStyle/>
          <a:p>
            <a:r>
              <a:rPr lang="en-IE" dirty="0"/>
              <a:t>A lo largo de este módulo y del </a:t>
            </a:r>
            <a:r>
              <a:rPr lang="en-IE"/>
              <a:t>curso “IA para seniors”… </a:t>
            </a:r>
            <a:r>
              <a:rPr lang="en-IE" dirty="0"/>
              <a:t>Si te encuentras con alguna palabra o término técnico que no conozcas, ¡puedes consultar en cualquier momento explicaciones sencillas en el </a:t>
            </a:r>
            <a:r>
              <a:rPr lang="en-IE" b="1" dirty="0"/>
              <a:t>glosario</a:t>
            </a:r>
            <a:r>
              <a:rPr lang="en-IE" dirty="0"/>
              <a:t> </a:t>
            </a:r>
            <a:r>
              <a:rPr lang="en-IE"/>
              <a:t>de “IA para seniors” </a:t>
            </a:r>
            <a:r>
              <a:rPr lang="en-IE" dirty="0"/>
              <a:t>de nuestra página web!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www.ai4seniorsproject.eu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498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ca4deeb1e4_0_465"/>
          <p:cNvSpPr txBox="1">
            <a:spLocks noGrp="1"/>
          </p:cNvSpPr>
          <p:nvPr>
            <p:ph type="body" idx="1"/>
          </p:nvPr>
        </p:nvSpPr>
        <p:spPr>
          <a:xfrm>
            <a:off x="904845" y="826900"/>
            <a:ext cx="10285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Medidas generales de seguridad sencillas</a:t>
            </a:r>
            <a:endParaRPr/>
          </a:p>
          <a:p>
            <a:pPr marL="0" lvl="0" indent="0" algn="l" rtl="0">
              <a:lnSpc>
                <a:spcPct val="90000"/>
              </a:lnSpc>
              <a:spcBef>
                <a:spcPts val="0"/>
              </a:spcBef>
              <a:spcAft>
                <a:spcPts val="0"/>
              </a:spcAft>
              <a:buClr>
                <a:schemeClr val="lt1"/>
              </a:buClr>
              <a:buSzPts val="3600"/>
              <a:buNone/>
            </a:pPr>
            <a:endParaRPr/>
          </a:p>
        </p:txBody>
      </p:sp>
      <p:sp>
        <p:nvSpPr>
          <p:cNvPr id="770" name="Google Shape;770;g3ca4deeb1e4_0_465"/>
          <p:cNvSpPr txBox="1">
            <a:spLocks noGrp="1"/>
          </p:cNvSpPr>
          <p:nvPr>
            <p:ph type="body" idx="2"/>
          </p:nvPr>
        </p:nvSpPr>
        <p:spPr>
          <a:xfrm>
            <a:off x="811286" y="2132200"/>
            <a:ext cx="10479300" cy="5211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dirty="0"/>
              <a:t>Para protegerte en todo momento:</a:t>
            </a:r>
            <a:endParaRPr dirty="0"/>
          </a:p>
          <a:p>
            <a:pPr marL="228600" lvl="0" indent="-228600" algn="l" rtl="0">
              <a:lnSpc>
                <a:spcPct val="103333"/>
              </a:lnSpc>
              <a:spcBef>
                <a:spcPts val="0"/>
              </a:spcBef>
              <a:spcAft>
                <a:spcPts val="0"/>
              </a:spcAft>
              <a:buClr>
                <a:srgbClr val="292668"/>
              </a:buClr>
              <a:buSzPts val="2400"/>
              <a:buNone/>
            </a:pPr>
            <a:endParaRPr dirty="0"/>
          </a:p>
        </p:txBody>
      </p:sp>
      <p:sp>
        <p:nvSpPr>
          <p:cNvPr id="771" name="Google Shape;771;g3ca4deeb1e4_0_465"/>
          <p:cNvSpPr/>
          <p:nvPr/>
        </p:nvSpPr>
        <p:spPr>
          <a:xfrm>
            <a:off x="876403" y="2842876"/>
            <a:ext cx="2251998" cy="225199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2" name="Google Shape;772;g3ca4deeb1e4_0_465"/>
          <p:cNvSpPr/>
          <p:nvPr/>
        </p:nvSpPr>
        <p:spPr>
          <a:xfrm>
            <a:off x="937131" y="2903604"/>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3" name="Google Shape;773;g3ca4deeb1e4_0_465"/>
          <p:cNvSpPr/>
          <p:nvPr/>
        </p:nvSpPr>
        <p:spPr>
          <a:xfrm>
            <a:off x="1000390" y="2964332"/>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4" name="Google Shape;774;g3ca4deeb1e4_0_465"/>
          <p:cNvSpPr/>
          <p:nvPr/>
        </p:nvSpPr>
        <p:spPr>
          <a:xfrm>
            <a:off x="2465453" y="4262395"/>
            <a:ext cx="928635" cy="928631"/>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5" name="Google Shape;775;g3ca4deeb1e4_0_465"/>
          <p:cNvSpPr/>
          <p:nvPr/>
        </p:nvSpPr>
        <p:spPr>
          <a:xfrm>
            <a:off x="2412317" y="4209257"/>
            <a:ext cx="1032379" cy="1032379"/>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6" name="Google Shape;776;g3ca4deeb1e4_0_465"/>
          <p:cNvSpPr/>
          <p:nvPr/>
        </p:nvSpPr>
        <p:spPr>
          <a:xfrm>
            <a:off x="3561089" y="3632341"/>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g3ca4deeb1e4_0_465"/>
          <p:cNvSpPr/>
          <p:nvPr/>
        </p:nvSpPr>
        <p:spPr>
          <a:xfrm>
            <a:off x="3621817" y="3693069"/>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g3ca4deeb1e4_0_465"/>
          <p:cNvSpPr/>
          <p:nvPr/>
        </p:nvSpPr>
        <p:spPr>
          <a:xfrm>
            <a:off x="3685074" y="3753797"/>
            <a:ext cx="2251993" cy="225199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9" name="Google Shape;779;g3ca4deeb1e4_0_465"/>
          <p:cNvSpPr/>
          <p:nvPr/>
        </p:nvSpPr>
        <p:spPr>
          <a:xfrm>
            <a:off x="5150138" y="5051859"/>
            <a:ext cx="926101" cy="928631"/>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0" name="Google Shape;780;g3ca4deeb1e4_0_465"/>
          <p:cNvSpPr/>
          <p:nvPr/>
        </p:nvSpPr>
        <p:spPr>
          <a:xfrm>
            <a:off x="5097001" y="4912684"/>
            <a:ext cx="1032376" cy="1032379"/>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1" name="Google Shape;781;g3ca4deeb1e4_0_465"/>
          <p:cNvSpPr/>
          <p:nvPr/>
        </p:nvSpPr>
        <p:spPr>
          <a:xfrm>
            <a:off x="5939603" y="2842876"/>
            <a:ext cx="2251993" cy="2251993"/>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2" name="Google Shape;782;g3ca4deeb1e4_0_465"/>
          <p:cNvSpPr txBox="1"/>
          <p:nvPr/>
        </p:nvSpPr>
        <p:spPr>
          <a:xfrm>
            <a:off x="3678635" y="4180749"/>
            <a:ext cx="2038152"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rgbClr val="242B62"/>
                </a:solidFill>
                <a:latin typeface="Calibri"/>
                <a:ea typeface="Calibri"/>
                <a:cs typeface="Calibri"/>
                <a:sym typeface="Calibri"/>
              </a:rPr>
              <a:t>Mantén las aplicaciones </a:t>
            </a:r>
            <a:r>
              <a:rPr lang="en-US" sz="1800" b="1" i="0" u="none" strike="noStrike" cap="none">
                <a:solidFill>
                  <a:srgbClr val="242B62"/>
                </a:solidFill>
                <a:latin typeface="Calibri"/>
                <a:ea typeface="Calibri"/>
                <a:cs typeface="Calibri"/>
                <a:sym typeface="Calibri"/>
              </a:rPr>
              <a:t>actualizadas (así mejora la seguridad</a:t>
            </a:r>
          </a:p>
          <a:p>
            <a:pPr marL="0" marR="0" lvl="0" indent="0" algn="ctr" rtl="0">
              <a:lnSpc>
                <a:spcPct val="100000"/>
              </a:lnSpc>
              <a:spcBef>
                <a:spcPts val="0"/>
              </a:spcBef>
              <a:spcAft>
                <a:spcPts val="0"/>
              </a:spcAft>
              <a:buClr>
                <a:srgbClr val="000000"/>
              </a:buClr>
              <a:buSzPts val="2000"/>
              <a:buFont typeface="Arial"/>
              <a:buNone/>
            </a:pPr>
            <a:endParaRPr lang="en-US" sz="1800" b="1">
              <a:solidFill>
                <a:srgbClr val="242B62"/>
              </a:solidFill>
              <a:latin typeface="Calibri"/>
              <a:ea typeface="Calibri"/>
              <a:cs typeface="Calibri"/>
              <a:sym typeface="Calibri"/>
            </a:endParaRPr>
          </a:p>
        </p:txBody>
      </p:sp>
      <p:sp>
        <p:nvSpPr>
          <p:cNvPr id="783" name="Google Shape;783;g3ca4deeb1e4_0_465"/>
          <p:cNvSpPr/>
          <p:nvPr/>
        </p:nvSpPr>
        <p:spPr>
          <a:xfrm>
            <a:off x="6000331" y="2903604"/>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4" name="Google Shape;784;g3ca4deeb1e4_0_465"/>
          <p:cNvSpPr/>
          <p:nvPr/>
        </p:nvSpPr>
        <p:spPr>
          <a:xfrm>
            <a:off x="6061059" y="2964332"/>
            <a:ext cx="2251998" cy="225199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5" name="Google Shape;785;g3ca4deeb1e4_0_465"/>
          <p:cNvSpPr/>
          <p:nvPr/>
        </p:nvSpPr>
        <p:spPr>
          <a:xfrm>
            <a:off x="7526121" y="4262395"/>
            <a:ext cx="928635" cy="928631"/>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6" name="Google Shape;786;g3ca4deeb1e4_0_465"/>
          <p:cNvSpPr/>
          <p:nvPr/>
        </p:nvSpPr>
        <p:spPr>
          <a:xfrm>
            <a:off x="7475515" y="4209257"/>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7" name="Google Shape;787;g3ca4deeb1e4_0_465"/>
          <p:cNvSpPr/>
          <p:nvPr/>
        </p:nvSpPr>
        <p:spPr>
          <a:xfrm>
            <a:off x="8621757" y="3632341"/>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8" name="Google Shape;788;g3ca4deeb1e4_0_465"/>
          <p:cNvSpPr/>
          <p:nvPr/>
        </p:nvSpPr>
        <p:spPr>
          <a:xfrm>
            <a:off x="8682485" y="3693069"/>
            <a:ext cx="2251993"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89" name="Google Shape;789;g3ca4deeb1e4_0_465"/>
          <p:cNvSpPr/>
          <p:nvPr/>
        </p:nvSpPr>
        <p:spPr>
          <a:xfrm>
            <a:off x="8745742" y="3753797"/>
            <a:ext cx="2251998" cy="225199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0" name="Google Shape;790;g3ca4deeb1e4_0_465"/>
          <p:cNvSpPr/>
          <p:nvPr/>
        </p:nvSpPr>
        <p:spPr>
          <a:xfrm>
            <a:off x="10210807" y="5051859"/>
            <a:ext cx="928631" cy="928631"/>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1" name="Google Shape;791;g3ca4deeb1e4_0_465"/>
          <p:cNvSpPr/>
          <p:nvPr/>
        </p:nvSpPr>
        <p:spPr>
          <a:xfrm>
            <a:off x="10157669" y="4998721"/>
            <a:ext cx="1032376" cy="1032379"/>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92" name="Google Shape;792;g3ca4deeb1e4_0_465"/>
          <p:cNvSpPr txBox="1"/>
          <p:nvPr/>
        </p:nvSpPr>
        <p:spPr>
          <a:xfrm>
            <a:off x="952254" y="3423984"/>
            <a:ext cx="2328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Utiliza aplicaciones con buena privacidad (mensajería cifrada)</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3" name="Google Shape;793;g3ca4deeb1e4_0_465"/>
          <p:cNvSpPr txBox="1"/>
          <p:nvPr/>
        </p:nvSpPr>
        <p:spPr>
          <a:xfrm>
            <a:off x="6013612" y="3381878"/>
            <a:ext cx="2247300" cy="127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Chatea solo con personas que conozcas de verdad</a:t>
            </a:r>
            <a:endParaRPr sz="18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794" name="Google Shape;794;g3ca4deeb1e4_0_465"/>
          <p:cNvSpPr txBox="1"/>
          <p:nvPr/>
        </p:nvSpPr>
        <p:spPr>
          <a:xfrm>
            <a:off x="8741714" y="4064096"/>
            <a:ext cx="2077747" cy="1262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a:solidFill>
                  <a:schemeClr val="lt1"/>
                </a:solidFill>
                <a:latin typeface="Calibri"/>
                <a:ea typeface="Calibri"/>
                <a:cs typeface="Calibri"/>
                <a:sym typeface="Calibri"/>
              </a:rPr>
              <a:t>Confía en tu instinto y cuelga si algo te parece sospechoso</a:t>
            </a:r>
            <a:endParaRPr sz="1800" b="0" i="0" u="none" strike="noStrike" cap="none">
              <a:solidFill>
                <a:srgbClr val="000000"/>
              </a:solidFill>
              <a:latin typeface="Arial"/>
              <a:ea typeface="Arial"/>
              <a:cs typeface="Arial"/>
              <a:sym typeface="Arial"/>
            </a:endParaRPr>
          </a:p>
        </p:txBody>
      </p:sp>
      <p:grpSp>
        <p:nvGrpSpPr>
          <p:cNvPr id="795" name="Google Shape;795;g3ca4deeb1e4_0_465"/>
          <p:cNvGrpSpPr/>
          <p:nvPr/>
        </p:nvGrpSpPr>
        <p:grpSpPr>
          <a:xfrm>
            <a:off x="5324532" y="5191029"/>
            <a:ext cx="675792" cy="762592"/>
            <a:chOff x="4643578" y="432838"/>
            <a:chExt cx="1028134" cy="1160188"/>
          </a:xfrm>
        </p:grpSpPr>
        <p:sp>
          <p:nvSpPr>
            <p:cNvPr id="796" name="Google Shape;796;g3ca4deeb1e4_0_465"/>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7" name="Google Shape;797;g3ca4deeb1e4_0_465"/>
            <p:cNvGrpSpPr/>
            <p:nvPr/>
          </p:nvGrpSpPr>
          <p:grpSpPr>
            <a:xfrm>
              <a:off x="4643578" y="432838"/>
              <a:ext cx="1028134" cy="1160188"/>
              <a:chOff x="4643578" y="432838"/>
              <a:chExt cx="1028134" cy="1160188"/>
            </a:xfrm>
          </p:grpSpPr>
          <p:sp>
            <p:nvSpPr>
              <p:cNvPr id="798" name="Google Shape;798;g3ca4deeb1e4_0_46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99" name="Google Shape;799;g3ca4deeb1e4_0_465"/>
              <p:cNvGrpSpPr/>
              <p:nvPr/>
            </p:nvGrpSpPr>
            <p:grpSpPr>
              <a:xfrm>
                <a:off x="4643578" y="432838"/>
                <a:ext cx="1028134" cy="1160188"/>
                <a:chOff x="4643578" y="432838"/>
                <a:chExt cx="1028134" cy="1160188"/>
              </a:xfrm>
            </p:grpSpPr>
            <p:sp>
              <p:nvSpPr>
                <p:cNvPr id="800" name="Google Shape;800;g3ca4deeb1e4_0_465"/>
                <p:cNvSpPr/>
                <p:nvPr/>
              </p:nvSpPr>
              <p:spPr>
                <a:xfrm>
                  <a:off x="5025097" y="531568"/>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1" name="Google Shape;801;g3ca4deeb1e4_0_46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802" name="Google Shape;802;g3ca4deeb1e4_0_465"/>
          <p:cNvGrpSpPr/>
          <p:nvPr/>
        </p:nvGrpSpPr>
        <p:grpSpPr>
          <a:xfrm>
            <a:off x="10307477" y="5085087"/>
            <a:ext cx="732771" cy="687560"/>
            <a:chOff x="6615628" y="2116894"/>
            <a:chExt cx="1066935" cy="1001107"/>
          </a:xfrm>
        </p:grpSpPr>
        <p:sp>
          <p:nvSpPr>
            <p:cNvPr id="803" name="Google Shape;803;g3ca4deeb1e4_0_465"/>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4" name="Google Shape;804;g3ca4deeb1e4_0_465"/>
            <p:cNvGrpSpPr/>
            <p:nvPr/>
          </p:nvGrpSpPr>
          <p:grpSpPr>
            <a:xfrm>
              <a:off x="6615628" y="2116894"/>
              <a:ext cx="1066935" cy="1001107"/>
              <a:chOff x="6615628" y="2116894"/>
              <a:chExt cx="1066935" cy="1001107"/>
            </a:xfrm>
          </p:grpSpPr>
          <p:sp>
            <p:nvSpPr>
              <p:cNvPr id="805" name="Google Shape;805;g3ca4deeb1e4_0_46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6" name="Google Shape;806;g3ca4deeb1e4_0_46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7" name="Google Shape;807;g3ca4deeb1e4_0_46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g3ca4deeb1e4_0_46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g3ca4deeb1e4_0_46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g3ca4deeb1e4_0_46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g3ca4deeb1e4_0_46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g3ca4deeb1e4_0_46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g3ca4deeb1e4_0_46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g3ca4deeb1e4_0_46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5" name="Google Shape;815;g3ca4deeb1e4_0_46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g3ca4deeb1e4_0_46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7" name="Google Shape;817;g3ca4deeb1e4_0_465"/>
          <p:cNvGrpSpPr/>
          <p:nvPr/>
        </p:nvGrpSpPr>
        <p:grpSpPr>
          <a:xfrm>
            <a:off x="2633839" y="4429578"/>
            <a:ext cx="591839" cy="591737"/>
            <a:chOff x="3258209" y="1217582"/>
            <a:chExt cx="4712093" cy="4711281"/>
          </a:xfrm>
        </p:grpSpPr>
        <p:sp>
          <p:nvSpPr>
            <p:cNvPr id="818" name="Google Shape;818;g3ca4deeb1e4_0_465"/>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9" name="Google Shape;819;g3ca4deeb1e4_0_465"/>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20" name="Google Shape;820;g3ca4deeb1e4_0_465"/>
            <p:cNvGrpSpPr/>
            <p:nvPr/>
          </p:nvGrpSpPr>
          <p:grpSpPr>
            <a:xfrm>
              <a:off x="3258209" y="1217582"/>
              <a:ext cx="4712093" cy="4711281"/>
              <a:chOff x="3258209" y="1217582"/>
              <a:chExt cx="4712093" cy="4711281"/>
            </a:xfrm>
          </p:grpSpPr>
          <p:sp>
            <p:nvSpPr>
              <p:cNvPr id="821" name="Google Shape;821;g3ca4deeb1e4_0_46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g3ca4deeb1e4_0_46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g3ca4deeb1e4_0_46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4" name="Google Shape;824;g3ca4deeb1e4_0_46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5" name="Google Shape;825;g3ca4deeb1e4_0_46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6" name="Google Shape;826;g3ca4deeb1e4_0_46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7" name="Google Shape;827;g3ca4deeb1e4_0_46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8" name="Google Shape;828;g3ca4deeb1e4_0_46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9" name="Google Shape;829;g3ca4deeb1e4_0_46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0" name="Google Shape;830;g3ca4deeb1e4_0_46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1" name="Google Shape;831;g3ca4deeb1e4_0_46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2" name="Google Shape;832;g3ca4deeb1e4_0_46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3" name="Google Shape;833;g3ca4deeb1e4_0_46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4" name="Google Shape;834;g3ca4deeb1e4_0_46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35" name="Google Shape;835;g3ca4deeb1e4_0_465"/>
          <p:cNvGrpSpPr/>
          <p:nvPr/>
        </p:nvGrpSpPr>
        <p:grpSpPr>
          <a:xfrm>
            <a:off x="7633978" y="4282395"/>
            <a:ext cx="763503" cy="886092"/>
            <a:chOff x="8360213" y="3458151"/>
            <a:chExt cx="853935" cy="991043"/>
          </a:xfrm>
        </p:grpSpPr>
        <p:grpSp>
          <p:nvGrpSpPr>
            <p:cNvPr id="836" name="Google Shape;836;g3ca4deeb1e4_0_465"/>
            <p:cNvGrpSpPr/>
            <p:nvPr/>
          </p:nvGrpSpPr>
          <p:grpSpPr>
            <a:xfrm>
              <a:off x="8599192" y="3595917"/>
              <a:ext cx="375981" cy="204367"/>
              <a:chOff x="2642504" y="3763150"/>
              <a:chExt cx="375981" cy="204367"/>
            </a:xfrm>
          </p:grpSpPr>
          <p:sp>
            <p:nvSpPr>
              <p:cNvPr id="837" name="Google Shape;837;g3ca4deeb1e4_0_465"/>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8" name="Google Shape;838;g3ca4deeb1e4_0_465"/>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39" name="Google Shape;839;g3ca4deeb1e4_0_465"/>
            <p:cNvGrpSpPr/>
            <p:nvPr/>
          </p:nvGrpSpPr>
          <p:grpSpPr>
            <a:xfrm>
              <a:off x="8360213" y="3458151"/>
              <a:ext cx="853935" cy="991043"/>
              <a:chOff x="2403525" y="3625384"/>
              <a:chExt cx="853935" cy="991043"/>
            </a:xfrm>
          </p:grpSpPr>
          <p:sp>
            <p:nvSpPr>
              <p:cNvPr id="840" name="Google Shape;840;g3ca4deeb1e4_0_465"/>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1" name="Google Shape;841;g3ca4deeb1e4_0_465"/>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2" name="Google Shape;842;g3ca4deeb1e4_0_465"/>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3" name="Google Shape;843;g3ca4deeb1e4_0_465"/>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4DE95368-3CC5-759D-D2FB-5F6388EC326F}"/>
              </a:ext>
            </a:extLst>
          </p:cNvPr>
          <p:cNvSpPr txBox="1"/>
          <p:nvPr/>
        </p:nvSpPr>
        <p:spPr>
          <a:xfrm>
            <a:off x="710950" y="5926286"/>
            <a:ext cx="258290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rPr>
              <a:t>Para más información: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sng" strike="noStrike" kern="0" cap="none" spc="0" normalizeH="0" baseline="0" noProof="0" dirty="0">
                <a:ln>
                  <a:noFill/>
                </a:ln>
                <a:solidFill>
                  <a:srgbClr val="242B62"/>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https://www.esafety.gov.au/key-topics/online-tools-and-features/online-chat-video-chat</a:t>
            </a:r>
            <a:endParaRPr kumimoji="0" lang="en-US" sz="1200" b="0" i="0" u="none" strike="noStrike" kern="0" cap="none" spc="0" normalizeH="0" baseline="0" noProof="0" dirty="0">
              <a:ln>
                <a:noFill/>
              </a:ln>
              <a:solidFill>
                <a:srgbClr val="242B62"/>
              </a:solidFill>
              <a:effectLst/>
              <a:uLnTx/>
              <a:uFillTx/>
              <a:latin typeface="Calibri"/>
              <a:ea typeface="Calibri"/>
              <a:cs typeface="Calibri"/>
              <a:sym typeface="Calibri"/>
            </a:endParaRPr>
          </a:p>
        </p:txBody>
      </p:sp>
      <p:grpSp>
        <p:nvGrpSpPr>
          <p:cNvPr id="4" name="Graphic 4">
            <a:extLst>
              <a:ext uri="{FF2B5EF4-FFF2-40B4-BE49-F238E27FC236}">
                <a16:creationId xmlns:a16="http://schemas.microsoft.com/office/drawing/2014/main" id="{367911DA-D8B9-620B-333A-407C88521FE2}"/>
              </a:ext>
            </a:extLst>
          </p:cNvPr>
          <p:cNvGrpSpPr/>
          <p:nvPr/>
        </p:nvGrpSpPr>
        <p:grpSpPr>
          <a:xfrm rot="3208958">
            <a:off x="223039" y="5992637"/>
            <a:ext cx="401216" cy="854609"/>
            <a:chOff x="9129274" y="2719113"/>
            <a:chExt cx="717139" cy="1386497"/>
          </a:xfrm>
          <a:solidFill>
            <a:srgbClr val="242B62"/>
          </a:solidFill>
        </p:grpSpPr>
        <p:grpSp>
          <p:nvGrpSpPr>
            <p:cNvPr id="5" name="Graphic 4">
              <a:extLst>
                <a:ext uri="{FF2B5EF4-FFF2-40B4-BE49-F238E27FC236}">
                  <a16:creationId xmlns:a16="http://schemas.microsoft.com/office/drawing/2014/main" id="{E9092EAF-3BE1-4FC2-5FE5-FC698BC73FBD}"/>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0829C13F-08EB-E917-5D3A-F2E9E397D3A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855F2590-4B82-2571-A422-72B7F4448BF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3F13106C-0563-108C-F98B-16E15D23C687}"/>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8D48423F-A198-7F23-1560-CF0FC22FD66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3E97A22-5D59-71A2-2365-9270E20C2B9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FD4178EE-9575-4E78-0AE5-7ADA3840585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CDAD8B57-6D44-D2F0-F748-2023F12CDC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C1397FD3-1E8C-8B41-370A-C399CAFD962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104BAEC1-D77E-9650-69AA-7FD0EB5555C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D51299F-9C23-2D1F-8C40-76D6D226647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4">
          <a:extLst>
            <a:ext uri="{FF2B5EF4-FFF2-40B4-BE49-F238E27FC236}">
              <a16:creationId xmlns:a16="http://schemas.microsoft.com/office/drawing/2014/main" id="{1AE68A9A-87A0-FAEC-2087-67EFAB329529}"/>
            </a:ext>
          </a:extLst>
        </p:cNvPr>
        <p:cNvGrpSpPr/>
        <p:nvPr/>
      </p:nvGrpSpPr>
      <p:grpSpPr>
        <a:xfrm>
          <a:off x="0" y="0"/>
          <a:ext cx="0" cy="0"/>
          <a:chOff x="0" y="0"/>
          <a:chExt cx="0" cy="0"/>
        </a:xfrm>
      </p:grpSpPr>
      <p:sp>
        <p:nvSpPr>
          <p:cNvPr id="905" name="Google Shape;905;g3cac3295b2d_0_43">
            <a:extLst>
              <a:ext uri="{FF2B5EF4-FFF2-40B4-BE49-F238E27FC236}">
                <a16:creationId xmlns:a16="http://schemas.microsoft.com/office/drawing/2014/main" id="{75D0B813-15F2-993A-063D-DFF9BC09730E}"/>
              </a:ext>
            </a:extLst>
          </p:cNvPr>
          <p:cNvSpPr txBox="1">
            <a:spLocks noGrp="1"/>
          </p:cNvSpPr>
          <p:nvPr>
            <p:ph type="body" idx="1"/>
          </p:nvPr>
        </p:nvSpPr>
        <p:spPr>
          <a:xfrm>
            <a:off x="911569" y="826900"/>
            <a:ext cx="8506751" cy="6975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3333"/>
              </a:lnSpc>
              <a:spcBef>
                <a:spcPts val="0"/>
              </a:spcBef>
              <a:spcAft>
                <a:spcPts val="0"/>
              </a:spcAft>
              <a:buClr>
                <a:schemeClr val="lt1"/>
              </a:buClr>
              <a:buSzPts val="3600"/>
              <a:buNone/>
            </a:pPr>
            <a:r>
              <a:rPr lang="en-US" b="1" dirty="0"/>
              <a:t>¿Para qué sirven las aplicaciones de comunicación?</a:t>
            </a:r>
            <a:endParaRPr b="1" dirty="0"/>
          </a:p>
        </p:txBody>
      </p:sp>
      <p:sp>
        <p:nvSpPr>
          <p:cNvPr id="906" name="Google Shape;906;g3cac3295b2d_0_43">
            <a:extLst>
              <a:ext uri="{FF2B5EF4-FFF2-40B4-BE49-F238E27FC236}">
                <a16:creationId xmlns:a16="http://schemas.microsoft.com/office/drawing/2014/main" id="{F7E4C218-EF22-8107-4C11-26D28CE435C7}"/>
              </a:ext>
            </a:extLst>
          </p:cNvPr>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a:extLst>
              <a:ext uri="{FF2B5EF4-FFF2-40B4-BE49-F238E27FC236}">
                <a16:creationId xmlns:a16="http://schemas.microsoft.com/office/drawing/2014/main" id="{7BD4FDF5-0D2A-FED2-1282-741A897757AE}"/>
              </a:ext>
            </a:extLst>
          </p:cNvPr>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a:extLst>
              <a:ext uri="{FF2B5EF4-FFF2-40B4-BE49-F238E27FC236}">
                <a16:creationId xmlns:a16="http://schemas.microsoft.com/office/drawing/2014/main" id="{E106C6F9-6285-998C-D4F8-7DCD434FFDA4}"/>
              </a:ext>
            </a:extLst>
          </p:cNvPr>
          <p:cNvSpPr/>
          <p:nvPr/>
        </p:nvSpPr>
        <p:spPr>
          <a:xfrm>
            <a:off x="5404668" y="2388062"/>
            <a:ext cx="2508000"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a:extLst>
              <a:ext uri="{FF2B5EF4-FFF2-40B4-BE49-F238E27FC236}">
                <a16:creationId xmlns:a16="http://schemas.microsoft.com/office/drawing/2014/main" id="{DF52CE9B-36E1-EA0A-45F8-7360B0B647C8}"/>
              </a:ext>
            </a:extLst>
          </p:cNvPr>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a:extLst>
              <a:ext uri="{FF2B5EF4-FFF2-40B4-BE49-F238E27FC236}">
                <a16:creationId xmlns:a16="http://schemas.microsoft.com/office/drawing/2014/main" id="{5174B22A-F4BC-06E1-C657-C2BD1BFF2C36}"/>
              </a:ext>
            </a:extLst>
          </p:cNvPr>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a:extLst>
              <a:ext uri="{FF2B5EF4-FFF2-40B4-BE49-F238E27FC236}">
                <a16:creationId xmlns:a16="http://schemas.microsoft.com/office/drawing/2014/main" id="{6584A7B8-147B-079F-70DE-2ED83DC064A0}"/>
              </a:ext>
            </a:extLst>
          </p:cNvPr>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a:extLst>
              <a:ext uri="{FF2B5EF4-FFF2-40B4-BE49-F238E27FC236}">
                <a16:creationId xmlns:a16="http://schemas.microsoft.com/office/drawing/2014/main" id="{1DCC63FE-585A-26E5-F5C3-C135E6E7C20F}"/>
              </a:ext>
            </a:extLst>
          </p:cNvPr>
          <p:cNvSpPr/>
          <p:nvPr/>
        </p:nvSpPr>
        <p:spPr>
          <a:xfrm>
            <a:off x="4150593" y="4364075"/>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a:extLst>
              <a:ext uri="{FF2B5EF4-FFF2-40B4-BE49-F238E27FC236}">
                <a16:creationId xmlns:a16="http://schemas.microsoft.com/office/drawing/2014/main" id="{0AA0549F-F659-D883-0215-EA2F1CD1B415}"/>
              </a:ext>
            </a:extLst>
          </p:cNvPr>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a:extLst>
              <a:ext uri="{FF2B5EF4-FFF2-40B4-BE49-F238E27FC236}">
                <a16:creationId xmlns:a16="http://schemas.microsoft.com/office/drawing/2014/main" id="{0E46B845-83D3-C78C-72D2-67AAA2B2796B}"/>
              </a:ext>
            </a:extLst>
          </p:cNvPr>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Conexión personal</a:t>
            </a:r>
            <a:endParaRPr sz="1900" b="0" i="0" u="none" strike="noStrike" cap="none" dirty="0">
              <a:solidFill>
                <a:srgbClr val="000000"/>
              </a:solidFill>
              <a:latin typeface="Arial"/>
              <a:ea typeface="Arial"/>
              <a:cs typeface="Arial"/>
              <a:sym typeface="Arial"/>
            </a:endParaRPr>
          </a:p>
        </p:txBody>
      </p:sp>
      <p:sp>
        <p:nvSpPr>
          <p:cNvPr id="915" name="Google Shape;915;g3cac3295b2d_0_43">
            <a:extLst>
              <a:ext uri="{FF2B5EF4-FFF2-40B4-BE49-F238E27FC236}">
                <a16:creationId xmlns:a16="http://schemas.microsoft.com/office/drawing/2014/main" id="{462FC03E-5BE7-05BF-D511-FCA07E1D38B3}"/>
              </a:ext>
            </a:extLst>
          </p:cNvPr>
          <p:cNvSpPr txBox="1"/>
          <p:nvPr/>
        </p:nvSpPr>
        <p:spPr>
          <a:xfrm>
            <a:off x="5546088" y="2331953"/>
            <a:ext cx="2496212" cy="6770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dirty="0">
                <a:solidFill>
                  <a:schemeClr val="lt1"/>
                </a:solidFill>
                <a:latin typeface="Calibri"/>
                <a:ea typeface="Calibri"/>
                <a:cs typeface="Calibri"/>
                <a:sym typeface="Calibri"/>
              </a:rPr>
              <a:t>Compartir contenido multimedia</a:t>
            </a:r>
            <a:endParaRPr sz="1900" b="0" i="0" u="none" strike="noStrike" cap="none" dirty="0">
              <a:solidFill>
                <a:srgbClr val="000000"/>
              </a:solidFill>
              <a:latin typeface="Arial"/>
              <a:ea typeface="Arial"/>
              <a:cs typeface="Arial"/>
              <a:sym typeface="Arial"/>
            </a:endParaRPr>
          </a:p>
        </p:txBody>
      </p:sp>
      <p:sp>
        <p:nvSpPr>
          <p:cNvPr id="916" name="Google Shape;916;g3cac3295b2d_0_43">
            <a:extLst>
              <a:ext uri="{FF2B5EF4-FFF2-40B4-BE49-F238E27FC236}">
                <a16:creationId xmlns:a16="http://schemas.microsoft.com/office/drawing/2014/main" id="{B2AFBBDD-1E90-17E6-2D07-B43B34727019}"/>
              </a:ext>
            </a:extLst>
          </p:cNvPr>
          <p:cNvSpPr txBox="1"/>
          <p:nvPr/>
        </p:nvSpPr>
        <p:spPr>
          <a:xfrm>
            <a:off x="4374025" y="4354609"/>
            <a:ext cx="2061300" cy="3846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Llamadas de voz y videollamadas</a:t>
            </a:r>
            <a:endParaRPr sz="1900" b="0" i="0" u="none" strike="noStrike" cap="none" dirty="0">
              <a:solidFill>
                <a:srgbClr val="000000"/>
              </a:solidFill>
              <a:latin typeface="Arial"/>
              <a:ea typeface="Arial"/>
              <a:cs typeface="Arial"/>
              <a:sym typeface="Arial"/>
            </a:endParaRPr>
          </a:p>
        </p:txBody>
      </p:sp>
      <p:sp>
        <p:nvSpPr>
          <p:cNvPr id="917" name="Google Shape;917;g3cac3295b2d_0_43">
            <a:extLst>
              <a:ext uri="{FF2B5EF4-FFF2-40B4-BE49-F238E27FC236}">
                <a16:creationId xmlns:a16="http://schemas.microsoft.com/office/drawing/2014/main" id="{45D32F08-701F-329A-BF8A-0B83F82A6E14}"/>
              </a:ext>
            </a:extLst>
          </p:cNvPr>
          <p:cNvSpPr txBox="1"/>
          <p:nvPr/>
        </p:nvSpPr>
        <p:spPr>
          <a:xfrm>
            <a:off x="7830225" y="4375912"/>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dirty="0">
                <a:solidFill>
                  <a:schemeClr val="lt1"/>
                </a:solidFill>
                <a:latin typeface="Calibri"/>
                <a:ea typeface="Calibri"/>
                <a:cs typeface="Calibri"/>
                <a:sym typeface="Calibri"/>
              </a:rPr>
              <a:t>Conocer gente nueva</a:t>
            </a:r>
            <a:endParaRPr sz="1900" b="0" i="0" u="none" strike="noStrike" cap="none" dirty="0">
              <a:solidFill>
                <a:srgbClr val="000000"/>
              </a:solidFill>
              <a:latin typeface="Arial"/>
              <a:ea typeface="Arial"/>
              <a:cs typeface="Arial"/>
              <a:sym typeface="Arial"/>
            </a:endParaRPr>
          </a:p>
        </p:txBody>
      </p:sp>
      <p:sp>
        <p:nvSpPr>
          <p:cNvPr id="918" name="Google Shape;918;g3cac3295b2d_0_43">
            <a:extLst>
              <a:ext uri="{FF2B5EF4-FFF2-40B4-BE49-F238E27FC236}">
                <a16:creationId xmlns:a16="http://schemas.microsoft.com/office/drawing/2014/main" id="{040BF683-A2BC-E32B-344E-234CCEED36FF}"/>
              </a:ext>
            </a:extLst>
          </p:cNvPr>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Nos permiten estar en contacto con amigos y familiares</a:t>
            </a:r>
            <a:endParaRPr sz="1400" b="1" i="0" u="none" strike="noStrike" cap="none" dirty="0">
              <a:solidFill>
                <a:srgbClr val="242B62"/>
              </a:solidFill>
              <a:latin typeface="Arial"/>
              <a:ea typeface="Arial"/>
              <a:cs typeface="Arial"/>
              <a:sym typeface="Arial"/>
            </a:endParaRPr>
          </a:p>
        </p:txBody>
      </p:sp>
      <p:sp>
        <p:nvSpPr>
          <p:cNvPr id="919" name="Google Shape;919;g3cac3295b2d_0_43">
            <a:extLst>
              <a:ext uri="{FF2B5EF4-FFF2-40B4-BE49-F238E27FC236}">
                <a16:creationId xmlns:a16="http://schemas.microsoft.com/office/drawing/2014/main" id="{3F7ECA1C-C3FC-929E-5968-C6620A17896A}"/>
              </a:ext>
            </a:extLst>
          </p:cNvPr>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Nos permiten hacer llamadas a otras personas</a:t>
            </a:r>
            <a:endParaRPr sz="1400" b="1" i="0" u="none" strike="noStrike" cap="none" dirty="0">
              <a:solidFill>
                <a:srgbClr val="242B62"/>
              </a:solidFill>
              <a:latin typeface="Arial"/>
              <a:ea typeface="Arial"/>
              <a:cs typeface="Arial"/>
              <a:sym typeface="Arial"/>
            </a:endParaRPr>
          </a:p>
        </p:txBody>
      </p:sp>
      <p:sp>
        <p:nvSpPr>
          <p:cNvPr id="920" name="Google Shape;920;g3cac3295b2d_0_43">
            <a:extLst>
              <a:ext uri="{FF2B5EF4-FFF2-40B4-BE49-F238E27FC236}">
                <a16:creationId xmlns:a16="http://schemas.microsoft.com/office/drawing/2014/main" id="{83557D65-0F4C-1A45-60A0-18B994F96BC2}"/>
              </a:ext>
            </a:extLst>
          </p:cNvPr>
          <p:cNvSpPr/>
          <p:nvPr/>
        </p:nvSpPr>
        <p:spPr>
          <a:xfrm>
            <a:off x="7830250" y="5072980"/>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chemeClr val="lt1"/>
                </a:solidFill>
                <a:latin typeface="Calibri"/>
                <a:ea typeface="Calibri"/>
                <a:cs typeface="Calibri"/>
                <a:sym typeface="Calibri"/>
              </a:rPr>
              <a:t>Hay muchas oportunidades de conocer a alguien con aficiones o </a:t>
            </a:r>
            <a:r>
              <a:rPr lang="en-US" sz="1600" b="1" dirty="0">
                <a:solidFill>
                  <a:schemeClr val="lt1"/>
                </a:solidFill>
                <a:latin typeface="Calibri"/>
                <a:ea typeface="Calibri"/>
                <a:cs typeface="Calibri"/>
                <a:sym typeface="Calibri"/>
              </a:rPr>
              <a:t>estilos de vida</a:t>
            </a:r>
            <a:r>
              <a:rPr lang="en-US" sz="1600" b="1" i="0" u="none" strike="noStrike" cap="none" dirty="0">
                <a:solidFill>
                  <a:schemeClr val="lt1"/>
                </a:solidFill>
                <a:latin typeface="Calibri"/>
                <a:ea typeface="Calibri"/>
                <a:cs typeface="Calibri"/>
                <a:sym typeface="Calibri"/>
              </a:rPr>
              <a:t> similares</a:t>
            </a:r>
            <a:r>
              <a:rPr lang="en-US" sz="1600" b="1" dirty="0">
                <a:solidFill>
                  <a:schemeClr val="lt1"/>
                </a:solidFill>
                <a:latin typeface="Calibri"/>
                <a:ea typeface="Calibri"/>
                <a:cs typeface="Calibri"/>
                <a:sym typeface="Calibri"/>
              </a:rPr>
              <a:t>. </a:t>
            </a:r>
            <a:endParaRPr sz="1400" b="1" i="0" u="none" strike="noStrike" cap="none" dirty="0">
              <a:solidFill>
                <a:srgbClr val="000000"/>
              </a:solidFill>
              <a:latin typeface="Arial"/>
              <a:ea typeface="Arial"/>
              <a:cs typeface="Arial"/>
              <a:sym typeface="Arial"/>
            </a:endParaRPr>
          </a:p>
        </p:txBody>
      </p:sp>
      <p:sp>
        <p:nvSpPr>
          <p:cNvPr id="927" name="Google Shape;927;g3cac3295b2d_0_43">
            <a:extLst>
              <a:ext uri="{FF2B5EF4-FFF2-40B4-BE49-F238E27FC236}">
                <a16:creationId xmlns:a16="http://schemas.microsoft.com/office/drawing/2014/main" id="{E44DACDA-1A2B-9041-20AA-C3779C2E99AD}"/>
              </a:ext>
            </a:extLst>
          </p:cNvPr>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dirty="0">
                <a:solidFill>
                  <a:schemeClr val="lt1"/>
                </a:solidFill>
                <a:latin typeface="Calibri"/>
                <a:ea typeface="Calibri"/>
                <a:cs typeface="Calibri"/>
                <a:sym typeface="Calibri"/>
              </a:rPr>
              <a:t>Puedes enviar y recibir fotos, vídeos y notas de voz de alta calidad</a:t>
            </a:r>
            <a:endParaRPr sz="16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28" name="Google Shape;928;g3cac3295b2d_0_43">
            <a:extLst>
              <a:ext uri="{FF2B5EF4-FFF2-40B4-BE49-F238E27FC236}">
                <a16:creationId xmlns:a16="http://schemas.microsoft.com/office/drawing/2014/main" id="{EFFBC896-2BCB-3FA0-6614-E3E1A994A9A1}"/>
              </a:ext>
            </a:extLst>
          </p:cNvPr>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dirty="0">
                <a:solidFill>
                  <a:schemeClr val="lt1"/>
                </a:solidFill>
                <a:latin typeface="Calibri"/>
                <a:ea typeface="Calibri"/>
                <a:cs typeface="Calibri"/>
                <a:sym typeface="Calibri"/>
              </a:rPr>
              <a:t>¿Sabías </a:t>
            </a:r>
            <a:r>
              <a:rPr lang="en-US" sz="1800" b="1">
                <a:solidFill>
                  <a:schemeClr val="lt1"/>
                </a:solidFill>
                <a:latin typeface="Calibri"/>
                <a:ea typeface="Calibri"/>
                <a:cs typeface="Calibri"/>
                <a:sym typeface="Calibri"/>
              </a:rPr>
              <a:t>que…?</a:t>
            </a:r>
            <a:endParaRPr lang="en-US" sz="1800" b="0" i="0" u="none" strike="noStrike" cap="none" dirty="0">
              <a:solidFill>
                <a:schemeClr val="lt1"/>
              </a:solidFill>
              <a:latin typeface="Calibri"/>
              <a:ea typeface="Calibri"/>
              <a:cs typeface="Calibri"/>
              <a:sym typeface="Calibri"/>
            </a:endParaRPr>
          </a:p>
          <a:p>
            <a:pPr lvl="0" algn="ctr">
              <a:buSzPts val="1800"/>
            </a:pPr>
            <a:r>
              <a:rPr lang="es-ES" sz="1600" dirty="0">
                <a:solidFill>
                  <a:schemeClr val="lt1"/>
                </a:solidFill>
                <a:latin typeface="Calibri"/>
                <a:ea typeface="Calibri"/>
                <a:cs typeface="Calibri"/>
              </a:rPr>
              <a:t>Hay </a:t>
            </a:r>
            <a:r>
              <a:rPr lang="es-ES" sz="1600" err="1">
                <a:solidFill>
                  <a:schemeClr val="lt1"/>
                </a:solidFill>
                <a:latin typeface="Calibri"/>
                <a:ea typeface="Calibri"/>
                <a:cs typeface="Calibri"/>
              </a:rPr>
              <a:t>algunas </a:t>
            </a:r>
            <a:r>
              <a:rPr lang="es-ES" sz="1600">
                <a:solidFill>
                  <a:schemeClr val="lt1"/>
                </a:solidFill>
                <a:latin typeface="Calibri"/>
                <a:ea typeface="Calibri"/>
                <a:cs typeface="Calibri"/>
              </a:rPr>
              <a:t>apps </a:t>
            </a:r>
            <a:r>
              <a:rPr lang="es-ES" sz="1600" dirty="0" err="1">
                <a:solidFill>
                  <a:schemeClr val="lt1"/>
                </a:solidFill>
                <a:latin typeface="Calibri"/>
                <a:ea typeface="Calibri"/>
                <a:cs typeface="Calibri"/>
              </a:rPr>
              <a:t>diseñadas para ayudar a los usuarios a conectar con otras personas en busca de </a:t>
            </a:r>
            <a:r>
              <a:rPr lang="es-ES" sz="1600" dirty="0">
                <a:solidFill>
                  <a:schemeClr val="lt1"/>
                </a:solidFill>
                <a:latin typeface="Calibri"/>
                <a:ea typeface="Calibri"/>
                <a:cs typeface="Calibri"/>
              </a:rPr>
              <a:t>una relación sentimental, </a:t>
            </a:r>
            <a:r>
              <a:rPr lang="es-ES" sz="1600" dirty="0" err="1">
                <a:solidFill>
                  <a:schemeClr val="lt1"/>
                </a:solidFill>
                <a:latin typeface="Calibri"/>
                <a:ea typeface="Calibri"/>
                <a:cs typeface="Calibri"/>
              </a:rPr>
              <a:t>citas</a:t>
            </a:r>
            <a:r>
              <a:rPr lang="es-ES" sz="1600" dirty="0">
                <a:solidFill>
                  <a:schemeClr val="lt1"/>
                </a:solidFill>
                <a:latin typeface="Calibri"/>
                <a:ea typeface="Calibri"/>
                <a:cs typeface="Calibri"/>
              </a:rPr>
              <a:t> esporádicas </a:t>
            </a:r>
            <a:r>
              <a:rPr lang="es-ES" sz="1600" err="1">
                <a:solidFill>
                  <a:schemeClr val="lt1"/>
                </a:solidFill>
                <a:latin typeface="Calibri"/>
                <a:ea typeface="Calibri"/>
                <a:cs typeface="Calibri"/>
              </a:rPr>
              <a:t>o </a:t>
            </a:r>
            <a:r>
              <a:rPr lang="es-ES" sz="1600">
                <a:solidFill>
                  <a:schemeClr val="lt1"/>
                </a:solidFill>
                <a:latin typeface="Calibri"/>
                <a:ea typeface="Calibri"/>
                <a:cs typeface="Calibri"/>
              </a:rPr>
              <a:t>amistad.</a:t>
            </a:r>
            <a:endParaRPr sz="1600" dirty="0">
              <a:solidFill>
                <a:schemeClr val="lt1"/>
              </a:solidFill>
              <a:latin typeface="Calibri"/>
              <a:ea typeface="Calibri"/>
              <a:cs typeface="Calibri"/>
            </a:endParaRPr>
          </a:p>
        </p:txBody>
      </p:sp>
    </p:spTree>
    <p:extLst>
      <p:ext uri="{BB962C8B-B14F-4D97-AF65-F5344CB8AC3E}">
        <p14:creationId xmlns:p14="http://schemas.microsoft.com/office/powerpoint/2010/main" val="830282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g3c8abc38406_0_16" descr="CPU with binary numbers and blueprint"/>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850" name="Google Shape;850;g3c8abc38406_0_16"/>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04</a:t>
            </a:r>
            <a:endParaRPr/>
          </a:p>
        </p:txBody>
      </p:sp>
      <p:sp>
        <p:nvSpPr>
          <p:cNvPr id="851" name="Google Shape;851;g3c8abc38406_0_16"/>
          <p:cNvSpPr/>
          <p:nvPr/>
        </p:nvSpPr>
        <p:spPr>
          <a:xfrm>
            <a:off x="4777273" y="3429000"/>
            <a:ext cx="4846227" cy="2183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52" name="Google Shape;852;g3c8abc38406_0_16"/>
          <p:cNvSpPr txBox="1"/>
          <p:nvPr/>
        </p:nvSpPr>
        <p:spPr>
          <a:xfrm>
            <a:off x="4842588" y="3409894"/>
            <a:ext cx="4688807"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MODERACIÓN </a:t>
            </a:r>
            <a:r>
              <a:rPr lang="en-US" sz="3600" b="1">
                <a:solidFill>
                  <a:srgbClr val="242B62"/>
                </a:solidFill>
                <a:latin typeface="Calibri"/>
                <a:ea typeface="Calibri"/>
                <a:cs typeface="Calibri"/>
                <a:sym typeface="Calibri"/>
              </a:rPr>
              <a:t>CON</a:t>
            </a:r>
            <a:r>
              <a:rPr lang="en-US" sz="3600" b="1" i="0" u="none" strike="noStrike" cap="none">
                <a:solidFill>
                  <a:srgbClr val="242B62"/>
                </a:solidFill>
                <a:latin typeface="Calibri"/>
                <a:ea typeface="Calibri"/>
                <a:cs typeface="Calibri"/>
                <a:sym typeface="Calibri"/>
              </a:rPr>
              <a:t> IA, HERRAMIENTAS DE DENUNCIA Y LÍMITES DIGITALES</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g3ce9ee2a4f8_0_0"/>
          <p:cNvSpPr txBox="1">
            <a:spLocks noGrp="1"/>
          </p:cNvSpPr>
          <p:nvPr>
            <p:ph type="body" idx="1"/>
          </p:nvPr>
        </p:nvSpPr>
        <p:spPr>
          <a:xfrm>
            <a:off x="1718320" y="805540"/>
            <a:ext cx="8973300" cy="6975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242B62"/>
              </a:buClr>
              <a:buSzPts val="1170"/>
              <a:buFont typeface="Arial"/>
              <a:buNone/>
            </a:pPr>
            <a:r>
              <a:rPr lang="en-US" b="1"/>
              <a:t>¿Qué es la moderación mediante IA?</a:t>
            </a:r>
            <a:endParaRPr b="1"/>
          </a:p>
          <a:p>
            <a:pPr marL="0" lvl="0" indent="0" algn="l" rtl="0">
              <a:lnSpc>
                <a:spcPct val="103333"/>
              </a:lnSpc>
              <a:spcBef>
                <a:spcPts val="0"/>
              </a:spcBef>
              <a:spcAft>
                <a:spcPts val="0"/>
              </a:spcAft>
              <a:buClr>
                <a:srgbClr val="242B62"/>
              </a:buClr>
              <a:buSzPts val="3600"/>
              <a:buNone/>
            </a:pPr>
            <a:endParaRPr b="1"/>
          </a:p>
        </p:txBody>
      </p:sp>
      <p:sp>
        <p:nvSpPr>
          <p:cNvPr id="858" name="Google Shape;858;g3ce9ee2a4f8_0_0"/>
          <p:cNvSpPr txBox="1">
            <a:spLocks noGrp="1"/>
          </p:cNvSpPr>
          <p:nvPr>
            <p:ph type="body" idx="2"/>
          </p:nvPr>
        </p:nvSpPr>
        <p:spPr>
          <a:xfrm>
            <a:off x="1504949" y="1766500"/>
            <a:ext cx="6099499" cy="456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Consiste en utilizar herramientas de IA para </a:t>
            </a:r>
            <a:r>
              <a:rPr lang="en-US" b="1" dirty="0"/>
              <a:t>supervisar </a:t>
            </a:r>
            <a:r>
              <a:rPr lang="en-US" dirty="0"/>
              <a:t>lo que aparece en </a:t>
            </a:r>
            <a:r>
              <a:rPr lang="en-US" b="1" dirty="0"/>
              <a:t>los espacios en línea </a:t>
            </a:r>
            <a:r>
              <a:rPr lang="en-US" dirty="0"/>
              <a:t>(comentarios, publicaciones, mensajes) y </a:t>
            </a:r>
            <a:r>
              <a:rPr lang="en-US" b="1" dirty="0"/>
              <a:t>reducir el contenido perjudicial o inapropiado </a:t>
            </a:r>
            <a:r>
              <a:rPr lang="en-US" dirty="0"/>
              <a:t>antes de que la mayoría de la gente lo vea.</a:t>
            </a:r>
            <a:endParaRPr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dirty="0"/>
              <a:t>Ejemplos:</a:t>
            </a:r>
            <a:endParaRPr sz="2300"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Detectar </a:t>
            </a:r>
            <a:r>
              <a:rPr lang="en-US" sz="2000" b="1" dirty="0"/>
              <a:t>comentarios que inciten al odio o que sean spam.</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dirty="0"/>
              <a:t>Señalar automáticamente </a:t>
            </a:r>
            <a:r>
              <a:rPr lang="en-US" sz="2000" b="1" dirty="0"/>
              <a:t>imágenes o lenguaje inapropiados.</a:t>
            </a:r>
            <a:endParaRPr sz="2000" b="1" dirty="0"/>
          </a:p>
          <a:p>
            <a:pPr marL="457200" lvl="0" indent="-355600" algn="l" rtl="0">
              <a:lnSpc>
                <a:spcPct val="103333"/>
              </a:lnSpc>
              <a:spcBef>
                <a:spcPts val="0"/>
              </a:spcBef>
              <a:spcAft>
                <a:spcPts val="0"/>
              </a:spcAft>
              <a:buClr>
                <a:srgbClr val="C67CB5"/>
              </a:buClr>
              <a:buSzPts val="2000"/>
              <a:buFont typeface="Arial" panose="020B0604020202020204" pitchFamily="34" charset="0"/>
              <a:buChar char="•"/>
            </a:pPr>
            <a:r>
              <a:rPr lang="en-US" sz="2000" b="1" dirty="0"/>
              <a:t>Filtrar contenidos </a:t>
            </a:r>
            <a:r>
              <a:rPr lang="en-US" sz="2000" dirty="0"/>
              <a:t>según las normas de la comunidad.</a:t>
            </a:r>
            <a:endParaRPr dirty="0"/>
          </a:p>
        </p:txBody>
      </p:sp>
      <p:grpSp>
        <p:nvGrpSpPr>
          <p:cNvPr id="859" name="Google Shape;859;g3ce9ee2a4f8_0_0"/>
          <p:cNvGrpSpPr/>
          <p:nvPr/>
        </p:nvGrpSpPr>
        <p:grpSpPr>
          <a:xfrm>
            <a:off x="8399463" y="2397919"/>
            <a:ext cx="546096" cy="546098"/>
            <a:chOff x="6483350" y="2427288"/>
            <a:chExt cx="546096" cy="546098"/>
          </a:xfrm>
        </p:grpSpPr>
        <p:sp>
          <p:nvSpPr>
            <p:cNvPr id="860" name="Google Shape;860;g3ce9ee2a4f8_0_0"/>
            <p:cNvSpPr/>
            <p:nvPr/>
          </p:nvSpPr>
          <p:spPr>
            <a:xfrm>
              <a:off x="6483350" y="2427288"/>
              <a:ext cx="546096" cy="546098"/>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1" name="Google Shape;861;g3ce9ee2a4f8_0_0"/>
            <p:cNvSpPr/>
            <p:nvPr/>
          </p:nvSpPr>
          <p:spPr>
            <a:xfrm>
              <a:off x="6667500" y="2568575"/>
              <a:ext cx="234950" cy="261940"/>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2" name="Google Shape;862;g3ce9ee2a4f8_0_0"/>
            <p:cNvSpPr/>
            <p:nvPr/>
          </p:nvSpPr>
          <p:spPr>
            <a:xfrm>
              <a:off x="6769100" y="2489200"/>
              <a:ext cx="158749" cy="103189"/>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63" name="Google Shape;863;g3ce9ee2a4f8_0_0"/>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4" name="Google Shape;864;g3ce9ee2a4f8_0_0"/>
          <p:cNvSpPr/>
          <p:nvPr/>
        </p:nvSpPr>
        <p:spPr>
          <a:xfrm>
            <a:off x="7536275" y="3590400"/>
            <a:ext cx="4054500" cy="3267600"/>
          </a:xfrm>
          <a:prstGeom prst="round2SameRect">
            <a:avLst>
              <a:gd name="adj1" fmla="val 16667"/>
              <a:gd name="adj2" fmla="val 0"/>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Las herramientas de denuncia </a:t>
            </a:r>
            <a:r>
              <a:rPr lang="en-US" sz="2400" b="0" i="0" u="none" strike="noStrike" cap="none" dirty="0">
                <a:solidFill>
                  <a:schemeClr val="lt1"/>
                </a:solidFill>
                <a:latin typeface="Calibri"/>
                <a:ea typeface="Calibri"/>
                <a:cs typeface="Calibri"/>
                <a:sym typeface="Calibri"/>
              </a:rPr>
              <a:t>son </a:t>
            </a:r>
            <a:r>
              <a:rPr lang="en-US" sz="2400" b="1" i="0" u="none" strike="noStrike" cap="none" dirty="0">
                <a:solidFill>
                  <a:schemeClr val="lt1"/>
                </a:solidFill>
                <a:latin typeface="Calibri"/>
                <a:ea typeface="Calibri"/>
                <a:cs typeface="Calibri"/>
                <a:sym typeface="Calibri"/>
              </a:rPr>
              <a:t>botones </a:t>
            </a:r>
            <a:r>
              <a:rPr lang="en-US" sz="2400" b="0" i="0" u="none" strike="noStrike" cap="none" dirty="0">
                <a:solidFill>
                  <a:schemeClr val="lt1"/>
                </a:solidFill>
                <a:latin typeface="Calibri"/>
                <a:ea typeface="Calibri"/>
                <a:cs typeface="Calibri"/>
                <a:sym typeface="Calibri"/>
              </a:rPr>
              <a:t>u </a:t>
            </a:r>
            <a:r>
              <a:rPr lang="en-US" sz="2400" b="1" i="0" u="none" strike="noStrike" cap="none" dirty="0">
                <a:solidFill>
                  <a:schemeClr val="lt1"/>
                </a:solidFill>
                <a:latin typeface="Calibri"/>
                <a:ea typeface="Calibri"/>
                <a:cs typeface="Calibri"/>
                <a:sym typeface="Calibri"/>
              </a:rPr>
              <a:t>opciones </a:t>
            </a:r>
            <a:r>
              <a:rPr lang="en-US" sz="2400" b="0" i="0" u="none" strike="noStrike" cap="none" dirty="0">
                <a:solidFill>
                  <a:schemeClr val="lt1"/>
                </a:solidFill>
                <a:latin typeface="Calibri"/>
                <a:ea typeface="Calibri"/>
                <a:cs typeface="Calibri"/>
                <a:sym typeface="Calibri"/>
              </a:rPr>
              <a:t>que encontrarás </a:t>
            </a:r>
            <a:r>
              <a:rPr lang="en-US" sz="2400" b="0" i="0" u="sng" strike="noStrike" cap="none" dirty="0">
                <a:solidFill>
                  <a:schemeClr val="lt1"/>
                </a:solidFill>
                <a:latin typeface="Calibri"/>
                <a:ea typeface="Calibri"/>
                <a:cs typeface="Calibri"/>
                <a:sym typeface="Calibri"/>
              </a:rPr>
              <a:t>en las aplicaciones y redes sociales </a:t>
            </a:r>
            <a:r>
              <a:rPr lang="en-US" sz="2400" b="0" i="0" u="none" strike="noStrike" cap="none" dirty="0">
                <a:solidFill>
                  <a:schemeClr val="lt1"/>
                </a:solidFill>
                <a:latin typeface="Calibri"/>
                <a:ea typeface="Calibri"/>
                <a:cs typeface="Calibri"/>
                <a:sym typeface="Calibri"/>
              </a:rPr>
              <a:t>para </a:t>
            </a:r>
            <a:r>
              <a:rPr lang="en-US" sz="2400" b="1" i="0" u="none" strike="noStrike" cap="none" dirty="0">
                <a:solidFill>
                  <a:schemeClr val="lt1"/>
                </a:solidFill>
                <a:latin typeface="Calibri"/>
                <a:ea typeface="Calibri"/>
                <a:cs typeface="Calibri"/>
                <a:sym typeface="Calibri"/>
              </a:rPr>
              <a:t>denunciar algo </a:t>
            </a:r>
            <a:r>
              <a:rPr lang="en-US" sz="2400" b="0" i="0" u="none" strike="noStrike" cap="none" dirty="0">
                <a:solidFill>
                  <a:schemeClr val="lt1"/>
                </a:solidFill>
                <a:latin typeface="Calibri"/>
                <a:ea typeface="Calibri"/>
                <a:cs typeface="Calibri"/>
                <a:sym typeface="Calibri"/>
              </a:rPr>
              <a:t>que consideres:</a:t>
            </a:r>
            <a:endParaRPr sz="24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ofensivo, acoso, estafa, engañoso o inapropiado.</a:t>
            </a:r>
            <a:endParaRPr sz="2400" b="0" i="0" u="none" strike="noStrike" cap="none" dirty="0">
              <a:solidFill>
                <a:schemeClr val="lt1"/>
              </a:solidFill>
              <a:latin typeface="Arial"/>
              <a:ea typeface="Arial"/>
              <a:cs typeface="Arial"/>
              <a:sym typeface="Arial"/>
            </a:endParaRPr>
          </a:p>
        </p:txBody>
      </p:sp>
      <p:grpSp>
        <p:nvGrpSpPr>
          <p:cNvPr id="865" name="Google Shape;865;g3ce9ee2a4f8_0_0"/>
          <p:cNvGrpSpPr/>
          <p:nvPr/>
        </p:nvGrpSpPr>
        <p:grpSpPr>
          <a:xfrm>
            <a:off x="10002824" y="2459831"/>
            <a:ext cx="1195643" cy="1215394"/>
            <a:chOff x="9771782" y="1305233"/>
            <a:chExt cx="1360226" cy="1296438"/>
          </a:xfrm>
        </p:grpSpPr>
        <p:sp>
          <p:nvSpPr>
            <p:cNvPr id="866" name="Google Shape;866;g3ce9ee2a4f8_0_0">
              <a:hlinkClick r:id="rId3"/>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67" name="Google Shape;867;g3ce9ee2a4f8_0_0"/>
            <p:cNvGrpSpPr/>
            <p:nvPr/>
          </p:nvGrpSpPr>
          <p:grpSpPr>
            <a:xfrm>
              <a:off x="10350395" y="1654208"/>
              <a:ext cx="214914" cy="696682"/>
              <a:chOff x="4228565" y="1390736"/>
              <a:chExt cx="214914" cy="696682"/>
            </a:xfrm>
          </p:grpSpPr>
          <p:sp>
            <p:nvSpPr>
              <p:cNvPr id="868" name="Google Shape;868;g3ce9ee2a4f8_0_0"/>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69" name="Google Shape;869;g3ce9ee2a4f8_0_0"/>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70" name="Google Shape;870;g3ce9ee2a4f8_0_0"/>
            <p:cNvGrpSpPr/>
            <p:nvPr/>
          </p:nvGrpSpPr>
          <p:grpSpPr>
            <a:xfrm>
              <a:off x="10293848" y="1599835"/>
              <a:ext cx="742283" cy="807675"/>
              <a:chOff x="4172018" y="1336363"/>
              <a:chExt cx="742283" cy="807675"/>
            </a:xfrm>
          </p:grpSpPr>
          <p:sp>
            <p:nvSpPr>
              <p:cNvPr id="871" name="Google Shape;871;g3ce9ee2a4f8_0_0">
                <a:hlinkClick r:id="rId3"/>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2" name="Google Shape;872;g3ce9ee2a4f8_0_0"/>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3" name="Google Shape;873;g3ce9ee2a4f8_0_0"/>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74" name="Google Shape;874;g3ce9ee2a4f8_0_0"/>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grpSp>
        <p:nvGrpSpPr>
          <p:cNvPr id="2" name="Graphic 4">
            <a:extLst>
              <a:ext uri="{FF2B5EF4-FFF2-40B4-BE49-F238E27FC236}">
                <a16:creationId xmlns:a16="http://schemas.microsoft.com/office/drawing/2014/main" id="{B61F7416-C246-AEFF-8AAE-91F007713A6F}"/>
              </a:ext>
            </a:extLst>
          </p:cNvPr>
          <p:cNvGrpSpPr/>
          <p:nvPr/>
        </p:nvGrpSpPr>
        <p:grpSpPr>
          <a:xfrm rot="3208958">
            <a:off x="9192918" y="2951659"/>
            <a:ext cx="401216" cy="854609"/>
            <a:chOff x="9129274" y="2719113"/>
            <a:chExt cx="717139" cy="1386497"/>
          </a:xfrm>
          <a:solidFill>
            <a:srgbClr val="242B62"/>
          </a:solidFill>
        </p:grpSpPr>
        <p:grpSp>
          <p:nvGrpSpPr>
            <p:cNvPr id="3" name="Graphic 4">
              <a:extLst>
                <a:ext uri="{FF2B5EF4-FFF2-40B4-BE49-F238E27FC236}">
                  <a16:creationId xmlns:a16="http://schemas.microsoft.com/office/drawing/2014/main" id="{58C740DB-8E70-F289-6DB7-B17B784B8985}"/>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40349FED-9F92-87E3-384E-8B91CFC3B49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56A3D99B-BA87-749E-1840-800241D63A1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B954726C-11DB-B36B-3F98-DF8D6F3AB27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19E569BC-B48A-5F36-7070-9260672CCEC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160540B-91A3-648B-826E-907E4B7C0C9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C78CB586-EF02-135F-9D75-BFDB9B53CBC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A201E5EB-FB09-1132-E14F-1D28EF7FBB6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19D7E31A-1D4F-123D-8A9B-DF35AD30BC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583E53E8-FF63-203C-5B64-A5E83366F40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EEE3D95C-BEF4-A6F2-9175-21DCF92D084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g3d3ae9d317c_1_32"/>
          <p:cNvSpPr txBox="1">
            <a:spLocks noGrp="1"/>
          </p:cNvSpPr>
          <p:nvPr>
            <p:ph type="body" idx="1"/>
          </p:nvPr>
        </p:nvSpPr>
        <p:spPr>
          <a:xfrm>
            <a:off x="1632750" y="834265"/>
            <a:ext cx="8973300" cy="6975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SzPts val="3600"/>
              <a:buNone/>
            </a:pPr>
            <a:r>
              <a:rPr lang="en-US" b="1"/>
              <a:t>Denunciar contenido inapropiado en Facebook:</a:t>
            </a:r>
            <a:endParaRPr b="1"/>
          </a:p>
        </p:txBody>
      </p:sp>
      <p:sp>
        <p:nvSpPr>
          <p:cNvPr id="881" name="Google Shape;881;g3d3ae9d317c_1_32"/>
          <p:cNvSpPr txBox="1">
            <a:spLocks noGrp="1"/>
          </p:cNvSpPr>
          <p:nvPr>
            <p:ph type="body" idx="2"/>
          </p:nvPr>
        </p:nvSpPr>
        <p:spPr>
          <a:xfrm>
            <a:off x="1632750" y="2167325"/>
            <a:ext cx="8961600" cy="21051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n-US" dirty="0"/>
              <a:t>Si deseas denunciar contenido que incumpla las Normas de la comunidad (por ejemplo, desnudos o </a:t>
            </a:r>
            <a:r>
              <a:rPr lang="en-US" dirty="0" err="1"/>
              <a:t>comportamientos </a:t>
            </a:r>
            <a:r>
              <a:rPr lang="en-US" dirty="0"/>
              <a:t>que inciten al odio o a la violencia):</a:t>
            </a:r>
            <a:endParaRPr dirty="0"/>
          </a:p>
          <a:p>
            <a:pPr marL="0" lvl="0" indent="0" algn="l" rtl="0">
              <a:lnSpc>
                <a:spcPct val="103333"/>
              </a:lnSpc>
              <a:spcBef>
                <a:spcPts val="0"/>
              </a:spcBef>
              <a:spcAft>
                <a:spcPts val="0"/>
              </a:spcAft>
              <a:buSzPts val="2400"/>
              <a:buNone/>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Ve al contenido que deseas denunciar.</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Utiliza el enlace </a:t>
            </a:r>
            <a:r>
              <a:rPr lang="en-US" b="1" u="sng" dirty="0">
                <a:solidFill>
                  <a:srgbClr val="242B62"/>
                </a:solidFill>
                <a:hlinkClick r:id="rId3">
                  <a:extLst>
                    <a:ext uri="{A12FA001-AC4F-418D-AE19-62706E023703}">
                      <ahyp:hlinkClr xmlns:ahyp="http://schemas.microsoft.com/office/drawing/2018/hyperlinkcolor" val="tx"/>
                    </a:ext>
                  </a:extLst>
                </a:hlinkClick>
              </a:rPr>
              <a:t>«Denunciar» </a:t>
            </a:r>
            <a:r>
              <a:rPr lang="en-US" dirty="0"/>
              <a:t>para informar a Facebook.</a:t>
            </a:r>
            <a:endParaRPr dirty="0"/>
          </a:p>
        </p:txBody>
      </p:sp>
      <p:sp>
        <p:nvSpPr>
          <p:cNvPr id="882" name="Google Shape;882;g3d3ae9d317c_1_32"/>
          <p:cNvSpPr/>
          <p:nvPr/>
        </p:nvSpPr>
        <p:spPr>
          <a:xfrm>
            <a:off x="287301" y="4740200"/>
            <a:ext cx="7142200" cy="171922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133975" tIns="66975" rIns="133975" bIns="66975" anchor="ctr" anchorCtr="0">
            <a:noAutofit/>
          </a:bodyPr>
          <a:lstStyle/>
          <a:p>
            <a:pPr marL="0" marR="0" lvl="0" indent="0" algn="l" rtl="0">
              <a:lnSpc>
                <a:spcPct val="100000"/>
              </a:lnSpc>
              <a:spcBef>
                <a:spcPts val="0"/>
              </a:spcBef>
              <a:spcAft>
                <a:spcPts val="0"/>
              </a:spcAft>
              <a:buClr>
                <a:srgbClr val="000000"/>
              </a:buClr>
              <a:buSzPts val="1319"/>
              <a:buFont typeface="Arial"/>
              <a:buNone/>
            </a:pPr>
            <a:endParaRPr sz="1319" b="0" i="0" u="none" strike="noStrike" cap="none">
              <a:solidFill>
                <a:schemeClr val="dk1"/>
              </a:solidFill>
              <a:latin typeface="Calibri"/>
              <a:ea typeface="Calibri"/>
              <a:cs typeface="Calibri"/>
              <a:sym typeface="Calibri"/>
            </a:endParaRPr>
          </a:p>
        </p:txBody>
      </p:sp>
      <p:sp>
        <p:nvSpPr>
          <p:cNvPr id="883" name="Google Shape;883;g3d3ae9d317c_1_32"/>
          <p:cNvSpPr/>
          <p:nvPr/>
        </p:nvSpPr>
        <p:spPr>
          <a:xfrm>
            <a:off x="598175" y="5084412"/>
            <a:ext cx="6455400" cy="1030800"/>
          </a:xfrm>
          <a:prstGeom prst="rect">
            <a:avLst/>
          </a:prstGeom>
          <a:noFill/>
          <a:ln>
            <a:noFill/>
          </a:ln>
        </p:spPr>
        <p:txBody>
          <a:bodyPr spcFirstLastPara="1" wrap="square" lIns="133975" tIns="66975" rIns="133975" bIns="66975" anchor="ctr" anchorCtr="0">
            <a:noAutofit/>
          </a:bodyPr>
          <a:lstStyle/>
          <a:p>
            <a:pPr marL="0" marR="0" lvl="0" indent="0" algn="ctr" rtl="0">
              <a:lnSpc>
                <a:spcPct val="100000"/>
              </a:lnSpc>
              <a:spcBef>
                <a:spcPts val="0"/>
              </a:spcBef>
              <a:spcAft>
                <a:spcPts val="0"/>
              </a:spcAft>
              <a:buClr>
                <a:srgbClr val="000000"/>
              </a:buClr>
              <a:buSzPts val="2345"/>
              <a:buFont typeface="Arial"/>
              <a:buNone/>
            </a:pPr>
            <a:r>
              <a:rPr lang="en-US" sz="2000" b="1" i="0" u="none" strike="noStrike" cap="none" dirty="0">
                <a:solidFill>
                  <a:schemeClr val="lt1"/>
                </a:solidFill>
                <a:latin typeface="Calibri"/>
                <a:ea typeface="Calibri"/>
                <a:cs typeface="Calibri"/>
                <a:sym typeface="Calibri"/>
              </a:rPr>
              <a:t>Facebook elimina el contenido que incumple sus políticas. Si algo que has denunciado sigue ahí, utiliza la configuración para ocultar ese tipo de contenido en el futuro.</a:t>
            </a:r>
            <a:endParaRPr sz="2000" b="1" i="0" u="none" strike="noStrike" cap="none" dirty="0">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AD5A9DE-AC78-5B3C-AC26-0CEDBA8253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24749" y="4448175"/>
            <a:ext cx="4565943" cy="18924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3cac3295b2d_0_13"/>
          <p:cNvSpPr txBox="1">
            <a:spLocks noGrp="1"/>
          </p:cNvSpPr>
          <p:nvPr>
            <p:ph type="body" idx="1"/>
          </p:nvPr>
        </p:nvSpPr>
        <p:spPr>
          <a:xfrm>
            <a:off x="1480100" y="1086750"/>
            <a:ext cx="5037000" cy="7176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3100" b="1"/>
              <a:t>Cuando denuncias algo</a:t>
            </a:r>
            <a:r>
              <a:rPr lang="en-US" sz="3100" b="1" dirty="0"/>
              <a:t>:</a:t>
            </a:r>
            <a:endParaRPr sz="3100" b="1" dirty="0"/>
          </a:p>
          <a:p>
            <a:pPr marL="0" lvl="0" indent="0" algn="l" rtl="0">
              <a:lnSpc>
                <a:spcPct val="103333"/>
              </a:lnSpc>
              <a:spcBef>
                <a:spcPts val="0"/>
              </a:spcBef>
              <a:spcAft>
                <a:spcPts val="0"/>
              </a:spcAft>
              <a:buClr>
                <a:srgbClr val="242B62"/>
              </a:buClr>
              <a:buSzPts val="3600"/>
              <a:buNone/>
            </a:pPr>
            <a:endParaRPr sz="3800" b="1" dirty="0"/>
          </a:p>
        </p:txBody>
      </p:sp>
      <p:sp>
        <p:nvSpPr>
          <p:cNvPr id="889" name="Google Shape;889;g3cac3295b2d_0_13"/>
          <p:cNvSpPr txBox="1">
            <a:spLocks noGrp="1"/>
          </p:cNvSpPr>
          <p:nvPr>
            <p:ph type="body" idx="3"/>
          </p:nvPr>
        </p:nvSpPr>
        <p:spPr>
          <a:xfrm>
            <a:off x="1342450" y="2136725"/>
            <a:ext cx="5037000" cy="43767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El sistema lo marca internamente.</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Puede ser revisado por los moderadores (la IA elimina el spam y los abusos, mientras que los humanos revisan las denuncias graves).</a:t>
            </a:r>
            <a:endParaRPr dirty="0"/>
          </a:p>
          <a:p>
            <a:pPr marL="800100" lvl="0" indent="-342900" algn="l" rtl="0">
              <a:lnSpc>
                <a:spcPct val="103333"/>
              </a:lnSpc>
              <a:spcBef>
                <a:spcPts val="0"/>
              </a:spcBef>
              <a:spcAft>
                <a:spcPts val="0"/>
              </a:spcAft>
              <a:buSzPts val="2400"/>
              <a:buFont typeface="Wingdings" panose="05000000000000000000" pitchFamily="2" charset="2"/>
              <a:buChar char="Ø"/>
            </a:pP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Ø"/>
            </a:pPr>
            <a:r>
              <a:rPr lang="en-US" dirty="0"/>
              <a:t>Las plataformas pueden eliminar o restringir el contenido perjudicial.</a:t>
            </a:r>
            <a:endParaRPr dirty="0"/>
          </a:p>
        </p:txBody>
      </p:sp>
      <p:grpSp>
        <p:nvGrpSpPr>
          <p:cNvPr id="890" name="Google Shape;890;g3cac3295b2d_0_13"/>
          <p:cNvGrpSpPr/>
          <p:nvPr/>
        </p:nvGrpSpPr>
        <p:grpSpPr>
          <a:xfrm>
            <a:off x="9561018" y="197632"/>
            <a:ext cx="1059119" cy="1038021"/>
            <a:chOff x="9604203" y="1128049"/>
            <a:chExt cx="1750031" cy="1715169"/>
          </a:xfrm>
        </p:grpSpPr>
        <p:sp>
          <p:nvSpPr>
            <p:cNvPr id="891" name="Google Shape;891;g3cac3295b2d_0_13"/>
            <p:cNvSpPr/>
            <p:nvPr/>
          </p:nvSpPr>
          <p:spPr>
            <a:xfrm rot="1335962">
              <a:off x="9799105" y="1337414"/>
              <a:ext cx="1360226" cy="1296439"/>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92" name="Google Shape;892;g3cac3295b2d_0_13"/>
            <p:cNvGrpSpPr/>
            <p:nvPr/>
          </p:nvGrpSpPr>
          <p:grpSpPr>
            <a:xfrm>
              <a:off x="10350395" y="1654208"/>
              <a:ext cx="214914" cy="696682"/>
              <a:chOff x="4228565" y="1390736"/>
              <a:chExt cx="214914" cy="696682"/>
            </a:xfrm>
          </p:grpSpPr>
          <p:sp>
            <p:nvSpPr>
              <p:cNvPr id="893" name="Google Shape;893;g3cac3295b2d_0_13"/>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4" name="Google Shape;894;g3cac3295b2d_0_13"/>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895" name="Google Shape;895;g3cac3295b2d_0_13"/>
            <p:cNvGrpSpPr/>
            <p:nvPr/>
          </p:nvGrpSpPr>
          <p:grpSpPr>
            <a:xfrm>
              <a:off x="10293848" y="1599835"/>
              <a:ext cx="742283" cy="807675"/>
              <a:chOff x="4172018" y="1336363"/>
              <a:chExt cx="742283" cy="807675"/>
            </a:xfrm>
          </p:grpSpPr>
          <p:sp>
            <p:nvSpPr>
              <p:cNvPr id="896" name="Google Shape;896;g3cac3295b2d_0_13"/>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7" name="Google Shape;897;g3cac3295b2d_0_13"/>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8" name="Google Shape;898;g3cac3295b2d_0_13"/>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899" name="Google Shape;899;g3cac3295b2d_0_13"/>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rgbClr val="242B62"/>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pic>
        <p:nvPicPr>
          <p:cNvPr id="900" name="Google Shape;900;g3cac3295b2d_0_13" title="freepik__talk__93234.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4"/>
          </a:xfrm>
          <a:prstGeom prst="rect">
            <a:avLst/>
          </a:prstGeom>
          <a:solidFill>
            <a:srgbClr val="D9D9D9"/>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g3cac3295b2d_0_43"/>
          <p:cNvSpPr txBox="1">
            <a:spLocks noGrp="1"/>
          </p:cNvSpPr>
          <p:nvPr>
            <p:ph type="body" idx="1"/>
          </p:nvPr>
        </p:nvSpPr>
        <p:spPr>
          <a:xfrm>
            <a:off x="765110" y="826900"/>
            <a:ext cx="7953899" cy="6975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Clr>
                <a:schemeClr val="lt1"/>
              </a:buClr>
              <a:buSzPts val="3600"/>
              <a:buNone/>
            </a:pPr>
            <a:r>
              <a:rPr lang="en-US" b="1" dirty="0"/>
              <a:t>Consejos prácticos </a:t>
            </a:r>
            <a:r>
              <a:rPr lang="en-US" b="1"/>
              <a:t>para mantenerse seguro</a:t>
            </a:r>
            <a:endParaRPr b="1" dirty="0"/>
          </a:p>
        </p:txBody>
      </p:sp>
      <p:sp>
        <p:nvSpPr>
          <p:cNvPr id="906" name="Google Shape;906;g3cac3295b2d_0_43"/>
          <p:cNvSpPr/>
          <p:nvPr/>
        </p:nvSpPr>
        <p:spPr>
          <a:xfrm>
            <a:off x="3984185" y="4875742"/>
            <a:ext cx="3170533" cy="1204567"/>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7" name="Google Shape;907;g3cac3295b2d_0_43"/>
          <p:cNvSpPr/>
          <p:nvPr/>
        </p:nvSpPr>
        <p:spPr>
          <a:xfrm>
            <a:off x="5284443" y="2900107"/>
            <a:ext cx="3170548" cy="12022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8" name="Google Shape;908;g3cac3295b2d_0_43"/>
          <p:cNvSpPr/>
          <p:nvPr/>
        </p:nvSpPr>
        <p:spPr>
          <a:xfrm>
            <a:off x="5404667" y="2388062"/>
            <a:ext cx="2508149" cy="645896"/>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09" name="Google Shape;909;g3cac3295b2d_0_43"/>
          <p:cNvSpPr/>
          <p:nvPr/>
        </p:nvSpPr>
        <p:spPr>
          <a:xfrm>
            <a:off x="1786848" y="2900106"/>
            <a:ext cx="3170533" cy="120221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0" name="Google Shape;910;g3cac3295b2d_0_43"/>
          <p:cNvSpPr/>
          <p:nvPr/>
        </p:nvSpPr>
        <p:spPr>
          <a:xfrm>
            <a:off x="1946139" y="2384266"/>
            <a:ext cx="2508142" cy="6458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1" name="Google Shape;911;g3cac3295b2d_0_43"/>
          <p:cNvSpPr/>
          <p:nvPr/>
        </p:nvSpPr>
        <p:spPr>
          <a:xfrm>
            <a:off x="7529829" y="4875742"/>
            <a:ext cx="3170548" cy="1202214"/>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2" name="Google Shape;912;g3cac3295b2d_0_43"/>
          <p:cNvSpPr/>
          <p:nvPr/>
        </p:nvSpPr>
        <p:spPr>
          <a:xfrm>
            <a:off x="4150593" y="4373406"/>
            <a:ext cx="2508149" cy="645896"/>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3" name="Google Shape;913;g3cac3295b2d_0_43"/>
          <p:cNvSpPr/>
          <p:nvPr/>
        </p:nvSpPr>
        <p:spPr>
          <a:xfrm>
            <a:off x="7655865" y="4371049"/>
            <a:ext cx="2508142" cy="645896"/>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914" name="Google Shape;914;g3cac3295b2d_0_43"/>
          <p:cNvSpPr txBox="1"/>
          <p:nvPr/>
        </p:nvSpPr>
        <p:spPr>
          <a:xfrm>
            <a:off x="2069649" y="2375794"/>
            <a:ext cx="2604900" cy="645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Detente y comprueba</a:t>
            </a:r>
            <a:endParaRPr sz="1900" b="0" i="0" u="none" strike="noStrike" cap="none">
              <a:solidFill>
                <a:srgbClr val="000000"/>
              </a:solidFill>
              <a:latin typeface="Arial"/>
              <a:ea typeface="Arial"/>
              <a:cs typeface="Arial"/>
              <a:sym typeface="Arial"/>
            </a:endParaRPr>
          </a:p>
        </p:txBody>
      </p:sp>
      <p:sp>
        <p:nvSpPr>
          <p:cNvPr id="915" name="Google Shape;915;g3cac3295b2d_0_43"/>
          <p:cNvSpPr txBox="1"/>
          <p:nvPr/>
        </p:nvSpPr>
        <p:spPr>
          <a:xfrm>
            <a:off x="5546089" y="2518565"/>
            <a:ext cx="2378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Denunciar y proteger</a:t>
            </a:r>
            <a:endParaRPr sz="1900" b="0" i="0" u="none" strike="noStrike" cap="none">
              <a:solidFill>
                <a:srgbClr val="000000"/>
              </a:solidFill>
              <a:latin typeface="Arial"/>
              <a:ea typeface="Arial"/>
              <a:cs typeface="Arial"/>
              <a:sym typeface="Arial"/>
            </a:endParaRPr>
          </a:p>
        </p:txBody>
      </p:sp>
      <p:sp>
        <p:nvSpPr>
          <p:cNvPr id="916" name="Google Shape;916;g3cac3295b2d_0_43"/>
          <p:cNvSpPr txBox="1"/>
          <p:nvPr/>
        </p:nvSpPr>
        <p:spPr>
          <a:xfrm>
            <a:off x="4374025" y="4363938"/>
            <a:ext cx="2061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Personaliza la privacidad</a:t>
            </a:r>
            <a:endParaRPr sz="1900" b="0" i="0" u="none" strike="noStrike" cap="none">
              <a:solidFill>
                <a:srgbClr val="000000"/>
              </a:solidFill>
              <a:latin typeface="Arial"/>
              <a:ea typeface="Arial"/>
              <a:cs typeface="Arial"/>
              <a:sym typeface="Arial"/>
            </a:endParaRPr>
          </a:p>
        </p:txBody>
      </p:sp>
      <p:sp>
        <p:nvSpPr>
          <p:cNvPr id="917" name="Google Shape;917;g3cac3295b2d_0_43"/>
          <p:cNvSpPr txBox="1"/>
          <p:nvPr/>
        </p:nvSpPr>
        <p:spPr>
          <a:xfrm>
            <a:off x="7830225" y="4478550"/>
            <a:ext cx="2203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1900" b="1" i="0" u="none" strike="noStrike" cap="none">
                <a:solidFill>
                  <a:schemeClr val="lt1"/>
                </a:solidFill>
                <a:latin typeface="Calibri"/>
                <a:ea typeface="Calibri"/>
                <a:cs typeface="Calibri"/>
                <a:sym typeface="Calibri"/>
              </a:rPr>
              <a:t>Pide ayuda</a:t>
            </a:r>
            <a:endParaRPr sz="1900" b="0" i="0" u="none" strike="noStrike" cap="none">
              <a:solidFill>
                <a:srgbClr val="000000"/>
              </a:solidFill>
              <a:latin typeface="Arial"/>
              <a:ea typeface="Arial"/>
              <a:cs typeface="Arial"/>
              <a:sym typeface="Arial"/>
            </a:endParaRPr>
          </a:p>
        </p:txBody>
      </p:sp>
      <p:sp>
        <p:nvSpPr>
          <p:cNvPr id="918" name="Google Shape;918;g3cac3295b2d_0_43"/>
          <p:cNvSpPr/>
          <p:nvPr/>
        </p:nvSpPr>
        <p:spPr>
          <a:xfrm>
            <a:off x="2069649" y="3282257"/>
            <a:ext cx="2702375" cy="559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Si un mensaje te parece extraño, detente y piénsalo antes de actuar… Recuerda el método SIFT del Módulo 1</a:t>
            </a:r>
            <a:endParaRPr sz="1400" b="1" i="0" u="none" strike="noStrike" cap="none" dirty="0">
              <a:solidFill>
                <a:srgbClr val="242B62"/>
              </a:solidFill>
              <a:latin typeface="Arial"/>
              <a:ea typeface="Arial"/>
              <a:cs typeface="Arial"/>
              <a:sym typeface="Arial"/>
            </a:endParaRPr>
          </a:p>
        </p:txBody>
      </p:sp>
      <p:sp>
        <p:nvSpPr>
          <p:cNvPr id="919" name="Google Shape;919;g3cac3295b2d_0_43"/>
          <p:cNvSpPr/>
          <p:nvPr/>
        </p:nvSpPr>
        <p:spPr>
          <a:xfrm>
            <a:off x="4284871" y="5149796"/>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242B62"/>
                </a:solidFill>
                <a:latin typeface="Calibri"/>
                <a:ea typeface="Calibri"/>
                <a:cs typeface="Calibri"/>
                <a:sym typeface="Calibri"/>
              </a:rPr>
              <a:t>Explora los ajustes de cada aplicación para limitar el acceso a tu información personal.</a:t>
            </a:r>
            <a:endParaRPr sz="1400" b="1" i="0" u="none" strike="noStrike" cap="none" dirty="0">
              <a:solidFill>
                <a:srgbClr val="242B62"/>
              </a:solidFill>
              <a:latin typeface="Arial"/>
              <a:ea typeface="Arial"/>
              <a:cs typeface="Arial"/>
              <a:sym typeface="Arial"/>
            </a:endParaRPr>
          </a:p>
        </p:txBody>
      </p:sp>
      <p:sp>
        <p:nvSpPr>
          <p:cNvPr id="920" name="Google Shape;920;g3cac3295b2d_0_43"/>
          <p:cNvSpPr/>
          <p:nvPr/>
        </p:nvSpPr>
        <p:spPr>
          <a:xfrm>
            <a:off x="7830250" y="5110304"/>
            <a:ext cx="2604900" cy="793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No hay por qué avergonzarse de preguntar a un amigo o familiar si tienes dudas.</a:t>
            </a:r>
            <a:endParaRPr sz="1400" b="1" i="0" u="none" strike="noStrike" cap="none">
              <a:solidFill>
                <a:srgbClr val="000000"/>
              </a:solidFill>
              <a:latin typeface="Arial"/>
              <a:ea typeface="Arial"/>
              <a:cs typeface="Arial"/>
              <a:sym typeface="Arial"/>
            </a:endParaRPr>
          </a:p>
        </p:txBody>
      </p:sp>
      <p:grpSp>
        <p:nvGrpSpPr>
          <p:cNvPr id="921" name="Google Shape;921;g3cac3295b2d_0_43"/>
          <p:cNvGrpSpPr/>
          <p:nvPr/>
        </p:nvGrpSpPr>
        <p:grpSpPr>
          <a:xfrm>
            <a:off x="8914037" y="574506"/>
            <a:ext cx="1248482" cy="1202272"/>
            <a:chOff x="5495623" y="2716950"/>
            <a:chExt cx="1439007" cy="1385585"/>
          </a:xfrm>
        </p:grpSpPr>
        <p:sp>
          <p:nvSpPr>
            <p:cNvPr id="922" name="Google Shape;922;g3cac3295b2d_0_43"/>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nvGrpSpPr>
            <p:cNvPr id="923" name="Google Shape;923;g3cac3295b2d_0_43"/>
            <p:cNvGrpSpPr/>
            <p:nvPr/>
          </p:nvGrpSpPr>
          <p:grpSpPr>
            <a:xfrm>
              <a:off x="5495623" y="2716950"/>
              <a:ext cx="1439007" cy="1385585"/>
              <a:chOff x="5495623" y="2716950"/>
              <a:chExt cx="1439007" cy="1385585"/>
            </a:xfrm>
          </p:grpSpPr>
          <p:sp>
            <p:nvSpPr>
              <p:cNvPr id="924" name="Google Shape;924;g3cac3295b2d_0_43"/>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sp>
            <p:nvSpPr>
              <p:cNvPr id="925" name="Google Shape;925;g3cac3295b2d_0_43"/>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6" name="Google Shape;926;g3cac3295b2d_0_43"/>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81375" tIns="40675" rIns="81375" bIns="40675" anchor="ctr" anchorCtr="0">
              <a:noAutofit/>
            </a:bodyPr>
            <a:lstStyle/>
            <a:p>
              <a:pPr marL="0" marR="0" lvl="0" indent="0" algn="l" rtl="0">
                <a:lnSpc>
                  <a:spcPct val="100000"/>
                </a:lnSpc>
                <a:spcBef>
                  <a:spcPts val="0"/>
                </a:spcBef>
                <a:spcAft>
                  <a:spcPts val="0"/>
                </a:spcAft>
                <a:buClr>
                  <a:srgbClr val="000000"/>
                </a:buClr>
                <a:buSzPts val="1602"/>
                <a:buFont typeface="Arial"/>
                <a:buNone/>
              </a:pPr>
              <a:endParaRPr sz="1602" b="0" i="0" u="none" strike="noStrike" cap="none">
                <a:solidFill>
                  <a:schemeClr val="dk1"/>
                </a:solidFill>
                <a:latin typeface="Calibri"/>
                <a:ea typeface="Calibri"/>
                <a:cs typeface="Calibri"/>
                <a:sym typeface="Calibri"/>
              </a:endParaRPr>
            </a:p>
          </p:txBody>
        </p:sp>
      </p:grpSp>
      <p:sp>
        <p:nvSpPr>
          <p:cNvPr id="927" name="Google Shape;927;g3cac3295b2d_0_43"/>
          <p:cNvSpPr txBox="1"/>
          <p:nvPr/>
        </p:nvSpPr>
        <p:spPr>
          <a:xfrm>
            <a:off x="5534300" y="3237863"/>
            <a:ext cx="2508000" cy="645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Si algo te parece sospechoso, denúncialo.</a:t>
            </a: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3cac3295b2d_0_43"/>
          <p:cNvSpPr/>
          <p:nvPr/>
        </p:nvSpPr>
        <p:spPr>
          <a:xfrm>
            <a:off x="0" y="4707600"/>
            <a:ext cx="2867100" cy="2150700"/>
          </a:xfrm>
          <a:prstGeom prst="round2SameRect">
            <a:avLst>
              <a:gd name="adj1" fmla="val 16667"/>
              <a:gd name="adj2" fmla="val 0"/>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Calibri"/>
                <a:ea typeface="Calibri"/>
                <a:cs typeface="Calibri"/>
                <a:sym typeface="Calibri"/>
              </a:rPr>
              <a:t>Aprender a utilizar estas herramientas te ayuda a </a:t>
            </a:r>
            <a:r>
              <a:rPr lang="en-US" sz="1800" b="1" i="0" u="none" strike="noStrike" cap="none" dirty="0">
                <a:solidFill>
                  <a:schemeClr val="lt1"/>
                </a:solidFill>
                <a:latin typeface="Calibri"/>
                <a:ea typeface="Calibri"/>
                <a:cs typeface="Calibri"/>
                <a:sym typeface="Calibri"/>
              </a:rPr>
              <a:t>reducir el estrés, </a:t>
            </a:r>
            <a:r>
              <a:rPr lang="en-US" sz="1800" b="0" i="0" u="none" strike="noStrike" cap="none" dirty="0">
                <a:solidFill>
                  <a:schemeClr val="lt1"/>
                </a:solidFill>
                <a:latin typeface="Calibri"/>
                <a:ea typeface="Calibri"/>
                <a:cs typeface="Calibri"/>
                <a:sym typeface="Calibri"/>
              </a:rPr>
              <a:t>a </a:t>
            </a:r>
            <a:r>
              <a:rPr lang="en-US" sz="1800" b="1" i="0" u="none" strike="noStrike" cap="none" dirty="0">
                <a:solidFill>
                  <a:schemeClr val="lt1"/>
                </a:solidFill>
                <a:latin typeface="Calibri"/>
                <a:ea typeface="Calibri"/>
                <a:cs typeface="Calibri"/>
                <a:sym typeface="Calibri"/>
              </a:rPr>
              <a:t>sentirte más seguro </a:t>
            </a:r>
            <a:r>
              <a:rPr lang="en-US" sz="1800" b="0" i="0" u="none" strike="noStrike" cap="none" dirty="0">
                <a:solidFill>
                  <a:schemeClr val="lt1"/>
                </a:solidFill>
                <a:latin typeface="Calibri"/>
                <a:ea typeface="Calibri"/>
                <a:cs typeface="Calibri"/>
                <a:sym typeface="Calibri"/>
              </a:rPr>
              <a:t>y a disfrutar de la comunicación en línea de forma segura.</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g3c8abc38406_0_24"/>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05</a:t>
            </a:r>
            <a:endParaRPr/>
          </a:p>
        </p:txBody>
      </p:sp>
      <p:pic>
        <p:nvPicPr>
          <p:cNvPr id="935" name="Google Shape;935;g3c8abc38406_0_24" descr="People in a computer screen"/>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936" name="Google Shape;936;g3c8abc38406_0_24"/>
          <p:cNvSpPr/>
          <p:nvPr/>
        </p:nvSpPr>
        <p:spPr>
          <a:xfrm>
            <a:off x="5150498" y="3429000"/>
            <a:ext cx="4473002" cy="230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937" name="Google Shape;937;g3c8abc38406_0_24"/>
          <p:cNvSpPr txBox="1"/>
          <p:nvPr/>
        </p:nvSpPr>
        <p:spPr>
          <a:xfrm>
            <a:off x="5253135" y="3439800"/>
            <a:ext cx="4370365"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BIENESTAR, SOLEDAD E INTERACCIÓN SALUDABLE EN INTERNET</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g3cb041f9ae0_0_1"/>
          <p:cNvSpPr txBox="1">
            <a:spLocks noGrp="1"/>
          </p:cNvSpPr>
          <p:nvPr>
            <p:ph type="body" idx="1"/>
          </p:nvPr>
        </p:nvSpPr>
        <p:spPr>
          <a:xfrm>
            <a:off x="746448" y="1025248"/>
            <a:ext cx="6746033"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La soledad y las relaciones sociales</a:t>
            </a:r>
            <a:endParaRPr/>
          </a:p>
        </p:txBody>
      </p:sp>
      <p:sp>
        <p:nvSpPr>
          <p:cNvPr id="944" name="Google Shape;944;g3cb041f9ae0_0_1"/>
          <p:cNvSpPr txBox="1">
            <a:spLocks noGrp="1"/>
          </p:cNvSpPr>
          <p:nvPr>
            <p:ph type="body" idx="2"/>
          </p:nvPr>
        </p:nvSpPr>
        <p:spPr>
          <a:xfrm>
            <a:off x="954149" y="2860139"/>
            <a:ext cx="5475225" cy="20394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t>La soledad </a:t>
            </a:r>
            <a:r>
              <a:rPr lang="en-US" dirty="0"/>
              <a:t>afecta a muchas personas y </a:t>
            </a:r>
            <a:r>
              <a:rPr lang="en-US" b="1" dirty="0"/>
              <a:t>puede repercutir en la salud mental y física</a:t>
            </a:r>
            <a:r>
              <a:rPr lang="en-US" dirty="0"/>
              <a:t>. </a:t>
            </a:r>
          </a:p>
          <a:p>
            <a:pPr marL="0" lvl="0" indent="0" algn="l" rtl="0">
              <a:lnSpc>
                <a:spcPct val="103333"/>
              </a:lnSpc>
              <a:spcBef>
                <a:spcPts val="0"/>
              </a:spcBef>
              <a:spcAft>
                <a:spcPts val="0"/>
              </a:spcAft>
              <a:buClr>
                <a:srgbClr val="242B62"/>
              </a:buClr>
              <a:buSzPts val="2400"/>
              <a:buNone/>
            </a:pPr>
            <a:r>
              <a:rPr lang="en-US" b="1" dirty="0"/>
              <a:t>Sentirse aislado </a:t>
            </a:r>
            <a:r>
              <a:rPr lang="en-US" dirty="0"/>
              <a:t>es algo habitual, pero </a:t>
            </a:r>
            <a:r>
              <a:rPr lang="en-US" b="1" dirty="0"/>
              <a:t>se puede mitigar mediante las relaciones sociales… ¡incluso las relaciones sociales en línea!</a:t>
            </a:r>
            <a:endParaRPr dirty="0"/>
          </a:p>
        </p:txBody>
      </p:sp>
      <p:pic>
        <p:nvPicPr>
          <p:cNvPr id="945" name="Google Shape;945;g3cb041f9ae0_0_1" descr="Two people standing together&#10;&#10;AI-generated content may be incorrect."/>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5" cy="4336988"/>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1">
          <a:extLst>
            <a:ext uri="{FF2B5EF4-FFF2-40B4-BE49-F238E27FC236}">
              <a16:creationId xmlns:a16="http://schemas.microsoft.com/office/drawing/2014/main" id="{2963194B-B9CE-047E-3C62-523B9FDB7563}"/>
            </a:ext>
          </a:extLst>
        </p:cNvPr>
        <p:cNvGrpSpPr/>
        <p:nvPr/>
      </p:nvGrpSpPr>
      <p:grpSpPr>
        <a:xfrm>
          <a:off x="0" y="0"/>
          <a:ext cx="0" cy="0"/>
          <a:chOff x="0" y="0"/>
          <a:chExt cx="0" cy="0"/>
        </a:xfrm>
      </p:grpSpPr>
      <p:sp>
        <p:nvSpPr>
          <p:cNvPr id="462" name="Google Shape;462;g3ce1553e39b_0_0">
            <a:extLst>
              <a:ext uri="{FF2B5EF4-FFF2-40B4-BE49-F238E27FC236}">
                <a16:creationId xmlns:a16="http://schemas.microsoft.com/office/drawing/2014/main" id="{7EF32CDB-6BF2-0C0A-2C82-3BA93D59732F}"/>
              </a:ext>
            </a:extLst>
          </p:cNvPr>
          <p:cNvSpPr txBox="1">
            <a:spLocks noGrp="1"/>
          </p:cNvSpPr>
          <p:nvPr>
            <p:ph type="body" idx="1"/>
          </p:nvPr>
        </p:nvSpPr>
        <p:spPr>
          <a:xfrm>
            <a:off x="1751601" y="483350"/>
            <a:ext cx="7896252"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sz="2800" b="1" dirty="0"/>
              <a:t>Ventajas de las redes sociales y las herramientas de comunicación:</a:t>
            </a:r>
            <a:endParaRPr sz="2800" dirty="0"/>
          </a:p>
        </p:txBody>
      </p:sp>
      <p:graphicFrame>
        <p:nvGraphicFramePr>
          <p:cNvPr id="463" name="Google Shape;463;g3ce1553e39b_0_0">
            <a:extLst>
              <a:ext uri="{FF2B5EF4-FFF2-40B4-BE49-F238E27FC236}">
                <a16:creationId xmlns:a16="http://schemas.microsoft.com/office/drawing/2014/main" id="{C04B85DC-C258-1A84-649F-E8806A8FA559}"/>
              </a:ext>
            </a:extLst>
          </p:cNvPr>
          <p:cNvGraphicFramePr/>
          <p:nvPr>
            <p:extLst>
              <p:ext uri="{D42A27DB-BD31-4B8C-83A1-F6EECF244321}">
                <p14:modId xmlns:p14="http://schemas.microsoft.com/office/powerpoint/2010/main" val="3739513521"/>
              </p:ext>
            </p:extLst>
          </p:nvPr>
        </p:nvGraphicFramePr>
        <p:xfrm>
          <a:off x="1464906" y="1451612"/>
          <a:ext cx="9227976" cy="4345346"/>
        </p:xfrm>
        <a:graphic>
          <a:graphicData uri="http://schemas.openxmlformats.org/drawingml/2006/table">
            <a:tbl>
              <a:tblPr>
                <a:noFill/>
                <a:tableStyleId>{DF7776BB-8149-4868-97FF-04BBAE9743FF}</a:tableStyleId>
              </a:tblPr>
              <a:tblGrid>
                <a:gridCol w="9227976">
                  <a:extLst>
                    <a:ext uri="{9D8B030D-6E8A-4147-A177-3AD203B41FA5}">
                      <a16:colId xmlns:a16="http://schemas.microsoft.com/office/drawing/2014/main" val="20000"/>
                    </a:ext>
                  </a:extLst>
                </a:gridCol>
              </a:tblGrid>
              <a:tr h="870628">
                <a:tc>
                  <a:txBody>
                    <a:bodyPr/>
                    <a:lstStyle/>
                    <a:p>
                      <a:pPr marL="0" marR="0" lvl="0" indent="0" algn="l" rtl="0">
                        <a:lnSpc>
                          <a:spcPct val="100000"/>
                        </a:lnSpc>
                        <a:spcBef>
                          <a:spcPts val="0"/>
                        </a:spcBef>
                        <a:spcAft>
                          <a:spcPts val="0"/>
                        </a:spcAft>
                        <a:buClr>
                          <a:srgbClr val="000000"/>
                        </a:buClr>
                        <a:buSzPts val="3600"/>
                        <a:buFont typeface="Arial"/>
                        <a:buNone/>
                      </a:pPr>
                      <a:r>
                        <a:rPr lang="es-ES" sz="2800" b="1" i="0" u="none" strike="noStrike" cap="none" dirty="0">
                          <a:solidFill>
                            <a:srgbClr val="6296D0"/>
                          </a:solidFill>
                          <a:latin typeface="Calibri"/>
                          <a:ea typeface="Calibri"/>
                          <a:cs typeface="Calibri"/>
                          <a:sym typeface="Arial"/>
                        </a:rPr>
                        <a:t>Las redes sociales </a:t>
                      </a:r>
                      <a:r>
                        <a:rPr lang="es-ES" sz="2800" b="1" i="0" u="none" strike="noStrike" cap="none" dirty="0" err="1">
                          <a:solidFill>
                            <a:srgbClr val="6296D0"/>
                          </a:solidFill>
                          <a:latin typeface="Calibri"/>
                          <a:ea typeface="Calibri"/>
                          <a:cs typeface="Calibri"/>
                          <a:sym typeface="Arial"/>
                        </a:rPr>
                        <a:t>ofrecen importantes ventajas para el desarrollo </a:t>
                      </a:r>
                      <a:r>
                        <a:rPr lang="es-ES" sz="2800" b="1" i="0" u="none" strike="noStrike" cap="none" dirty="0">
                          <a:solidFill>
                            <a:srgbClr val="6296D0"/>
                          </a:solidFill>
                          <a:latin typeface="Calibri"/>
                          <a:ea typeface="Calibri"/>
                          <a:cs typeface="Calibri"/>
                          <a:sym typeface="Arial"/>
                        </a:rPr>
                        <a:t>personal, </a:t>
                      </a:r>
                      <a:r>
                        <a:rPr lang="es-ES" sz="2800" b="1" i="0" u="none" strike="noStrike" cap="none" dirty="0" err="1">
                          <a:solidFill>
                            <a:srgbClr val="6296D0"/>
                          </a:solidFill>
                          <a:latin typeface="Calibri"/>
                          <a:ea typeface="Calibri"/>
                          <a:cs typeface="Calibri"/>
                          <a:sym typeface="Arial"/>
                        </a:rPr>
                        <a:t>académico </a:t>
                      </a:r>
                      <a:r>
                        <a:rPr lang="es-ES" sz="2800" b="1" i="0" u="none" strike="noStrike" cap="none" dirty="0">
                          <a:solidFill>
                            <a:srgbClr val="6296D0"/>
                          </a:solidFill>
                          <a:latin typeface="Calibri"/>
                          <a:ea typeface="Calibri"/>
                          <a:cs typeface="Calibri"/>
                          <a:sym typeface="Arial"/>
                        </a:rPr>
                        <a:t>y </a:t>
                      </a:r>
                      <a:r>
                        <a:rPr lang="es-ES" sz="2800" b="1" i="0" u="none" strike="noStrike" cap="none" dirty="0" err="1">
                          <a:solidFill>
                            <a:srgbClr val="6296D0"/>
                          </a:solidFill>
                          <a:latin typeface="Calibri"/>
                          <a:ea typeface="Calibri"/>
                          <a:cs typeface="Calibri"/>
                          <a:sym typeface="Arial"/>
                        </a:rPr>
                        <a:t>profesional</a:t>
                      </a:r>
                      <a:endParaRPr sz="2800" b="1" i="0" u="none" strike="noStrike" cap="none" dirty="0">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Mantener relaciones</a:t>
                      </a:r>
                      <a:r>
                        <a:rPr lang="en-US" sz="2400" b="1" u="none" strike="noStrike" cap="none" dirty="0">
                          <a:solidFill>
                            <a:srgbClr val="CA7BB3"/>
                          </a:solidFill>
                          <a:latin typeface="Calibri"/>
                          <a:ea typeface="Calibri"/>
                          <a:cs typeface="Calibri"/>
                          <a:sym typeface="Calibri"/>
                        </a:rPr>
                        <a:t>: </a:t>
                      </a:r>
                      <a:r>
                        <a:rPr lang="es-ES" sz="2400" b="0" i="0" u="none" strike="noStrike" cap="none" dirty="0" err="1">
                          <a:solidFill>
                            <a:srgbClr val="242B62"/>
                          </a:solidFill>
                          <a:latin typeface="Calibri"/>
                          <a:ea typeface="Calibri"/>
                          <a:cs typeface="Calibri"/>
                          <a:sym typeface="Arial"/>
                        </a:rPr>
                        <a:t>mantenerse </a:t>
                      </a:r>
                      <a:r>
                        <a:rPr lang="es-ES" sz="2400" b="0" i="0" u="none" strike="noStrike" cap="none" dirty="0">
                          <a:solidFill>
                            <a:srgbClr val="242B62"/>
                          </a:solidFill>
                          <a:latin typeface="Calibri"/>
                          <a:ea typeface="Calibri"/>
                          <a:cs typeface="Calibri"/>
                          <a:sym typeface="Arial"/>
                        </a:rPr>
                        <a:t>en </a:t>
                      </a:r>
                      <a:r>
                        <a:rPr lang="es-ES" sz="2400" b="0" i="0" u="none" strike="noStrike" cap="none" dirty="0" err="1">
                          <a:solidFill>
                            <a:srgbClr val="242B62"/>
                          </a:solidFill>
                          <a:latin typeface="Calibri"/>
                          <a:ea typeface="Calibri"/>
                          <a:cs typeface="Calibri"/>
                          <a:sym typeface="Arial"/>
                        </a:rPr>
                        <a:t>contacto con familiares </a:t>
                      </a:r>
                      <a:r>
                        <a:rPr lang="es-ES" sz="2400" b="0" i="0" u="none" strike="noStrike" cap="none" dirty="0">
                          <a:solidFill>
                            <a:srgbClr val="242B62"/>
                          </a:solidFill>
                          <a:latin typeface="Calibri"/>
                          <a:ea typeface="Calibri"/>
                          <a:cs typeface="Calibri"/>
                          <a:sym typeface="Arial"/>
                        </a:rPr>
                        <a:t>y </a:t>
                      </a:r>
                      <a:r>
                        <a:rPr lang="es-ES" sz="2400" b="0" i="0" u="none" strike="noStrike" cap="none" dirty="0" err="1">
                          <a:solidFill>
                            <a:srgbClr val="242B62"/>
                          </a:solidFill>
                          <a:latin typeface="Calibri"/>
                          <a:ea typeface="Calibri"/>
                          <a:cs typeface="Calibri"/>
                          <a:sym typeface="Arial"/>
                        </a:rPr>
                        <a:t>amigos que viven lejos</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646916">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a:solidFill>
                            <a:srgbClr val="C67CB5"/>
                          </a:solidFill>
                          <a:uFill>
                            <a:noFill/>
                          </a:uFill>
                          <a:latin typeface="Calibri"/>
                          <a:ea typeface="Calibri"/>
                          <a:cs typeface="Calibri"/>
                          <a:sym typeface="Arial"/>
                        </a:rPr>
                        <a:t>Noticias en tiempo real</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recibe actualizaciones rápidas sobre noticias de última hora y novedades culturales.</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rPr>
                        <a:t>Entretenimiento</a:t>
                      </a:r>
                      <a:r>
                        <a:rPr lang="en-US" sz="2400" b="1" u="none" strike="noStrike" cap="none" dirty="0">
                          <a:solidFill>
                            <a:srgbClr val="C67CB5"/>
                          </a:solidFill>
                          <a:latin typeface="Calibri"/>
                          <a:ea typeface="Calibri"/>
                          <a:cs typeface="Calibri"/>
                          <a:sym typeface="Calibri"/>
                        </a:rPr>
                        <a:t>: </a:t>
                      </a:r>
                      <a:r>
                        <a:rPr lang="en-US" sz="2400" b="0" u="none" strike="noStrike" cap="none" dirty="0">
                          <a:solidFill>
                            <a:srgbClr val="242B62"/>
                          </a:solidFill>
                          <a:latin typeface="Calibri"/>
                          <a:ea typeface="Calibri"/>
                          <a:cs typeface="Calibri"/>
                          <a:sym typeface="Calibri"/>
                        </a:rPr>
                        <a:t>pueden servir como una forma de entretenerse</a:t>
                      </a:r>
                      <a:r>
                        <a:rPr lang="en-US" sz="2400" u="none" strike="noStrike" cap="none" dirty="0">
                          <a:solidFill>
                            <a:srgbClr val="242B62"/>
                          </a:solidFill>
                          <a:latin typeface="Calibri"/>
                          <a:ea typeface="Calibri"/>
                          <a:cs typeface="Calibri"/>
                          <a:sym typeface="Calibri"/>
                        </a:rPr>
                        <a:t>.</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lgn="ctr">
                      <a:solidFill>
                        <a:srgbClr val="242B62"/>
                      </a:solidFill>
                      <a:prstDash val="solid"/>
                      <a:round/>
                      <a:headEnd type="none" w="sm" len="sm"/>
                      <a:tailEnd type="none" w="sm" len="sm"/>
                    </a:lnB>
                  </a:tcPr>
                </a:tc>
                <a:extLst>
                  <a:ext uri="{0D108BD9-81ED-4DB2-BD59-A6C34878D82A}">
                    <a16:rowId xmlns:a16="http://schemas.microsoft.com/office/drawing/2014/main" val="10003"/>
                  </a:ext>
                </a:extLst>
              </a:tr>
              <a:tr h="323458">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s-ES" sz="2400" b="1" i="0" u="none" strike="noStrike" cap="none" dirty="0" err="1">
                          <a:solidFill>
                            <a:srgbClr val="C67CB5"/>
                          </a:solidFill>
                          <a:uFill>
                            <a:noFill/>
                          </a:uFill>
                          <a:latin typeface="Calibri"/>
                          <a:ea typeface="Calibri"/>
                          <a:cs typeface="Calibri"/>
                          <a:sym typeface="Arial"/>
                        </a:rPr>
                        <a:t>Grupos de apoyo</a:t>
                      </a:r>
                      <a:r>
                        <a:rPr lang="es-ES" sz="2400" b="1" i="0" u="none" strike="noStrike" cap="none" dirty="0">
                          <a:solidFill>
                            <a:srgbClr val="C67CB5"/>
                          </a:solidFill>
                          <a:uFill>
                            <a:noFill/>
                          </a:uFill>
                          <a:latin typeface="Calibri"/>
                          <a:ea typeface="Calibri"/>
                          <a:cs typeface="Calibri"/>
                          <a:sym typeface="Arial"/>
                        </a:rPr>
                        <a:t>: </a:t>
                      </a:r>
                      <a:r>
                        <a:rPr lang="es-ES" sz="2400" b="0" i="0" u="none" strike="noStrike" cap="none" dirty="0" err="1">
                          <a:solidFill>
                            <a:srgbClr val="242B62"/>
                          </a:solidFill>
                          <a:latin typeface="Calibri"/>
                          <a:ea typeface="Calibri"/>
                          <a:cs typeface="Calibri"/>
                          <a:sym typeface="Arial"/>
                        </a:rPr>
                        <a:t>conectar con otras personas para </a:t>
                      </a:r>
                      <a:r>
                        <a:rPr lang="es-ES" sz="2400" b="0" i="0" u="none" strike="noStrike" cap="none" dirty="0">
                          <a:solidFill>
                            <a:srgbClr val="242B62"/>
                          </a:solidFill>
                          <a:latin typeface="Calibri"/>
                          <a:ea typeface="Calibri"/>
                          <a:cs typeface="Calibri"/>
                          <a:sym typeface="Arial"/>
                        </a:rPr>
                        <a:t>compartir </a:t>
                      </a:r>
                      <a:r>
                        <a:rPr lang="es-ES" sz="2400" b="0" i="0" u="none" strike="noStrike" cap="none" dirty="0" err="1">
                          <a:solidFill>
                            <a:srgbClr val="242B62"/>
                          </a:solidFill>
                          <a:latin typeface="Calibri"/>
                          <a:ea typeface="Calibri"/>
                          <a:cs typeface="Calibri"/>
                          <a:sym typeface="Arial"/>
                        </a:rPr>
                        <a:t>experiencias </a:t>
                      </a:r>
                      <a:r>
                        <a:rPr lang="es-ES" sz="2400" b="0" i="0" u="none" strike="noStrike" cap="none" dirty="0">
                          <a:solidFill>
                            <a:srgbClr val="242B62"/>
                          </a:solidFill>
                          <a:latin typeface="Calibri"/>
                          <a:ea typeface="Calibri"/>
                          <a:cs typeface="Calibri"/>
                          <a:sym typeface="Arial"/>
                        </a:rPr>
                        <a:t>e ideas</a:t>
                      </a:r>
                      <a:endParaRPr sz="2400" b="0" i="0" u="none" strike="noStrike" cap="none" dirty="0">
                        <a:solidFill>
                          <a:srgbClr val="242B62"/>
                        </a:solidFill>
                        <a:latin typeface="Calibri"/>
                        <a:ea typeface="Calibri"/>
                        <a:cs typeface="Calibri"/>
                        <a:sym typeface="Arial"/>
                      </a:endParaRPr>
                    </a:p>
                  </a:txBody>
                  <a:tcPr marL="91425" marR="91425" marT="91425" marB="91425">
                    <a:lnL w="9525" cap="flat" cmpd="sng" algn="ctr">
                      <a:solidFill>
                        <a:srgbClr val="242B62"/>
                      </a:solidFill>
                      <a:prstDash val="solid"/>
                      <a:round/>
                      <a:headEnd type="none" w="sm" len="sm"/>
                      <a:tailEnd type="none" w="sm" len="sm"/>
                    </a:lnL>
                    <a:lnR w="9525" cap="flat" cmpd="sng" algn="ctr">
                      <a:solidFill>
                        <a:srgbClr val="242B62"/>
                      </a:solidFill>
                      <a:prstDash val="solid"/>
                      <a:round/>
                      <a:headEnd type="none" w="sm" len="sm"/>
                      <a:tailEnd type="none" w="sm" len="sm"/>
                    </a:lnR>
                    <a:lnT w="9525" cap="flat" cmpd="sng" algn="ctr">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2658044585"/>
                  </a:ext>
                </a:extLst>
              </a:tr>
            </a:tbl>
          </a:graphicData>
        </a:graphic>
      </p:graphicFrame>
      <p:sp>
        <p:nvSpPr>
          <p:cNvPr id="464" name="Google Shape;464;g3ce1553e39b_0_0">
            <a:extLst>
              <a:ext uri="{FF2B5EF4-FFF2-40B4-BE49-F238E27FC236}">
                <a16:creationId xmlns:a16="http://schemas.microsoft.com/office/drawing/2014/main" id="{5A838047-F616-BC5A-DC3C-C6574D90464B}"/>
              </a:ext>
            </a:extLst>
          </p:cNvPr>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s-ES" sz="2400" b="0" i="0" u="none" strike="noStrike" cap="none" dirty="0" err="1">
                <a:solidFill>
                  <a:schemeClr val="lt1"/>
                </a:solidFill>
                <a:latin typeface="Calibri"/>
                <a:ea typeface="Calibri"/>
                <a:cs typeface="Calibri"/>
                <a:sym typeface="Calibri"/>
              </a:rPr>
              <a:t>Si </a:t>
            </a:r>
            <a:r>
              <a:rPr lang="es-ES" sz="2400" b="0" i="0" u="none" strike="noStrike" cap="none" dirty="0">
                <a:solidFill>
                  <a:schemeClr val="lt1"/>
                </a:solidFill>
                <a:latin typeface="Calibri"/>
                <a:ea typeface="Calibri"/>
                <a:cs typeface="Calibri"/>
                <a:sym typeface="Calibri"/>
              </a:rPr>
              <a:t>se </a:t>
            </a:r>
            <a:r>
              <a:rPr lang="es-ES" sz="2400" b="0" i="0" u="none" strike="noStrike" cap="none" dirty="0" err="1">
                <a:solidFill>
                  <a:schemeClr val="lt1"/>
                </a:solidFill>
                <a:latin typeface="Calibri"/>
                <a:ea typeface="Calibri"/>
                <a:cs typeface="Calibri"/>
                <a:sym typeface="Calibri"/>
              </a:rPr>
              <a:t>utilizan correctamente</a:t>
            </a:r>
            <a:r>
              <a:rPr lang="es-ES" sz="2400" b="0" i="0" u="none" strike="noStrike" cap="none" dirty="0">
                <a:solidFill>
                  <a:schemeClr val="lt1"/>
                </a:solidFill>
                <a:latin typeface="Calibri"/>
                <a:ea typeface="Calibri"/>
                <a:cs typeface="Calibri"/>
                <a:sym typeface="Calibri"/>
              </a:rPr>
              <a:t>, </a:t>
            </a:r>
            <a:r>
              <a:rPr lang="es-ES" sz="2400" b="0" i="0" u="none" strike="noStrike" cap="none" dirty="0" err="1">
                <a:solidFill>
                  <a:schemeClr val="lt1"/>
                </a:solidFill>
                <a:latin typeface="Calibri"/>
                <a:ea typeface="Calibri"/>
                <a:cs typeface="Calibri"/>
                <a:sym typeface="Calibri"/>
              </a:rPr>
              <a:t>las redes</a:t>
            </a:r>
            <a:r>
              <a:rPr lang="es-ES" sz="2400" b="0" i="0" u="none" strike="noStrike" cap="none" dirty="0">
                <a:solidFill>
                  <a:schemeClr val="lt1"/>
                </a:solidFill>
                <a:latin typeface="Calibri"/>
                <a:ea typeface="Calibri"/>
                <a:cs typeface="Calibri"/>
                <a:sym typeface="Calibri"/>
              </a:rPr>
              <a:t> sociales pueden </a:t>
            </a:r>
            <a:r>
              <a:rPr lang="es-ES" sz="2400" b="0" i="0" u="none" strike="noStrike" cap="none" dirty="0" err="1">
                <a:solidFill>
                  <a:schemeClr val="lt1"/>
                </a:solidFill>
                <a:latin typeface="Calibri"/>
                <a:ea typeface="Calibri"/>
                <a:cs typeface="Calibri"/>
                <a:sym typeface="Calibri"/>
              </a:rPr>
              <a:t>convertirse en potentes herramientas para combatir la soledad </a:t>
            </a:r>
            <a:r>
              <a:rPr lang="es-ES" sz="2400" b="0" i="0" u="none" strike="noStrike" cap="none" dirty="0">
                <a:solidFill>
                  <a:schemeClr val="lt1"/>
                </a:solidFill>
                <a:latin typeface="Calibri"/>
                <a:ea typeface="Calibri"/>
                <a:cs typeface="Calibri"/>
                <a:sym typeface="Calibri"/>
              </a:rPr>
              <a:t>y </a:t>
            </a:r>
            <a:r>
              <a:rPr lang="es-ES" sz="2400" b="0" i="0" u="none" strike="noStrike" cap="none" dirty="0" err="1">
                <a:solidFill>
                  <a:schemeClr val="lt1"/>
                </a:solidFill>
                <a:latin typeface="Calibri"/>
                <a:ea typeface="Calibri"/>
                <a:cs typeface="Calibri"/>
                <a:sym typeface="Calibri"/>
              </a:rPr>
              <a:t>mejorar el bienestar</a:t>
            </a:r>
            <a:r>
              <a:rPr lang="es-ES" sz="2400" b="0" i="0" u="none" strike="noStrike" cap="none" dirty="0">
                <a:solidFill>
                  <a:schemeClr val="lt1"/>
                </a:solidFill>
                <a:latin typeface="Calibri"/>
                <a:ea typeface="Calibri"/>
                <a:cs typeface="Calibri"/>
                <a:sym typeface="Calibri"/>
              </a:rPr>
              <a:t>.</a:t>
            </a:r>
            <a:endParaRPr sz="24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803303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g3cf5f708819_0_17"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2793217">
            <a:off x="2436249" y="-774995"/>
            <a:ext cx="3237470" cy="2626402"/>
          </a:xfrm>
          <a:prstGeom prst="rect">
            <a:avLst/>
          </a:prstGeom>
          <a:noFill/>
          <a:ln>
            <a:noFill/>
          </a:ln>
        </p:spPr>
      </p:pic>
      <p:sp>
        <p:nvSpPr>
          <p:cNvPr id="393" name="Google Shape;393;g3cf5f708819_0_17"/>
          <p:cNvSpPr txBox="1">
            <a:spLocks noGrp="1"/>
          </p:cNvSpPr>
          <p:nvPr>
            <p:ph type="body" idx="3"/>
          </p:nvPr>
        </p:nvSpPr>
        <p:spPr>
          <a:xfrm>
            <a:off x="5688654" y="986596"/>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94" name="Google Shape;394;g3cf5f708819_0_17"/>
          <p:cNvSpPr txBox="1">
            <a:spLocks noGrp="1"/>
          </p:cNvSpPr>
          <p:nvPr>
            <p:ph type="body" idx="4"/>
          </p:nvPr>
        </p:nvSpPr>
        <p:spPr>
          <a:xfrm>
            <a:off x="6414766" y="986597"/>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solidFill>
                  <a:srgbClr val="242B62"/>
                </a:solidFill>
                <a:uFill>
                  <a:noFill/>
                </a:uFill>
              </a:rPr>
              <a:t>Cómo la IA influye en el feed y recomendaciones de redes sociales</a:t>
            </a:r>
            <a:endParaRPr sz="1600">
              <a:solidFill>
                <a:srgbClr val="242B62"/>
              </a:solidFill>
            </a:endParaRPr>
          </a:p>
        </p:txBody>
      </p:sp>
      <p:sp>
        <p:nvSpPr>
          <p:cNvPr id="395" name="Google Shape;395;g3cf5f708819_0_17"/>
          <p:cNvSpPr txBox="1">
            <a:spLocks noGrp="1"/>
          </p:cNvSpPr>
          <p:nvPr>
            <p:ph type="body" idx="5"/>
          </p:nvPr>
        </p:nvSpPr>
        <p:spPr>
          <a:xfrm>
            <a:off x="5688654" y="1568922"/>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96" name="Google Shape;396;g3cf5f708819_0_17"/>
          <p:cNvSpPr txBox="1">
            <a:spLocks noGrp="1"/>
          </p:cNvSpPr>
          <p:nvPr>
            <p:ph type="body" idx="6"/>
          </p:nvPr>
        </p:nvSpPr>
        <p:spPr>
          <a:xfrm>
            <a:off x="6389141" y="1473623"/>
            <a:ext cx="5087566"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Identificar perfiles falsos, bots y contenido generado por IA</a:t>
            </a:r>
            <a:endParaRPr sz="1600"/>
          </a:p>
        </p:txBody>
      </p:sp>
      <p:sp>
        <p:nvSpPr>
          <p:cNvPr id="397" name="Google Shape;397;g3cf5f708819_0_17"/>
          <p:cNvSpPr txBox="1">
            <a:spLocks noGrp="1"/>
          </p:cNvSpPr>
          <p:nvPr>
            <p:ph type="body" idx="7"/>
          </p:nvPr>
        </p:nvSpPr>
        <p:spPr>
          <a:xfrm>
            <a:off x="5688654" y="2148021"/>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98" name="Google Shape;398;g3cf5f708819_0_17"/>
          <p:cNvSpPr txBox="1">
            <a:spLocks noGrp="1"/>
          </p:cNvSpPr>
          <p:nvPr>
            <p:ph type="body" idx="8"/>
          </p:nvPr>
        </p:nvSpPr>
        <p:spPr>
          <a:xfrm>
            <a:off x="6389141" y="2052722"/>
            <a:ext cx="5087566"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Uso Seguro de videollamadas, mensajería y grupos en línea</a:t>
            </a:r>
            <a:endParaRPr sz="1600"/>
          </a:p>
        </p:txBody>
      </p:sp>
      <p:sp>
        <p:nvSpPr>
          <p:cNvPr id="399" name="Google Shape;399;g3cf5f708819_0_17"/>
          <p:cNvSpPr txBox="1">
            <a:spLocks noGrp="1"/>
          </p:cNvSpPr>
          <p:nvPr>
            <p:ph type="body" idx="9"/>
          </p:nvPr>
        </p:nvSpPr>
        <p:spPr>
          <a:xfrm>
            <a:off x="5688654" y="2734608"/>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400" name="Google Shape;400;g3cf5f708819_0_17"/>
          <p:cNvSpPr txBox="1">
            <a:spLocks noGrp="1"/>
          </p:cNvSpPr>
          <p:nvPr>
            <p:ph type="body" idx="13"/>
          </p:nvPr>
        </p:nvSpPr>
        <p:spPr>
          <a:xfrm>
            <a:off x="6389141" y="2657971"/>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Moderación con IA, herramientas para denunciar y límites digitales</a:t>
            </a:r>
            <a:endParaRPr sz="1600"/>
          </a:p>
        </p:txBody>
      </p:sp>
      <p:sp>
        <p:nvSpPr>
          <p:cNvPr id="401" name="Google Shape;401;g3cf5f708819_0_17"/>
          <p:cNvSpPr txBox="1">
            <a:spLocks noGrp="1"/>
          </p:cNvSpPr>
          <p:nvPr>
            <p:ph type="body" idx="14"/>
          </p:nvPr>
        </p:nvSpPr>
        <p:spPr>
          <a:xfrm>
            <a:off x="5688654" y="3316934"/>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402" name="Google Shape;402;g3cf5f708819_0_17"/>
          <p:cNvSpPr txBox="1">
            <a:spLocks noGrp="1"/>
          </p:cNvSpPr>
          <p:nvPr>
            <p:ph type="body" idx="15"/>
          </p:nvPr>
        </p:nvSpPr>
        <p:spPr>
          <a:xfrm>
            <a:off x="6389141" y="3221635"/>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Bienestar, soledad e interacción saludable en línea</a:t>
            </a:r>
            <a:endParaRPr sz="1600"/>
          </a:p>
        </p:txBody>
      </p:sp>
      <p:sp>
        <p:nvSpPr>
          <p:cNvPr id="403" name="Google Shape;403;g3cf5f708819_0_17"/>
          <p:cNvSpPr txBox="1">
            <a:spLocks noGrp="1"/>
          </p:cNvSpPr>
          <p:nvPr>
            <p:ph type="body" idx="16"/>
          </p:nvPr>
        </p:nvSpPr>
        <p:spPr>
          <a:xfrm>
            <a:off x="5688654" y="3896033"/>
            <a:ext cx="700500" cy="56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06</a:t>
            </a:r>
            <a:endParaRPr/>
          </a:p>
        </p:txBody>
      </p:sp>
      <p:sp>
        <p:nvSpPr>
          <p:cNvPr id="404" name="Google Shape;404;g3cf5f708819_0_17"/>
          <p:cNvSpPr txBox="1">
            <a:spLocks noGrp="1"/>
          </p:cNvSpPr>
          <p:nvPr>
            <p:ph type="body" idx="17"/>
          </p:nvPr>
        </p:nvSpPr>
        <p:spPr>
          <a:xfrm>
            <a:off x="6389141" y="3800734"/>
            <a:ext cx="4896900" cy="56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42B62"/>
              </a:buClr>
              <a:buSzPts val="2200"/>
              <a:buNone/>
            </a:pPr>
            <a:r>
              <a:rPr lang="en-US" sz="1600"/>
              <a:t>Conclusiones</a:t>
            </a:r>
            <a:endParaRPr sz="1600"/>
          </a:p>
        </p:txBody>
      </p:sp>
      <p:cxnSp>
        <p:nvCxnSpPr>
          <p:cNvPr id="405" name="Google Shape;405;g3cf5f708819_0_17"/>
          <p:cNvCxnSpPr/>
          <p:nvPr/>
        </p:nvCxnSpPr>
        <p:spPr>
          <a:xfrm rot="10800000" flipH="1">
            <a:off x="5716707" y="2102936"/>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6" name="Google Shape;406;g3cf5f708819_0_17"/>
          <p:cNvCxnSpPr/>
          <p:nvPr/>
        </p:nvCxnSpPr>
        <p:spPr>
          <a:xfrm rot="10800000" flipH="1">
            <a:off x="5716707" y="2680759"/>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7" name="Google Shape;407;g3cf5f708819_0_17"/>
          <p:cNvCxnSpPr/>
          <p:nvPr/>
        </p:nvCxnSpPr>
        <p:spPr>
          <a:xfrm rot="10800000" flipH="1">
            <a:off x="5716707" y="3258582"/>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8" name="Google Shape;408;g3cf5f708819_0_17"/>
          <p:cNvCxnSpPr/>
          <p:nvPr/>
        </p:nvCxnSpPr>
        <p:spPr>
          <a:xfrm rot="10800000" flipH="1">
            <a:off x="5716707" y="3850948"/>
            <a:ext cx="5760000" cy="14400"/>
          </a:xfrm>
          <a:prstGeom prst="straightConnector1">
            <a:avLst/>
          </a:prstGeom>
          <a:noFill/>
          <a:ln w="19050" cap="flat" cmpd="sng">
            <a:solidFill>
              <a:srgbClr val="CA7BB3"/>
            </a:solidFill>
            <a:prstDash val="solid"/>
            <a:miter lim="800000"/>
            <a:headEnd type="none" w="sm" len="sm"/>
            <a:tailEnd type="none" w="sm" len="sm"/>
          </a:ln>
        </p:spPr>
      </p:cxnSp>
      <p:cxnSp>
        <p:nvCxnSpPr>
          <p:cNvPr id="409" name="Google Shape;409;g3cf5f708819_0_17"/>
          <p:cNvCxnSpPr/>
          <p:nvPr/>
        </p:nvCxnSpPr>
        <p:spPr>
          <a:xfrm rot="10800000" flipH="1">
            <a:off x="5716707" y="1553769"/>
            <a:ext cx="5760000" cy="14400"/>
          </a:xfrm>
          <a:prstGeom prst="straightConnector1">
            <a:avLst/>
          </a:prstGeom>
          <a:noFill/>
          <a:ln w="19050" cap="flat" cmpd="sng">
            <a:solidFill>
              <a:srgbClr val="CA7BB3"/>
            </a:solidFill>
            <a:prstDash val="solid"/>
            <a:miter lim="800000"/>
            <a:headEnd type="none" w="sm" len="sm"/>
            <a:tailEnd type="none" w="sm" len="sm"/>
          </a:ln>
        </p:spPr>
      </p:cxnSp>
      <p:sp>
        <p:nvSpPr>
          <p:cNvPr id="410" name="Google Shape;410;g3cf5f708819_0_17"/>
          <p:cNvSpPr txBox="1">
            <a:spLocks noGrp="1"/>
          </p:cNvSpPr>
          <p:nvPr>
            <p:ph type="body" idx="2"/>
          </p:nvPr>
        </p:nvSpPr>
        <p:spPr>
          <a:xfrm>
            <a:off x="33250" y="2102925"/>
            <a:ext cx="5124600" cy="3807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200"/>
              <a:buNone/>
            </a:pP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Usar herramientas de comunicación digital </a:t>
            </a:r>
            <a:r>
              <a:rPr lang="en-US">
                <a:solidFill>
                  <a:schemeClr val="lt1"/>
                </a:solidFill>
              </a:rPr>
              <a:t>para mantenrese </a:t>
            </a:r>
            <a:r>
              <a:rPr lang="en-US" b="1">
                <a:solidFill>
                  <a:schemeClr val="lt1"/>
                </a:solidFill>
              </a:rPr>
              <a:t>conectados de forma segura</a:t>
            </a: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Identificar contenidos inapropiados</a:t>
            </a:r>
            <a:r>
              <a:rPr lang="en-US">
                <a:solidFill>
                  <a:schemeClr val="lt1"/>
                </a:solidFill>
              </a:rPr>
              <a:t>, </a:t>
            </a:r>
            <a:r>
              <a:rPr lang="en-US" b="1">
                <a:solidFill>
                  <a:schemeClr val="lt1"/>
                </a:solidFill>
              </a:rPr>
              <a:t>emgañosos o generados por IA</a:t>
            </a:r>
            <a:endParaRPr b="1" dirty="0">
              <a:solidFill>
                <a:schemeClr val="lt1"/>
              </a:solidFill>
            </a:endParaRPr>
          </a:p>
          <a:p>
            <a:pPr marL="457200" lvl="0" indent="-368300" algn="l" rtl="0">
              <a:lnSpc>
                <a:spcPct val="150000"/>
              </a:lnSpc>
              <a:spcBef>
                <a:spcPts val="0"/>
              </a:spcBef>
              <a:spcAft>
                <a:spcPts val="0"/>
              </a:spcAft>
              <a:buClr>
                <a:schemeClr val="lt1"/>
              </a:buClr>
              <a:buSzPts val="2200"/>
              <a:buFont typeface="Wingdings" panose="05000000000000000000" pitchFamily="2" charset="2"/>
              <a:buChar char="§"/>
            </a:pPr>
            <a:r>
              <a:rPr lang="en-US" b="1">
                <a:solidFill>
                  <a:schemeClr val="lt1"/>
                </a:solidFill>
              </a:rPr>
              <a:t>Aplicar el jucio ético y límites personales </a:t>
            </a:r>
            <a:r>
              <a:rPr lang="en-US">
                <a:solidFill>
                  <a:schemeClr val="lt1"/>
                </a:solidFill>
              </a:rPr>
              <a:t>en las interacciones en linea y con IA</a:t>
            </a:r>
            <a:endParaRPr dirty="0">
              <a:solidFill>
                <a:schemeClr val="lt1"/>
              </a:solidFill>
            </a:endParaRPr>
          </a:p>
          <a:p>
            <a:pPr marL="457200" lvl="0" indent="0" algn="l" rtl="0">
              <a:lnSpc>
                <a:spcPct val="103333"/>
              </a:lnSpc>
              <a:spcBef>
                <a:spcPts val="0"/>
              </a:spcBef>
              <a:spcAft>
                <a:spcPts val="0"/>
              </a:spcAft>
              <a:buSzPts val="2200"/>
              <a:buNone/>
            </a:pPr>
            <a:endParaRPr b="1" dirty="0">
              <a:solidFill>
                <a:schemeClr val="lt1"/>
              </a:solidFill>
            </a:endParaRPr>
          </a:p>
        </p:txBody>
      </p:sp>
      <p:sp>
        <p:nvSpPr>
          <p:cNvPr id="411" name="Google Shape;411;g3cf5f708819_0_17"/>
          <p:cNvSpPr txBox="1">
            <a:spLocks noGrp="1"/>
          </p:cNvSpPr>
          <p:nvPr>
            <p:ph type="body" idx="1"/>
          </p:nvPr>
        </p:nvSpPr>
        <p:spPr>
          <a:xfrm>
            <a:off x="427464" y="1406248"/>
            <a:ext cx="4887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Los alumnus sabrán</a:t>
            </a:r>
            <a:r>
              <a:rPr lang="en-US" b="1">
                <a:solidFill>
                  <a:schemeClr val="lt1"/>
                </a:solidFill>
              </a:rPr>
              <a:t>:</a:t>
            </a:r>
            <a:endParaRPr>
              <a:solidFill>
                <a:schemeClr val="lt1"/>
              </a:solidFill>
            </a:endParaRPr>
          </a:p>
        </p:txBody>
      </p:sp>
      <p:sp>
        <p:nvSpPr>
          <p:cNvPr id="412" name="Google Shape;412;g3cf5f708819_0_17"/>
          <p:cNvSpPr/>
          <p:nvPr/>
        </p:nvSpPr>
        <p:spPr>
          <a:xfrm>
            <a:off x="3531899" y="624940"/>
            <a:ext cx="2080800" cy="698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413" name="Google Shape;413;g3cf5f708819_0_17"/>
          <p:cNvSpPr txBox="1"/>
          <p:nvPr/>
        </p:nvSpPr>
        <p:spPr>
          <a:xfrm>
            <a:off x="3645583" y="677238"/>
            <a:ext cx="1896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Índice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g3cb041f9ae0_0_49" title="low-angle-elder-female-working-laptop.jp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sp>
        <p:nvSpPr>
          <p:cNvPr id="952" name="Google Shape;952;g3cb041f9ae0_0_49"/>
          <p:cNvSpPr txBox="1">
            <a:spLocks noGrp="1"/>
          </p:cNvSpPr>
          <p:nvPr>
            <p:ph type="body" idx="1"/>
          </p:nvPr>
        </p:nvSpPr>
        <p:spPr>
          <a:xfrm>
            <a:off x="4931400" y="409450"/>
            <a:ext cx="6525300" cy="13272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Usar la tecnología para mantenerse conectado</a:t>
            </a:r>
            <a:endParaRPr b="1"/>
          </a:p>
        </p:txBody>
      </p:sp>
      <p:sp>
        <p:nvSpPr>
          <p:cNvPr id="953" name="Google Shape;953;g3cb041f9ae0_0_49"/>
          <p:cNvSpPr txBox="1">
            <a:spLocks noGrp="1"/>
          </p:cNvSpPr>
          <p:nvPr>
            <p:ph type="body" idx="3"/>
          </p:nvPr>
        </p:nvSpPr>
        <p:spPr>
          <a:xfrm>
            <a:off x="4931399" y="1736650"/>
            <a:ext cx="6960550" cy="1260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b="1" dirty="0"/>
              <a:t>Las herramientas digitales </a:t>
            </a:r>
            <a:r>
              <a:rPr lang="en-US" dirty="0"/>
              <a:t>pueden </a:t>
            </a:r>
            <a:r>
              <a:rPr lang="en-US" b="1" dirty="0"/>
              <a:t>ayudarte </a:t>
            </a:r>
            <a:r>
              <a:rPr lang="en-US" dirty="0"/>
              <a:t>a </a:t>
            </a:r>
            <a:r>
              <a:rPr lang="en-US" b="1" dirty="0"/>
              <a:t>mantener tus relaciones sociales</a:t>
            </a:r>
            <a:r>
              <a:rPr lang="en-US" dirty="0"/>
              <a:t>, </a:t>
            </a:r>
            <a:r>
              <a:rPr lang="en-US" b="1" dirty="0"/>
              <a:t>acceder a servicios </a:t>
            </a:r>
            <a:r>
              <a:rPr lang="en-US" dirty="0"/>
              <a:t>y </a:t>
            </a:r>
            <a:r>
              <a:rPr lang="en-US" b="1" dirty="0"/>
              <a:t>formar parte de comunidades </a:t>
            </a:r>
            <a:r>
              <a:rPr lang="en-US" dirty="0"/>
              <a:t>sin salir de casa.</a:t>
            </a:r>
            <a:endParaRPr dirty="0"/>
          </a:p>
          <a:p>
            <a:pPr marL="0" lvl="0" indent="0" algn="l" rtl="0">
              <a:lnSpc>
                <a:spcPct val="103333"/>
              </a:lnSpc>
              <a:spcBef>
                <a:spcPts val="0"/>
              </a:spcBef>
              <a:spcAft>
                <a:spcPts val="0"/>
              </a:spcAft>
              <a:buClr>
                <a:srgbClr val="242B62"/>
              </a:buClr>
              <a:buSzPts val="2400"/>
              <a:buNone/>
            </a:pPr>
            <a:endParaRPr dirty="0"/>
          </a:p>
        </p:txBody>
      </p:sp>
      <p:pic>
        <p:nvPicPr>
          <p:cNvPr id="954" name="Google Shape;954;g3cb041f9ae0_0_49"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55" name="Google Shape;955;g3cb041f9ae0_0_49"/>
          <p:cNvSpPr/>
          <p:nvPr/>
        </p:nvSpPr>
        <p:spPr>
          <a:xfrm>
            <a:off x="5201450" y="3163078"/>
            <a:ext cx="6471146" cy="3496922"/>
          </a:xfrm>
          <a:prstGeom prst="roundRect">
            <a:avLst>
              <a:gd name="adj" fmla="val 16667"/>
            </a:avLst>
          </a:prstGeom>
          <a:solidFill>
            <a:srgbClr val="C67CB5"/>
          </a:solidFill>
          <a:ln w="28575" cap="flat" cmpd="sng">
            <a:solidFill>
              <a:srgbClr val="C67C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200" b="1" i="0" u="none" strike="noStrike" cap="none" dirty="0">
                <a:solidFill>
                  <a:srgbClr val="242B62"/>
                </a:solidFill>
                <a:latin typeface="Calibri"/>
                <a:ea typeface="Calibri"/>
                <a:cs typeface="Calibri"/>
                <a:sym typeface="Calibri"/>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Consejos para utilizar la tecnología con IA:</a:t>
            </a:r>
            <a:endParaRPr sz="2200" b="1" i="0" u="none" strike="noStrike" cap="none" dirty="0">
              <a:solidFill>
                <a:srgbClr val="242B62"/>
              </a:solidFill>
              <a:latin typeface="Calibri"/>
              <a:ea typeface="Calibri"/>
              <a:cs typeface="Calibri"/>
              <a:sym typeface="Calibri"/>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Videollamadas y mensajería</a:t>
            </a:r>
            <a:r>
              <a:rPr lang="en-US" sz="1800" b="0" i="0" u="none" strike="noStrike" cap="none" dirty="0">
                <a:solidFill>
                  <a:srgbClr val="242B62"/>
                </a:solidFill>
                <a:latin typeface="Calibri"/>
                <a:ea typeface="Calibri"/>
                <a:cs typeface="Calibri"/>
                <a:sym typeface="Calibri"/>
              </a:rPr>
              <a:t>: utiliza comandos de voz para iniciar </a:t>
            </a:r>
            <a:r>
              <a:rPr lang="en-US" sz="1800" b="0" i="0" u="none" strike="noStrike" cap="none">
                <a:solidFill>
                  <a:srgbClr val="242B62"/>
                </a:solidFill>
                <a:latin typeface="Calibri"/>
                <a:ea typeface="Calibri"/>
                <a:cs typeface="Calibri"/>
                <a:sym typeface="Calibri"/>
              </a:rPr>
              <a:t>llamadas o </a:t>
            </a:r>
            <a:r>
              <a:rPr lang="en-US" sz="1800" b="0" i="0" u="none" strike="noStrike" cap="none" dirty="0">
                <a:solidFill>
                  <a:srgbClr val="242B62"/>
                </a:solidFill>
                <a:latin typeface="Calibri"/>
                <a:ea typeface="Calibri"/>
                <a:cs typeface="Calibri"/>
                <a:sym typeface="Calibri"/>
              </a:rPr>
              <a:t>deja que la IA te ayude a redactar mensajes rápidos de forma automática.</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Clases y aficiones</a:t>
            </a:r>
            <a:r>
              <a:rPr lang="en-US" sz="1800" b="0" i="0" u="none" strike="noStrike" cap="none" dirty="0">
                <a:solidFill>
                  <a:srgbClr val="242B62"/>
                </a:solidFill>
                <a:latin typeface="Calibri"/>
                <a:ea typeface="Calibri"/>
                <a:cs typeface="Calibri"/>
                <a:sym typeface="Calibri"/>
              </a:rPr>
              <a:t>: Encuentra el grupo perfecto más rápido con recomendaciones basadas en IA y adaptadas a tus intereses.</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Eventos locales</a:t>
            </a:r>
            <a:r>
              <a:rPr lang="en-US" sz="1800" b="0" i="0" u="none" strike="noStrike" cap="none" dirty="0">
                <a:solidFill>
                  <a:srgbClr val="242B62"/>
                </a:solidFill>
                <a:latin typeface="Calibri"/>
                <a:ea typeface="Calibri"/>
                <a:cs typeface="Calibri"/>
                <a:sym typeface="Calibri"/>
              </a:rPr>
              <a:t>: </a:t>
            </a:r>
            <a:r>
              <a:rPr lang="en-US" sz="1800" b="0" i="0" u="none" strike="noStrike" cap="none">
                <a:solidFill>
                  <a:srgbClr val="242B62"/>
                </a:solidFill>
                <a:latin typeface="Calibri"/>
                <a:ea typeface="Calibri"/>
                <a:cs typeface="Calibri"/>
                <a:sym typeface="Calibri"/>
              </a:rPr>
              <a:t>utiliza apps </a:t>
            </a:r>
            <a:r>
              <a:rPr lang="en-US" sz="1800" b="0" i="0" u="none" strike="noStrike" cap="none" dirty="0">
                <a:solidFill>
                  <a:srgbClr val="242B62"/>
                </a:solidFill>
                <a:latin typeface="Calibri"/>
                <a:ea typeface="Calibri"/>
                <a:cs typeface="Calibri"/>
                <a:sym typeface="Calibri"/>
              </a:rPr>
              <a:t>con IA para encontrar al instante actividades de voluntariado o eventos que se adapten a tu horario y ubicación.</a:t>
            </a:r>
            <a:endParaRPr sz="1800" b="0"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42B62"/>
                </a:solidFill>
                <a:latin typeface="Calibri"/>
                <a:ea typeface="Calibri"/>
                <a:cs typeface="Calibri"/>
                <a:sym typeface="Calibri"/>
              </a:rPr>
              <a:t>Comparte recuerdos</a:t>
            </a:r>
            <a:r>
              <a:rPr lang="en-US" sz="1800" b="0" i="0" u="none" strike="noStrike" cap="none" dirty="0">
                <a:solidFill>
                  <a:srgbClr val="242B62"/>
                </a:solidFill>
                <a:latin typeface="Calibri"/>
                <a:ea typeface="Calibri"/>
                <a:cs typeface="Calibri"/>
                <a:sym typeface="Calibri"/>
              </a:rPr>
              <a:t>: Deja que la IA </a:t>
            </a:r>
            <a:r>
              <a:rPr lang="en-US" sz="1800" b="0" i="0" u="none" strike="noStrike" cap="none" dirty="0" err="1">
                <a:solidFill>
                  <a:srgbClr val="242B62"/>
                </a:solidFill>
                <a:latin typeface="Calibri"/>
                <a:ea typeface="Calibri"/>
                <a:cs typeface="Calibri"/>
                <a:sym typeface="Calibri"/>
              </a:rPr>
              <a:t>organice </a:t>
            </a:r>
            <a:r>
              <a:rPr lang="en-US" sz="1800" b="0" i="0" u="none" strike="noStrike" cap="none" dirty="0">
                <a:solidFill>
                  <a:srgbClr val="242B62"/>
                </a:solidFill>
                <a:latin typeface="Calibri"/>
                <a:ea typeface="Calibri"/>
                <a:cs typeface="Calibri"/>
                <a:sym typeface="Calibri"/>
              </a:rPr>
              <a:t>tus fotos y retocará las antiguas antes de enviárselas a tu familia.</a:t>
            </a:r>
            <a:endParaRPr sz="1800" b="0" i="0" u="none" strike="noStrike" cap="none" dirty="0">
              <a:solidFill>
                <a:srgbClr val="242B62"/>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g3d3ae9d317c_1_41"/>
          <p:cNvSpPr txBox="1">
            <a:spLocks noGrp="1"/>
          </p:cNvSpPr>
          <p:nvPr>
            <p:ph type="body" idx="1"/>
          </p:nvPr>
        </p:nvSpPr>
        <p:spPr>
          <a:xfrm>
            <a:off x="4927650" y="708900"/>
            <a:ext cx="5381700" cy="6975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3333"/>
              </a:lnSpc>
              <a:spcBef>
                <a:spcPts val="0"/>
              </a:spcBef>
              <a:spcAft>
                <a:spcPts val="0"/>
              </a:spcAft>
              <a:buSzPct val="150000"/>
              <a:buNone/>
            </a:pPr>
            <a:r>
              <a:rPr lang="en-US" sz="9600"/>
              <a:t>Generar mensajes con IA es muy fácil. Aquí tienes una </a:t>
            </a:r>
            <a:r>
              <a:rPr lang="en-US" sz="9600" b="1">
                <a:solidFill>
                  <a:srgbClr val="6096D1"/>
                </a:solidFill>
              </a:rPr>
              <a:t>guía paso a paso:</a:t>
            </a:r>
            <a:endParaRPr sz="9600" b="1">
              <a:solidFill>
                <a:srgbClr val="6096D1"/>
              </a:solidFill>
            </a:endParaRPr>
          </a:p>
          <a:p>
            <a:pPr marL="0" lvl="0" indent="0" algn="l" rtl="0">
              <a:lnSpc>
                <a:spcPct val="103333"/>
              </a:lnSpc>
              <a:spcBef>
                <a:spcPts val="0"/>
              </a:spcBef>
              <a:spcAft>
                <a:spcPts val="0"/>
              </a:spcAft>
              <a:buSzPts val="3600"/>
              <a:buNone/>
            </a:pPr>
            <a:endParaRPr/>
          </a:p>
        </p:txBody>
      </p:sp>
      <p:sp>
        <p:nvSpPr>
          <p:cNvPr id="962" name="Google Shape;962;g3d3ae9d317c_1_41"/>
          <p:cNvSpPr txBox="1">
            <a:spLocks noGrp="1"/>
          </p:cNvSpPr>
          <p:nvPr>
            <p:ph type="body" idx="3"/>
          </p:nvPr>
        </p:nvSpPr>
        <p:spPr>
          <a:xfrm>
            <a:off x="4927650" y="2061668"/>
            <a:ext cx="6736069" cy="43686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0"/>
              </a:spcAft>
              <a:buSzPts val="2400"/>
              <a:buAutoNum type="arabicPeriod"/>
            </a:pPr>
            <a:r>
              <a:rPr lang="en-US" b="1" dirty="0">
                <a:solidFill>
                  <a:srgbClr val="6096D1"/>
                </a:solidFill>
              </a:rPr>
              <a:t>Selecciona</a:t>
            </a:r>
            <a:r>
              <a:rPr lang="en-US" dirty="0"/>
              <a:t>: Abre tu herramienta de IA </a:t>
            </a:r>
            <a:r>
              <a:rPr lang="en-US" dirty="0" err="1"/>
              <a:t>favorita</a:t>
            </a:r>
            <a:r>
              <a:rPr lang="en-US" dirty="0"/>
              <a:t>. (</a:t>
            </a:r>
            <a:r>
              <a:rPr lang="en-US" dirty="0" err="1"/>
              <a:t>Por ejemplo</a:t>
            </a:r>
            <a:r>
              <a:rPr lang="en-US" dirty="0"/>
              <a:t>, </a:t>
            </a:r>
            <a:r>
              <a:rPr lang="en-US" dirty="0">
                <a:hlinkClick r:id="rId3"/>
              </a:rPr>
              <a:t>ChatGPT</a:t>
            </a:r>
            <a:r>
              <a:rPr lang="en-US" dirty="0"/>
              <a:t>, </a:t>
            </a:r>
            <a:r>
              <a:rPr lang="en-US" dirty="0">
                <a:hlinkClick r:id="rId4"/>
              </a:rPr>
              <a:t>Gemini </a:t>
            </a:r>
            <a:r>
              <a:rPr lang="en-US" dirty="0"/>
              <a:t>o </a:t>
            </a:r>
            <a:r>
              <a:rPr lang="en-US" dirty="0">
                <a:hlinkClick r:id="rId5"/>
              </a:rPr>
              <a:t>CoPilot</a:t>
            </a:r>
            <a:r>
              <a:rPr lang="en-US" dirty="0"/>
              <a:t>)</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2"/>
            </a:pPr>
            <a:r>
              <a:rPr lang="en-US" b="1" dirty="0">
                <a:solidFill>
                  <a:srgbClr val="6096D1"/>
                </a:solidFill>
              </a:rPr>
              <a:t>Contexto</a:t>
            </a:r>
            <a:r>
              <a:rPr lang="en-US" dirty="0"/>
              <a:t>: Indica a quién va dirigido y de qué trata.</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3"/>
            </a:pPr>
            <a:r>
              <a:rPr lang="en-US" b="1" dirty="0">
                <a:solidFill>
                  <a:srgbClr val="6096D1"/>
                </a:solidFill>
              </a:rPr>
              <a:t>Tono: </a:t>
            </a:r>
            <a:r>
              <a:rPr lang="en-US" dirty="0"/>
              <a:t>Especifica si debe ser formal o informal.</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4"/>
            </a:pPr>
            <a:r>
              <a:rPr lang="en-US" b="1">
                <a:solidFill>
                  <a:srgbClr val="6096D1"/>
                </a:solidFill>
              </a:rPr>
              <a:t>Perfeccionar</a:t>
            </a:r>
            <a:r>
              <a:rPr lang="en-US"/>
              <a:t>: </a:t>
            </a:r>
            <a:r>
              <a:rPr lang="en-US" dirty="0"/>
              <a:t>Revisa y retoca el texto final.</a:t>
            </a:r>
            <a:endParaRPr dirty="0"/>
          </a:p>
          <a:p>
            <a:pPr marL="457200" lvl="0" indent="0" algn="l" rtl="0">
              <a:lnSpc>
                <a:spcPct val="103333"/>
              </a:lnSpc>
              <a:spcBef>
                <a:spcPts val="0"/>
              </a:spcBef>
              <a:spcAft>
                <a:spcPts val="0"/>
              </a:spcAft>
              <a:buSzPts val="2400"/>
              <a:buNone/>
            </a:pPr>
            <a:endParaRPr dirty="0"/>
          </a:p>
          <a:p>
            <a:pPr marL="533400" lvl="0" indent="-457200" algn="l" rtl="0">
              <a:lnSpc>
                <a:spcPct val="103333"/>
              </a:lnSpc>
              <a:spcBef>
                <a:spcPts val="0"/>
              </a:spcBef>
              <a:spcAft>
                <a:spcPts val="0"/>
              </a:spcAft>
              <a:buSzPts val="2400"/>
              <a:buFont typeface="+mj-lt"/>
              <a:buAutoNum type="arabicPeriod" startAt="5"/>
            </a:pPr>
            <a:r>
              <a:rPr lang="en-US" b="1" dirty="0">
                <a:solidFill>
                  <a:srgbClr val="6096D1"/>
                </a:solidFill>
              </a:rPr>
              <a:t>Envía</a:t>
            </a:r>
            <a:r>
              <a:rPr lang="en-US" dirty="0"/>
              <a:t>: ¡Copia, pega y listo!</a:t>
            </a:r>
            <a:endParaRPr dirty="0"/>
          </a:p>
          <a:p>
            <a:pPr marL="457200" lvl="0" indent="0" algn="l" rtl="0">
              <a:lnSpc>
                <a:spcPct val="103333"/>
              </a:lnSpc>
              <a:spcBef>
                <a:spcPts val="0"/>
              </a:spcBef>
              <a:spcAft>
                <a:spcPts val="0"/>
              </a:spcAft>
              <a:buSzPts val="2400"/>
              <a:buNone/>
            </a:pPr>
            <a:endParaRPr dirty="0"/>
          </a:p>
        </p:txBody>
      </p:sp>
      <p:pic>
        <p:nvPicPr>
          <p:cNvPr id="963" name="Google Shape;963;g3d3ae9d317c_1_41" title="low-angle-elder-female-working-laptop.jpg"/>
          <p:cNvPicPr preferRelativeResize="0">
            <a:picLocks noGrp="1"/>
          </p:cNvPicPr>
          <p:nvPr>
            <p:ph type="pic" idx="2"/>
          </p:nvPr>
        </p:nvPicPr>
        <p:blipFill rotWithShape="1">
          <a:blip r:embed="rId6" cstate="screen">
            <a:alphaModFix/>
            <a:extLst>
              <a:ext uri="{28A0092B-C50C-407E-A947-70E740481C1C}">
                <a14:useLocalDpi xmlns:a14="http://schemas.microsoft.com/office/drawing/2010/main"/>
              </a:ext>
            </a:extLst>
          </a:blip>
          <a:srcRect/>
          <a:stretch/>
        </p:blipFill>
        <p:spPr>
          <a:xfrm>
            <a:off x="388401" y="385460"/>
            <a:ext cx="4107750" cy="6087077"/>
          </a:xfrm>
          <a:prstGeom prst="rect">
            <a:avLst/>
          </a:prstGeom>
          <a:solidFill>
            <a:srgbClr val="BFBFBF"/>
          </a:solidFill>
          <a:ln>
            <a:noFill/>
          </a:ln>
        </p:spPr>
      </p:pic>
      <p:pic>
        <p:nvPicPr>
          <p:cNvPr id="964" name="Google Shape;964;g3d3ae9d317c_1_41"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965" name="Google Shape;965;g3d3ae9d317c_1_41"/>
          <p:cNvSpPr/>
          <p:nvPr/>
        </p:nvSpPr>
        <p:spPr>
          <a:xfrm>
            <a:off x="10219974" y="427732"/>
            <a:ext cx="1438620" cy="132370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solidFill>
            <a:srgbClr val="CA7BB3"/>
          </a:solidFill>
          <a:ln w="9525" cap="flat" cmpd="sng">
            <a:solidFill>
              <a:srgbClr val="292668"/>
            </a:solidFill>
            <a:prstDash val="solid"/>
            <a:round/>
            <a:headEnd type="none" w="sm" len="sm"/>
            <a:tailEnd type="none" w="sm" len="sm"/>
          </a:ln>
        </p:spPr>
        <p:txBody>
          <a:bodyPr spcFirstLastPara="1" wrap="square" lIns="71075" tIns="35525" rIns="71075" bIns="35525" anchor="ctr"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Calibri"/>
              <a:ea typeface="Calibri"/>
              <a:cs typeface="Calibri"/>
              <a:sym typeface="Calibri"/>
            </a:endParaRPr>
          </a:p>
        </p:txBody>
      </p:sp>
      <p:sp>
        <p:nvSpPr>
          <p:cNvPr id="966" name="Google Shape;966;g3d3ae9d317c_1_41"/>
          <p:cNvSpPr txBox="1"/>
          <p:nvPr/>
        </p:nvSpPr>
        <p:spPr>
          <a:xfrm>
            <a:off x="10059701" y="590303"/>
            <a:ext cx="1746900" cy="993000"/>
          </a:xfrm>
          <a:prstGeom prst="rect">
            <a:avLst/>
          </a:prstGeom>
          <a:noFill/>
          <a:ln>
            <a:noFill/>
          </a:ln>
        </p:spPr>
        <p:txBody>
          <a:bodyPr spcFirstLastPara="1" wrap="square" lIns="71075" tIns="35525" rIns="71075" bIns="35525" anchor="ctr" anchorCtr="0">
            <a:noAutofit/>
          </a:bodyPr>
          <a:lstStyle/>
          <a:p>
            <a:pPr marL="0" marR="0" lvl="0" indent="0" algn="ctr" rtl="0">
              <a:lnSpc>
                <a:spcPct val="100000"/>
              </a:lnSpc>
              <a:spcBef>
                <a:spcPts val="0"/>
              </a:spcBef>
              <a:spcAft>
                <a:spcPts val="0"/>
              </a:spcAft>
              <a:buClr>
                <a:srgbClr val="000000"/>
              </a:buClr>
              <a:buSzPts val="1555"/>
              <a:buFont typeface="Arial"/>
              <a:buNone/>
            </a:pPr>
            <a:r>
              <a:rPr lang="en-US" sz="1699" b="1" i="0" u="none" strike="noStrike" cap="none">
                <a:solidFill>
                  <a:schemeClr val="lt1"/>
                </a:solidFill>
                <a:latin typeface="Calibri"/>
                <a:ea typeface="Calibri"/>
                <a:cs typeface="Calibri"/>
                <a:sym typeface="Calibri"/>
              </a:rPr>
              <a:t>¡Veamos un ejemplo!</a:t>
            </a:r>
            <a:endParaRPr sz="1855" b="1" i="0" u="none" strike="noStrike" cap="non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g3c8abc38406_0_131"/>
          <p:cNvSpPr txBox="1">
            <a:spLocks noGrp="1"/>
          </p:cNvSpPr>
          <p:nvPr>
            <p:ph type="body" idx="1"/>
          </p:nvPr>
        </p:nvSpPr>
        <p:spPr>
          <a:xfrm>
            <a:off x="1518456" y="630115"/>
            <a:ext cx="89733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dirty="0"/>
              <a:t>El PROYECTO </a:t>
            </a:r>
            <a:r>
              <a:rPr lang="en-US" b="1" i="1" dirty="0"/>
              <a:t>PALOMA</a:t>
            </a:r>
            <a:endParaRPr dirty="0"/>
          </a:p>
        </p:txBody>
      </p:sp>
      <p:sp>
        <p:nvSpPr>
          <p:cNvPr id="972" name="Google Shape;972;g3c8abc38406_0_131"/>
          <p:cNvSpPr txBox="1">
            <a:spLocks noGrp="1"/>
          </p:cNvSpPr>
          <p:nvPr>
            <p:ph type="body" idx="2"/>
          </p:nvPr>
        </p:nvSpPr>
        <p:spPr>
          <a:xfrm>
            <a:off x="1518456" y="1901137"/>
            <a:ext cx="9267731" cy="1498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sz="2300" dirty="0"/>
              <a:t>En </a:t>
            </a:r>
            <a:r>
              <a:rPr lang="en-US" sz="2300" b="1" dirty="0"/>
              <a:t>España</a:t>
            </a:r>
            <a:r>
              <a:rPr lang="en-US" sz="2300" dirty="0"/>
              <a:t>, </a:t>
            </a:r>
            <a:r>
              <a:rPr lang="en-US" sz="2300" b="1" dirty="0"/>
              <a:t>el Ayuntamiento de Madrid </a:t>
            </a:r>
            <a:r>
              <a:rPr lang="en-US" sz="2300" dirty="0"/>
              <a:t>ha puesto en marcha una </a:t>
            </a:r>
            <a:r>
              <a:rPr lang="en-US" sz="2300" b="1" dirty="0"/>
              <a:t>herramienta de inteligencia artificial para llegar a su </a:t>
            </a:r>
            <a:r>
              <a:rPr lang="en-US" sz="2300" b="1"/>
              <a:t>población senior </a:t>
            </a:r>
            <a:r>
              <a:rPr lang="en-US" sz="2300" b="1" dirty="0"/>
              <a:t>y prestarle apoyo</a:t>
            </a:r>
            <a:r>
              <a:rPr lang="en-US" sz="2300" dirty="0"/>
              <a:t>, mediante un </a:t>
            </a:r>
            <a:r>
              <a:rPr lang="en-US" sz="2300" b="1" dirty="0"/>
              <a:t>asistente virtual basado en IA </a:t>
            </a:r>
            <a:r>
              <a:rPr lang="en-US" sz="2300" dirty="0"/>
              <a:t>y entrenado para evaluar el riesgo de </a:t>
            </a:r>
            <a:r>
              <a:rPr lang="en-US" sz="2300"/>
              <a:t>soledad y ponerse </a:t>
            </a:r>
            <a:r>
              <a:rPr lang="en-US" sz="2300" dirty="0"/>
              <a:t>en contacto con los servicios sociales. El asistente </a:t>
            </a:r>
            <a:r>
              <a:rPr lang="en-US" sz="2300" b="1" dirty="0"/>
              <a:t>formula preguntas estructuradas para evaluar el riesgo de soledad </a:t>
            </a:r>
            <a:r>
              <a:rPr lang="en-US" sz="2300" dirty="0"/>
              <a:t>y, a continuación, ayuda a los trabajadores sociales a realizar un seguimiento de aquellas personas que necesitan apoyo.</a:t>
            </a:r>
            <a:endParaRPr sz="2300" dirty="0"/>
          </a:p>
        </p:txBody>
      </p:sp>
      <p:pic>
        <p:nvPicPr>
          <p:cNvPr id="973" name="Google Shape;973;g3c8abc38406_0_131" title="Captura de pantalla 2026-02-17 182145.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564294" y="3973158"/>
            <a:ext cx="5115980" cy="272916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g3cf0640c514_2_375"/>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Interacción saludable en Internet</a:t>
            </a:r>
            <a:endParaRPr/>
          </a:p>
        </p:txBody>
      </p:sp>
      <p:sp>
        <p:nvSpPr>
          <p:cNvPr id="979" name="Google Shape;979;g3cf0640c514_2_375"/>
          <p:cNvSpPr txBox="1">
            <a:spLocks noGrp="1"/>
          </p:cNvSpPr>
          <p:nvPr>
            <p:ph type="body" idx="2"/>
          </p:nvPr>
        </p:nvSpPr>
        <p:spPr>
          <a:xfrm>
            <a:off x="1543050" y="1661255"/>
            <a:ext cx="8973300" cy="1442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dirty="0"/>
              <a:t>Pasar </a:t>
            </a:r>
            <a:r>
              <a:rPr lang="en-US" b="1" dirty="0"/>
              <a:t>demasiado tiempo en Internet </a:t>
            </a:r>
            <a:r>
              <a:rPr lang="en-US" dirty="0"/>
              <a:t>o </a:t>
            </a:r>
            <a:r>
              <a:rPr lang="en-US" b="1" dirty="0"/>
              <a:t>relacionarse con grupos tóxicos </a:t>
            </a:r>
            <a:r>
              <a:rPr lang="en-US" dirty="0"/>
              <a:t>puede </a:t>
            </a:r>
            <a:r>
              <a:rPr lang="en-US" b="1" dirty="0">
                <a:solidFill>
                  <a:srgbClr val="C67CB5"/>
                </a:solidFill>
              </a:rPr>
              <a:t>aumentar el estrés </a:t>
            </a:r>
            <a:r>
              <a:rPr lang="en-US" dirty="0"/>
              <a:t>y </a:t>
            </a:r>
            <a:r>
              <a:rPr lang="en-US" b="1" dirty="0">
                <a:solidFill>
                  <a:srgbClr val="C67CB5"/>
                </a:solidFill>
              </a:rPr>
              <a:t>reducir el bienestar</a:t>
            </a:r>
            <a:r>
              <a:rPr lang="en-US" dirty="0"/>
              <a:t>. La clave está en el equilibrio y en seguir prácticas seguras.</a:t>
            </a:r>
            <a:endParaRPr dirty="0"/>
          </a:p>
        </p:txBody>
      </p:sp>
      <p:sp>
        <p:nvSpPr>
          <p:cNvPr id="980" name="Google Shape;980;g3cf0640c514_2_375"/>
          <p:cNvSpPr/>
          <p:nvPr/>
        </p:nvSpPr>
        <p:spPr>
          <a:xfrm>
            <a:off x="1615200" y="5145223"/>
            <a:ext cx="4209748" cy="118408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1" name="Google Shape;981;g3cf0640c514_2_375"/>
          <p:cNvSpPr/>
          <p:nvPr/>
        </p:nvSpPr>
        <p:spPr>
          <a:xfrm>
            <a:off x="5094499" y="3821074"/>
            <a:ext cx="3670550" cy="1186253"/>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2" name="Google Shape;982;g3cf0640c514_2_375"/>
          <p:cNvSpPr/>
          <p:nvPr/>
        </p:nvSpPr>
        <p:spPr>
          <a:xfrm>
            <a:off x="639845" y="3559983"/>
            <a:ext cx="3870771" cy="1318701"/>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77250" tIns="38600" rIns="77250" bIns="38600" anchor="ctr" anchorCtr="0">
            <a:noAutofit/>
          </a:bodyPr>
          <a:lstStyle/>
          <a:p>
            <a:pPr marL="0" marR="0" lvl="0" indent="0" algn="l" rtl="0">
              <a:lnSpc>
                <a:spcPct val="100000"/>
              </a:lnSpc>
              <a:spcBef>
                <a:spcPts val="0"/>
              </a:spcBef>
              <a:spcAft>
                <a:spcPts val="0"/>
              </a:spcAft>
              <a:buClr>
                <a:srgbClr val="000000"/>
              </a:buClr>
              <a:buSzPts val="761"/>
              <a:buFont typeface="Arial"/>
              <a:buNone/>
            </a:pPr>
            <a:endParaRPr sz="759" b="0" i="0" u="none" strike="noStrike" cap="none">
              <a:solidFill>
                <a:schemeClr val="dk1"/>
              </a:solidFill>
              <a:latin typeface="Calibri"/>
              <a:ea typeface="Calibri"/>
              <a:cs typeface="Calibri"/>
              <a:sym typeface="Calibri"/>
            </a:endParaRPr>
          </a:p>
        </p:txBody>
      </p:sp>
      <p:sp>
        <p:nvSpPr>
          <p:cNvPr id="983" name="Google Shape;983;g3cf0640c514_2_375"/>
          <p:cNvSpPr/>
          <p:nvPr/>
        </p:nvSpPr>
        <p:spPr>
          <a:xfrm>
            <a:off x="6367052" y="5196745"/>
            <a:ext cx="4209748" cy="1184088"/>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84025" tIns="41975" rIns="84025" bIns="41975" anchor="ctr" anchorCtr="0">
            <a:noAutofit/>
          </a:bodyPr>
          <a:lstStyle/>
          <a:p>
            <a:pPr marL="0" marR="0" lvl="0" indent="0" algn="l" rtl="0">
              <a:lnSpc>
                <a:spcPct val="100000"/>
              </a:lnSpc>
              <a:spcBef>
                <a:spcPts val="0"/>
              </a:spcBef>
              <a:spcAft>
                <a:spcPts val="0"/>
              </a:spcAft>
              <a:buClr>
                <a:srgbClr val="000000"/>
              </a:buClr>
              <a:buSzPts val="828"/>
              <a:buFont typeface="Arial"/>
              <a:buNone/>
            </a:pPr>
            <a:endParaRPr sz="826" b="0" i="0" u="none" strike="noStrike" cap="none">
              <a:solidFill>
                <a:schemeClr val="dk1"/>
              </a:solidFill>
              <a:latin typeface="Calibri"/>
              <a:ea typeface="Calibri"/>
              <a:cs typeface="Calibri"/>
              <a:sym typeface="Calibri"/>
            </a:endParaRPr>
          </a:p>
        </p:txBody>
      </p:sp>
      <p:sp>
        <p:nvSpPr>
          <p:cNvPr id="984" name="Google Shape;984;g3cf0640c514_2_375"/>
          <p:cNvSpPr/>
          <p:nvPr/>
        </p:nvSpPr>
        <p:spPr>
          <a:xfrm>
            <a:off x="879195" y="3621533"/>
            <a:ext cx="3631421" cy="905033"/>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dirty="0">
                <a:solidFill>
                  <a:srgbClr val="242B62"/>
                </a:solidFill>
                <a:latin typeface="Calibri"/>
                <a:ea typeface="Calibri"/>
                <a:cs typeface="Calibri"/>
                <a:sym typeface="Calibri"/>
              </a:rPr>
              <a:t>Limita el tiempo que pasas en Internet (ajusta la frecuencia de las notificaciones) y tómate descansos.</a:t>
            </a:r>
            <a:endParaRPr sz="2000" b="1" i="0" u="none" strike="noStrike" cap="none" dirty="0">
              <a:solidFill>
                <a:srgbClr val="242B6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352"/>
              <a:buFont typeface="Arial"/>
              <a:buNone/>
            </a:pPr>
            <a:endParaRPr sz="2000" b="0" i="0" u="none" strike="noStrike" cap="none" dirty="0">
              <a:solidFill>
                <a:srgbClr val="242B62"/>
              </a:solidFill>
              <a:latin typeface="Calibri"/>
              <a:ea typeface="Calibri"/>
              <a:cs typeface="Calibri"/>
              <a:sym typeface="Calibri"/>
            </a:endParaRPr>
          </a:p>
        </p:txBody>
      </p:sp>
      <p:sp>
        <p:nvSpPr>
          <p:cNvPr id="985" name="Google Shape;985;g3cf0640c514_2_375"/>
          <p:cNvSpPr/>
          <p:nvPr/>
        </p:nvSpPr>
        <p:spPr>
          <a:xfrm>
            <a:off x="5454369" y="4074050"/>
            <a:ext cx="3144106" cy="653568"/>
          </a:xfrm>
          <a:prstGeom prst="rect">
            <a:avLst/>
          </a:prstGeom>
          <a:noFill/>
          <a:ln>
            <a:noFill/>
          </a:ln>
        </p:spPr>
        <p:txBody>
          <a:bodyPr spcFirstLastPara="1" wrap="square" lIns="77250" tIns="38600" rIns="77250" bIns="38600" anchor="t" anchorCtr="0">
            <a:noAutofit/>
          </a:bodyPr>
          <a:lstStyle/>
          <a:p>
            <a:pPr marL="0" marR="0" lvl="0" indent="0" algn="l" rtl="0">
              <a:lnSpc>
                <a:spcPct val="100000"/>
              </a:lnSpc>
              <a:spcBef>
                <a:spcPts val="0"/>
              </a:spcBef>
              <a:spcAft>
                <a:spcPts val="0"/>
              </a:spcAft>
              <a:buClr>
                <a:srgbClr val="000000"/>
              </a:buClr>
              <a:buSzPts val="1352"/>
              <a:buFont typeface="Arial"/>
              <a:buNone/>
            </a:pPr>
            <a:r>
              <a:rPr lang="en-US" sz="2000" b="1" i="0" u="none" strike="noStrike" cap="none">
                <a:solidFill>
                  <a:schemeClr val="lt1"/>
                </a:solidFill>
                <a:latin typeface="Calibri"/>
                <a:ea typeface="Calibri"/>
                <a:cs typeface="Calibri"/>
                <a:sym typeface="Calibri"/>
              </a:rPr>
              <a:t>Únete a comunidades en línea que te brinden apoyo.</a:t>
            </a:r>
            <a:endParaRPr sz="2000" b="1" i="0" u="none" strike="noStrike" cap="none">
              <a:solidFill>
                <a:srgbClr val="000000"/>
              </a:solidFill>
              <a:latin typeface="Arial"/>
              <a:ea typeface="Arial"/>
              <a:cs typeface="Arial"/>
              <a:sym typeface="Arial"/>
            </a:endParaRPr>
          </a:p>
        </p:txBody>
      </p:sp>
      <p:sp>
        <p:nvSpPr>
          <p:cNvPr id="986" name="Google Shape;986;g3cf0640c514_2_375"/>
          <p:cNvSpPr/>
          <p:nvPr/>
        </p:nvSpPr>
        <p:spPr>
          <a:xfrm>
            <a:off x="2049415" y="5388363"/>
            <a:ext cx="3715388" cy="697679"/>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dirty="0">
                <a:solidFill>
                  <a:srgbClr val="242B62"/>
                </a:solidFill>
                <a:latin typeface="Calibri"/>
                <a:ea typeface="Calibri"/>
                <a:cs typeface="Calibri"/>
                <a:sym typeface="Calibri"/>
              </a:rPr>
              <a:t>Evita las discusiones o los conflictos.</a:t>
            </a:r>
            <a:endParaRPr sz="2012" b="1" i="0" u="none" strike="noStrike" cap="none" dirty="0">
              <a:solidFill>
                <a:srgbClr val="242B62"/>
              </a:solidFill>
              <a:latin typeface="Arial"/>
              <a:ea typeface="Arial"/>
              <a:cs typeface="Arial"/>
              <a:sym typeface="Arial"/>
            </a:endParaRPr>
          </a:p>
        </p:txBody>
      </p:sp>
      <p:sp>
        <p:nvSpPr>
          <p:cNvPr id="987" name="Google Shape;987;g3cf0640c514_2_375"/>
          <p:cNvSpPr/>
          <p:nvPr/>
        </p:nvSpPr>
        <p:spPr>
          <a:xfrm>
            <a:off x="6808662" y="5345055"/>
            <a:ext cx="3419472" cy="984253"/>
          </a:xfrm>
          <a:prstGeom prst="rect">
            <a:avLst/>
          </a:prstGeom>
          <a:noFill/>
          <a:ln>
            <a:noFill/>
          </a:ln>
        </p:spPr>
        <p:txBody>
          <a:bodyPr spcFirstLastPara="1" wrap="square" lIns="84025" tIns="41975" rIns="84025" bIns="41975" anchor="t" anchorCtr="0">
            <a:noAutofit/>
          </a:bodyPr>
          <a:lstStyle/>
          <a:p>
            <a:pPr marL="0" marR="0" lvl="0" indent="0" algn="l" rtl="0">
              <a:lnSpc>
                <a:spcPct val="100000"/>
              </a:lnSpc>
              <a:spcBef>
                <a:spcPts val="0"/>
              </a:spcBef>
              <a:spcAft>
                <a:spcPts val="0"/>
              </a:spcAft>
              <a:buClr>
                <a:srgbClr val="000000"/>
              </a:buClr>
              <a:buSzPts val="1470"/>
              <a:buFont typeface="Arial"/>
              <a:buNone/>
            </a:pPr>
            <a:r>
              <a:rPr lang="en-US" sz="2012" b="1" i="0" u="none" strike="noStrike" cap="none">
                <a:solidFill>
                  <a:schemeClr val="lt1"/>
                </a:solidFill>
                <a:latin typeface="Calibri"/>
                <a:ea typeface="Calibri"/>
                <a:cs typeface="Calibri"/>
                <a:sym typeface="Calibri"/>
              </a:rPr>
              <a:t>Combina las interacciones en línea con las presenciales.</a:t>
            </a:r>
            <a:endParaRPr sz="2012" b="1" i="0" u="none" strike="noStrike" cap="none">
              <a:solidFill>
                <a:srgbClr val="000000"/>
              </a:solidFill>
              <a:latin typeface="Arial"/>
              <a:ea typeface="Arial"/>
              <a:cs typeface="Arial"/>
              <a:sym typeface="Arial"/>
            </a:endParaRPr>
          </a:p>
        </p:txBody>
      </p:sp>
      <p:grpSp>
        <p:nvGrpSpPr>
          <p:cNvPr id="988" name="Google Shape;988;g3cf0640c514_2_375"/>
          <p:cNvGrpSpPr/>
          <p:nvPr/>
        </p:nvGrpSpPr>
        <p:grpSpPr>
          <a:xfrm>
            <a:off x="8598475" y="559088"/>
            <a:ext cx="812607" cy="782440"/>
            <a:chOff x="5495623" y="2716950"/>
            <a:chExt cx="1439007" cy="1385585"/>
          </a:xfrm>
        </p:grpSpPr>
        <p:sp>
          <p:nvSpPr>
            <p:cNvPr id="989" name="Google Shape;989;g3cf0640c514_2_375"/>
            <p:cNvSpPr/>
            <p:nvPr/>
          </p:nvSpPr>
          <p:spPr>
            <a:xfrm>
              <a:off x="5768039" y="2718579"/>
              <a:ext cx="941801" cy="813249"/>
            </a:xfrm>
            <a:custGeom>
              <a:avLst/>
              <a:gdLst/>
              <a:ahLst/>
              <a:cxnLst/>
              <a:rect l="l" t="t" r="r" b="b"/>
              <a:pathLst>
                <a:path w="941801" h="813249" extrusionOk="0">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nvGrpSpPr>
            <p:cNvPr id="990" name="Google Shape;990;g3cf0640c514_2_375"/>
            <p:cNvGrpSpPr/>
            <p:nvPr/>
          </p:nvGrpSpPr>
          <p:grpSpPr>
            <a:xfrm>
              <a:off x="5495623" y="2716950"/>
              <a:ext cx="1439007" cy="1385585"/>
              <a:chOff x="5495623" y="2716950"/>
              <a:chExt cx="1439007" cy="1385585"/>
            </a:xfrm>
          </p:grpSpPr>
          <p:sp>
            <p:nvSpPr>
              <p:cNvPr id="991" name="Google Shape;991;g3cf0640c514_2_375"/>
              <p:cNvSpPr/>
              <p:nvPr/>
            </p:nvSpPr>
            <p:spPr>
              <a:xfrm>
                <a:off x="5495623" y="3470539"/>
                <a:ext cx="1439007" cy="631996"/>
              </a:xfrm>
              <a:custGeom>
                <a:avLst/>
                <a:gdLst/>
                <a:ahLst/>
                <a:cxnLst/>
                <a:rect l="l" t="t" r="r" b="b"/>
                <a:pathLst>
                  <a:path w="1439007" h="631996" extrusionOk="0">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sp>
            <p:nvSpPr>
              <p:cNvPr id="992" name="Google Shape;992;g3cf0640c514_2_375"/>
              <p:cNvSpPr/>
              <p:nvPr/>
            </p:nvSpPr>
            <p:spPr>
              <a:xfrm>
                <a:off x="5768068" y="2716950"/>
                <a:ext cx="941772" cy="813556"/>
              </a:xfrm>
              <a:custGeom>
                <a:avLst/>
                <a:gdLst/>
                <a:ahLst/>
                <a:cxnLst/>
                <a:rect l="l" t="t" r="r" b="b"/>
                <a:pathLst>
                  <a:path w="941772" h="813556" extrusionOk="0">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solidFill>
                <a:srgbClr val="242B62"/>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
          <p:nvSpPr>
            <p:cNvPr id="993" name="Google Shape;993;g3cf0640c514_2_375"/>
            <p:cNvSpPr/>
            <p:nvPr/>
          </p:nvSpPr>
          <p:spPr>
            <a:xfrm>
              <a:off x="5828826" y="2779264"/>
              <a:ext cx="818816" cy="688776"/>
            </a:xfrm>
            <a:custGeom>
              <a:avLst/>
              <a:gdLst/>
              <a:ahLst/>
              <a:cxnLst/>
              <a:rect l="l" t="t" r="r" b="b"/>
              <a:pathLst>
                <a:path w="818816" h="688776" extrusionOk="0">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CA7BB3"/>
            </a:solidFill>
            <a:ln>
              <a:noFill/>
            </a:ln>
          </p:spPr>
          <p:txBody>
            <a:bodyPr spcFirstLastPara="1" wrap="square" lIns="52950" tIns="26475" rIns="52950" bIns="26475" anchor="ctr" anchorCtr="0">
              <a:noAutofit/>
            </a:bodyPr>
            <a:lstStyle/>
            <a:p>
              <a:pPr marL="0" marR="0" lvl="0" indent="0" algn="l" rtl="0">
                <a:lnSpc>
                  <a:spcPct val="100000"/>
                </a:lnSpc>
                <a:spcBef>
                  <a:spcPts val="0"/>
                </a:spcBef>
                <a:spcAft>
                  <a:spcPts val="0"/>
                </a:spcAft>
                <a:buClr>
                  <a:srgbClr val="000000"/>
                </a:buClr>
                <a:buSzPts val="1043"/>
                <a:buFont typeface="Arial"/>
                <a:buNone/>
              </a:pPr>
              <a:endParaRPr sz="1042"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g3cf0640c514_2_394"/>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Competencias digitales y confianza</a:t>
            </a:r>
            <a:endParaRPr/>
          </a:p>
        </p:txBody>
      </p:sp>
      <p:sp>
        <p:nvSpPr>
          <p:cNvPr id="999" name="Google Shape;999;g3cf0640c514_2_394"/>
          <p:cNvSpPr txBox="1">
            <a:spLocks noGrp="1"/>
          </p:cNvSpPr>
          <p:nvPr>
            <p:ph type="body" idx="2"/>
          </p:nvPr>
        </p:nvSpPr>
        <p:spPr>
          <a:xfrm>
            <a:off x="1638600" y="1607777"/>
            <a:ext cx="8961600" cy="120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a:t>Aprender habilidades digitales </a:t>
            </a:r>
            <a:r>
              <a:rPr lang="en-US"/>
              <a:t>te ayuda a </a:t>
            </a:r>
            <a:r>
              <a:rPr lang="en-US" b="1"/>
              <a:t>utilizar la tecnología con confianza</a:t>
            </a:r>
            <a:r>
              <a:rPr lang="en-US"/>
              <a:t>, </a:t>
            </a:r>
            <a:r>
              <a:rPr lang="en-US" b="1"/>
              <a:t>a mantenerte en contacto </a:t>
            </a:r>
            <a:r>
              <a:rPr lang="en-US"/>
              <a:t>con los demás y </a:t>
            </a:r>
            <a:r>
              <a:rPr lang="en-US" b="1"/>
              <a:t>a disfrutar de una mayor independencia </a:t>
            </a:r>
            <a:r>
              <a:rPr lang="en-US"/>
              <a:t>en tu vida diaria.</a:t>
            </a:r>
            <a:endParaRPr/>
          </a:p>
        </p:txBody>
      </p:sp>
      <p:sp>
        <p:nvSpPr>
          <p:cNvPr id="1000" name="Google Shape;1000;g3cf0640c514_2_394"/>
          <p:cNvSpPr/>
          <p:nvPr/>
        </p:nvSpPr>
        <p:spPr>
          <a:xfrm>
            <a:off x="1380931" y="2815277"/>
            <a:ext cx="10115743" cy="3949417"/>
          </a:xfrm>
          <a:prstGeom prst="roundRect">
            <a:avLst>
              <a:gd name="adj" fmla="val 16667"/>
            </a:avLst>
          </a:prstGeom>
          <a:solidFill>
            <a:srgbClr val="5696D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dirty="0">
                <a:solidFill>
                  <a:srgbClr val="242B62"/>
                </a:solidFill>
                <a:latin typeface="Calibri"/>
                <a:ea typeface="Calibri"/>
                <a:cs typeface="Calibri"/>
                <a:sym typeface="Calibri"/>
              </a:rPr>
              <a:t>Consejos para desarrollar habilidades digitales:</a:t>
            </a:r>
            <a:endParaRPr sz="2400" b="1" i="0" u="none" strike="noStrike" cap="none" dirty="0">
              <a:solidFill>
                <a:srgbClr val="242B62"/>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Talleres digitales</a:t>
            </a:r>
            <a:r>
              <a:rPr lang="en-US" sz="2000" b="0" i="0" u="none" strike="noStrike" cap="none" dirty="0">
                <a:solidFill>
                  <a:srgbClr val="242B6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r>
              <a:rPr lang="en-US" sz="2000" b="0" i="0" u="none" strike="noStrike" cap="none" dirty="0">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Apúntate a clases que te enseñen cómo la IA </a:t>
            </a:r>
            <a:r>
              <a:rPr lang="en-US" sz="2000" b="0" i="0" u="none" strike="noStrike" cap="none">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simplifica tareas </a:t>
            </a:r>
            <a:r>
              <a:rPr lang="en-US" sz="2000" b="0" i="0" u="none" strike="noStrike" cap="none" dirty="0">
                <a:solidFill>
                  <a:schemeClr val="lt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cotidianas.</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Práctica semanal</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Prueba un comando de voz con IA (</a:t>
            </a:r>
            <a:r>
              <a:rPr lang="en-US" sz="2000" b="0" i="0" u="none" strike="noStrike" cap="none">
                <a:solidFill>
                  <a:schemeClr val="lt1"/>
                </a:solidFill>
                <a:latin typeface="Calibri"/>
                <a:ea typeface="Calibri"/>
                <a:cs typeface="Calibri"/>
                <a:sym typeface="Calibri"/>
              </a:rPr>
              <a:t>como “Pon un recordatorio”) </a:t>
            </a:r>
            <a:r>
              <a:rPr lang="en-US" sz="2000" b="0" i="0" u="none" strike="noStrike" cap="none" dirty="0">
                <a:solidFill>
                  <a:schemeClr val="lt1"/>
                </a:solidFill>
                <a:latin typeface="Calibri"/>
                <a:ea typeface="Calibri"/>
                <a:cs typeface="Calibri"/>
                <a:sym typeface="Calibri"/>
              </a:rPr>
              <a:t>cada semana.</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Lectura más cómoda</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utiliza los ajustes de la IA para ajustar automáticamente el texto y el brillo según tus preferencias.</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Equilibrio digital</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Deja que la IA filtre las notificaciones para reducir las distracciones y la fatiga visual.</a:t>
            </a:r>
            <a:endParaRPr sz="2000" b="0" i="0" u="none" strike="noStrike" cap="none" dirty="0">
              <a:solidFill>
                <a:schemeClr val="lt1"/>
              </a:solidFill>
              <a:latin typeface="Calibri"/>
              <a:ea typeface="Calibri"/>
              <a:cs typeface="Calibri"/>
              <a:sym typeface="Calibri"/>
            </a:endParaRPr>
          </a:p>
          <a:p>
            <a:pPr marL="457200" marR="0" lvl="0" indent="-342900" algn="l" rtl="0">
              <a:lnSpc>
                <a:spcPct val="100000"/>
              </a:lnSpc>
              <a:spcBef>
                <a:spcPts val="0"/>
              </a:spcBef>
              <a:spcAft>
                <a:spcPts val="600"/>
              </a:spcAft>
              <a:buClr>
                <a:schemeClr val="lt1"/>
              </a:buClr>
              <a:buSzPts val="1800"/>
              <a:buFont typeface="Wingdings" panose="05000000000000000000" pitchFamily="2" charset="2"/>
              <a:buChar char="Ø"/>
            </a:pPr>
            <a:r>
              <a:rPr lang="en-US" sz="2000" b="1" i="0" u="none" strike="noStrike" cap="none" dirty="0">
                <a:solidFill>
                  <a:srgbClr val="242B62"/>
                </a:solidFill>
                <a:latin typeface="Calibri"/>
                <a:ea typeface="Calibri"/>
                <a:cs typeface="Calibri"/>
                <a:sym typeface="Calibri"/>
              </a:rPr>
              <a:t>Ayuda inmediata</a:t>
            </a:r>
            <a:r>
              <a:rPr lang="en-US" sz="2000" b="0" i="0" u="none" strike="noStrike" cap="none" dirty="0">
                <a:solidFill>
                  <a:srgbClr val="242B62"/>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Pregunta a un amigo o utiliza el chat con IA para obtener respuestas rápidas </a:t>
            </a:r>
            <a:r>
              <a:rPr lang="en-US" sz="2000" b="0" i="0" u="none" strike="noStrike" cap="none">
                <a:solidFill>
                  <a:schemeClr val="lt1"/>
                </a:solidFill>
                <a:latin typeface="Calibri"/>
                <a:ea typeface="Calibri"/>
                <a:cs typeface="Calibri"/>
                <a:sym typeface="Calibri"/>
              </a:rPr>
              <a:t>sobre cómo hacer algo.</a:t>
            </a:r>
          </a:p>
        </p:txBody>
      </p:sp>
      <p:grpSp>
        <p:nvGrpSpPr>
          <p:cNvPr id="1001" name="Google Shape;1001;g3cf0640c514_2_394"/>
          <p:cNvGrpSpPr/>
          <p:nvPr/>
        </p:nvGrpSpPr>
        <p:grpSpPr>
          <a:xfrm>
            <a:off x="8739246" y="516600"/>
            <a:ext cx="1055059" cy="1054116"/>
            <a:chOff x="10376768" y="2334933"/>
            <a:chExt cx="920484" cy="919581"/>
          </a:xfrm>
        </p:grpSpPr>
        <p:sp>
          <p:nvSpPr>
            <p:cNvPr id="1002" name="Google Shape;1002;g3cf0640c514_2_394"/>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3" name="Google Shape;1003;g3cf0640c514_2_394"/>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04" name="Google Shape;1004;g3cf0640c514_2_394"/>
            <p:cNvGrpSpPr/>
            <p:nvPr/>
          </p:nvGrpSpPr>
          <p:grpSpPr>
            <a:xfrm>
              <a:off x="10376768" y="2334933"/>
              <a:ext cx="920484" cy="919581"/>
              <a:chOff x="10376768" y="2334933"/>
              <a:chExt cx="920484" cy="919581"/>
            </a:xfrm>
          </p:grpSpPr>
          <p:sp>
            <p:nvSpPr>
              <p:cNvPr id="1005" name="Google Shape;1005;g3cf0640c514_2_39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06" name="Google Shape;1006;g3cf0640c514_2_39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g3d3ae9d317c_1_48"/>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Ejemplo: Silenciar las redes sociales</a:t>
            </a:r>
            <a:endParaRPr/>
          </a:p>
        </p:txBody>
      </p:sp>
      <p:sp>
        <p:nvSpPr>
          <p:cNvPr id="1013" name="Google Shape;1013;g3d3ae9d317c_1_48"/>
          <p:cNvSpPr txBox="1">
            <a:spLocks noGrp="1"/>
          </p:cNvSpPr>
          <p:nvPr>
            <p:ph type="body" idx="2"/>
          </p:nvPr>
        </p:nvSpPr>
        <p:spPr>
          <a:xfrm>
            <a:off x="1632756" y="2167326"/>
            <a:ext cx="8961600" cy="4166700"/>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Abre </a:t>
            </a:r>
            <a:r>
              <a:rPr lang="en-US" b="1" i="1" dirty="0">
                <a:solidFill>
                  <a:srgbClr val="635BA7"/>
                </a:solidFill>
              </a:rPr>
              <a:t>Ajustes</a:t>
            </a:r>
            <a:r>
              <a:rPr lang="en-US" dirty="0"/>
              <a:t>: es el icono gris con forma de engranaje que aparece en la pantalla.</a:t>
            </a:r>
          </a:p>
          <a:p>
            <a:pPr marL="457200" lvl="0" indent="-381000" algn="l" rtl="0">
              <a:lnSpc>
                <a:spcPct val="103333"/>
              </a:lnSpc>
              <a:spcBef>
                <a:spcPts val="0"/>
              </a:spcBef>
              <a:spcAft>
                <a:spcPts val="600"/>
              </a:spcAft>
              <a:buSzPts val="2400"/>
              <a:buAutoNum type="arabicPeriod"/>
            </a:pPr>
            <a:r>
              <a:rPr lang="en-US" b="1" dirty="0"/>
              <a:t>Pulsa en </a:t>
            </a:r>
            <a:r>
              <a:rPr lang="en-US" b="1" i="1" dirty="0">
                <a:solidFill>
                  <a:srgbClr val="635BA7"/>
                </a:solidFill>
              </a:rPr>
              <a:t>«Notificaciones</a:t>
            </a:r>
            <a:r>
              <a:rPr lang="en-US" dirty="0"/>
              <a:t>»: busca el icono de la campana.</a:t>
            </a:r>
          </a:p>
          <a:p>
            <a:pPr marL="457200" lvl="0" indent="-381000" algn="l" rtl="0">
              <a:lnSpc>
                <a:spcPct val="103333"/>
              </a:lnSpc>
              <a:spcBef>
                <a:spcPts val="0"/>
              </a:spcBef>
              <a:spcAft>
                <a:spcPts val="600"/>
              </a:spcAft>
              <a:buSzPts val="2400"/>
              <a:buAutoNum type="arabicPeriod"/>
            </a:pPr>
            <a:r>
              <a:rPr lang="en-US" b="1" dirty="0"/>
              <a:t>Selecciona la </a:t>
            </a:r>
            <a:r>
              <a:rPr lang="en-US" b="1" dirty="0">
                <a:solidFill>
                  <a:srgbClr val="635BA7"/>
                </a:solidFill>
              </a:rPr>
              <a:t>aplicación: </a:t>
            </a:r>
            <a:r>
              <a:rPr lang="en-US" dirty="0"/>
              <a:t>busca en la lista la red social que quieras silenciar.</a:t>
            </a:r>
          </a:p>
          <a:p>
            <a:pPr marL="457200" lvl="0" indent="-381000" algn="l" rtl="0">
              <a:lnSpc>
                <a:spcPct val="103333"/>
              </a:lnSpc>
              <a:spcBef>
                <a:spcPts val="0"/>
              </a:spcBef>
              <a:spcAft>
                <a:spcPts val="600"/>
              </a:spcAft>
              <a:buSzPts val="2400"/>
              <a:buAutoNum type="arabicPeriod"/>
            </a:pPr>
            <a:r>
              <a:rPr lang="en-US" b="1" dirty="0"/>
              <a:t>Desactiva</a:t>
            </a:r>
            <a:r>
              <a:rPr lang="en-US">
                <a:solidFill>
                  <a:srgbClr val="635BA7"/>
                </a:solidFill>
              </a:rPr>
              <a:t> </a:t>
            </a:r>
            <a:r>
              <a:rPr lang="en-US" b="1" i="1" dirty="0">
                <a:solidFill>
                  <a:srgbClr val="635BA7"/>
                </a:solidFill>
              </a:rPr>
              <a:t>los sonidos </a:t>
            </a:r>
            <a:r>
              <a:rPr lang="en-US" b="1" dirty="0">
                <a:solidFill>
                  <a:srgbClr val="635BA7"/>
                </a:solidFill>
              </a:rPr>
              <a:t>y </a:t>
            </a:r>
            <a:r>
              <a:rPr lang="en-US" b="1" i="1" dirty="0">
                <a:solidFill>
                  <a:srgbClr val="635BA7"/>
                </a:solidFill>
              </a:rPr>
              <a:t>la vibración</a:t>
            </a:r>
            <a:r>
              <a:rPr lang="en-US" dirty="0"/>
              <a:t>: verás unos botones con estas etiquetas. Deslízalos hacia la izquierda para que se vuelvan grises.</a:t>
            </a:r>
          </a:p>
          <a:p>
            <a:pPr marL="457200" lvl="0" indent="-381000" algn="l" rtl="0">
              <a:lnSpc>
                <a:spcPct val="103333"/>
              </a:lnSpc>
              <a:spcBef>
                <a:spcPts val="0"/>
              </a:spcBef>
              <a:spcAft>
                <a:spcPts val="600"/>
              </a:spcAft>
              <a:buSzPts val="2400"/>
              <a:buAutoNum type="arabicPeriod"/>
            </a:pPr>
            <a:r>
              <a:rPr lang="en-US" b="1" dirty="0"/>
              <a:t>Repite el proceso: </a:t>
            </a:r>
            <a:r>
              <a:rPr lang="en-US"/>
              <a:t>haz </a:t>
            </a:r>
            <a:r>
              <a:rPr lang="en-US" dirty="0"/>
              <a:t>lo mismo con las 2 o 3 aplicaciones que más te distraen.</a:t>
            </a:r>
            <a:endParaRPr dirty="0"/>
          </a:p>
        </p:txBody>
      </p:sp>
      <p:grpSp>
        <p:nvGrpSpPr>
          <p:cNvPr id="1014" name="Google Shape;1014;g3d3ae9d317c_1_48"/>
          <p:cNvGrpSpPr/>
          <p:nvPr/>
        </p:nvGrpSpPr>
        <p:grpSpPr>
          <a:xfrm>
            <a:off x="8683056" y="642307"/>
            <a:ext cx="1055059" cy="1054116"/>
            <a:chOff x="10376768" y="2334933"/>
            <a:chExt cx="920484" cy="919581"/>
          </a:xfrm>
        </p:grpSpPr>
        <p:sp>
          <p:nvSpPr>
            <p:cNvPr id="1015" name="Google Shape;1015;g3d3ae9d317c_1_48"/>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6" name="Google Shape;1016;g3d3ae9d317c_1_48"/>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6CB1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nvGrpSpPr>
            <p:cNvPr id="1017" name="Google Shape;1017;g3d3ae9d317c_1_48"/>
            <p:cNvGrpSpPr/>
            <p:nvPr/>
          </p:nvGrpSpPr>
          <p:grpSpPr>
            <a:xfrm>
              <a:off x="10376768" y="2334933"/>
              <a:ext cx="920484" cy="919581"/>
              <a:chOff x="10376768" y="2334933"/>
              <a:chExt cx="920484" cy="919581"/>
            </a:xfrm>
          </p:grpSpPr>
          <p:sp>
            <p:nvSpPr>
              <p:cNvPr id="1018" name="Google Shape;1018;g3d3ae9d317c_1_48"/>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sp>
            <p:nvSpPr>
              <p:cNvPr id="1019" name="Google Shape;1019;g3d3ae9d317c_1_48"/>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42B62"/>
              </a:solidFill>
              <a:ln>
                <a:noFill/>
              </a:ln>
            </p:spPr>
            <p:txBody>
              <a:bodyPr spcFirstLastPara="1" wrap="square" lIns="104800" tIns="52375" rIns="104800" bIns="52375" anchor="ctr" anchorCtr="0">
                <a:noAutofit/>
              </a:bodyPr>
              <a:lstStyle/>
              <a:p>
                <a:pPr marL="0" marR="0" lvl="0" indent="0" algn="l" rtl="0">
                  <a:lnSpc>
                    <a:spcPct val="100000"/>
                  </a:lnSpc>
                  <a:spcBef>
                    <a:spcPts val="0"/>
                  </a:spcBef>
                  <a:spcAft>
                    <a:spcPts val="0"/>
                  </a:spcAft>
                  <a:buClr>
                    <a:srgbClr val="000000"/>
                  </a:buClr>
                  <a:buSzPts val="2063"/>
                  <a:buFont typeface="Arial"/>
                  <a:buNone/>
                </a:pPr>
                <a:endParaRPr sz="2063"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1">
          <a:extLst>
            <a:ext uri="{FF2B5EF4-FFF2-40B4-BE49-F238E27FC236}">
              <a16:creationId xmlns:a16="http://schemas.microsoft.com/office/drawing/2014/main" id="{2E59AD07-5272-228F-F76A-FB75ECDE5F92}"/>
            </a:ext>
          </a:extLst>
        </p:cNvPr>
        <p:cNvGrpSpPr/>
        <p:nvPr/>
      </p:nvGrpSpPr>
      <p:grpSpPr>
        <a:xfrm>
          <a:off x="0" y="0"/>
          <a:ext cx="0" cy="0"/>
          <a:chOff x="0" y="0"/>
          <a:chExt cx="0" cy="0"/>
        </a:xfrm>
      </p:grpSpPr>
      <p:sp>
        <p:nvSpPr>
          <p:cNvPr id="1012" name="Google Shape;1012;g3d3ae9d317c_1_48">
            <a:extLst>
              <a:ext uri="{FF2B5EF4-FFF2-40B4-BE49-F238E27FC236}">
                <a16:creationId xmlns:a16="http://schemas.microsoft.com/office/drawing/2014/main" id="{8AD47902-8152-A1EC-ADC3-2F3D3434327D}"/>
              </a:ext>
            </a:extLst>
          </p:cNvPr>
          <p:cNvSpPr txBox="1">
            <a:spLocks noGrp="1"/>
          </p:cNvSpPr>
          <p:nvPr>
            <p:ph type="body" idx="1"/>
          </p:nvPr>
        </p:nvSpPr>
        <p:spPr>
          <a:xfrm>
            <a:off x="1632756" y="820615"/>
            <a:ext cx="89733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dirty="0"/>
              <a:t>¿Cómo se elimina una cuenta?</a:t>
            </a:r>
            <a:endParaRPr dirty="0"/>
          </a:p>
        </p:txBody>
      </p:sp>
      <p:sp>
        <p:nvSpPr>
          <p:cNvPr id="1013" name="Google Shape;1013;g3d3ae9d317c_1_48">
            <a:extLst>
              <a:ext uri="{FF2B5EF4-FFF2-40B4-BE49-F238E27FC236}">
                <a16:creationId xmlns:a16="http://schemas.microsoft.com/office/drawing/2014/main" id="{F2211E31-F915-B190-4494-B782D4C3EC87}"/>
              </a:ext>
            </a:extLst>
          </p:cNvPr>
          <p:cNvSpPr txBox="1">
            <a:spLocks noGrp="1"/>
          </p:cNvSpPr>
          <p:nvPr>
            <p:ph type="body" idx="2"/>
          </p:nvPr>
        </p:nvSpPr>
        <p:spPr>
          <a:xfrm>
            <a:off x="746759" y="2867687"/>
            <a:ext cx="11037803" cy="2328996"/>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600"/>
              </a:spcAft>
              <a:buSzPts val="2400"/>
              <a:buAutoNum type="arabicPeriod"/>
            </a:pPr>
            <a:r>
              <a:rPr lang="en-US" b="1" dirty="0"/>
              <a:t>Abre </a:t>
            </a:r>
            <a:r>
              <a:rPr lang="en-US" b="1"/>
              <a:t>la app </a:t>
            </a:r>
            <a:r>
              <a:rPr lang="en-US" b="1" dirty="0"/>
              <a:t>y ve </a:t>
            </a:r>
            <a:r>
              <a:rPr lang="en-US" b="1"/>
              <a:t>a </a:t>
            </a:r>
            <a:r>
              <a:rPr lang="en-US" b="1" i="1">
                <a:solidFill>
                  <a:srgbClr val="635BA7"/>
                </a:solidFill>
              </a:rPr>
              <a:t>“Ajustes”</a:t>
            </a:r>
            <a:r>
              <a:rPr lang="en-US"/>
              <a:t>: </a:t>
            </a:r>
            <a:r>
              <a:rPr lang="en-US" dirty="0"/>
              <a:t>suele ser un </a:t>
            </a:r>
            <a:r>
              <a:rPr lang="en-US"/>
              <a:t>icono con </a:t>
            </a:r>
            <a:r>
              <a:rPr lang="en-US" dirty="0"/>
              <a:t>forma de engranaje.</a:t>
            </a:r>
          </a:p>
          <a:p>
            <a:pPr marL="457200" lvl="0" indent="-381000" algn="l" rtl="0">
              <a:lnSpc>
                <a:spcPct val="103333"/>
              </a:lnSpc>
              <a:spcBef>
                <a:spcPts val="0"/>
              </a:spcBef>
              <a:spcAft>
                <a:spcPts val="600"/>
              </a:spcAft>
              <a:buSzPts val="2400"/>
              <a:buAutoNum type="arabicPeriod"/>
            </a:pPr>
            <a:r>
              <a:rPr lang="en-US" b="1" dirty="0"/>
              <a:t>Pulsa </a:t>
            </a:r>
            <a:r>
              <a:rPr lang="en-US" b="1"/>
              <a:t>en </a:t>
            </a:r>
            <a:r>
              <a:rPr lang="en-US" b="1" i="1">
                <a:solidFill>
                  <a:srgbClr val="635BA7"/>
                </a:solidFill>
              </a:rPr>
              <a:t>“Centro de cuentas”</a:t>
            </a:r>
            <a:r>
              <a:rPr lang="en-US"/>
              <a:t>: </a:t>
            </a:r>
            <a:r>
              <a:rPr lang="en-US" dirty="0"/>
              <a:t>busca el icono con la silueta estilizada de una persona.</a:t>
            </a:r>
          </a:p>
          <a:p>
            <a:pPr marL="457200" lvl="0" indent="-381000" algn="l" rtl="0">
              <a:lnSpc>
                <a:spcPct val="103333"/>
              </a:lnSpc>
              <a:spcBef>
                <a:spcPts val="0"/>
              </a:spcBef>
              <a:spcAft>
                <a:spcPts val="600"/>
              </a:spcAft>
              <a:buSzPts val="2400"/>
              <a:buAutoNum type="arabicPeriod"/>
            </a:pPr>
            <a:r>
              <a:rPr lang="en-US" b="1" dirty="0"/>
              <a:t>Pulsa </a:t>
            </a:r>
            <a:r>
              <a:rPr lang="en-US" b="1"/>
              <a:t>en </a:t>
            </a:r>
            <a:r>
              <a:rPr lang="en-US" b="1" i="1">
                <a:solidFill>
                  <a:srgbClr val="635BA7"/>
                </a:solidFill>
              </a:rPr>
              <a:t>“Datos personales”</a:t>
            </a:r>
            <a:r>
              <a:rPr lang="en-US" b="1">
                <a:solidFill>
                  <a:srgbClr val="635BA7"/>
                </a:solidFill>
              </a:rPr>
              <a:t>: </a:t>
            </a:r>
            <a:r>
              <a:rPr lang="en-US" dirty="0"/>
              <a:t>a continuación, ve a «Titularidad y control de la cuenta».</a:t>
            </a:r>
          </a:p>
          <a:p>
            <a:pPr marL="457200" lvl="0" indent="-381000" algn="l" rtl="0">
              <a:lnSpc>
                <a:spcPct val="103333"/>
              </a:lnSpc>
              <a:spcBef>
                <a:spcPts val="0"/>
              </a:spcBef>
              <a:spcAft>
                <a:spcPts val="600"/>
              </a:spcAft>
              <a:buSzPts val="2400"/>
              <a:buAutoNum type="arabicPeriod"/>
            </a:pPr>
            <a:r>
              <a:rPr lang="en-US" b="1"/>
              <a:t>Selecciona </a:t>
            </a:r>
            <a:r>
              <a:rPr lang="en-US" b="1" i="1">
                <a:solidFill>
                  <a:srgbClr val="635BA7"/>
                </a:solidFill>
              </a:rPr>
              <a:t>“Desactivar” o “Eliminar”</a:t>
            </a:r>
            <a:r>
              <a:rPr lang="en-US"/>
              <a:t>: </a:t>
            </a:r>
            <a:r>
              <a:rPr lang="en-US" dirty="0"/>
              <a:t>si tienes varias cuentas, tendrás que elegir el perfil que deseas eliminar.</a:t>
            </a:r>
          </a:p>
          <a:p>
            <a:pPr lvl="0" indent="-381000">
              <a:spcAft>
                <a:spcPts val="600"/>
              </a:spcAft>
              <a:buAutoNum type="arabicPeriod"/>
            </a:pPr>
            <a:r>
              <a:rPr lang="en-US" b="1"/>
              <a:t>Selecciona </a:t>
            </a:r>
            <a:r>
              <a:rPr lang="en-US" b="1">
                <a:solidFill>
                  <a:srgbClr val="635BA7"/>
                </a:solidFill>
              </a:rPr>
              <a:t>“Eliminar cuenta”: </a:t>
            </a:r>
            <a:r>
              <a:rPr lang="en-US" dirty="0"/>
              <a:t>por lo general, se te pedirá que pulses «Continuar» e introduzcas la contraseña.</a:t>
            </a:r>
            <a:endParaRPr dirty="0"/>
          </a:p>
        </p:txBody>
      </p:sp>
      <p:sp>
        <p:nvSpPr>
          <p:cNvPr id="5" name="CuadroTexto 4">
            <a:extLst>
              <a:ext uri="{FF2B5EF4-FFF2-40B4-BE49-F238E27FC236}">
                <a16:creationId xmlns:a16="http://schemas.microsoft.com/office/drawing/2014/main" id="{C37FB517-5A7A-8D40-E683-308817290CFE}"/>
              </a:ext>
            </a:extLst>
          </p:cNvPr>
          <p:cNvSpPr txBox="1"/>
          <p:nvPr/>
        </p:nvSpPr>
        <p:spPr>
          <a:xfrm>
            <a:off x="1485900" y="1661317"/>
            <a:ext cx="8897112" cy="830997"/>
          </a:xfrm>
          <a:prstGeom prst="rect">
            <a:avLst/>
          </a:prstGeom>
          <a:noFill/>
        </p:spPr>
        <p:txBody>
          <a:bodyPr wrap="square">
            <a:spAutoFit/>
          </a:bodyPr>
          <a:lstStyle/>
          <a:p>
            <a:r>
              <a:rPr lang="en-US" sz="2400" dirty="0">
                <a:solidFill>
                  <a:srgbClr val="242B62"/>
                </a:solidFill>
                <a:latin typeface="Calibri"/>
                <a:ea typeface="Calibri"/>
                <a:cs typeface="Calibri"/>
                <a:sym typeface="Calibri"/>
              </a:rPr>
              <a:t>A veces, eliminar una cuenta en las redes sociales puede resultar complicado. </a:t>
            </a:r>
          </a:p>
          <a:p>
            <a:r>
              <a:rPr lang="en-US" sz="2400" dirty="0">
                <a:solidFill>
                  <a:srgbClr val="242B62"/>
                </a:solidFill>
                <a:latin typeface="Calibri"/>
                <a:ea typeface="Calibri"/>
                <a:cs typeface="Calibri"/>
                <a:sym typeface="Calibri"/>
              </a:rPr>
              <a:t>¡Veamos cómo hacerlo! </a:t>
            </a:r>
            <a:endParaRPr lang="es-ES" sz="2400" dirty="0">
              <a:solidFill>
                <a:srgbClr val="242B62"/>
              </a:solidFill>
              <a:latin typeface="Calibri"/>
              <a:ea typeface="Calibri"/>
              <a:cs typeface="Calibri"/>
              <a:sym typeface="Calibri"/>
            </a:endParaRPr>
          </a:p>
        </p:txBody>
      </p:sp>
      <p:grpSp>
        <p:nvGrpSpPr>
          <p:cNvPr id="6" name="Google Shape;865;g3ce9ee2a4f8_0_0">
            <a:extLst>
              <a:ext uri="{FF2B5EF4-FFF2-40B4-BE49-F238E27FC236}">
                <a16:creationId xmlns:a16="http://schemas.microsoft.com/office/drawing/2014/main" id="{AFB0F6BC-6326-63E1-5D60-ECE02EBCACD9}"/>
              </a:ext>
            </a:extLst>
          </p:cNvPr>
          <p:cNvGrpSpPr/>
          <p:nvPr/>
        </p:nvGrpSpPr>
        <p:grpSpPr>
          <a:xfrm>
            <a:off x="7965952" y="302721"/>
            <a:ext cx="1195643" cy="1215394"/>
            <a:chOff x="9771782" y="1305233"/>
            <a:chExt cx="1360226" cy="1296438"/>
          </a:xfrm>
        </p:grpSpPr>
        <p:sp>
          <p:nvSpPr>
            <p:cNvPr id="7" name="Google Shape;866;g3ce9ee2a4f8_0_0">
              <a:hlinkClick r:id="rId3"/>
              <a:extLst>
                <a:ext uri="{FF2B5EF4-FFF2-40B4-BE49-F238E27FC236}">
                  <a16:creationId xmlns:a16="http://schemas.microsoft.com/office/drawing/2014/main" id="{C794C144-14DE-8FBF-EF10-CD6D9C62DD1B}"/>
                </a:ext>
              </a:extLst>
            </p:cNvPr>
            <p:cNvSpPr/>
            <p:nvPr/>
          </p:nvSpPr>
          <p:spPr>
            <a:xfrm rot="1335962">
              <a:off x="9771782" y="1305233"/>
              <a:ext cx="1360226" cy="1296438"/>
            </a:xfrm>
            <a:prstGeom prst="wedgeEllipseCallout">
              <a:avLst>
                <a:gd name="adj1" fmla="val -24644"/>
                <a:gd name="adj2" fmla="val 67550"/>
              </a:avLst>
            </a:prstGeom>
            <a:solidFill>
              <a:srgbClr val="CA7BB3"/>
            </a:solidFill>
            <a:ln w="27950" cap="flat" cmpd="sng">
              <a:solidFill>
                <a:srgbClr val="242B62"/>
              </a:solidFill>
              <a:prstDash val="solid"/>
              <a:round/>
              <a:headEnd type="none" w="sm" len="sm"/>
              <a:tailEnd type="none" w="sm" len="sm"/>
            </a:ln>
          </p:spPr>
          <p:txBody>
            <a:bodyPr spcFirstLastPara="1" wrap="square" lIns="67100" tIns="33550" rIns="67100" bIns="33550" anchor="ctr" anchorCtr="0">
              <a:noAutofit/>
            </a:bodyPr>
            <a:lstStyle/>
            <a:p>
              <a:pPr marL="0" marR="0" lvl="0" indent="0" algn="ctr" rtl="0">
                <a:lnSpc>
                  <a:spcPct val="100000"/>
                </a:lnSpc>
                <a:spcBef>
                  <a:spcPts val="0"/>
                </a:spcBef>
                <a:spcAft>
                  <a:spcPts val="0"/>
                </a:spcAft>
                <a:buClr>
                  <a:schemeClr val="dk1"/>
                </a:buClr>
                <a:buSzPts val="1321"/>
                <a:buFont typeface="Calibri"/>
                <a:buNone/>
              </a:pPr>
              <a:endParaRPr sz="1321" b="0" i="0" u="none" strike="noStrike" cap="none">
                <a:solidFill>
                  <a:srgbClr val="FFFFFF"/>
                </a:solidFill>
                <a:latin typeface="Roboto"/>
                <a:ea typeface="Roboto"/>
                <a:cs typeface="Roboto"/>
                <a:sym typeface="Roboto"/>
              </a:endParaRPr>
            </a:p>
          </p:txBody>
        </p:sp>
        <p:grpSp>
          <p:nvGrpSpPr>
            <p:cNvPr id="8" name="Google Shape;867;g3ce9ee2a4f8_0_0">
              <a:extLst>
                <a:ext uri="{FF2B5EF4-FFF2-40B4-BE49-F238E27FC236}">
                  <a16:creationId xmlns:a16="http://schemas.microsoft.com/office/drawing/2014/main" id="{28C1B938-7742-4A7F-9242-87D7CCB96326}"/>
                </a:ext>
              </a:extLst>
            </p:cNvPr>
            <p:cNvGrpSpPr/>
            <p:nvPr/>
          </p:nvGrpSpPr>
          <p:grpSpPr>
            <a:xfrm>
              <a:off x="10350395" y="1654208"/>
              <a:ext cx="214914" cy="696682"/>
              <a:chOff x="4228565" y="1390736"/>
              <a:chExt cx="214914" cy="696682"/>
            </a:xfrm>
          </p:grpSpPr>
          <p:sp>
            <p:nvSpPr>
              <p:cNvPr id="14" name="Google Shape;868;g3ce9ee2a4f8_0_0">
                <a:extLst>
                  <a:ext uri="{FF2B5EF4-FFF2-40B4-BE49-F238E27FC236}">
                    <a16:creationId xmlns:a16="http://schemas.microsoft.com/office/drawing/2014/main" id="{2E1FB355-786F-EFFA-28C7-0D6823F58D7C}"/>
                  </a:ext>
                </a:extLst>
              </p:cNvPr>
              <p:cNvSpPr/>
              <p:nvPr/>
            </p:nvSpPr>
            <p:spPr>
              <a:xfrm>
                <a:off x="4228565" y="1658539"/>
                <a:ext cx="214914" cy="428879"/>
              </a:xfrm>
              <a:custGeom>
                <a:avLst/>
                <a:gdLst/>
                <a:ahLst/>
                <a:cxnLst/>
                <a:rect l="l" t="t" r="r" b="b"/>
                <a:pathLst>
                  <a:path w="214914" h="428879" extrusionOk="0">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5" name="Google Shape;869;g3ce9ee2a4f8_0_0">
                <a:extLst>
                  <a:ext uri="{FF2B5EF4-FFF2-40B4-BE49-F238E27FC236}">
                    <a16:creationId xmlns:a16="http://schemas.microsoft.com/office/drawing/2014/main" id="{4E569BC4-C8F2-AC63-3E03-E079E4A7EF98}"/>
                  </a:ext>
                </a:extLst>
              </p:cNvPr>
              <p:cNvSpPr/>
              <p:nvPr/>
            </p:nvSpPr>
            <p:spPr>
              <a:xfrm>
                <a:off x="4284016" y="1390736"/>
                <a:ext cx="103937" cy="107396"/>
              </a:xfrm>
              <a:custGeom>
                <a:avLst/>
                <a:gdLst/>
                <a:ahLst/>
                <a:cxnLst/>
                <a:rect l="l" t="t" r="r" b="b"/>
                <a:pathLst>
                  <a:path w="103937" h="107396" extrusionOk="0">
                    <a:moveTo>
                      <a:pt x="42497" y="586"/>
                    </a:moveTo>
                    <a:cubicBezTo>
                      <a:pt x="117622" y="-8924"/>
                      <a:pt x="125230" y="100435"/>
                      <a:pt x="57712" y="107092"/>
                    </a:cubicBezTo>
                    <a:cubicBezTo>
                      <a:pt x="-9805" y="113749"/>
                      <a:pt x="-22168" y="9144"/>
                      <a:pt x="42497" y="586"/>
                    </a:cubicBezTo>
                    <a:close/>
                  </a:path>
                </a:pathLst>
              </a:custGeom>
              <a:solidFill>
                <a:srgbClr val="CA7BB3"/>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nvGrpSpPr>
            <p:cNvPr id="9" name="Google Shape;870;g3ce9ee2a4f8_0_0">
              <a:extLst>
                <a:ext uri="{FF2B5EF4-FFF2-40B4-BE49-F238E27FC236}">
                  <a16:creationId xmlns:a16="http://schemas.microsoft.com/office/drawing/2014/main" id="{F67112E1-B262-AD28-4985-535D3AFC0E51}"/>
                </a:ext>
              </a:extLst>
            </p:cNvPr>
            <p:cNvGrpSpPr/>
            <p:nvPr/>
          </p:nvGrpSpPr>
          <p:grpSpPr>
            <a:xfrm>
              <a:off x="10293848" y="1599835"/>
              <a:ext cx="742283" cy="807675"/>
              <a:chOff x="4172018" y="1336363"/>
              <a:chExt cx="742283" cy="807675"/>
            </a:xfrm>
          </p:grpSpPr>
          <p:sp>
            <p:nvSpPr>
              <p:cNvPr id="10" name="Google Shape;871;g3ce9ee2a4f8_0_0">
                <a:hlinkClick r:id="rId3"/>
                <a:extLst>
                  <a:ext uri="{FF2B5EF4-FFF2-40B4-BE49-F238E27FC236}">
                    <a16:creationId xmlns:a16="http://schemas.microsoft.com/office/drawing/2014/main" id="{5FE004A9-D980-6CC3-DB8E-E13426C8B0A1}"/>
                  </a:ext>
                </a:extLst>
              </p:cNvPr>
              <p:cNvSpPr/>
              <p:nvPr/>
            </p:nvSpPr>
            <p:spPr>
              <a:xfrm>
                <a:off x="4172018" y="1603142"/>
                <a:ext cx="326273" cy="540896"/>
              </a:xfrm>
              <a:custGeom>
                <a:avLst/>
                <a:gdLst/>
                <a:ahLst/>
                <a:cxnLst/>
                <a:rect l="l" t="t" r="r" b="b"/>
                <a:pathLst>
                  <a:path w="326273" h="540896" extrusionOk="0">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1" name="Google Shape;872;g3ce9ee2a4f8_0_0">
                <a:extLst>
                  <a:ext uri="{FF2B5EF4-FFF2-40B4-BE49-F238E27FC236}">
                    <a16:creationId xmlns:a16="http://schemas.microsoft.com/office/drawing/2014/main" id="{682AC951-5EC3-14BB-5F81-ACCFFF12B5AE}"/>
                  </a:ext>
                </a:extLst>
              </p:cNvPr>
              <p:cNvSpPr/>
              <p:nvPr/>
            </p:nvSpPr>
            <p:spPr>
              <a:xfrm>
                <a:off x="4229167" y="1336363"/>
                <a:ext cx="210937" cy="214976"/>
              </a:xfrm>
              <a:custGeom>
                <a:avLst/>
                <a:gdLst/>
                <a:ahLst/>
                <a:cxnLst/>
                <a:rect l="l" t="t" r="r" b="b"/>
                <a:pathLst>
                  <a:path w="210937" h="214976" extrusionOk="0">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2" name="Google Shape;873;g3ce9ee2a4f8_0_0">
                <a:extLst>
                  <a:ext uri="{FF2B5EF4-FFF2-40B4-BE49-F238E27FC236}">
                    <a16:creationId xmlns:a16="http://schemas.microsoft.com/office/drawing/2014/main" id="{B868B305-E488-42FF-3768-26D1FBFE656A}"/>
                  </a:ext>
                </a:extLst>
              </p:cNvPr>
              <p:cNvSpPr/>
              <p:nvPr/>
            </p:nvSpPr>
            <p:spPr>
              <a:xfrm>
                <a:off x="4809596" y="1481626"/>
                <a:ext cx="104705" cy="404660"/>
              </a:xfrm>
              <a:custGeom>
                <a:avLst/>
                <a:gdLst/>
                <a:ahLst/>
                <a:cxnLst/>
                <a:rect l="l" t="t" r="r" b="b"/>
                <a:pathLst>
                  <a:path w="104705" h="404660" extrusionOk="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sp>
            <p:nvSpPr>
              <p:cNvPr id="13" name="Google Shape;874;g3ce9ee2a4f8_0_0">
                <a:extLst>
                  <a:ext uri="{FF2B5EF4-FFF2-40B4-BE49-F238E27FC236}">
                    <a16:creationId xmlns:a16="http://schemas.microsoft.com/office/drawing/2014/main" id="{6CF0CB95-34BB-5A4A-8007-4FD3D4716266}"/>
                  </a:ext>
                </a:extLst>
              </p:cNvPr>
              <p:cNvSpPr/>
              <p:nvPr/>
            </p:nvSpPr>
            <p:spPr>
              <a:xfrm>
                <a:off x="4756500" y="1389805"/>
                <a:ext cx="50819" cy="51633"/>
              </a:xfrm>
              <a:custGeom>
                <a:avLst/>
                <a:gdLst/>
                <a:ahLst/>
                <a:cxnLst/>
                <a:rect l="l" t="t" r="r" b="b"/>
                <a:pathLst>
                  <a:path w="50819" h="51633" extrusionOk="0">
                    <a:moveTo>
                      <a:pt x="17911" y="566"/>
                    </a:moveTo>
                    <a:cubicBezTo>
                      <a:pt x="45489" y="-5140"/>
                      <a:pt x="65459" y="33849"/>
                      <a:pt x="36930" y="49064"/>
                    </a:cubicBezTo>
                    <a:cubicBezTo>
                      <a:pt x="8402" y="64279"/>
                      <a:pt x="-19176" y="7222"/>
                      <a:pt x="17911" y="566"/>
                    </a:cubicBezTo>
                    <a:close/>
                  </a:path>
                </a:pathLst>
              </a:custGeom>
              <a:solidFill>
                <a:schemeClr val="lt1"/>
              </a:solidFill>
              <a:ln>
                <a:noFill/>
              </a:ln>
            </p:spPr>
            <p:txBody>
              <a:bodyPr spcFirstLastPara="1" wrap="square" lIns="67100" tIns="33550" rIns="67100" bIns="33550" anchor="ctr" anchorCtr="0">
                <a:noAutofit/>
              </a:bodyPr>
              <a:lstStyle/>
              <a:p>
                <a:pPr marL="0" marR="0" lvl="0" indent="0" algn="l" rtl="0">
                  <a:lnSpc>
                    <a:spcPct val="100000"/>
                  </a:lnSpc>
                  <a:spcBef>
                    <a:spcPts val="0"/>
                  </a:spcBef>
                  <a:spcAft>
                    <a:spcPts val="0"/>
                  </a:spcAft>
                  <a:buClr>
                    <a:schemeClr val="dk1"/>
                  </a:buClr>
                  <a:buSzPts val="1321"/>
                  <a:buFont typeface="Calibri"/>
                  <a:buNone/>
                </a:pPr>
                <a:endParaRPr sz="1321" b="0" i="0" u="none" strike="noStrike" cap="none">
                  <a:solidFill>
                    <a:srgbClr val="000000"/>
                  </a:solidFill>
                  <a:latin typeface="Roboto"/>
                  <a:ea typeface="Roboto"/>
                  <a:cs typeface="Roboto"/>
                  <a:sym typeface="Roboto"/>
                </a:endParaRPr>
              </a:p>
            </p:txBody>
          </p:sp>
        </p:grpSp>
      </p:grpSp>
    </p:spTree>
    <p:extLst>
      <p:ext uri="{BB962C8B-B14F-4D97-AF65-F5344CB8AC3E}">
        <p14:creationId xmlns:p14="http://schemas.microsoft.com/office/powerpoint/2010/main" val="2418463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cf0640c514_2_406"/>
          <p:cNvSpPr txBox="1">
            <a:spLocks noGrp="1"/>
          </p:cNvSpPr>
          <p:nvPr>
            <p:ph type="body" idx="1"/>
          </p:nvPr>
        </p:nvSpPr>
        <p:spPr>
          <a:xfrm>
            <a:off x="1609350" y="558000"/>
            <a:ext cx="61731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1796"/>
              <a:buFont typeface="Arial"/>
              <a:buNone/>
            </a:pPr>
            <a:r>
              <a:rPr lang="en-US" b="1"/>
              <a:t>El semáforo digital:</a:t>
            </a:r>
            <a:endParaRPr/>
          </a:p>
          <a:p>
            <a:pPr marL="0" lvl="0" indent="0" algn="l" rtl="0">
              <a:lnSpc>
                <a:spcPct val="103333"/>
              </a:lnSpc>
              <a:spcBef>
                <a:spcPts val="0"/>
              </a:spcBef>
              <a:spcAft>
                <a:spcPts val="0"/>
              </a:spcAft>
              <a:buClr>
                <a:srgbClr val="242B62"/>
              </a:buClr>
              <a:buSzPts val="3600"/>
              <a:buNone/>
            </a:pPr>
            <a:endParaRPr b="1"/>
          </a:p>
          <a:p>
            <a:pPr marL="0" lvl="0" indent="0" algn="l" rtl="0">
              <a:lnSpc>
                <a:spcPct val="103333"/>
              </a:lnSpc>
              <a:spcBef>
                <a:spcPts val="0"/>
              </a:spcBef>
              <a:spcAft>
                <a:spcPts val="0"/>
              </a:spcAft>
              <a:buClr>
                <a:srgbClr val="242B62"/>
              </a:buClr>
              <a:buSzPts val="3600"/>
              <a:buNone/>
            </a:pPr>
            <a:endParaRPr b="1"/>
          </a:p>
        </p:txBody>
      </p:sp>
      <p:sp>
        <p:nvSpPr>
          <p:cNvPr id="1025" name="Google Shape;1025;g3cf0640c514_2_406"/>
          <p:cNvSpPr txBox="1">
            <a:spLocks noGrp="1"/>
          </p:cNvSpPr>
          <p:nvPr>
            <p:ph type="body" idx="2"/>
          </p:nvPr>
        </p:nvSpPr>
        <p:spPr>
          <a:xfrm>
            <a:off x="518450" y="3976800"/>
            <a:ext cx="8461200" cy="2881500"/>
          </a:xfrm>
          <a:prstGeom prst="rect">
            <a:avLst/>
          </a:prstGeom>
          <a:noFill/>
          <a:ln>
            <a:noFill/>
          </a:ln>
        </p:spPr>
        <p:txBody>
          <a:bodyPr spcFirstLastPara="1" wrap="square" lIns="91425" tIns="45700" rIns="91425" bIns="45700" anchor="ctr" anchorCtr="0">
            <a:noAutofit/>
          </a:bodyPr>
          <a:lstStyle/>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Notificaciones nocturnas</a:t>
            </a:r>
            <a:r>
              <a:rPr lang="en-US" sz="2200"/>
              <a:t>: tu grupo de WhatsApp sobre jardinería está enviando 20 mensajes a las 23:30.</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Mensaje de voz</a:t>
            </a:r>
            <a:r>
              <a:rPr lang="en-US" sz="2200"/>
              <a:t>: «Abuela, he perdido el móvil, ¡necesito dinero!», pero la voz suena lejana o extraña.</a:t>
            </a:r>
            <a:endParaRPr sz="2200"/>
          </a:p>
          <a:p>
            <a:pPr marL="457200" lvl="0" indent="-368300" algn="l" rtl="0">
              <a:lnSpc>
                <a:spcPct val="103333"/>
              </a:lnSpc>
              <a:spcBef>
                <a:spcPts val="0"/>
              </a:spcBef>
              <a:spcAft>
                <a:spcPts val="0"/>
              </a:spcAft>
              <a:buClr>
                <a:srgbClr val="5696D0"/>
              </a:buClr>
              <a:buSzPts val="2200"/>
              <a:buChar char="❏"/>
            </a:pPr>
            <a:r>
              <a:rPr lang="en-US" sz="2200" b="1">
                <a:solidFill>
                  <a:srgbClr val="6296D0"/>
                </a:solidFill>
              </a:rPr>
              <a:t>Nuevo grupo de aficiones</a:t>
            </a:r>
            <a:r>
              <a:rPr lang="en-US" sz="2200"/>
              <a:t>: Quieres unirte a un «Club de Historia» en Zoom recomendado por tu biblioteca local.</a:t>
            </a:r>
            <a:endParaRPr sz="2200"/>
          </a:p>
        </p:txBody>
      </p:sp>
      <p:grpSp>
        <p:nvGrpSpPr>
          <p:cNvPr id="1026" name="Google Shape;1026;g3cf0640c514_2_406"/>
          <p:cNvGrpSpPr/>
          <p:nvPr/>
        </p:nvGrpSpPr>
        <p:grpSpPr>
          <a:xfrm>
            <a:off x="8573295" y="1163638"/>
            <a:ext cx="187325" cy="300037"/>
            <a:chOff x="6688138" y="1306513"/>
            <a:chExt cx="187325" cy="300037"/>
          </a:xfrm>
        </p:grpSpPr>
        <p:sp>
          <p:nvSpPr>
            <p:cNvPr id="1027" name="Google Shape;1027;g3cf0640c514_2_406"/>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8" name="Google Shape;1028;g3cf0640c514_2_406"/>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9" name="Google Shape;1029;g3cf0640c514_2_406"/>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0" name="Google Shape;1030;g3cf0640c514_2_406"/>
          <p:cNvSpPr/>
          <p:nvPr/>
        </p:nvSpPr>
        <p:spPr>
          <a:xfrm>
            <a:off x="8365332" y="3724275"/>
            <a:ext cx="614366" cy="547687"/>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31" name="Google Shape;1031;g3cf0640c514_2_406" title="semaforo-luz-roja-el.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67350" y="3128750"/>
            <a:ext cx="3070325" cy="3729250"/>
          </a:xfrm>
          <a:prstGeom prst="rect">
            <a:avLst/>
          </a:prstGeom>
          <a:noFill/>
          <a:ln>
            <a:noFill/>
          </a:ln>
        </p:spPr>
      </p:pic>
      <p:sp>
        <p:nvSpPr>
          <p:cNvPr id="1032" name="Google Shape;1032;g3cf0640c514_2_406"/>
          <p:cNvSpPr txBox="1">
            <a:spLocks noGrp="1"/>
          </p:cNvSpPr>
          <p:nvPr>
            <p:ph type="body" idx="2"/>
          </p:nvPr>
        </p:nvSpPr>
        <p:spPr>
          <a:xfrm>
            <a:off x="1609350" y="1424150"/>
            <a:ext cx="7826052" cy="1760700"/>
          </a:xfrm>
          <a:prstGeom prst="rect">
            <a:avLst/>
          </a:prstGeom>
          <a:noFill/>
          <a:ln>
            <a:noFill/>
          </a:ln>
        </p:spPr>
        <p:txBody>
          <a:bodyPr spcFirstLastPara="1" wrap="square" lIns="45625" tIns="22800" rIns="45625" bIns="22800" anchor="t" anchorCtr="0">
            <a:noAutofit/>
          </a:bodyPr>
          <a:lstStyle/>
          <a:p>
            <a:pPr marL="228132" lvl="0" indent="-228132" algn="l" rtl="0">
              <a:lnSpc>
                <a:spcPct val="103333"/>
              </a:lnSpc>
              <a:spcBef>
                <a:spcPts val="0"/>
              </a:spcBef>
              <a:spcAft>
                <a:spcPts val="0"/>
              </a:spcAft>
              <a:buSzPts val="2200"/>
              <a:buChar char="❏"/>
            </a:pPr>
            <a:r>
              <a:rPr lang="en-US" sz="2200" b="1" dirty="0">
                <a:solidFill>
                  <a:srgbClr val="FF0000"/>
                </a:solidFill>
              </a:rPr>
              <a:t>Rojo </a:t>
            </a:r>
            <a:r>
              <a:rPr lang="en-US" sz="2200" b="1" dirty="0"/>
              <a:t>(Alto): </a:t>
            </a:r>
            <a:r>
              <a:rPr lang="en-US" sz="2200" dirty="0"/>
              <a:t>Alto riesgo. Posible estafa o deepfake.</a:t>
            </a:r>
            <a:endParaRPr sz="2200" dirty="0"/>
          </a:p>
          <a:p>
            <a:pPr marL="0" lvl="0" indent="0" algn="l" rtl="0">
              <a:lnSpc>
                <a:spcPct val="103333"/>
              </a:lnSpc>
              <a:spcBef>
                <a:spcPts val="0"/>
              </a:spcBef>
              <a:spcAft>
                <a:spcPts val="0"/>
              </a:spcAft>
              <a:buClr>
                <a:srgbClr val="242B62"/>
              </a:buClr>
              <a:buSzPts val="1198"/>
              <a:buNone/>
            </a:pPr>
            <a:endParaRPr sz="2200" dirty="0"/>
          </a:p>
          <a:p>
            <a:pPr marL="228132" lvl="0" indent="-228132" algn="l" rtl="0">
              <a:lnSpc>
                <a:spcPct val="103333"/>
              </a:lnSpc>
              <a:spcBef>
                <a:spcPts val="0"/>
              </a:spcBef>
              <a:spcAft>
                <a:spcPts val="0"/>
              </a:spcAft>
              <a:buSzPts val="2200"/>
              <a:buChar char="❏"/>
            </a:pPr>
            <a:r>
              <a:rPr lang="en-US" sz="2200" b="1" dirty="0">
                <a:solidFill>
                  <a:srgbClr val="C16D32"/>
                </a:solidFill>
              </a:rPr>
              <a:t>Ámbar </a:t>
            </a:r>
            <a:r>
              <a:rPr lang="en-US" sz="2200" b="1" dirty="0"/>
              <a:t>(Precaución): </a:t>
            </a:r>
            <a:r>
              <a:rPr lang="en-US" sz="2200" dirty="0"/>
              <a:t>Privacidad y bienestar. Establece tus límites.</a:t>
            </a:r>
            <a:endParaRPr sz="2200" dirty="0"/>
          </a:p>
          <a:p>
            <a:pPr marL="457200" lvl="0" indent="0" algn="l" rtl="0">
              <a:lnSpc>
                <a:spcPct val="103333"/>
              </a:lnSpc>
              <a:spcBef>
                <a:spcPts val="0"/>
              </a:spcBef>
              <a:spcAft>
                <a:spcPts val="0"/>
              </a:spcAft>
              <a:buSzPts val="2400"/>
              <a:buNone/>
            </a:pPr>
            <a:endParaRPr sz="2200" dirty="0"/>
          </a:p>
          <a:p>
            <a:pPr marL="228132" lvl="0" indent="-228132" algn="l" rtl="0">
              <a:lnSpc>
                <a:spcPct val="103333"/>
              </a:lnSpc>
              <a:spcBef>
                <a:spcPts val="0"/>
              </a:spcBef>
              <a:spcAft>
                <a:spcPts val="0"/>
              </a:spcAft>
              <a:buSzPts val="2200"/>
              <a:buChar char="❏"/>
            </a:pPr>
            <a:r>
              <a:rPr lang="en-US" sz="2200" b="1" dirty="0">
                <a:solidFill>
                  <a:srgbClr val="6AA84F"/>
                </a:solidFill>
              </a:rPr>
              <a:t>Verde </a:t>
            </a:r>
            <a:r>
              <a:rPr lang="en-US" sz="2200" b="1" dirty="0"/>
              <a:t>(Adelante): </a:t>
            </a:r>
            <a:r>
              <a:rPr lang="en-US" sz="2200" dirty="0"/>
              <a:t>Conexión segura y saludable.</a:t>
            </a:r>
            <a:endParaRPr sz="2200" dirty="0"/>
          </a:p>
        </p:txBody>
      </p:sp>
      <p:sp>
        <p:nvSpPr>
          <p:cNvPr id="1033" name="Google Shape;1033;g3cf0640c514_2_406"/>
          <p:cNvSpPr/>
          <p:nvPr/>
        </p:nvSpPr>
        <p:spPr>
          <a:xfrm>
            <a:off x="9844775" y="403675"/>
            <a:ext cx="1992900" cy="1881900"/>
          </a:xfrm>
          <a:prstGeom prst="ellipse">
            <a:avLst/>
          </a:prstGeom>
          <a:solidFill>
            <a:srgbClr val="C67C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3cf0640c514_2_406"/>
          <p:cNvSpPr txBox="1"/>
          <p:nvPr/>
        </p:nvSpPr>
        <p:spPr>
          <a:xfrm>
            <a:off x="9956745" y="679300"/>
            <a:ext cx="2194750" cy="15600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Calibri"/>
                <a:ea typeface="Calibri"/>
                <a:cs typeface="Calibri"/>
                <a:sym typeface="Calibri"/>
              </a:rPr>
              <a:t>Aprender cuándo confiar, cuándo hacer una pausa y cuándo bloquear.</a:t>
            </a:r>
            <a:endParaRPr sz="1800" b="1" i="0" u="none" strike="noStrike" cap="none">
              <a:solidFill>
                <a:schemeClr val="lt1"/>
              </a:solidFill>
              <a:latin typeface="Arial"/>
              <a:ea typeface="Arial"/>
              <a:cs typeface="Arial"/>
              <a:sym typeface="Arial"/>
            </a:endParaRPr>
          </a:p>
        </p:txBody>
      </p:sp>
      <p:sp>
        <p:nvSpPr>
          <p:cNvPr id="1035" name="Google Shape;1035;g3cf0640c514_2_406"/>
          <p:cNvSpPr/>
          <p:nvPr/>
        </p:nvSpPr>
        <p:spPr>
          <a:xfrm>
            <a:off x="3596250" y="3688175"/>
            <a:ext cx="3432900" cy="547800"/>
          </a:xfrm>
          <a:prstGeom prst="roundRect">
            <a:avLst>
              <a:gd name="adj" fmla="val 16667"/>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¿Qué harías tú?</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g3cf5f708819_0_10"/>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t>Preguntas para la reflexión</a:t>
            </a:r>
            <a:endParaRPr/>
          </a:p>
        </p:txBody>
      </p:sp>
      <p:pic>
        <p:nvPicPr>
          <p:cNvPr id="1041" name="Google Shape;1041;g3cf5f708819_0_1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1042" name="Google Shape;1042;g3cf5f708819_0_10"/>
          <p:cNvSpPr txBox="1">
            <a:spLocks noGrp="1"/>
          </p:cNvSpPr>
          <p:nvPr>
            <p:ph type="body" idx="2"/>
          </p:nvPr>
        </p:nvSpPr>
        <p:spPr>
          <a:xfrm>
            <a:off x="1034475" y="2756325"/>
            <a:ext cx="9382800" cy="3043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¿Cómo te sentirías si un asistente de IA te preguntara por tu bienestar?</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¿Te sentirías cómodo compartiendo información personal o sobre tu salud con la IA? ¿Por qué sí o por qué no?</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¿Cómo podría la IA ayudar a las personas mayores a mantenerse conectadas o a acceder a los servicios?</a:t>
            </a:r>
            <a:endParaRPr dirty="0"/>
          </a:p>
          <a:p>
            <a:pPr marL="800100" lvl="0" indent="-342900" algn="l" rtl="0">
              <a:lnSpc>
                <a:spcPct val="103333"/>
              </a:lnSpc>
              <a:spcBef>
                <a:spcPts val="0"/>
              </a:spcBef>
              <a:spcAft>
                <a:spcPts val="0"/>
              </a:spcAft>
              <a:buSzPts val="2400"/>
              <a:buFont typeface="Arial" panose="020B0604020202020204" pitchFamily="34" charset="0"/>
              <a:buChar char="•"/>
            </a:pP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Además de la IA, ¿qué otros recursos ayudan a las personas mayores a mantenerse conectadas?</a:t>
            </a:r>
            <a:endParaRP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g39561785954_0_1"/>
          <p:cNvSpPr txBox="1">
            <a:spLocks noGrp="1"/>
          </p:cNvSpPr>
          <p:nvPr>
            <p:ph type="body" idx="1"/>
          </p:nvPr>
        </p:nvSpPr>
        <p:spPr>
          <a:xfrm>
            <a:off x="911564" y="826894"/>
            <a:ext cx="103020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a:extLst>
                  <a:ext uri="http://customooxmlschemas.google.com/">
                    <go:slidesCustomData xmlns="" xmlns:a14="http://schemas.microsoft.com/office/drawing/2010/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Ahora </a:t>
            </a:r>
            <a:r>
              <a:rPr lang="en-US" b="1"/>
              <a:t>lo sabes:</a:t>
            </a:r>
            <a:endParaRPr/>
          </a:p>
        </p:txBody>
      </p:sp>
      <p:sp>
        <p:nvSpPr>
          <p:cNvPr id="1048" name="Google Shape;1048;g39561785954_0_1"/>
          <p:cNvSpPr txBox="1">
            <a:spLocks noGrp="1"/>
          </p:cNvSpPr>
          <p:nvPr>
            <p:ph type="body" idx="2"/>
          </p:nvPr>
        </p:nvSpPr>
        <p:spPr>
          <a:xfrm>
            <a:off x="911575" y="2908725"/>
            <a:ext cx="9829200" cy="31143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La IA influye en lo que vemos en Internet </a:t>
            </a:r>
            <a:r>
              <a:rPr lang="en-US" dirty="0"/>
              <a:t>a través de recomendaciones personalizadas.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No todo lo que hay en Internet es real</a:t>
            </a:r>
            <a:r>
              <a:rPr lang="en-US" dirty="0"/>
              <a:t>; hay perfiles falsos, bots y contenido generado por IA.</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dirty="0"/>
              <a:t>Podemos utilizar </a:t>
            </a:r>
            <a:r>
              <a:rPr lang="en-US" b="1" dirty="0"/>
              <a:t>herramientas digitales </a:t>
            </a:r>
            <a:r>
              <a:rPr lang="en-US" dirty="0"/>
              <a:t>como las videollamadas y la mensajería de forma</a:t>
            </a:r>
            <a:r>
              <a:rPr lang="en-US" b="1" dirty="0"/>
              <a:t> segura configurando las opciones de privacidad y seguridad</a:t>
            </a:r>
            <a:r>
              <a:rPr lang="en-US" dirty="0"/>
              <a:t>.</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Mantén a salvo tu información personal </a:t>
            </a:r>
            <a:r>
              <a:rPr lang="en-US" dirty="0"/>
              <a:t>y </a:t>
            </a:r>
            <a:r>
              <a:rPr lang="en-US" b="1" dirty="0"/>
              <a:t>denuncia o bloquea </a:t>
            </a:r>
            <a:r>
              <a:rPr lang="en-US" dirty="0"/>
              <a:t>los contenidos o contactos perjudiciales o engañosos.</a:t>
            </a:r>
            <a:endParaRPr dirty="0"/>
          </a:p>
          <a:p>
            <a:pPr marL="457200" lvl="0" indent="-381000" algn="l" rtl="0">
              <a:lnSpc>
                <a:spcPct val="103333"/>
              </a:lnSpc>
              <a:spcBef>
                <a:spcPts val="0"/>
              </a:spcBef>
              <a:spcAft>
                <a:spcPts val="0"/>
              </a:spcAft>
              <a:buClr>
                <a:srgbClr val="C67CB5"/>
              </a:buClr>
              <a:buSzPts val="2400"/>
              <a:buFont typeface="Arial" panose="020B0604020202020204" pitchFamily="34" charset="0"/>
              <a:buChar char="•"/>
            </a:pPr>
            <a:r>
              <a:rPr lang="en-US" b="1" dirty="0"/>
              <a:t>Utiliza </a:t>
            </a:r>
            <a:r>
              <a:rPr lang="en-US" dirty="0"/>
              <a:t>la tecnología </a:t>
            </a:r>
            <a:r>
              <a:rPr lang="en-US" b="1" dirty="0"/>
              <a:t>de forma equilibrada y respetuosa para mantenerte conectado </a:t>
            </a:r>
            <a:r>
              <a:rPr lang="en-US" dirty="0"/>
              <a:t>y </a:t>
            </a:r>
            <a:r>
              <a:rPr lang="en-US" b="1" dirty="0"/>
              <a:t>formar parte de comunidades </a:t>
            </a:r>
            <a:r>
              <a:rPr lang="en-US" dirty="0"/>
              <a:t>positivas.</a:t>
            </a:r>
            <a:endParaRPr dirty="0"/>
          </a:p>
          <a:p>
            <a:pPr marL="0" lvl="0" indent="0" algn="l" rtl="0">
              <a:lnSpc>
                <a:spcPct val="103333"/>
              </a:lnSpc>
              <a:spcBef>
                <a:spcPts val="0"/>
              </a:spcBef>
              <a:spcAft>
                <a:spcPts val="0"/>
              </a:spcAft>
              <a:buSzPts val="2400"/>
              <a:buNone/>
            </a:pPr>
            <a:endParaRPr dirty="0"/>
          </a:p>
        </p:txBody>
      </p:sp>
      <p:pic>
        <p:nvPicPr>
          <p:cNvPr id="1049" name="Google Shape;1049;g39561785954_0_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03"/>
            <a:ext cx="3845287" cy="3119493"/>
          </a:xfrm>
          <a:prstGeom prst="rect">
            <a:avLst/>
          </a:prstGeom>
          <a:noFill/>
          <a:ln>
            <a:noFill/>
          </a:ln>
        </p:spPr>
      </p:pic>
      <p:sp>
        <p:nvSpPr>
          <p:cNvPr id="1050" name="Google Shape;1050;g39561785954_0_1"/>
          <p:cNvSpPr/>
          <p:nvPr/>
        </p:nvSpPr>
        <p:spPr>
          <a:xfrm>
            <a:off x="10269600" y="2537850"/>
            <a:ext cx="1922400" cy="1733100"/>
          </a:xfrm>
          <a:prstGeom prst="ellipse">
            <a:avLst/>
          </a:prstGeom>
          <a:solidFill>
            <a:srgbClr val="635B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Tú sigues teniendo el control de tus decisiones.</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3b993c2dcf8_0_57"/>
          <p:cNvSpPr txBox="1">
            <a:spLocks noGrp="1"/>
          </p:cNvSpPr>
          <p:nvPr>
            <p:ph type="body" idx="1"/>
          </p:nvPr>
        </p:nvSpPr>
        <p:spPr>
          <a:xfrm>
            <a:off x="7764874" y="730800"/>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pic>
        <p:nvPicPr>
          <p:cNvPr id="420" name="Google Shape;420;g3b993c2dcf8_0_57" descr="Mobile phone and heart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1" cy="3396829"/>
          </a:xfrm>
          <a:prstGeom prst="rect">
            <a:avLst/>
          </a:prstGeom>
          <a:solidFill>
            <a:srgbClr val="D9D9D9"/>
          </a:solidFill>
          <a:ln>
            <a:noFill/>
          </a:ln>
        </p:spPr>
      </p:pic>
      <p:sp>
        <p:nvSpPr>
          <p:cNvPr id="421" name="Google Shape;421;g3b993c2dcf8_0_57"/>
          <p:cNvSpPr/>
          <p:nvPr/>
        </p:nvSpPr>
        <p:spPr>
          <a:xfrm>
            <a:off x="5744510" y="3428999"/>
            <a:ext cx="4683190" cy="216003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2" name="Google Shape;422;g3b993c2dcf8_0_57"/>
          <p:cNvSpPr txBox="1"/>
          <p:nvPr/>
        </p:nvSpPr>
        <p:spPr>
          <a:xfrm>
            <a:off x="5794310" y="3363600"/>
            <a:ext cx="4683190"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dirty="0">
                <a:solidFill>
                  <a:srgbClr val="242B62"/>
                </a:solidFill>
                <a:latin typeface="Calibri"/>
                <a:ea typeface="Calibri"/>
                <a:cs typeface="Calibri"/>
                <a:sym typeface="Calibri"/>
              </a:rPr>
              <a:t>CÓMO LA IA INFLUYE </a:t>
            </a:r>
            <a:r>
              <a:rPr lang="en-US" sz="3600" b="1" i="0" u="none" strike="noStrike" cap="none">
                <a:solidFill>
                  <a:srgbClr val="242B62"/>
                </a:solidFill>
                <a:latin typeface="Calibri"/>
                <a:ea typeface="Calibri"/>
                <a:cs typeface="Calibri"/>
                <a:sym typeface="Calibri"/>
              </a:rPr>
              <a:t>EN </a:t>
            </a:r>
            <a:r>
              <a:rPr lang="en-US" sz="3600" b="1">
                <a:solidFill>
                  <a:srgbClr val="242B62"/>
                </a:solidFill>
                <a:latin typeface="Calibri"/>
                <a:ea typeface="Calibri"/>
                <a:cs typeface="Calibri"/>
                <a:sym typeface="Calibri"/>
              </a:rPr>
              <a:t>EL</a:t>
            </a:r>
            <a:r>
              <a:rPr lang="en-US" sz="3600" b="1" i="0" u="none" strike="noStrike" cap="none">
                <a:solidFill>
                  <a:srgbClr val="242B62"/>
                </a:solidFill>
                <a:latin typeface="Calibri"/>
                <a:ea typeface="Calibri"/>
                <a:cs typeface="Calibri"/>
                <a:sym typeface="Calibri"/>
              </a:rPr>
              <a:t> FEED Y RECOMENDACIONES DE REDES </a:t>
            </a:r>
            <a:r>
              <a:rPr lang="en-US" sz="3600" b="1" i="0" u="none" strike="noStrike" cap="none" dirty="0">
                <a:solidFill>
                  <a:srgbClr val="242B62"/>
                </a:solidFill>
                <a:latin typeface="Calibri"/>
                <a:ea typeface="Calibri"/>
                <a:cs typeface="Calibri"/>
                <a:sym typeface="Calibri"/>
              </a:rPr>
              <a:t>SOCIALES</a:t>
            </a:r>
            <a:endParaRPr sz="3600" b="1"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Sigue nuestro recorrido</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Enhorabuena,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acabas de completar el módulo 3. Sigue avanzando en tu recorrido de aprendizaje…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El módulo 4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trata sobre </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la IA para la asistencia en las tareas cotidianas</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738861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ce1553e39b_0_23"/>
          <p:cNvSpPr txBox="1">
            <a:spLocks noGrp="1"/>
          </p:cNvSpPr>
          <p:nvPr>
            <p:ph type="body" idx="1"/>
          </p:nvPr>
        </p:nvSpPr>
        <p:spPr>
          <a:xfrm>
            <a:off x="568664" y="854799"/>
            <a:ext cx="10302000" cy="697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b="1" dirty="0"/>
              <a:t>Bienvenidos al módulo 3</a:t>
            </a:r>
            <a:endParaRPr b="1" dirty="0"/>
          </a:p>
          <a:p>
            <a:pPr marL="0" lvl="0" indent="0" algn="l" rtl="0">
              <a:lnSpc>
                <a:spcPct val="103333"/>
              </a:lnSpc>
              <a:spcBef>
                <a:spcPts val="0"/>
              </a:spcBef>
              <a:spcAft>
                <a:spcPts val="0"/>
              </a:spcAft>
              <a:buClr>
                <a:schemeClr val="lt1"/>
              </a:buClr>
              <a:buSzPts val="3600"/>
              <a:buNone/>
            </a:pPr>
            <a:endParaRPr b="1" dirty="0"/>
          </a:p>
        </p:txBody>
      </p:sp>
      <p:sp>
        <p:nvSpPr>
          <p:cNvPr id="428" name="Google Shape;428;g3ce1553e39b_0_23"/>
          <p:cNvSpPr txBox="1">
            <a:spLocks noGrp="1"/>
          </p:cNvSpPr>
          <p:nvPr>
            <p:ph type="body" idx="2"/>
          </p:nvPr>
        </p:nvSpPr>
        <p:spPr>
          <a:xfrm>
            <a:off x="333775" y="2502000"/>
            <a:ext cx="10288800" cy="31779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sz="2300" b="1" dirty="0"/>
              <a:t>La IA </a:t>
            </a:r>
            <a:r>
              <a:rPr lang="en-US" sz="2300" dirty="0"/>
              <a:t>es el </a:t>
            </a:r>
            <a:r>
              <a:rPr lang="en-US" sz="2300" b="1" i="1" dirty="0"/>
              <a:t>asistente silencioso </a:t>
            </a:r>
            <a:r>
              <a:rPr lang="en-US" sz="2300" dirty="0"/>
              <a:t>que hay detrás de nuestras aplicaciones. Nos ayuda a mantenernos conectados, pero también cambia nuestra forma de comunicarnos.</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3333"/>
              </a:lnSpc>
              <a:spcBef>
                <a:spcPts val="0"/>
              </a:spcBef>
              <a:spcAft>
                <a:spcPts val="0"/>
              </a:spcAft>
              <a:buClr>
                <a:srgbClr val="242B62"/>
              </a:buClr>
              <a:buSzPts val="2400"/>
              <a:buNone/>
            </a:pPr>
            <a:r>
              <a:rPr lang="en-US" sz="2300" b="1" dirty="0">
                <a:solidFill>
                  <a:srgbClr val="242B62"/>
                </a:solidFill>
              </a:rPr>
              <a:t>El objetivo </a:t>
            </a:r>
            <a:r>
              <a:rPr lang="en-US" sz="2300" dirty="0"/>
              <a:t>→ Pasar de simplemente </a:t>
            </a:r>
            <a:r>
              <a:rPr lang="en-US" sz="2300" b="1" i="1" dirty="0"/>
              <a:t>usar una aplicación </a:t>
            </a:r>
            <a:r>
              <a:rPr lang="en-US" sz="2300" dirty="0"/>
              <a:t>a ser dueño de tu vida digital.</a:t>
            </a:r>
            <a:endParaRPr sz="2300" dirty="0"/>
          </a:p>
          <a:p>
            <a:pPr marL="0" lvl="0" indent="0" algn="l" rtl="0">
              <a:lnSpc>
                <a:spcPct val="103333"/>
              </a:lnSpc>
              <a:spcBef>
                <a:spcPts val="600"/>
              </a:spcBef>
              <a:spcAft>
                <a:spcPts val="0"/>
              </a:spcAft>
              <a:buClr>
                <a:srgbClr val="242B62"/>
              </a:buClr>
              <a:buSzPts val="2400"/>
              <a:buNone/>
            </a:pPr>
            <a:r>
              <a:rPr lang="en-US" sz="2300" b="1" dirty="0">
                <a:solidFill>
                  <a:srgbClr val="242B62"/>
                </a:solidFill>
              </a:rPr>
              <a:t>El enfoque </a:t>
            </a:r>
            <a:r>
              <a:rPr lang="en-US" sz="2300" dirty="0"/>
              <a:t>→ Participación social significativa.</a:t>
            </a:r>
            <a:endParaRPr sz="2300" dirty="0"/>
          </a:p>
          <a:p>
            <a:pPr marL="0" lvl="0" indent="0" algn="l" rtl="0">
              <a:lnSpc>
                <a:spcPct val="103333"/>
              </a:lnSpc>
              <a:spcBef>
                <a:spcPts val="0"/>
              </a:spcBef>
              <a:spcAft>
                <a:spcPts val="0"/>
              </a:spcAft>
              <a:buClr>
                <a:srgbClr val="242B62"/>
              </a:buClr>
              <a:buSzPts val="2400"/>
              <a:buNone/>
            </a:pPr>
            <a:endParaRPr sz="2300" dirty="0"/>
          </a:p>
          <a:p>
            <a:pPr marL="0" lvl="0" indent="0" algn="l" rtl="0">
              <a:lnSpc>
                <a:spcPct val="100000"/>
              </a:lnSpc>
              <a:spcBef>
                <a:spcPts val="0"/>
              </a:spcBef>
              <a:spcAft>
                <a:spcPts val="0"/>
              </a:spcAft>
              <a:buSzPts val="2400"/>
              <a:buNone/>
            </a:pPr>
            <a:r>
              <a:rPr lang="en-US" sz="2300" b="1" dirty="0"/>
              <a:t>Transformaremos </a:t>
            </a:r>
            <a:r>
              <a:rPr lang="en-US" sz="2300" i="1" dirty="0"/>
              <a:t>el uso digital </a:t>
            </a:r>
            <a:r>
              <a:rPr lang="en-US" sz="2300" dirty="0"/>
              <a:t>en </a:t>
            </a:r>
            <a:r>
              <a:rPr lang="en-US" sz="2300" b="1" dirty="0"/>
              <a:t>una participación consciente </a:t>
            </a:r>
            <a:r>
              <a:rPr lang="en-US" sz="2300" dirty="0"/>
              <a:t>a través de estos </a:t>
            </a:r>
            <a:r>
              <a:rPr lang="en-US" sz="2300" b="1" dirty="0"/>
              <a:t>pilares</a:t>
            </a:r>
            <a:r>
              <a:rPr lang="en-US" sz="2300" dirty="0"/>
              <a:t>:</a:t>
            </a:r>
            <a:endParaRPr sz="2300" dirty="0"/>
          </a:p>
          <a:p>
            <a:pPr marL="0" lvl="0" indent="0" algn="l" rtl="0">
              <a:lnSpc>
                <a:spcPct val="103333"/>
              </a:lnSpc>
              <a:spcBef>
                <a:spcPts val="0"/>
              </a:spcBef>
              <a:spcAft>
                <a:spcPts val="0"/>
              </a:spcAft>
              <a:buClr>
                <a:srgbClr val="242B62"/>
              </a:buClr>
              <a:buSzPts val="2400"/>
              <a:buNone/>
            </a:pPr>
            <a:endParaRPr sz="2300" dirty="0"/>
          </a:p>
        </p:txBody>
      </p:sp>
      <p:pic>
        <p:nvPicPr>
          <p:cNvPr id="429" name="Google Shape;429;g3ce1553e39b_0_2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l="-5130" t="-7193" b="-11"/>
          <a:stretch/>
        </p:blipFill>
        <p:spPr>
          <a:xfrm rot="-3799337">
            <a:off x="9277661" y="-384178"/>
            <a:ext cx="3845287" cy="3119493"/>
          </a:xfrm>
          <a:prstGeom prst="rect">
            <a:avLst/>
          </a:prstGeom>
          <a:noFill/>
          <a:ln>
            <a:noFill/>
          </a:ln>
        </p:spPr>
      </p:pic>
      <p:sp>
        <p:nvSpPr>
          <p:cNvPr id="430" name="Google Shape;430;g3ce1553e39b_0_23"/>
          <p:cNvSpPr/>
          <p:nvPr/>
        </p:nvSpPr>
        <p:spPr>
          <a:xfrm>
            <a:off x="5185975" y="402320"/>
            <a:ext cx="5436600" cy="525000"/>
          </a:xfrm>
          <a:prstGeom prst="roundRect">
            <a:avLst>
              <a:gd name="adj" fmla="val 16667"/>
            </a:avLst>
          </a:prstGeom>
          <a:solidFill>
            <a:srgbClr val="6096D1"/>
          </a:solidFill>
          <a:ln w="9525" cap="flat" cmpd="sng">
            <a:solidFill>
              <a:srgbClr val="6096D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lt1"/>
                </a:solidFill>
                <a:latin typeface="Calibri"/>
                <a:ea typeface="Calibri"/>
                <a:cs typeface="Calibri"/>
                <a:sym typeface="Calibri"/>
              </a:rPr>
              <a:t>“Tú guías a la IA, no al revés”</a:t>
            </a:r>
            <a:endParaRPr sz="2100" b="0" i="0" u="none" strike="noStrike" cap="none">
              <a:solidFill>
                <a:srgbClr val="000000"/>
              </a:solidFill>
              <a:latin typeface="Arial"/>
              <a:ea typeface="Arial"/>
              <a:cs typeface="Arial"/>
              <a:sym typeface="Arial"/>
            </a:endParaRPr>
          </a:p>
        </p:txBody>
      </p:sp>
      <p:sp>
        <p:nvSpPr>
          <p:cNvPr id="431" name="Google Shape;431;g3ce1553e39b_0_23"/>
          <p:cNvSpPr/>
          <p:nvPr/>
        </p:nvSpPr>
        <p:spPr>
          <a:xfrm>
            <a:off x="5995181" y="5873989"/>
            <a:ext cx="1934588" cy="734996"/>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2" name="Google Shape;432;g3ce1553e39b_0_23"/>
          <p:cNvSpPr/>
          <p:nvPr/>
        </p:nvSpPr>
        <p:spPr>
          <a:xfrm>
            <a:off x="8526387" y="5882411"/>
            <a:ext cx="1934588" cy="733556"/>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3" name="Google Shape;433;g3ce1553e39b_0_23"/>
          <p:cNvSpPr/>
          <p:nvPr/>
        </p:nvSpPr>
        <p:spPr>
          <a:xfrm>
            <a:off x="5995175" y="5962088"/>
            <a:ext cx="1934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Comunícate con confianza</a:t>
            </a:r>
            <a:endParaRPr sz="1900" b="0" i="0" u="none" strike="noStrike" cap="none">
              <a:solidFill>
                <a:schemeClr val="lt1"/>
              </a:solidFill>
              <a:latin typeface="Calibri"/>
              <a:ea typeface="Calibri"/>
              <a:cs typeface="Calibri"/>
              <a:sym typeface="Calibri"/>
            </a:endParaRPr>
          </a:p>
        </p:txBody>
      </p:sp>
      <p:sp>
        <p:nvSpPr>
          <p:cNvPr id="434" name="Google Shape;434;g3ce1553e39b_0_23"/>
          <p:cNvSpPr/>
          <p:nvPr/>
        </p:nvSpPr>
        <p:spPr>
          <a:xfrm>
            <a:off x="8698831" y="5986830"/>
            <a:ext cx="1589700" cy="4629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dirty="0">
                <a:solidFill>
                  <a:schemeClr val="lt1"/>
                </a:solidFill>
                <a:latin typeface="Calibri"/>
                <a:ea typeface="Calibri"/>
                <a:cs typeface="Calibri"/>
                <a:sym typeface="Calibri"/>
              </a:rPr>
              <a:t>Gestiona tu espacio digital</a:t>
            </a:r>
            <a:endParaRPr sz="1900" b="0" i="0" u="none" strike="noStrike" cap="none" dirty="0">
              <a:solidFill>
                <a:schemeClr val="lt1"/>
              </a:solidFill>
              <a:latin typeface="Calibri"/>
              <a:ea typeface="Calibri"/>
              <a:cs typeface="Calibri"/>
              <a:sym typeface="Calibri"/>
            </a:endParaRPr>
          </a:p>
        </p:txBody>
      </p:sp>
      <p:sp>
        <p:nvSpPr>
          <p:cNvPr id="435" name="Google Shape;435;g3ce1553e39b_0_23"/>
          <p:cNvSpPr/>
          <p:nvPr/>
        </p:nvSpPr>
        <p:spPr>
          <a:xfrm>
            <a:off x="1178659" y="5874709"/>
            <a:ext cx="1934588" cy="7335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6" name="Google Shape;436;g3ce1553e39b_0_23"/>
          <p:cNvSpPr/>
          <p:nvPr/>
        </p:nvSpPr>
        <p:spPr>
          <a:xfrm>
            <a:off x="1351103" y="5962097"/>
            <a:ext cx="1589700" cy="5124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00" b="1" i="0" u="none" strike="noStrike" cap="none">
                <a:solidFill>
                  <a:schemeClr val="lt1"/>
                </a:solidFill>
                <a:latin typeface="Calibri"/>
                <a:ea typeface="Calibri"/>
                <a:cs typeface="Calibri"/>
                <a:sym typeface="Calibri"/>
              </a:rPr>
              <a:t>Comprende tu feed</a:t>
            </a:r>
            <a:endParaRPr sz="1900" b="0" i="0" u="none" strike="noStrike" cap="none">
              <a:solidFill>
                <a:schemeClr val="lt1"/>
              </a:solidFill>
              <a:latin typeface="Calibri"/>
              <a:ea typeface="Calibri"/>
              <a:cs typeface="Calibri"/>
              <a:sym typeface="Calibri"/>
            </a:endParaRPr>
          </a:p>
        </p:txBody>
      </p:sp>
      <p:sp>
        <p:nvSpPr>
          <p:cNvPr id="437" name="Google Shape;437;g3ce1553e39b_0_23"/>
          <p:cNvSpPr/>
          <p:nvPr/>
        </p:nvSpPr>
        <p:spPr>
          <a:xfrm>
            <a:off x="3563193" y="5882411"/>
            <a:ext cx="1934588" cy="733556"/>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55800" tIns="27875" rIns="55800" bIns="27875" anchor="ctr" anchorCtr="0">
            <a:noAutofit/>
          </a:bodyPr>
          <a:lstStyle/>
          <a:p>
            <a:pPr marL="0" marR="0" lvl="0" indent="0" algn="l" rtl="0">
              <a:lnSpc>
                <a:spcPct val="100000"/>
              </a:lnSpc>
              <a:spcBef>
                <a:spcPts val="0"/>
              </a:spcBef>
              <a:spcAft>
                <a:spcPts val="0"/>
              </a:spcAft>
              <a:buClr>
                <a:srgbClr val="000000"/>
              </a:buClr>
              <a:buSzPts val="549"/>
              <a:buFont typeface="Arial"/>
              <a:buNone/>
            </a:pPr>
            <a:endParaRPr sz="549" b="0" i="0" u="none" strike="noStrike" cap="none">
              <a:solidFill>
                <a:schemeClr val="dk1"/>
              </a:solidFill>
              <a:latin typeface="Calibri"/>
              <a:ea typeface="Calibri"/>
              <a:cs typeface="Calibri"/>
              <a:sym typeface="Calibri"/>
            </a:endParaRPr>
          </a:p>
        </p:txBody>
      </p:sp>
      <p:sp>
        <p:nvSpPr>
          <p:cNvPr id="438" name="Google Shape;438;g3ce1553e39b_0_23"/>
          <p:cNvSpPr/>
          <p:nvPr/>
        </p:nvSpPr>
        <p:spPr>
          <a:xfrm>
            <a:off x="3735068" y="5938899"/>
            <a:ext cx="1589700" cy="577500"/>
          </a:xfrm>
          <a:prstGeom prst="rect">
            <a:avLst/>
          </a:prstGeom>
          <a:noFill/>
          <a:ln>
            <a:noFill/>
          </a:ln>
        </p:spPr>
        <p:txBody>
          <a:bodyPr spcFirstLastPara="1" wrap="square" lIns="55800" tIns="27875" rIns="55800" bIns="27875" anchor="ctr" anchorCtr="0">
            <a:noAutofit/>
          </a:bodyPr>
          <a:lstStyle/>
          <a:p>
            <a:pPr marL="0" marR="0" lvl="0" indent="0" algn="ctr" rtl="0">
              <a:lnSpc>
                <a:spcPct val="100000"/>
              </a:lnSpc>
              <a:spcBef>
                <a:spcPts val="0"/>
              </a:spcBef>
              <a:spcAft>
                <a:spcPts val="0"/>
              </a:spcAft>
              <a:buClr>
                <a:srgbClr val="000000"/>
              </a:buClr>
              <a:buSzPts val="976"/>
              <a:buFont typeface="Arial"/>
              <a:buNone/>
            </a:pPr>
            <a:r>
              <a:rPr lang="en-US" sz="1920" b="1" i="0" u="none" strike="noStrike" cap="none" dirty="0">
                <a:solidFill>
                  <a:schemeClr val="lt1"/>
                </a:solidFill>
                <a:latin typeface="Calibri"/>
                <a:ea typeface="Calibri"/>
                <a:cs typeface="Calibri"/>
                <a:sym typeface="Calibri"/>
              </a:rPr>
              <a:t>Desarrolla una </a:t>
            </a:r>
            <a:r>
              <a:rPr lang="en-US" sz="1920" b="1" i="1" u="none" strike="noStrike" cap="none" dirty="0">
                <a:solidFill>
                  <a:schemeClr val="lt1"/>
                </a:solidFill>
                <a:latin typeface="Calibri"/>
                <a:ea typeface="Calibri"/>
                <a:cs typeface="Calibri"/>
                <a:sym typeface="Calibri"/>
              </a:rPr>
              <a:t>visión digital</a:t>
            </a:r>
            <a:endParaRPr sz="1920" b="1" i="1" u="none" strike="noStrike" cap="none" dirty="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c8abc38406_0_118"/>
          <p:cNvSpPr txBox="1">
            <a:spLocks noGrp="1"/>
          </p:cNvSpPr>
          <p:nvPr>
            <p:ph type="body" idx="1"/>
          </p:nvPr>
        </p:nvSpPr>
        <p:spPr>
          <a:xfrm>
            <a:off x="820859" y="628686"/>
            <a:ext cx="5997000" cy="697500"/>
          </a:xfrm>
          <a:prstGeom prst="rect">
            <a:avLst/>
          </a:prstGeom>
          <a:noFill/>
          <a:ln>
            <a:noFill/>
          </a:ln>
        </p:spPr>
        <p:txBody>
          <a:bodyPr spcFirstLastPara="1" wrap="square" lIns="91425" tIns="45700" rIns="91425" bIns="45700" anchor="ctr" anchorCtr="0">
            <a:normAutofit/>
          </a:bodyPr>
          <a:lstStyle/>
          <a:p>
            <a:pPr marL="0" lvl="0" indent="0" algn="l" rtl="0">
              <a:lnSpc>
                <a:spcPct val="103333"/>
              </a:lnSpc>
              <a:spcBef>
                <a:spcPts val="0"/>
              </a:spcBef>
              <a:spcAft>
                <a:spcPts val="0"/>
              </a:spcAft>
              <a:buClr>
                <a:srgbClr val="242B62"/>
              </a:buClr>
              <a:buSzPts val="3600"/>
              <a:buNone/>
            </a:pPr>
            <a:r>
              <a:rPr lang="en-US" b="1"/>
              <a:t>¿Qué es la IA?</a:t>
            </a:r>
            <a:endParaRPr/>
          </a:p>
        </p:txBody>
      </p:sp>
      <p:sp>
        <p:nvSpPr>
          <p:cNvPr id="444" name="Google Shape;444;g3c8abc38406_0_118"/>
          <p:cNvSpPr txBox="1">
            <a:spLocks noGrp="1"/>
          </p:cNvSpPr>
          <p:nvPr>
            <p:ph type="body" idx="2"/>
          </p:nvPr>
        </p:nvSpPr>
        <p:spPr>
          <a:xfrm>
            <a:off x="815750" y="1913124"/>
            <a:ext cx="5989500" cy="31941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2400"/>
              <a:buNone/>
            </a:pPr>
            <a:r>
              <a:rPr lang="en-US" b="1" dirty="0">
                <a:solidFill>
                  <a:srgbClr val="242B62"/>
                </a:solidFill>
                <a:uFill>
                  <a:noFill/>
                </a:uFill>
                <a:hlinkClick r:id="rId3">
                  <a:extLst>
                    <a:ext uri="{A12FA001-AC4F-418D-AE19-62706E023703}">
                      <ahyp:hlinkClr xmlns:ahyp="http://schemas.microsoft.com/office/drawing/2018/hyperlinkcolor" val="tx"/>
                    </a:ext>
                  </a:extLst>
                </a:hlinkClick>
              </a:rPr>
              <a:t>La inteligencia artificial (IA) </a:t>
            </a:r>
            <a:r>
              <a:rPr lang="en-US" dirty="0"/>
              <a:t>es </a:t>
            </a:r>
            <a:r>
              <a:rPr lang="en-US" b="1" dirty="0"/>
              <a:t>una tecnología </a:t>
            </a:r>
            <a:r>
              <a:rPr lang="en-US" dirty="0"/>
              <a:t>que permite </a:t>
            </a:r>
            <a:r>
              <a:rPr lang="en-US" b="1" dirty="0"/>
              <a:t>a</a:t>
            </a:r>
            <a:r>
              <a:rPr lang="en-US" dirty="0"/>
              <a:t> los ordenadores y </a:t>
            </a:r>
            <a:r>
              <a:rPr lang="en-US" b="1" dirty="0"/>
              <a:t>a</a:t>
            </a:r>
            <a:r>
              <a:rPr lang="en-US" dirty="0"/>
              <a:t> las máquinas </a:t>
            </a:r>
            <a:r>
              <a:rPr lang="en-US" b="1" dirty="0"/>
              <a:t>simular:</a:t>
            </a:r>
            <a:endParaRPr b="1"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El aprendizaje humano</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La comprensión</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La resolución de problemas</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La toma de decisiones</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La creatividad</a:t>
            </a:r>
            <a:r>
              <a:rPr lang="en-US" dirty="0"/>
              <a:t> </a:t>
            </a:r>
            <a:endParaRPr dirty="0"/>
          </a:p>
          <a:p>
            <a:pPr marL="457200" lvl="0" indent="-381000" algn="l" rtl="0">
              <a:lnSpc>
                <a:spcPct val="115000"/>
              </a:lnSpc>
              <a:spcBef>
                <a:spcPts val="0"/>
              </a:spcBef>
              <a:spcAft>
                <a:spcPts val="0"/>
              </a:spcAft>
              <a:buClr>
                <a:srgbClr val="C67CB5"/>
              </a:buClr>
              <a:buSzPts val="2400"/>
              <a:buFont typeface="Wingdings" panose="05000000000000000000" pitchFamily="2" charset="2"/>
              <a:buChar char="§"/>
            </a:pPr>
            <a:r>
              <a:rPr lang="en-US" b="1" dirty="0"/>
              <a:t>Autonomía</a:t>
            </a:r>
            <a:endParaRPr b="1" dirty="0"/>
          </a:p>
          <a:p>
            <a:pPr marL="457200" lvl="0" indent="0" algn="l" rtl="0">
              <a:lnSpc>
                <a:spcPct val="115000"/>
              </a:lnSpc>
              <a:spcBef>
                <a:spcPts val="0"/>
              </a:spcBef>
              <a:spcAft>
                <a:spcPts val="0"/>
              </a:spcAft>
              <a:buSzPts val="2400"/>
              <a:buNone/>
            </a:pPr>
            <a:endParaRPr b="1" dirty="0"/>
          </a:p>
          <a:p>
            <a:pPr marL="0" lvl="0" indent="0" algn="l" rtl="0">
              <a:lnSpc>
                <a:spcPct val="115000"/>
              </a:lnSpc>
              <a:spcBef>
                <a:spcPts val="0"/>
              </a:spcBef>
              <a:spcAft>
                <a:spcPts val="0"/>
              </a:spcAft>
              <a:buSzPts val="2400"/>
              <a:buNone/>
            </a:pPr>
            <a:r>
              <a:rPr lang="en-US" sz="1700" b="1" dirty="0"/>
              <a:t>Para más </a:t>
            </a:r>
            <a:r>
              <a:rPr lang="en-US" sz="1700" b="1" u="sng" dirty="0">
                <a:solidFill>
                  <a:srgbClr val="242B62"/>
                </a:solidFill>
                <a:hlinkClick r:id="rId3">
                  <a:extLst>
                    <a:ext uri="{A12FA001-AC4F-418D-AE19-62706E023703}">
                      <ahyp:hlinkClr xmlns:ahyp="http://schemas.microsoft.com/office/drawing/2018/hyperlinkcolor" val="tx"/>
                    </a:ext>
                  </a:extLst>
                </a:hlinkClick>
              </a:rPr>
              <a:t>información</a:t>
            </a:r>
            <a:endParaRPr sz="1700" b="1" dirty="0">
              <a:solidFill>
                <a:srgbClr val="242B62"/>
              </a:solidFill>
            </a:endParaRPr>
          </a:p>
        </p:txBody>
      </p:sp>
      <p:grpSp>
        <p:nvGrpSpPr>
          <p:cNvPr id="2" name="Graphic 4">
            <a:extLst>
              <a:ext uri="{FF2B5EF4-FFF2-40B4-BE49-F238E27FC236}">
                <a16:creationId xmlns:a16="http://schemas.microsoft.com/office/drawing/2014/main" id="{36DE1623-2889-AB97-9B64-9ABF1156A1B0}"/>
              </a:ext>
            </a:extLst>
          </p:cNvPr>
          <p:cNvGrpSpPr/>
          <p:nvPr/>
        </p:nvGrpSpPr>
        <p:grpSpPr>
          <a:xfrm rot="18986839">
            <a:off x="3388515" y="5269609"/>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38416877-1ADD-E579-E982-5EAFFFE9FD60}"/>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24F72B77-AE47-9439-2A64-2C9407E912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7FDDCD33-AFA7-81CD-4C63-5AFCACA3BC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5748F9AA-8BA9-9153-0A7C-9CBAA219A70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0B7AAACB-2E24-B2A4-72B1-3639051ACB1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D2FFEAF4-965C-2FBF-76F6-0FBDE18C7B6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7CF7DC3-6432-38F0-3EBF-4552B06AFC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8F990775-FACD-A399-EE53-C5368CCEC43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6DFBAF83-1EC8-0E81-707F-18BE77E1FC9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A6DD495C-5E2F-3D94-ECB2-F55D6E65DF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9DD4C713-1F5C-9CD9-D516-0118ECD893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3cf0640c514_2_0" title="freepik__talk__55580.jpeg"/>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8"/>
          </a:xfrm>
          <a:prstGeom prst="rect">
            <a:avLst/>
          </a:prstGeom>
          <a:solidFill>
            <a:srgbClr val="BFBFBF"/>
          </a:solidFill>
          <a:ln>
            <a:noFill/>
          </a:ln>
        </p:spPr>
      </p:pic>
      <p:sp>
        <p:nvSpPr>
          <p:cNvPr id="451" name="Google Shape;451;g3cf0640c514_2_0"/>
          <p:cNvSpPr txBox="1">
            <a:spLocks noGrp="1"/>
          </p:cNvSpPr>
          <p:nvPr>
            <p:ph type="body" idx="1"/>
          </p:nvPr>
        </p:nvSpPr>
        <p:spPr>
          <a:xfrm>
            <a:off x="4927638" y="708896"/>
            <a:ext cx="5997000" cy="697500"/>
          </a:xfrm>
          <a:prstGeom prst="rect">
            <a:avLst/>
          </a:prstGeom>
          <a:noFill/>
          <a:ln>
            <a:noFill/>
          </a:ln>
        </p:spPr>
        <p:txBody>
          <a:bodyPr spcFirstLastPara="1" wrap="square" lIns="91425" tIns="45700" rIns="91425" bIns="45700" anchor="ctr" anchorCtr="0">
            <a:noAutofit/>
          </a:bodyPr>
          <a:lstStyle/>
          <a:p>
            <a:pPr marL="0" lvl="0" indent="0" algn="l" rtl="0">
              <a:lnSpc>
                <a:spcPct val="103333"/>
              </a:lnSpc>
              <a:spcBef>
                <a:spcPts val="0"/>
              </a:spcBef>
              <a:spcAft>
                <a:spcPts val="0"/>
              </a:spcAft>
              <a:buClr>
                <a:srgbClr val="242B62"/>
              </a:buClr>
              <a:buSzPts val="3600"/>
              <a:buNone/>
            </a:pPr>
            <a:r>
              <a:rPr lang="en-US" b="1"/>
              <a:t>¿Qué hace la IA detrás de la pantalla?</a:t>
            </a:r>
            <a:endParaRPr/>
          </a:p>
        </p:txBody>
      </p:sp>
      <p:sp>
        <p:nvSpPr>
          <p:cNvPr id="452" name="Google Shape;452;g3cf0640c514_2_0"/>
          <p:cNvSpPr txBox="1">
            <a:spLocks noGrp="1"/>
          </p:cNvSpPr>
          <p:nvPr>
            <p:ph type="body" idx="3"/>
          </p:nvPr>
        </p:nvSpPr>
        <p:spPr>
          <a:xfrm>
            <a:off x="4931400" y="1764825"/>
            <a:ext cx="5989500" cy="2566200"/>
          </a:xfrm>
          <a:prstGeom prst="rect">
            <a:avLst/>
          </a:prstGeom>
          <a:noFill/>
          <a:ln>
            <a:noFill/>
          </a:ln>
        </p:spPr>
        <p:txBody>
          <a:bodyPr spcFirstLastPara="1" wrap="square" lIns="91425" tIns="45700" rIns="91425" bIns="45700" anchor="ctr" anchorCtr="0">
            <a:noAutofit/>
          </a:bodyPr>
          <a:lstStyle/>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La IA es un sistema informático que aprende de tus acciones.</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Analiza lo que te gusta, lo que comentas, lo que ves o lo que ignoras.</a:t>
            </a:r>
            <a:endParaRPr dirty="0"/>
          </a:p>
          <a:p>
            <a:pPr marL="457200" lvl="0" indent="-381000" algn="l" rtl="0">
              <a:lnSpc>
                <a:spcPct val="103333"/>
              </a:lnSpc>
              <a:spcBef>
                <a:spcPts val="0"/>
              </a:spcBef>
              <a:spcAft>
                <a:spcPts val="0"/>
              </a:spcAft>
              <a:buClr>
                <a:srgbClr val="C67CB5"/>
              </a:buClr>
              <a:buSzPts val="2400"/>
              <a:buFont typeface="Wingdings" panose="05000000000000000000" pitchFamily="2" charset="2"/>
              <a:buChar char="§"/>
            </a:pPr>
            <a:r>
              <a:rPr lang="en-US" dirty="0"/>
              <a:t>Con el tiempo, la IA se va haciendo una idea de tus intereses.</a:t>
            </a:r>
            <a:endParaRPr dirty="0"/>
          </a:p>
        </p:txBody>
      </p:sp>
      <p:pic>
        <p:nvPicPr>
          <p:cNvPr id="453" name="Google Shape;453;g3cf0640c514_2_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5"/>
          </a:xfrm>
          <a:prstGeom prst="rect">
            <a:avLst/>
          </a:prstGeom>
          <a:noFill/>
          <a:ln>
            <a:noFill/>
          </a:ln>
        </p:spPr>
      </p:pic>
      <p:sp>
        <p:nvSpPr>
          <p:cNvPr id="454" name="Google Shape;454;g3cf0640c514_2_0"/>
          <p:cNvSpPr/>
          <p:nvPr/>
        </p:nvSpPr>
        <p:spPr>
          <a:xfrm>
            <a:off x="5224850" y="4860734"/>
            <a:ext cx="6340803" cy="1608525"/>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92668"/>
              </a:solidFill>
              <a:latin typeface="Calibri"/>
              <a:ea typeface="Calibri"/>
              <a:cs typeface="Calibri"/>
              <a:sym typeface="Calibri"/>
            </a:endParaRPr>
          </a:p>
        </p:txBody>
      </p:sp>
      <p:sp>
        <p:nvSpPr>
          <p:cNvPr id="455" name="Google Shape;455;g3cf0640c514_2_0"/>
          <p:cNvSpPr/>
          <p:nvPr/>
        </p:nvSpPr>
        <p:spPr>
          <a:xfrm>
            <a:off x="5335650" y="4452934"/>
            <a:ext cx="2508130" cy="697499"/>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2100" b="1" i="0" u="none" strike="noStrike" cap="none">
              <a:solidFill>
                <a:schemeClr val="lt1"/>
              </a:solidFill>
              <a:latin typeface="Calibri"/>
              <a:ea typeface="Calibri"/>
              <a:cs typeface="Calibri"/>
              <a:sym typeface="Calibri"/>
            </a:endParaRPr>
          </a:p>
        </p:txBody>
      </p:sp>
      <p:sp>
        <p:nvSpPr>
          <p:cNvPr id="456" name="Google Shape;456;g3cf0640c514_2_0"/>
          <p:cNvSpPr/>
          <p:nvPr/>
        </p:nvSpPr>
        <p:spPr>
          <a:xfrm>
            <a:off x="5556052" y="5185719"/>
            <a:ext cx="5808633"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rgbClr val="292668"/>
                </a:solidFill>
                <a:latin typeface="Calibri"/>
                <a:ea typeface="Calibri"/>
                <a:cs typeface="Calibri"/>
                <a:sym typeface="Calibri"/>
              </a:rPr>
              <a:t>Como se mencionó en el Módulo 1… ¡la IA compara tu </a:t>
            </a:r>
            <a:r>
              <a:rPr lang="en-US" sz="1800" b="0" i="0" u="none" strike="noStrike" cap="none" dirty="0" err="1">
                <a:solidFill>
                  <a:srgbClr val="292668"/>
                </a:solidFill>
                <a:latin typeface="Calibri"/>
                <a:ea typeface="Calibri"/>
                <a:cs typeface="Calibri"/>
                <a:sym typeface="Calibri"/>
              </a:rPr>
              <a:t>comportamiento </a:t>
            </a:r>
            <a:r>
              <a:rPr lang="en-US" sz="1800" b="0" i="0" u="none" strike="noStrike" cap="none" dirty="0">
                <a:solidFill>
                  <a:srgbClr val="292668"/>
                </a:solidFill>
                <a:latin typeface="Calibri"/>
                <a:ea typeface="Calibri"/>
                <a:cs typeface="Calibri"/>
                <a:sym typeface="Calibri"/>
              </a:rPr>
              <a:t>con el de otros usuarios y predice qué te puede interesar a continuación!    Dos personas pueden ver contenidos muy diferentes en la misma plataforma.</a:t>
            </a:r>
            <a:endParaRPr sz="1600" b="0" i="0" u="none" strike="noStrike" cap="none" dirty="0">
              <a:solidFill>
                <a:srgbClr val="292668"/>
              </a:solidFill>
              <a:latin typeface="Calibri"/>
              <a:ea typeface="Calibri"/>
              <a:cs typeface="Calibri"/>
              <a:sym typeface="Calibri"/>
            </a:endParaRPr>
          </a:p>
        </p:txBody>
      </p:sp>
      <p:sp>
        <p:nvSpPr>
          <p:cNvPr id="457" name="Google Shape;457;g3cf0640c514_2_0"/>
          <p:cNvSpPr txBox="1"/>
          <p:nvPr/>
        </p:nvSpPr>
        <p:spPr>
          <a:xfrm>
            <a:off x="5556050" y="4363222"/>
            <a:ext cx="2442300" cy="64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2100" b="1" i="0" u="none" strike="noStrike" cap="none">
                <a:solidFill>
                  <a:schemeClr val="lt1"/>
                </a:solidFill>
                <a:latin typeface="Calibri"/>
                <a:ea typeface="Calibri"/>
                <a:cs typeface="Calibri"/>
                <a:sym typeface="Calibri"/>
              </a:rPr>
              <a:t>Cómo elige la IA lo que ves</a:t>
            </a:r>
            <a:endParaRPr sz="21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ce1553e39b_0_0"/>
          <p:cNvSpPr txBox="1">
            <a:spLocks noGrp="1"/>
          </p:cNvSpPr>
          <p:nvPr>
            <p:ph type="body" idx="1"/>
          </p:nvPr>
        </p:nvSpPr>
        <p:spPr>
          <a:xfrm>
            <a:off x="1751600" y="483350"/>
            <a:ext cx="86889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Ventajas y riesgos de la IA:</a:t>
            </a:r>
            <a:endParaRPr/>
          </a:p>
        </p:txBody>
      </p:sp>
      <p:graphicFrame>
        <p:nvGraphicFramePr>
          <p:cNvPr id="463" name="Google Shape;463;g3ce1553e39b_0_0"/>
          <p:cNvGraphicFramePr/>
          <p:nvPr/>
        </p:nvGraphicFramePr>
        <p:xfrm>
          <a:off x="1751650" y="1451613"/>
          <a:ext cx="8688800" cy="4245808"/>
        </p:xfrm>
        <a:graphic>
          <a:graphicData uri="http://schemas.openxmlformats.org/drawingml/2006/table">
            <a:tbl>
              <a:tblPr>
                <a:noFill/>
                <a:tableStyleId>{DF7776BB-8149-4868-97FF-04BBAE9743FF}</a:tableStyleId>
              </a:tblPr>
              <a:tblGrid>
                <a:gridCol w="4344400">
                  <a:extLst>
                    <a:ext uri="{9D8B030D-6E8A-4147-A177-3AD203B41FA5}">
                      <a16:colId xmlns:a16="http://schemas.microsoft.com/office/drawing/2014/main" val="20000"/>
                    </a:ext>
                  </a:extLst>
                </a:gridCol>
                <a:gridCol w="4344400">
                  <a:extLst>
                    <a:ext uri="{9D8B030D-6E8A-4147-A177-3AD203B41FA5}">
                      <a16:colId xmlns:a16="http://schemas.microsoft.com/office/drawing/2014/main" val="20001"/>
                    </a:ext>
                  </a:extLst>
                </a:gridCol>
              </a:tblGrid>
              <a:tr h="381000">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Ventajas</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3600"/>
                        <a:buFont typeface="Arial"/>
                        <a:buNone/>
                      </a:pPr>
                      <a:r>
                        <a:rPr lang="en-US" sz="3600" b="1" u="none" strike="noStrike" cap="none">
                          <a:solidFill>
                            <a:srgbClr val="6296D0"/>
                          </a:solidFill>
                          <a:latin typeface="Calibri"/>
                          <a:ea typeface="Calibri"/>
                          <a:cs typeface="Calibri"/>
                          <a:sym typeface="Calibri"/>
                        </a:rPr>
                        <a:t>Riesgos</a:t>
                      </a:r>
                      <a:endParaRPr sz="3600" b="1" u="none" strike="noStrike" cap="none">
                        <a:solidFill>
                          <a:srgbClr val="6296D0"/>
                        </a:solidFill>
                        <a:latin typeface="Calibri"/>
                        <a:ea typeface="Calibri"/>
                        <a:cs typeface="Calibri"/>
                        <a:sym typeface="Calibri"/>
                      </a:endParaRPr>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A7BB3"/>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Relevancia</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información más útil y rápida.</a:t>
                      </a:r>
                      <a:endParaRPr sz="2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A7BB3"/>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Desinformación</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contenido falso o engañoso.</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Conexión</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más facilidad para encontrar cosas que te gustan.</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A7BB3"/>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Burbujas</a:t>
                      </a:r>
                      <a:r>
                        <a:rPr lang="en-US" sz="2400" b="1" u="none" strike="noStrike" cap="none" dirty="0">
                          <a:solidFill>
                            <a:srgbClr val="C67CB5"/>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 de filtro</a:t>
                      </a:r>
                      <a:r>
                        <a:rPr lang="en-US" sz="2400" b="1" u="none" strike="noStrike" cap="none" dirty="0">
                          <a:solidFill>
                            <a:srgbClr val="CA7BB3"/>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ver solo aquello en lo que ya crees.</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u="none" strike="noStrike" cap="none" dirty="0">
                          <a:solidFill>
                            <a:srgbClr val="C67CB5"/>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Descubrimiento</a:t>
                      </a:r>
                      <a:r>
                        <a:rPr lang="en-US" sz="2400" b="1" u="none" strike="noStrike" cap="none" dirty="0">
                          <a:solidFill>
                            <a:srgbClr val="C67CB5"/>
                          </a:solidFill>
                          <a:latin typeface="Calibri"/>
                          <a:ea typeface="Calibri"/>
                          <a:cs typeface="Calibri"/>
                          <a:sym typeface="Calibri"/>
                        </a:rPr>
                        <a:t>: </a:t>
                      </a:r>
                      <a:r>
                        <a:rPr lang="en-US" sz="2400" u="none" strike="noStrike" cap="none" dirty="0">
                          <a:solidFill>
                            <a:srgbClr val="242B62"/>
                          </a:solidFill>
                          <a:latin typeface="Calibri"/>
                          <a:ea typeface="Calibri"/>
                          <a:cs typeface="Calibri"/>
                          <a:sym typeface="Calibri"/>
                        </a:rPr>
                        <a:t>nuevos intereses y sugerencias.</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tc>
                  <a:txBody>
                    <a:bodyPr/>
                    <a:lstStyle/>
                    <a:p>
                      <a:pPr marL="457200" marR="0" lvl="0" indent="-381000" algn="l" rtl="0">
                        <a:lnSpc>
                          <a:spcPct val="103333"/>
                        </a:lnSpc>
                        <a:spcBef>
                          <a:spcPts val="0"/>
                        </a:spcBef>
                        <a:spcAft>
                          <a:spcPts val="0"/>
                        </a:spcAft>
                        <a:buClr>
                          <a:srgbClr val="C67CB5"/>
                        </a:buClr>
                        <a:buSzPts val="2400"/>
                        <a:buFont typeface="Arial" panose="020B0604020202020204" pitchFamily="34" charset="0"/>
                        <a:buChar char="•"/>
                      </a:pPr>
                      <a:r>
                        <a:rPr lang="en-US" sz="2400" b="1" i="0" u="none" strike="noStrike" cap="none" dirty="0">
                          <a:solidFill>
                            <a:srgbClr val="C67CB5"/>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Influencia emocional: </a:t>
                      </a:r>
                      <a:r>
                        <a:rPr lang="en-US" sz="2400" u="none" strike="noStrike" cap="none" dirty="0">
                          <a:solidFill>
                            <a:srgbClr val="242B62"/>
                          </a:solidFill>
                          <a:latin typeface="Calibri"/>
                          <a:ea typeface="Calibri"/>
                          <a:cs typeface="Calibri"/>
                          <a:sym typeface="Calibri"/>
                        </a:rPr>
                        <a:t>diseñada para mantenerte interesado.</a:t>
                      </a:r>
                      <a:endParaRPr sz="1400" u="none" strike="noStrike" cap="none" dirty="0"/>
                    </a:p>
                  </a:txBody>
                  <a:tcPr marL="91425" marR="91425" marT="91425" marB="91425">
                    <a:lnL w="9525" cap="flat" cmpd="sng">
                      <a:solidFill>
                        <a:srgbClr val="242B62"/>
                      </a:solidFill>
                      <a:prstDash val="solid"/>
                      <a:round/>
                      <a:headEnd type="none" w="sm" len="sm"/>
                      <a:tailEnd type="none" w="sm" len="sm"/>
                    </a:lnL>
                    <a:lnR w="9525" cap="flat" cmpd="sng">
                      <a:solidFill>
                        <a:srgbClr val="242B62"/>
                      </a:solidFill>
                      <a:prstDash val="solid"/>
                      <a:round/>
                      <a:headEnd type="none" w="sm" len="sm"/>
                      <a:tailEnd type="none" w="sm" len="sm"/>
                    </a:lnR>
                    <a:lnT w="9525" cap="flat" cmpd="sng">
                      <a:solidFill>
                        <a:srgbClr val="242B62"/>
                      </a:solidFill>
                      <a:prstDash val="solid"/>
                      <a:round/>
                      <a:headEnd type="none" w="sm" len="sm"/>
                      <a:tailEnd type="none" w="sm" len="sm"/>
                    </a:lnT>
                    <a:lnB w="9525" cap="flat" cmpd="sng">
                      <a:solidFill>
                        <a:srgbClr val="242B62"/>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64" name="Google Shape;464;g3ce1553e39b_0_0"/>
          <p:cNvSpPr/>
          <p:nvPr/>
        </p:nvSpPr>
        <p:spPr>
          <a:xfrm>
            <a:off x="0" y="5881500"/>
            <a:ext cx="11692200" cy="976500"/>
          </a:xfrm>
          <a:prstGeom prst="rect">
            <a:avLst/>
          </a:prstGeom>
          <a:solidFill>
            <a:srgbClr val="6296D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9600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¿Te muestran las recomendaciones de la IA lo que realmente necesitas saber?</a:t>
            </a:r>
            <a:endParaRPr sz="2400" b="0" i="0" u="none" strike="noStrike" cap="none">
              <a:solidFill>
                <a:schemeClr val="lt1"/>
              </a:solidFill>
              <a:latin typeface="Calibri"/>
              <a:ea typeface="Calibri"/>
              <a:cs typeface="Calibri"/>
              <a:sym typeface="Calibri"/>
            </a:endParaRPr>
          </a:p>
          <a:p>
            <a:pPr marL="396000" marR="0" lvl="0" indent="0" algn="l" rtl="0">
              <a:lnSpc>
                <a:spcPct val="103333"/>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¿Qué opinas al respecto?</a:t>
            </a:r>
            <a:endParaRPr sz="2400" b="0" i="0" u="none" strike="noStrike" cap="none">
              <a:solidFill>
                <a:schemeClr val="lt1"/>
              </a:solidFill>
              <a:latin typeface="Arial"/>
              <a:ea typeface="Arial"/>
              <a:cs typeface="Arial"/>
              <a:sym typeface="Arial"/>
            </a:endParaRPr>
          </a:p>
        </p:txBody>
      </p:sp>
      <p:grpSp>
        <p:nvGrpSpPr>
          <p:cNvPr id="465" name="Google Shape;465;g3ce1553e39b_0_0"/>
          <p:cNvGrpSpPr/>
          <p:nvPr/>
        </p:nvGrpSpPr>
        <p:grpSpPr>
          <a:xfrm>
            <a:off x="10440389" y="5611440"/>
            <a:ext cx="975760" cy="699085"/>
            <a:chOff x="3454400" y="159975"/>
            <a:chExt cx="4578885" cy="3280548"/>
          </a:xfrm>
        </p:grpSpPr>
        <p:sp>
          <p:nvSpPr>
            <p:cNvPr id="466" name="Google Shape;466;g3ce1553e39b_0_0"/>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7" name="Google Shape;467;g3ce1553e39b_0_0"/>
            <p:cNvGrpSpPr/>
            <p:nvPr/>
          </p:nvGrpSpPr>
          <p:grpSpPr>
            <a:xfrm>
              <a:off x="3454400" y="159975"/>
              <a:ext cx="4578885" cy="3280548"/>
              <a:chOff x="3454400" y="159975"/>
              <a:chExt cx="4578885" cy="3280548"/>
            </a:xfrm>
          </p:grpSpPr>
          <p:sp>
            <p:nvSpPr>
              <p:cNvPr id="468" name="Google Shape;468;g3ce1553e39b_0_0"/>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ce1553e39b_0_0"/>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ce1553e39b_0_0"/>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ce1553e39b_0_0"/>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g3ce1553e39b_0_0"/>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3" name="Google Shape;473;g3ce1553e39b_0_0"/>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ce1553e39b_0_0"/>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4">
            <a:extLst>
              <a:ext uri="{FF2B5EF4-FFF2-40B4-BE49-F238E27FC236}">
                <a16:creationId xmlns:a16="http://schemas.microsoft.com/office/drawing/2014/main" id="{CF9560C5-E8E6-DBC0-DD48-83B74B06FF8F}"/>
              </a:ext>
            </a:extLst>
          </p:cNvPr>
          <p:cNvGrpSpPr/>
          <p:nvPr/>
        </p:nvGrpSpPr>
        <p:grpSpPr>
          <a:xfrm rot="3208958">
            <a:off x="1314007" y="4095145"/>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295AAEF3-989D-ED5F-3B5A-320CA5E50E7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CDC59097-0D69-131D-E797-19CF266E8A6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DC7B4EEF-C6A8-2C56-D9B9-81D92ED14AD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F2342C06-4E24-8886-8A44-C4B6F18AA45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7D2F73EC-0F13-7A0F-9A3C-88632E149DA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D5A89C-4003-677C-840C-F4789BED306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01EFAF89-D63D-0F14-0E12-C837738D659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FBD16C05-3FC7-7D5A-F0A5-5DAB1CBEBD9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FE1E8BF6-C0F1-D1EF-F73E-D730DEAA0D8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97C52C02-7448-25EF-61C0-1F7CDD8A708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1B3D209C-3BBD-06CB-CD9A-B041740FB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4" name="TextBox 13">
            <a:extLst>
              <a:ext uri="{FF2B5EF4-FFF2-40B4-BE49-F238E27FC236}">
                <a16:creationId xmlns:a16="http://schemas.microsoft.com/office/drawing/2014/main" id="{19E18C7A-A93E-89EB-52A6-315B6C1BC06E}"/>
              </a:ext>
            </a:extLst>
          </p:cNvPr>
          <p:cNvSpPr txBox="1"/>
          <p:nvPr/>
        </p:nvSpPr>
        <p:spPr>
          <a:xfrm>
            <a:off x="161580" y="4854878"/>
            <a:ext cx="1713073" cy="954107"/>
          </a:xfrm>
          <a:prstGeom prst="rect">
            <a:avLst/>
          </a:prstGeom>
          <a:noFill/>
        </p:spPr>
        <p:txBody>
          <a:bodyPr wrap="square" rtlCol="0">
            <a:spAutoFit/>
          </a:bodyPr>
          <a:lstStyle/>
          <a:p>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Haz clic en las palabras</a:t>
            </a:r>
            <a:r>
              <a:rPr lang="en-IE" b="1" dirty="0">
                <a:solidFill>
                  <a:srgbClr val="242B62"/>
                </a:solidFill>
                <a:highlight>
                  <a:srgbClr val="ECC0DA"/>
                </a:highlight>
                <a:latin typeface="Calibri" panose="020F0502020204030204" pitchFamily="34" charset="0"/>
                <a:ea typeface="Calibri" panose="020F0502020204030204" pitchFamily="34" charset="0"/>
                <a:cs typeface="Calibri" panose="020F0502020204030204" pitchFamily="34" charset="0"/>
              </a:rPr>
              <a:t> en ROSA </a:t>
            </a:r>
            <a:r>
              <a:rPr lang="en-IE" dirty="0">
                <a:solidFill>
                  <a:srgbClr val="242B62"/>
                </a:solidFill>
                <a:latin typeface="Calibri" panose="020F0502020204030204" pitchFamily="34" charset="0"/>
                <a:ea typeface="Calibri" panose="020F0502020204030204" pitchFamily="34" charset="0"/>
                <a:cs typeface="Calibri" panose="020F0502020204030204" pitchFamily="34" charset="0"/>
              </a:rPr>
              <a:t>para profundizar en los temas.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g3c8abc38406_0_0" descr="A person and a young person looking at a table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3" cy="3396830"/>
          </a:xfrm>
          <a:prstGeom prst="rect">
            <a:avLst/>
          </a:prstGeom>
          <a:solidFill>
            <a:srgbClr val="D9D9D9"/>
          </a:solidFill>
          <a:ln>
            <a:noFill/>
          </a:ln>
        </p:spPr>
      </p:pic>
      <p:sp>
        <p:nvSpPr>
          <p:cNvPr id="481" name="Google Shape;481;g3c8abc38406_0_0"/>
          <p:cNvSpPr txBox="1">
            <a:spLocks noGrp="1"/>
          </p:cNvSpPr>
          <p:nvPr>
            <p:ph type="body" idx="1"/>
          </p:nvPr>
        </p:nvSpPr>
        <p:spPr>
          <a:xfrm>
            <a:off x="7764875" y="730800"/>
            <a:ext cx="2067000" cy="1791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02</a:t>
            </a:r>
            <a:endParaRPr/>
          </a:p>
        </p:txBody>
      </p:sp>
      <p:sp>
        <p:nvSpPr>
          <p:cNvPr id="482" name="Google Shape;482;g3c8abc38406_0_0"/>
          <p:cNvSpPr/>
          <p:nvPr/>
        </p:nvSpPr>
        <p:spPr>
          <a:xfrm>
            <a:off x="5722300" y="3429000"/>
            <a:ext cx="4046400" cy="230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3" name="Google Shape;483;g3c8abc38406_0_0"/>
          <p:cNvSpPr txBox="1"/>
          <p:nvPr/>
        </p:nvSpPr>
        <p:spPr>
          <a:xfrm>
            <a:off x="5814400" y="3409900"/>
            <a:ext cx="40176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2200"/>
              <a:buFont typeface="Arial"/>
              <a:buNone/>
            </a:pPr>
            <a:r>
              <a:rPr lang="en-US" sz="3600" b="1" i="0" u="none" strike="noStrike" cap="none">
                <a:solidFill>
                  <a:srgbClr val="242B62"/>
                </a:solidFill>
                <a:latin typeface="Calibri"/>
                <a:ea typeface="Calibri"/>
                <a:cs typeface="Calibri"/>
                <a:sym typeface="Calibri"/>
              </a:rPr>
              <a:t>CÓMO IDENTIFICAR PERFILES FALSOS, BOTS Y CONTENIDO GENERADO POR IA</a:t>
            </a:r>
            <a:endParaRPr sz="3600" b="0" i="0" u="none" strike="noStrike" cap="none">
              <a:solidFill>
                <a:srgbClr val="242B62"/>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4558</Words>
  <Application>Microsoft Macintosh PowerPoint</Application>
  <PresentationFormat>Panorámica</PresentationFormat>
  <Paragraphs>399</Paragraphs>
  <Slides>40</Slides>
  <Notes>38</Notes>
  <HiddenSlides>0</HiddenSlides>
  <MMClips>0</MMClips>
  <ScaleCrop>false</ScaleCrop>
  <HeadingPairs>
    <vt:vector size="6" baseType="variant">
      <vt:variant>
        <vt:lpstr>Fuentes usadas</vt:lpstr>
      </vt:variant>
      <vt:variant>
        <vt:i4>6</vt:i4>
      </vt:variant>
      <vt:variant>
        <vt:lpstr>Tema</vt:lpstr>
      </vt:variant>
      <vt:variant>
        <vt:i4>4</vt:i4>
      </vt:variant>
      <vt:variant>
        <vt:lpstr>Títulos de diapositiva</vt:lpstr>
      </vt:variant>
      <vt:variant>
        <vt:i4>40</vt:i4>
      </vt:variant>
    </vt:vector>
  </HeadingPairs>
  <TitlesOfParts>
    <vt:vector size="50" baseType="lpstr">
      <vt:lpstr>Calibri</vt:lpstr>
      <vt:lpstr>Roboto</vt:lpstr>
      <vt:lpstr>Arial</vt:lpstr>
      <vt:lpstr>Montserrat Light</vt:lpstr>
      <vt:lpstr>Wingdings</vt:lpstr>
      <vt:lpstr>Montserrat</vt:lpstr>
      <vt:lpstr>Office Theme</vt:lpstr>
      <vt:lpstr>2_Office Theme</vt:lpstr>
      <vt:lpstr>1_Office Theme</vt:lpstr>
      <vt:lpstr>3_Office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César Isaac Veliz Paiz</cp:lastModifiedBy>
  <cp:revision>41</cp:revision>
  <dcterms:created xsi:type="dcterms:W3CDTF">2020-10-14T13:32:04Z</dcterms:created>
  <dcterms:modified xsi:type="dcterms:W3CDTF">2026-08-04T12:49:32Z</dcterms:modified>
</cp:coreProperties>
</file>