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8" r:id="rId2"/>
    <p:sldMasterId id="2147483698" r:id="rId3"/>
  </p:sldMasterIdLst>
  <p:notesMasterIdLst>
    <p:notesMasterId r:id="rId40"/>
  </p:notesMasterIdLst>
  <p:sldIdLst>
    <p:sldId id="4371" r:id="rId4"/>
    <p:sldId id="4412"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4372"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4263" r:id="rId39"/>
  </p:sldIdLst>
  <p:sldSz cx="12192000" cy="6858000"/>
  <p:notesSz cx="6858000" cy="9144000"/>
  <p:embeddedFontLst>
    <p:embeddedFont>
      <p:font typeface="Montserrat" pitchFamily="2" charset="77"/>
      <p:regular r:id="rId41"/>
      <p:bold r:id="rId42"/>
      <p:italic r:id="rId43"/>
      <p:boldItalic r:id="rId44"/>
    </p:embeddedFont>
    <p:embeddedFont>
      <p:font typeface="Montserrat Light" panose="00000400000000000000" pitchFamily="2" charset="77"/>
      <p:regular r:id="rId45"/>
      <p:bold r:id="rId45"/>
      <p:italic r:id="rId45"/>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0" roundtripDataSignature="AMtx7mi+KWrrJ/DK3ZjxJw+uQllI2j8qW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68"/>
    <a:srgbClr val="EBCB1F"/>
    <a:srgbClr val="0024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181"/>
    <p:restoredTop sz="94659"/>
  </p:normalViewPr>
  <p:slideViewPr>
    <p:cSldViewPr snapToGrid="0">
      <p:cViewPr varScale="1">
        <p:scale>
          <a:sx n="146" d="100"/>
          <a:sy n="146" d="100"/>
        </p:scale>
        <p:origin x="1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2.fntdata"/><Relationship Id="rId50" Type="http://customschemas.google.com/relationships/presentationmetadata" Target="meta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3.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DN7FwObY_uQ"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8" name="Google Shape;4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7" name="Google Shape;507;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5" name="Google Shape;51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u="sng">
                <a:solidFill>
                  <a:schemeClr val="hlink"/>
                </a:solidFill>
                <a:hlinkClick r:id="rId3"/>
              </a:rPr>
              <a:t>https://www.youtube.com/watch?v=DN7FwObY_uQ </a:t>
            </a:r>
            <a:r>
              <a:rPr lang="en-US" sz="1200"/>
              <a:t> </a:t>
            </a:r>
            <a:endParaRPr/>
          </a:p>
          <a:p>
            <a:pPr marL="0" lvl="0" indent="0" algn="l" rtl="0">
              <a:lnSpc>
                <a:spcPct val="100000"/>
              </a:lnSpc>
              <a:spcBef>
                <a:spcPts val="0"/>
              </a:spcBef>
              <a:spcAft>
                <a:spcPts val="0"/>
              </a:spcAft>
              <a:buSzPts val="1400"/>
              <a:buNone/>
            </a:pPr>
            <a:endParaRPr/>
          </a:p>
        </p:txBody>
      </p:sp>
      <p:sp>
        <p:nvSpPr>
          <p:cNvPr id="582" name="Google Shape;5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0" name="Google Shape;60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1" name="Google Shape;60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2" name="Google Shape;692;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3" name="Google Shape;693;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02" name="Google Shape;70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 name="Google Shape;710;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1" name="Google Shape;711;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https://www.youtube.com/watch?v=c2CBFSJyTdo</a:t>
            </a:r>
            <a:endParaRPr/>
          </a:p>
        </p:txBody>
      </p:sp>
      <p:sp>
        <p:nvSpPr>
          <p:cNvPr id="720" name="Google Shape;720;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8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6" name="Google Shape;7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757" name="Google Shape;7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5" name="Google Shape;765;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4" name="Google Shape;77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8" name="Google Shape;79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7" name="Google Shape;81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https://www.youtube.com/watch?v=ad79nYk2keg&amp;t=2s</a:t>
            </a:r>
            <a:endParaRPr/>
          </a:p>
        </p:txBody>
      </p:sp>
      <p:sp>
        <p:nvSpPr>
          <p:cNvPr id="841" name="Google Shape;841;p8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9" name="Google Shape;8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1" name="Google Shape;86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9" name="Google Shape;86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9" name="Google Shape;38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7"/>
        <p:cNvGrpSpPr/>
        <p:nvPr/>
      </p:nvGrpSpPr>
      <p:grpSpPr>
        <a:xfrm>
          <a:off x="0" y="0"/>
          <a:ext cx="0" cy="0"/>
          <a:chOff x="0" y="0"/>
          <a:chExt cx="0" cy="0"/>
        </a:xfrm>
      </p:grpSpPr>
      <p:sp>
        <p:nvSpPr>
          <p:cNvPr id="18" name="Google Shape;18;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 name="Google Shape;19;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 name="Google Shape;20;p61"/>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21" name="Google Shape;21;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22" name="Google Shape;22;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85"/>
        <p:cNvGrpSpPr/>
        <p:nvPr/>
      </p:nvGrpSpPr>
      <p:grpSpPr>
        <a:xfrm>
          <a:off x="0" y="0"/>
          <a:ext cx="0" cy="0"/>
          <a:chOff x="0" y="0"/>
          <a:chExt cx="0" cy="0"/>
        </a:xfrm>
      </p:grpSpPr>
      <p:sp>
        <p:nvSpPr>
          <p:cNvPr id="86" name="Google Shape;86;p29"/>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7" name="Google Shape;87;p2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000000"/>
              </a:buClr>
              <a:buSzPts val="3600"/>
              <a:buFont typeface="Arial"/>
              <a:buNone/>
              <a:defRPr sz="3600" b="0"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8" name="Google Shape;88;p29"/>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00000"/>
              </a:buClr>
              <a:buSzPts val="2400"/>
              <a:buFont typeface="Arial"/>
              <a:buNone/>
              <a:defRPr sz="2400" b="0" i="0" u="none" strike="noStrike" cap="none">
                <a:solidFill>
                  <a:srgbClr val="242B62"/>
                </a:solidFill>
                <a:latin typeface="Arial"/>
                <a:ea typeface="Arial"/>
                <a:cs typeface="Arial"/>
                <a:sym typeface="Arial"/>
              </a:defRPr>
            </a:lvl1pPr>
            <a:lvl2pPr marL="914400" marR="0" lvl="1"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2pPr>
            <a:lvl3pPr marL="1371600" marR="0" lvl="2"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3pPr>
            <a:lvl4pPr marL="1828800" marR="0" lvl="3"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4pPr>
            <a:lvl5pPr marL="2286000" marR="0" lvl="4" indent="-228600" algn="ctr" rtl="0">
              <a:lnSpc>
                <a:spcPct val="100000"/>
              </a:lnSpc>
              <a:spcBef>
                <a:spcPts val="0"/>
              </a:spcBef>
              <a:spcAft>
                <a:spcPts val="0"/>
              </a:spcAft>
              <a:buClr>
                <a:srgbClr val="000000"/>
              </a:buClr>
              <a:buSzPts val="2400"/>
              <a:buFont typeface="Arial"/>
              <a:buNone/>
              <a:defRPr sz="2400" b="0" i="0" u="none" strike="noStrike" cap="none">
                <a:solidFill>
                  <a:srgbClr val="4D4D4C"/>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8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90"/>
        <p:cNvGrpSpPr/>
        <p:nvPr/>
      </p:nvGrpSpPr>
      <p:grpSpPr>
        <a:xfrm>
          <a:off x="0" y="0"/>
          <a:ext cx="0" cy="0"/>
          <a:chOff x="0" y="0"/>
          <a:chExt cx="0" cy="0"/>
        </a:xfrm>
      </p:grpSpPr>
      <p:sp>
        <p:nvSpPr>
          <p:cNvPr id="91" name="Google Shape;91;p55"/>
          <p:cNvSpPr>
            <a:spLocks noGrp="1"/>
          </p:cNvSpPr>
          <p:nvPr>
            <p:ph type="pic" idx="2"/>
          </p:nvPr>
        </p:nvSpPr>
        <p:spPr>
          <a:xfrm>
            <a:off x="0" y="3919655"/>
            <a:ext cx="11125201" cy="2342319"/>
          </a:xfrm>
          <a:prstGeom prst="rect">
            <a:avLst/>
          </a:prstGeom>
          <a:solidFill>
            <a:srgbClr val="D9D9D9"/>
          </a:solidFill>
          <a:ln>
            <a:noFill/>
          </a:ln>
        </p:spPr>
        <p:txBody>
          <a:bodyPr/>
          <a:lstStyle/>
          <a:p>
            <a:endParaRPr lang="en-IE"/>
          </a:p>
        </p:txBody>
      </p:sp>
      <p:sp>
        <p:nvSpPr>
          <p:cNvPr id="92" name="Google Shape;92;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01"/>
        <p:cNvGrpSpPr/>
        <p:nvPr/>
      </p:nvGrpSpPr>
      <p:grpSpPr>
        <a:xfrm>
          <a:off x="0" y="0"/>
          <a:ext cx="0" cy="0"/>
          <a:chOff x="0" y="0"/>
          <a:chExt cx="0" cy="0"/>
        </a:xfrm>
      </p:grpSpPr>
      <p:sp>
        <p:nvSpPr>
          <p:cNvPr id="102" name="Google Shape;102;p41"/>
          <p:cNvSpPr>
            <a:spLocks noGrp="1"/>
          </p:cNvSpPr>
          <p:nvPr>
            <p:ph type="pic" idx="2"/>
          </p:nvPr>
        </p:nvSpPr>
        <p:spPr>
          <a:xfrm>
            <a:off x="0" y="2853114"/>
            <a:ext cx="12192000" cy="3094978"/>
          </a:xfrm>
          <a:prstGeom prst="rect">
            <a:avLst/>
          </a:prstGeom>
          <a:solidFill>
            <a:srgbClr val="BFBFBF"/>
          </a:solidFill>
          <a:ln>
            <a:noFill/>
          </a:ln>
        </p:spPr>
      </p:sp>
      <p:pic>
        <p:nvPicPr>
          <p:cNvPr id="103" name="Google Shape;103;p41"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04" name="Google Shape;104;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05" name="Google Shape;105;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06"/>
        <p:cNvGrpSpPr/>
        <p:nvPr/>
      </p:nvGrpSpPr>
      <p:grpSpPr>
        <a:xfrm>
          <a:off x="0" y="0"/>
          <a:ext cx="0" cy="0"/>
          <a:chOff x="0" y="0"/>
          <a:chExt cx="0" cy="0"/>
        </a:xfrm>
      </p:grpSpPr>
      <p:sp>
        <p:nvSpPr>
          <p:cNvPr id="107" name="Google Shape;107;p42"/>
          <p:cNvSpPr>
            <a:spLocks noGrp="1"/>
          </p:cNvSpPr>
          <p:nvPr>
            <p:ph type="pic" idx="2"/>
          </p:nvPr>
        </p:nvSpPr>
        <p:spPr>
          <a:xfrm>
            <a:off x="3310" y="17886"/>
            <a:ext cx="12188690" cy="5750526"/>
          </a:xfrm>
          <a:prstGeom prst="rect">
            <a:avLst/>
          </a:prstGeom>
          <a:solidFill>
            <a:srgbClr val="BFBFBF"/>
          </a:solidFill>
          <a:ln>
            <a:noFill/>
          </a:ln>
        </p:spPr>
      </p:sp>
      <p:sp>
        <p:nvSpPr>
          <p:cNvPr id="108" name="Google Shape;108;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09" name="Google Shape;109;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10" name="Google Shape;110;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11"/>
        <p:cNvGrpSpPr/>
        <p:nvPr/>
      </p:nvGrpSpPr>
      <p:grpSpPr>
        <a:xfrm>
          <a:off x="0" y="0"/>
          <a:ext cx="0" cy="0"/>
          <a:chOff x="0" y="0"/>
          <a:chExt cx="0" cy="0"/>
        </a:xfrm>
      </p:grpSpPr>
      <p:sp>
        <p:nvSpPr>
          <p:cNvPr id="112" name="Google Shape;112;p69"/>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3" name="Google Shape;113;p6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14" name="Google Shape;114;p6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5" name="Google Shape;115;p69"/>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69"/>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6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18" name="Google Shape;118;p6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119"/>
        <p:cNvGrpSpPr/>
        <p:nvPr/>
      </p:nvGrpSpPr>
      <p:grpSpPr>
        <a:xfrm>
          <a:off x="0" y="0"/>
          <a:ext cx="0" cy="0"/>
          <a:chOff x="0" y="0"/>
          <a:chExt cx="0" cy="0"/>
        </a:xfrm>
      </p:grpSpPr>
      <p:sp>
        <p:nvSpPr>
          <p:cNvPr id="120" name="Google Shape;120;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7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22" name="Google Shape;122;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23" name="Google Shape;123;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26" name="Google Shape;126;p7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127"/>
        <p:cNvGrpSpPr/>
        <p:nvPr/>
      </p:nvGrpSpPr>
      <p:grpSpPr>
        <a:xfrm>
          <a:off x="0" y="0"/>
          <a:ext cx="0" cy="0"/>
          <a:chOff x="0" y="0"/>
          <a:chExt cx="0" cy="0"/>
        </a:xfrm>
      </p:grpSpPr>
      <p:sp>
        <p:nvSpPr>
          <p:cNvPr id="128" name="Google Shape;128;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 name="Google Shape;129;p71"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130" name="Google Shape;130;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1" name="Google Shape;131;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134" name="Google Shape;134;p71"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75611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138"/>
        <p:cNvGrpSpPr/>
        <p:nvPr/>
      </p:nvGrpSpPr>
      <p:grpSpPr>
        <a:xfrm>
          <a:off x="0" y="0"/>
          <a:ext cx="0" cy="0"/>
          <a:chOff x="0" y="0"/>
          <a:chExt cx="0" cy="0"/>
        </a:xfrm>
      </p:grpSpPr>
      <p:sp>
        <p:nvSpPr>
          <p:cNvPr id="139" name="Google Shape;139;p25"/>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140" name="Google Shape;140;p25"/>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25"/>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142" name="Google Shape;142;p25"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24"/>
        <p:cNvGrpSpPr/>
        <p:nvPr/>
      </p:nvGrpSpPr>
      <p:grpSpPr>
        <a:xfrm>
          <a:off x="0" y="0"/>
          <a:ext cx="0" cy="0"/>
          <a:chOff x="0" y="0"/>
          <a:chExt cx="0" cy="0"/>
        </a:xfrm>
      </p:grpSpPr>
      <p:sp>
        <p:nvSpPr>
          <p:cNvPr id="25" name="Google Shape;25;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 name="Google Shape;26;p44"/>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n-IE"/>
          </a:p>
        </p:txBody>
      </p:sp>
      <p:sp>
        <p:nvSpPr>
          <p:cNvPr id="27" name="Google Shape;27;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5" name="Google Shape;35;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6" name="Google Shape;36;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7" name="Google Shape;37;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8" name="Google Shape;38;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0" name="Google Shape;40;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41" name="Google Shape;41;p4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42" name="Google Shape;42;p44"/>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650"/>
              <a:buFont typeface="Arial"/>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
        <p:nvSpPr>
          <p:cNvPr id="4" name="TextBox 3">
            <a:extLst>
              <a:ext uri="{FF2B5EF4-FFF2-40B4-BE49-F238E27FC236}">
                <a16:creationId xmlns:a16="http://schemas.microsoft.com/office/drawing/2014/main" id="{C9D16A52-558E-6EF2-4DDC-7AA8F0F9FB9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buClrTx/>
              <a:buFontTx/>
              <a:buNone/>
            </a:pPr>
            <a:r>
              <a:rPr lang="en-IE" sz="658" kern="1200" dirty="0">
                <a:solidFill>
                  <a:srgbClr val="292668"/>
                </a:solidFill>
                <a:latin typeface="Calibri" panose="020F0502020204030204"/>
                <a:ea typeface="+mn-ea"/>
                <a:cs typeface="+mn-cs"/>
              </a:rPr>
              <a:t>This license enables </a:t>
            </a:r>
            <a:r>
              <a:rPr lang="en-IE" sz="658" kern="1200" dirty="0" err="1">
                <a:solidFill>
                  <a:srgbClr val="292668"/>
                </a:solidFill>
                <a:latin typeface="Calibri" panose="020F0502020204030204"/>
                <a:ea typeface="+mn-ea"/>
                <a:cs typeface="+mn-cs"/>
              </a:rPr>
              <a:t>reusers</a:t>
            </a:r>
            <a:r>
              <a:rPr lang="en-IE" sz="658" kern="1200" dirty="0">
                <a:solidFill>
                  <a:srgbClr val="292668"/>
                </a:solidFill>
                <a:latin typeface="Calibri" panose="020F0502020204030204"/>
                <a:ea typeface="+mn-ea"/>
                <a:cs typeface="+mn-cs"/>
              </a:rPr>
              <a:t> to distribute, remix, adapt, and build upon the material in any medium or format, so long as </a:t>
            </a:r>
            <a:r>
              <a:rPr lang="en-US" sz="658" kern="1200" dirty="0">
                <a:solidFill>
                  <a:srgbClr val="292668"/>
                </a:solidFill>
                <a:latin typeface="Calibri" panose="020F0502020204030204"/>
                <a:ea typeface="+mn-ea"/>
                <a:cs typeface="+mn-cs"/>
              </a:rPr>
              <a:t>attribution is given to the creator. The license allows for commercial use. CC BY includes the following elements: </a:t>
            </a:r>
          </a:p>
          <a:p>
            <a:pPr algn="just">
              <a:lnSpc>
                <a:spcPts val="650"/>
              </a:lnSpc>
              <a:buClrTx/>
              <a:buFontTx/>
              <a:buNone/>
            </a:pPr>
            <a:r>
              <a:rPr lang="en-US" sz="658" kern="1200" dirty="0">
                <a:solidFill>
                  <a:srgbClr val="292668"/>
                </a:solidFill>
                <a:latin typeface="Calibri" panose="020F0502020204030204"/>
                <a:ea typeface="+mn-ea"/>
                <a:cs typeface="+mn-cs"/>
              </a:rPr>
              <a:t>BY: credit must be given to the creator.</a:t>
            </a:r>
            <a:endParaRPr lang="en-US" sz="658" kern="1200" dirty="0">
              <a:solidFill>
                <a:srgbClr val="292668"/>
              </a:solidFill>
              <a:latin typeface="Calibri" panose="020F0502020204030204"/>
              <a:ea typeface="Calibri"/>
              <a:cs typeface="Calibri"/>
            </a:endParaRPr>
          </a:p>
        </p:txBody>
      </p:sp>
      <p:pic>
        <p:nvPicPr>
          <p:cNvPr id="5" name="Picture 4" descr="A grey and black sign with a person in a circle&#10;&#10;AI-generated content may be incorrect.">
            <a:extLst>
              <a:ext uri="{FF2B5EF4-FFF2-40B4-BE49-F238E27FC236}">
                <a16:creationId xmlns:a16="http://schemas.microsoft.com/office/drawing/2014/main" id="{430DAFE0-3BE8-6FBC-11A4-DC1501551B2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43"/>
        <p:cNvGrpSpPr/>
        <p:nvPr/>
      </p:nvGrpSpPr>
      <p:grpSpPr>
        <a:xfrm>
          <a:off x="0" y="0"/>
          <a:ext cx="0" cy="0"/>
          <a:chOff x="0" y="0"/>
          <a:chExt cx="0" cy="0"/>
        </a:xfrm>
      </p:grpSpPr>
      <p:sp>
        <p:nvSpPr>
          <p:cNvPr id="144" name="Google Shape;144;p31"/>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5" name="Google Shape;145;p31"/>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31"/>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147"/>
        <p:cNvGrpSpPr/>
        <p:nvPr/>
      </p:nvGrpSpPr>
      <p:grpSpPr>
        <a:xfrm>
          <a:off x="0" y="0"/>
          <a:ext cx="0" cy="0"/>
          <a:chOff x="0" y="0"/>
          <a:chExt cx="0" cy="0"/>
        </a:xfrm>
      </p:grpSpPr>
      <p:sp>
        <p:nvSpPr>
          <p:cNvPr id="148" name="Google Shape;148;p32"/>
          <p:cNvSpPr>
            <a:spLocks noGrp="1"/>
          </p:cNvSpPr>
          <p:nvPr>
            <p:ph type="pic" idx="2"/>
          </p:nvPr>
        </p:nvSpPr>
        <p:spPr>
          <a:xfrm>
            <a:off x="3310" y="17886"/>
            <a:ext cx="12188690" cy="5750526"/>
          </a:xfrm>
          <a:prstGeom prst="rect">
            <a:avLst/>
          </a:prstGeom>
          <a:solidFill>
            <a:srgbClr val="BFBFBF"/>
          </a:solidFill>
          <a:ln>
            <a:noFill/>
          </a:ln>
        </p:spPr>
      </p:sp>
      <p:sp>
        <p:nvSpPr>
          <p:cNvPr id="149" name="Google Shape;149;p3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pic>
        <p:nvPicPr>
          <p:cNvPr id="150" name="Google Shape;150;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151" name="Google Shape;151;p3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52"/>
        <p:cNvGrpSpPr/>
        <p:nvPr/>
      </p:nvGrpSpPr>
      <p:grpSpPr>
        <a:xfrm>
          <a:off x="0" y="0"/>
          <a:ext cx="0" cy="0"/>
          <a:chOff x="0" y="0"/>
          <a:chExt cx="0" cy="0"/>
        </a:xfrm>
      </p:grpSpPr>
      <p:pic>
        <p:nvPicPr>
          <p:cNvPr id="153" name="Google Shape;15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54" name="Google Shape;154;p34"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5" name="Google Shape;155;p34"/>
          <p:cNvSpPr>
            <a:spLocks noGrp="1"/>
          </p:cNvSpPr>
          <p:nvPr>
            <p:ph type="pic" idx="2"/>
          </p:nvPr>
        </p:nvSpPr>
        <p:spPr>
          <a:xfrm>
            <a:off x="548891" y="0"/>
            <a:ext cx="7137369" cy="6858000"/>
          </a:xfrm>
          <a:prstGeom prst="rect">
            <a:avLst/>
          </a:prstGeom>
          <a:solidFill>
            <a:srgbClr val="BFBFBF"/>
          </a:solidFill>
          <a:ln>
            <a:noFill/>
          </a:ln>
        </p:spPr>
      </p:sp>
      <p:sp>
        <p:nvSpPr>
          <p:cNvPr id="156" name="Google Shape;156;p34"/>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None/>
            </a:pPr>
            <a:endParaRPr sz="529"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57"/>
        <p:cNvGrpSpPr/>
        <p:nvPr/>
      </p:nvGrpSpPr>
      <p:grpSpPr>
        <a:xfrm>
          <a:off x="0" y="0"/>
          <a:ext cx="0" cy="0"/>
          <a:chOff x="0" y="0"/>
          <a:chExt cx="0" cy="0"/>
        </a:xfrm>
      </p:grpSpPr>
      <p:sp>
        <p:nvSpPr>
          <p:cNvPr id="158" name="Google Shape;158;p35"/>
          <p:cNvSpPr>
            <a:spLocks noGrp="1"/>
          </p:cNvSpPr>
          <p:nvPr>
            <p:ph type="pic" idx="2"/>
          </p:nvPr>
        </p:nvSpPr>
        <p:spPr>
          <a:xfrm>
            <a:off x="0" y="2853114"/>
            <a:ext cx="12192000" cy="3094978"/>
          </a:xfrm>
          <a:prstGeom prst="rect">
            <a:avLst/>
          </a:prstGeom>
          <a:solidFill>
            <a:srgbClr val="BFBFBF"/>
          </a:solidFill>
          <a:ln>
            <a:noFill/>
          </a:ln>
        </p:spPr>
      </p:sp>
      <p:pic>
        <p:nvPicPr>
          <p:cNvPr id="159" name="Google Shape;159;p35"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160" name="Google Shape;160;p3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161" name="Google Shape;161;p35"/>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Welcome Page">
  <p:cSld name="Welcome Page">
    <p:spTree>
      <p:nvGrpSpPr>
        <p:cNvPr id="1" name="Shape 162"/>
        <p:cNvGrpSpPr/>
        <p:nvPr/>
      </p:nvGrpSpPr>
      <p:grpSpPr>
        <a:xfrm>
          <a:off x="0" y="0"/>
          <a:ext cx="0" cy="0"/>
          <a:chOff x="0" y="0"/>
          <a:chExt cx="0" cy="0"/>
        </a:xfrm>
      </p:grpSpPr>
      <p:sp>
        <p:nvSpPr>
          <p:cNvPr id="163" name="Google Shape;163;p36"/>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36"/>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36"/>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6" name="Google Shape;166;p36"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pic>
        <p:nvPicPr>
          <p:cNvPr id="167" name="Google Shape;167;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5741" y="5777908"/>
            <a:ext cx="1787365" cy="397996"/>
          </a:xfrm>
          <a:prstGeom prst="rect">
            <a:avLst/>
          </a:prstGeom>
          <a:noFill/>
          <a:ln>
            <a:noFill/>
          </a:ln>
        </p:spPr>
      </p:pic>
      <p:sp>
        <p:nvSpPr>
          <p:cNvPr id="168" name="Google Shape;168;p36"/>
          <p:cNvSpPr txBox="1"/>
          <p:nvPr/>
        </p:nvSpPr>
        <p:spPr>
          <a:xfrm>
            <a:off x="2603106" y="5777908"/>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Welcome Page">
  <p:cSld name="1_Welcome Page">
    <p:spTree>
      <p:nvGrpSpPr>
        <p:cNvPr id="1" name="Shape 169"/>
        <p:cNvGrpSpPr/>
        <p:nvPr/>
      </p:nvGrpSpPr>
      <p:grpSpPr>
        <a:xfrm>
          <a:off x="0" y="0"/>
          <a:ext cx="0" cy="0"/>
          <a:chOff x="0" y="0"/>
          <a:chExt cx="0" cy="0"/>
        </a:xfrm>
      </p:grpSpPr>
      <p:sp>
        <p:nvSpPr>
          <p:cNvPr id="170" name="Google Shape;170;p38"/>
          <p:cNvSpPr txBox="1">
            <a:spLocks noGrp="1"/>
          </p:cNvSpPr>
          <p:nvPr>
            <p:ph type="body" idx="1"/>
          </p:nvPr>
        </p:nvSpPr>
        <p:spPr>
          <a:xfrm>
            <a:off x="820859" y="62868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38"/>
          <p:cNvSpPr txBox="1">
            <a:spLocks noGrp="1"/>
          </p:cNvSpPr>
          <p:nvPr>
            <p:ph type="body" idx="2"/>
          </p:nvPr>
        </p:nvSpPr>
        <p:spPr>
          <a:xfrm>
            <a:off x="815741" y="1684530"/>
            <a:ext cx="5989394" cy="26468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8"/>
          <p:cNvSpPr/>
          <p:nvPr/>
        </p:nvSpPr>
        <p:spPr>
          <a:xfrm rot="-5400000">
            <a:off x="7673165" y="-187467"/>
            <a:ext cx="4332040" cy="4705632"/>
          </a:xfrm>
          <a:custGeom>
            <a:avLst/>
            <a:gdLst/>
            <a:ahLst/>
            <a:cxnLst/>
            <a:rect l="l" t="t" r="r" b="b"/>
            <a:pathLst>
              <a:path w="6157745" h="6688785" extrusionOk="0">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3" name="Google Shape;173;p38" descr="A logo for a company&#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630334" y="2541784"/>
            <a:ext cx="3540255" cy="329181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174"/>
        <p:cNvGrpSpPr/>
        <p:nvPr/>
      </p:nvGrpSpPr>
      <p:grpSpPr>
        <a:xfrm>
          <a:off x="0" y="0"/>
          <a:ext cx="0" cy="0"/>
          <a:chOff x="0" y="0"/>
          <a:chExt cx="0" cy="0"/>
        </a:xfrm>
      </p:grpSpPr>
      <p:sp>
        <p:nvSpPr>
          <p:cNvPr id="175" name="Google Shape;175;p43"/>
          <p:cNvSpPr>
            <a:spLocks noGrp="1"/>
          </p:cNvSpPr>
          <p:nvPr>
            <p:ph type="pic" idx="2"/>
          </p:nvPr>
        </p:nvSpPr>
        <p:spPr>
          <a:xfrm>
            <a:off x="388401" y="385460"/>
            <a:ext cx="4107750" cy="6087079"/>
          </a:xfrm>
          <a:prstGeom prst="rect">
            <a:avLst/>
          </a:prstGeom>
          <a:solidFill>
            <a:srgbClr val="BFBFBF"/>
          </a:solidFill>
          <a:ln>
            <a:noFill/>
          </a:ln>
        </p:spPr>
      </p:sp>
      <p:sp>
        <p:nvSpPr>
          <p:cNvPr id="176" name="Google Shape;176;p4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7" name="Google Shape;177;p43"/>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8"/>
        <p:cNvGrpSpPr/>
        <p:nvPr/>
      </p:nvGrpSpPr>
      <p:grpSpPr>
        <a:xfrm>
          <a:off x="0" y="0"/>
          <a:ext cx="0" cy="0"/>
          <a:chOff x="0" y="0"/>
          <a:chExt cx="0" cy="0"/>
        </a:xfrm>
      </p:grpSpPr>
      <p:sp>
        <p:nvSpPr>
          <p:cNvPr id="179" name="Google Shape;179;p46"/>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46"/>
          <p:cNvSpPr>
            <a:spLocks noGrp="1"/>
          </p:cNvSpPr>
          <p:nvPr>
            <p:ph type="pic" idx="2"/>
          </p:nvPr>
        </p:nvSpPr>
        <p:spPr>
          <a:xfrm>
            <a:off x="788894" y="288801"/>
            <a:ext cx="11403106" cy="2223235"/>
          </a:xfrm>
          <a:prstGeom prst="rect">
            <a:avLst/>
          </a:prstGeom>
          <a:solidFill>
            <a:srgbClr val="D9D9D9"/>
          </a:solidFill>
          <a:ln>
            <a:noFill/>
          </a:ln>
        </p:spPr>
      </p:sp>
      <p:sp>
        <p:nvSpPr>
          <p:cNvPr id="181" name="Google Shape;181;p4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4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5" name="Google Shape;185;p4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46"/>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89" name="Google Shape;189;p46"/>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0" name="Google Shape;190;p46"/>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191" name="Google Shape;191;p46"/>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192" name="Google Shape;192;p4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3" name="Google Shape;193;p46"/>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94" name="Google Shape;194;p46"/>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195" name="Google Shape;195;p4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196" name="Google Shape;196;p46"/>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Content Slide ">
  <p:cSld name="1_Content Slide ">
    <p:spTree>
      <p:nvGrpSpPr>
        <p:cNvPr id="1" name="Shape 197"/>
        <p:cNvGrpSpPr/>
        <p:nvPr/>
      </p:nvGrpSpPr>
      <p:grpSpPr>
        <a:xfrm>
          <a:off x="0" y="0"/>
          <a:ext cx="0" cy="0"/>
          <a:chOff x="0" y="0"/>
          <a:chExt cx="0" cy="0"/>
        </a:xfrm>
      </p:grpSpPr>
      <p:sp>
        <p:nvSpPr>
          <p:cNvPr id="198" name="Google Shape;198;p47"/>
          <p:cNvSpPr/>
          <p:nvPr/>
        </p:nvSpPr>
        <p:spPr>
          <a:xfrm rot="10800000" flipH="1">
            <a:off x="0" y="1290"/>
            <a:ext cx="5367130" cy="6856710"/>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9" name="Google Shape;199;p47"/>
          <p:cNvSpPr txBox="1">
            <a:spLocks noGrp="1"/>
          </p:cNvSpPr>
          <p:nvPr>
            <p:ph type="body" idx="1"/>
          </p:nvPr>
        </p:nvSpPr>
        <p:spPr>
          <a:xfrm>
            <a:off x="5531438" y="154627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47"/>
          <p:cNvSpPr txBox="1">
            <a:spLocks noGrp="1"/>
          </p:cNvSpPr>
          <p:nvPr>
            <p:ph type="body" idx="2"/>
          </p:nvPr>
        </p:nvSpPr>
        <p:spPr>
          <a:xfrm>
            <a:off x="6257550" y="1546277"/>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7"/>
          <p:cNvSpPr txBox="1">
            <a:spLocks noGrp="1"/>
          </p:cNvSpPr>
          <p:nvPr>
            <p:ph type="body" idx="3"/>
          </p:nvPr>
        </p:nvSpPr>
        <p:spPr>
          <a:xfrm>
            <a:off x="5531438" y="21253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47"/>
          <p:cNvSpPr txBox="1">
            <a:spLocks noGrp="1"/>
          </p:cNvSpPr>
          <p:nvPr>
            <p:ph type="body" idx="4"/>
          </p:nvPr>
        </p:nvSpPr>
        <p:spPr>
          <a:xfrm>
            <a:off x="6257550" y="2125346"/>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47"/>
          <p:cNvSpPr txBox="1">
            <a:spLocks noGrp="1"/>
          </p:cNvSpPr>
          <p:nvPr>
            <p:ph type="body" idx="5"/>
          </p:nvPr>
        </p:nvSpPr>
        <p:spPr>
          <a:xfrm>
            <a:off x="5531438" y="270767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4" name="Google Shape;204;p47"/>
          <p:cNvSpPr txBox="1">
            <a:spLocks noGrp="1"/>
          </p:cNvSpPr>
          <p:nvPr>
            <p:ph type="body" idx="6"/>
          </p:nvPr>
        </p:nvSpPr>
        <p:spPr>
          <a:xfrm>
            <a:off x="6257550" y="2707672"/>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47"/>
          <p:cNvSpPr txBox="1">
            <a:spLocks noGrp="1"/>
          </p:cNvSpPr>
          <p:nvPr>
            <p:ph type="body" idx="7"/>
          </p:nvPr>
        </p:nvSpPr>
        <p:spPr>
          <a:xfrm>
            <a:off x="5531438" y="328677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47"/>
          <p:cNvSpPr txBox="1">
            <a:spLocks noGrp="1"/>
          </p:cNvSpPr>
          <p:nvPr>
            <p:ph type="body" idx="8"/>
          </p:nvPr>
        </p:nvSpPr>
        <p:spPr>
          <a:xfrm>
            <a:off x="6257550" y="3286771"/>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07" name="Google Shape;207;p47"/>
          <p:cNvCxnSpPr/>
          <p:nvPr/>
        </p:nvCxnSpPr>
        <p:spPr>
          <a:xfrm rot="10800000" flipH="1">
            <a:off x="5447766" y="2115417"/>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8" name="Google Shape;208;p47"/>
          <p:cNvCxnSpPr/>
          <p:nvPr/>
        </p:nvCxnSpPr>
        <p:spPr>
          <a:xfrm rot="10800000" flipH="1">
            <a:off x="5447766" y="2693240"/>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09" name="Google Shape;209;p47"/>
          <p:cNvCxnSpPr/>
          <p:nvPr/>
        </p:nvCxnSpPr>
        <p:spPr>
          <a:xfrm rot="10800000" flipH="1">
            <a:off x="5447766" y="3271063"/>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0" name="Google Shape;210;p47"/>
          <p:cNvSpPr txBox="1">
            <a:spLocks noGrp="1"/>
          </p:cNvSpPr>
          <p:nvPr>
            <p:ph type="body" idx="9"/>
          </p:nvPr>
        </p:nvSpPr>
        <p:spPr>
          <a:xfrm>
            <a:off x="5531438" y="3873357"/>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1" name="Google Shape;211;p47"/>
          <p:cNvSpPr txBox="1">
            <a:spLocks noGrp="1"/>
          </p:cNvSpPr>
          <p:nvPr>
            <p:ph type="body" idx="13"/>
          </p:nvPr>
        </p:nvSpPr>
        <p:spPr>
          <a:xfrm>
            <a:off x="6257550" y="3873358"/>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2" name="Google Shape;212;p47"/>
          <p:cNvSpPr txBox="1">
            <a:spLocks noGrp="1"/>
          </p:cNvSpPr>
          <p:nvPr>
            <p:ph type="body" idx="14"/>
          </p:nvPr>
        </p:nvSpPr>
        <p:spPr>
          <a:xfrm>
            <a:off x="5531438" y="4455683"/>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3" name="Google Shape;213;p47"/>
          <p:cNvSpPr txBox="1">
            <a:spLocks noGrp="1"/>
          </p:cNvSpPr>
          <p:nvPr>
            <p:ph type="body" idx="15"/>
          </p:nvPr>
        </p:nvSpPr>
        <p:spPr>
          <a:xfrm>
            <a:off x="6257550" y="4455684"/>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4" name="Google Shape;214;p47"/>
          <p:cNvSpPr txBox="1">
            <a:spLocks noGrp="1"/>
          </p:cNvSpPr>
          <p:nvPr>
            <p:ph type="body" idx="16"/>
          </p:nvPr>
        </p:nvSpPr>
        <p:spPr>
          <a:xfrm>
            <a:off x="5531438" y="5034782"/>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47"/>
          <p:cNvSpPr txBox="1">
            <a:spLocks noGrp="1"/>
          </p:cNvSpPr>
          <p:nvPr>
            <p:ph type="body" idx="17"/>
          </p:nvPr>
        </p:nvSpPr>
        <p:spPr>
          <a:xfrm>
            <a:off x="6257550" y="5034783"/>
            <a:ext cx="4896883"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16" name="Google Shape;216;p47"/>
          <p:cNvCxnSpPr/>
          <p:nvPr/>
        </p:nvCxnSpPr>
        <p:spPr>
          <a:xfrm rot="10800000" flipH="1">
            <a:off x="5447766" y="3863429"/>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7" name="Google Shape;217;p47"/>
          <p:cNvCxnSpPr/>
          <p:nvPr/>
        </p:nvCxnSpPr>
        <p:spPr>
          <a:xfrm rot="10800000" flipH="1">
            <a:off x="5447766" y="4441252"/>
            <a:ext cx="5760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18" name="Google Shape;218;p47"/>
          <p:cNvCxnSpPr/>
          <p:nvPr/>
        </p:nvCxnSpPr>
        <p:spPr>
          <a:xfrm rot="10800000" flipH="1">
            <a:off x="5447766" y="5019075"/>
            <a:ext cx="5760000" cy="14543"/>
          </a:xfrm>
          <a:prstGeom prst="straightConnector1">
            <a:avLst/>
          </a:prstGeom>
          <a:noFill/>
          <a:ln w="19050" cap="flat" cmpd="sng">
            <a:solidFill>
              <a:srgbClr val="CA7BB3"/>
            </a:solidFill>
            <a:prstDash val="solid"/>
            <a:miter lim="800000"/>
            <a:headEnd type="none" w="sm" len="sm"/>
            <a:tailEnd type="none" w="sm" len="sm"/>
          </a:ln>
        </p:spPr>
      </p:cxnSp>
      <p:sp>
        <p:nvSpPr>
          <p:cNvPr id="219" name="Google Shape;219;p47"/>
          <p:cNvSpPr txBox="1">
            <a:spLocks noGrp="1"/>
          </p:cNvSpPr>
          <p:nvPr>
            <p:ph type="body" idx="18"/>
          </p:nvPr>
        </p:nvSpPr>
        <p:spPr>
          <a:xfrm>
            <a:off x="484630" y="708693"/>
            <a:ext cx="4363092"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47"/>
          <p:cNvSpPr txBox="1">
            <a:spLocks noGrp="1"/>
          </p:cNvSpPr>
          <p:nvPr>
            <p:ph type="body" idx="19"/>
          </p:nvPr>
        </p:nvSpPr>
        <p:spPr>
          <a:xfrm>
            <a:off x="479512" y="1764536"/>
            <a:ext cx="435753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1" name="Google Shape;221;p4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822827" y="6008953"/>
            <a:ext cx="1787365" cy="397996"/>
          </a:xfrm>
          <a:prstGeom prst="rect">
            <a:avLst/>
          </a:prstGeom>
          <a:noFill/>
          <a:ln>
            <a:noFill/>
          </a:ln>
        </p:spPr>
      </p:pic>
      <p:sp>
        <p:nvSpPr>
          <p:cNvPr id="222" name="Google Shape;222;p47"/>
          <p:cNvSpPr txBox="1"/>
          <p:nvPr/>
        </p:nvSpPr>
        <p:spPr>
          <a:xfrm>
            <a:off x="7610192" y="600895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223"/>
        <p:cNvGrpSpPr/>
        <p:nvPr/>
      </p:nvGrpSpPr>
      <p:grpSpPr>
        <a:xfrm>
          <a:off x="0" y="0"/>
          <a:ext cx="0" cy="0"/>
          <a:chOff x="0" y="0"/>
          <a:chExt cx="0" cy="0"/>
        </a:xfrm>
      </p:grpSpPr>
      <p:sp>
        <p:nvSpPr>
          <p:cNvPr id="224" name="Google Shape;224;p49"/>
          <p:cNvSpPr/>
          <p:nvPr/>
        </p:nvSpPr>
        <p:spPr>
          <a:xfrm rot="-5400000">
            <a:off x="2692652" y="-2666999"/>
            <a:ext cx="6858001"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25" name="Google Shape;225;p49"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26" name="Google Shape;226;p49"/>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27" name="Google Shape;227;p49"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
        <p:nvSpPr>
          <p:cNvPr id="228" name="Google Shape;228;p49"/>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29" name="Google Shape;229;p49"/>
          <p:cNvSpPr>
            <a:spLocks noGrp="1"/>
          </p:cNvSpPr>
          <p:nvPr>
            <p:ph type="pic" idx="2"/>
          </p:nvPr>
        </p:nvSpPr>
        <p:spPr>
          <a:xfrm>
            <a:off x="799128" y="746272"/>
            <a:ext cx="10203652" cy="5365455"/>
          </a:xfrm>
          <a:prstGeom prst="rect">
            <a:avLst/>
          </a:prstGeom>
          <a:solidFill>
            <a:srgbClr val="BFBFBF"/>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43"/>
        <p:cNvGrpSpPr/>
        <p:nvPr/>
      </p:nvGrpSpPr>
      <p:grpSpPr>
        <a:xfrm>
          <a:off x="0" y="0"/>
          <a:ext cx="0" cy="0"/>
          <a:chOff x="0" y="0"/>
          <a:chExt cx="0" cy="0"/>
        </a:xfrm>
      </p:grpSpPr>
      <p:sp>
        <p:nvSpPr>
          <p:cNvPr id="44" name="Google Shape;44;p45"/>
          <p:cNvSpPr>
            <a:spLocks noGrp="1"/>
          </p:cNvSpPr>
          <p:nvPr>
            <p:ph type="pic" idx="2"/>
          </p:nvPr>
        </p:nvSpPr>
        <p:spPr>
          <a:xfrm>
            <a:off x="388401" y="385460"/>
            <a:ext cx="4107750" cy="6087079"/>
          </a:xfrm>
          <a:prstGeom prst="rect">
            <a:avLst/>
          </a:prstGeom>
          <a:solidFill>
            <a:srgbClr val="BFBFBF"/>
          </a:solidFill>
          <a:ln>
            <a:noFill/>
          </a:ln>
        </p:spPr>
        <p:txBody>
          <a:bodyPr/>
          <a:lstStyle/>
          <a:p>
            <a:endParaRPr lang="en-IE"/>
          </a:p>
        </p:txBody>
      </p:sp>
      <p:sp>
        <p:nvSpPr>
          <p:cNvPr id="45" name="Google Shape;45;p45"/>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45"/>
          <p:cNvSpPr txBox="1">
            <a:spLocks noGrp="1"/>
          </p:cNvSpPr>
          <p:nvPr>
            <p:ph type="body" idx="3"/>
          </p:nvPr>
        </p:nvSpPr>
        <p:spPr>
          <a:xfrm>
            <a:off x="4922520" y="1764739"/>
            <a:ext cx="5989394"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230"/>
        <p:cNvGrpSpPr/>
        <p:nvPr/>
      </p:nvGrpSpPr>
      <p:grpSpPr>
        <a:xfrm>
          <a:off x="0" y="0"/>
          <a:ext cx="0" cy="0"/>
          <a:chOff x="0" y="0"/>
          <a:chExt cx="0" cy="0"/>
        </a:xfrm>
      </p:grpSpPr>
      <p:sp>
        <p:nvSpPr>
          <p:cNvPr id="231" name="Google Shape;231;p50"/>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2" name="Google Shape;232;p50"/>
          <p:cNvSpPr>
            <a:spLocks noGrp="1"/>
          </p:cNvSpPr>
          <p:nvPr>
            <p:ph type="pic" idx="2"/>
          </p:nvPr>
        </p:nvSpPr>
        <p:spPr>
          <a:xfrm>
            <a:off x="0" y="0"/>
            <a:ext cx="12192000" cy="6858000"/>
          </a:xfrm>
          <a:prstGeom prst="rect">
            <a:avLst/>
          </a:prstGeom>
          <a:noFill/>
          <a:ln>
            <a:noFill/>
          </a:ln>
        </p:spPr>
      </p:sp>
      <p:sp>
        <p:nvSpPr>
          <p:cNvPr id="233" name="Google Shape;233;p50"/>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50"/>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50"/>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236"/>
        <p:cNvGrpSpPr/>
        <p:nvPr/>
      </p:nvGrpSpPr>
      <p:grpSpPr>
        <a:xfrm>
          <a:off x="0" y="0"/>
          <a:ext cx="0" cy="0"/>
          <a:chOff x="0" y="0"/>
          <a:chExt cx="0" cy="0"/>
        </a:xfrm>
      </p:grpSpPr>
      <p:sp>
        <p:nvSpPr>
          <p:cNvPr id="237" name="Google Shape;23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8" name="Google Shape;238;p51"/>
          <p:cNvSpPr>
            <a:spLocks noGrp="1"/>
          </p:cNvSpPr>
          <p:nvPr>
            <p:ph type="pic" idx="2"/>
          </p:nvPr>
        </p:nvSpPr>
        <p:spPr>
          <a:xfrm>
            <a:off x="0" y="0"/>
            <a:ext cx="12192000" cy="6858000"/>
          </a:xfrm>
          <a:prstGeom prst="rect">
            <a:avLst/>
          </a:prstGeom>
          <a:noFill/>
          <a:ln>
            <a:noFill/>
          </a:ln>
        </p:spPr>
      </p:sp>
      <p:sp>
        <p:nvSpPr>
          <p:cNvPr id="239" name="Google Shape;23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51"/>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1" name="Google Shape;241;p51"/>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242"/>
        <p:cNvGrpSpPr/>
        <p:nvPr/>
      </p:nvGrpSpPr>
      <p:grpSpPr>
        <a:xfrm>
          <a:off x="0" y="0"/>
          <a:ext cx="0" cy="0"/>
          <a:chOff x="0" y="0"/>
          <a:chExt cx="0" cy="0"/>
        </a:xfrm>
      </p:grpSpPr>
      <p:sp>
        <p:nvSpPr>
          <p:cNvPr id="243" name="Google Shape;243;p53"/>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53"/>
          <p:cNvSpPr>
            <a:spLocks noGrp="1"/>
          </p:cNvSpPr>
          <p:nvPr>
            <p:ph type="pic" idx="2"/>
          </p:nvPr>
        </p:nvSpPr>
        <p:spPr>
          <a:xfrm>
            <a:off x="-1" y="-16255"/>
            <a:ext cx="13698071" cy="7654184"/>
          </a:xfrm>
          <a:prstGeom prst="rect">
            <a:avLst/>
          </a:prstGeom>
          <a:noFill/>
          <a:ln>
            <a:noFill/>
          </a:ln>
        </p:spPr>
      </p:sp>
      <p:sp>
        <p:nvSpPr>
          <p:cNvPr id="245" name="Google Shape;245;p53"/>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53"/>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7" name="Google Shape;247;p53"/>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48"/>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249"/>
        <p:cNvGrpSpPr/>
        <p:nvPr/>
      </p:nvGrpSpPr>
      <p:grpSpPr>
        <a:xfrm>
          <a:off x="0" y="0"/>
          <a:ext cx="0" cy="0"/>
          <a:chOff x="0" y="0"/>
          <a:chExt cx="0" cy="0"/>
        </a:xfrm>
      </p:grpSpPr>
      <p:sp>
        <p:nvSpPr>
          <p:cNvPr id="250" name="Google Shape;250;p57"/>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1" name="Google Shape;251;p57"/>
          <p:cNvSpPr>
            <a:spLocks noGrp="1"/>
          </p:cNvSpPr>
          <p:nvPr>
            <p:ph type="pic" idx="2"/>
          </p:nvPr>
        </p:nvSpPr>
        <p:spPr>
          <a:xfrm>
            <a:off x="6083676" y="0"/>
            <a:ext cx="5361066" cy="6858000"/>
          </a:xfrm>
          <a:prstGeom prst="rect">
            <a:avLst/>
          </a:prstGeom>
          <a:solidFill>
            <a:srgbClr val="D8D8D8"/>
          </a:solidFill>
          <a:ln>
            <a:noFill/>
          </a:ln>
        </p:spPr>
      </p:sp>
      <p:sp>
        <p:nvSpPr>
          <p:cNvPr id="252" name="Google Shape;252;p57"/>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3" name="Google Shape;253;p57"/>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254"/>
        <p:cNvGrpSpPr/>
        <p:nvPr/>
      </p:nvGrpSpPr>
      <p:grpSpPr>
        <a:xfrm>
          <a:off x="0" y="0"/>
          <a:ext cx="0" cy="0"/>
          <a:chOff x="0" y="0"/>
          <a:chExt cx="0" cy="0"/>
        </a:xfrm>
      </p:grpSpPr>
      <p:sp>
        <p:nvSpPr>
          <p:cNvPr id="255" name="Google Shape;255;p59"/>
          <p:cNvSpPr>
            <a:spLocks noGrp="1"/>
          </p:cNvSpPr>
          <p:nvPr>
            <p:ph type="pic" idx="2"/>
          </p:nvPr>
        </p:nvSpPr>
        <p:spPr>
          <a:xfrm>
            <a:off x="0" y="3919655"/>
            <a:ext cx="11125201" cy="2342319"/>
          </a:xfrm>
          <a:prstGeom prst="rect">
            <a:avLst/>
          </a:prstGeom>
          <a:solidFill>
            <a:srgbClr val="D9D9D9"/>
          </a:solidFill>
          <a:ln>
            <a:noFill/>
          </a:ln>
        </p:spPr>
      </p:sp>
      <p:sp>
        <p:nvSpPr>
          <p:cNvPr id="256" name="Google Shape;256;p59"/>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7" name="Google Shape;257;p59"/>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258"/>
        <p:cNvGrpSpPr/>
        <p:nvPr/>
      </p:nvGrpSpPr>
      <p:grpSpPr>
        <a:xfrm>
          <a:off x="0" y="0"/>
          <a:ext cx="0" cy="0"/>
          <a:chOff x="0" y="0"/>
          <a:chExt cx="0" cy="0"/>
        </a:xfrm>
      </p:grpSpPr>
      <p:sp>
        <p:nvSpPr>
          <p:cNvPr id="259" name="Google Shape;259;p60"/>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0" name="Google Shape;260;p6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1" name="Google Shape;261;p6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62" name="Google Shape;262;p6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3" name="Google Shape;263;p6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4" name="Google Shape;264;p6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65" name="Google Shape;265;p6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266"/>
        <p:cNvGrpSpPr/>
        <p:nvPr/>
      </p:nvGrpSpPr>
      <p:grpSpPr>
        <a:xfrm>
          <a:off x="0" y="0"/>
          <a:ext cx="0" cy="0"/>
          <a:chOff x="0" y="0"/>
          <a:chExt cx="0" cy="0"/>
        </a:xfrm>
      </p:grpSpPr>
      <p:sp>
        <p:nvSpPr>
          <p:cNvPr id="267" name="Google Shape;267;p62"/>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8" name="Google Shape;268;p6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69" name="Google Shape;269;p62"/>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0" name="Google Shape;270;p62"/>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1" name="Google Shape;271;p62"/>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2" name="Google Shape;272;p62"/>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73" name="Google Shape;273;p6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74"/>
        <p:cNvGrpSpPr/>
        <p:nvPr/>
      </p:nvGrpSpPr>
      <p:grpSpPr>
        <a:xfrm>
          <a:off x="0" y="0"/>
          <a:ext cx="0" cy="0"/>
          <a:chOff x="0" y="0"/>
          <a:chExt cx="0" cy="0"/>
        </a:xfrm>
      </p:grpSpPr>
      <p:sp>
        <p:nvSpPr>
          <p:cNvPr id="275" name="Google Shape;275;p63"/>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6" name="Google Shape;276;p6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77" name="Google Shape;277;p6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78" name="Google Shape;278;p6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9" name="Google Shape;279;p6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0" name="Google Shape;280;p6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1" name="Google Shape;281;p63"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82"/>
        <p:cNvGrpSpPr/>
        <p:nvPr/>
      </p:nvGrpSpPr>
      <p:grpSpPr>
        <a:xfrm>
          <a:off x="0" y="0"/>
          <a:ext cx="0" cy="0"/>
          <a:chOff x="0" y="0"/>
          <a:chExt cx="0" cy="0"/>
        </a:xfrm>
      </p:grpSpPr>
      <p:sp>
        <p:nvSpPr>
          <p:cNvPr id="283" name="Google Shape;283;p90"/>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84" name="Google Shape;284;p90"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285" name="Google Shape;285;p9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a</a:t>
            </a:r>
            <a:endParaRPr/>
          </a:p>
        </p:txBody>
      </p:sp>
      <p:sp>
        <p:nvSpPr>
          <p:cNvPr id="286" name="Google Shape;286;p9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7" name="Google Shape;287;p9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8" name="Google Shape;288;p9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289" name="Google Shape;289;p90"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47"/>
        <p:cNvGrpSpPr/>
        <p:nvPr/>
      </p:nvGrpSpPr>
      <p:grpSpPr>
        <a:xfrm>
          <a:off x="0" y="0"/>
          <a:ext cx="0" cy="0"/>
          <a:chOff x="0" y="0"/>
          <a:chExt cx="0" cy="0"/>
        </a:xfrm>
      </p:grpSpPr>
      <p:sp>
        <p:nvSpPr>
          <p:cNvPr id="48" name="Google Shape;48;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9" name="Google Shape;49;p6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
        <p:nvSpPr>
          <p:cNvPr id="50" name="Google Shape;50;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54" name="Google Shape;54;p6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290"/>
        <p:cNvGrpSpPr/>
        <p:nvPr/>
      </p:nvGrpSpPr>
      <p:grpSpPr>
        <a:xfrm>
          <a:off x="0" y="0"/>
          <a:ext cx="0" cy="0"/>
          <a:chOff x="0" y="0"/>
          <a:chExt cx="0" cy="0"/>
        </a:xfrm>
      </p:grpSpPr>
      <p:sp>
        <p:nvSpPr>
          <p:cNvPr id="291" name="Google Shape;291;p91"/>
          <p:cNvSpPr/>
          <p:nvPr/>
        </p:nvSpPr>
        <p:spPr>
          <a:xfrm>
            <a:off x="-36717" y="643325"/>
            <a:ext cx="1422400" cy="1524001"/>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2" name="Google Shape;292;p91"/>
          <p:cNvSpPr/>
          <p:nvPr/>
        </p:nvSpPr>
        <p:spPr>
          <a:xfrm>
            <a:off x="10781837" y="-1"/>
            <a:ext cx="1422400" cy="3429001"/>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3" name="Google Shape;293;p91"/>
          <p:cNvSpPr txBox="1">
            <a:spLocks noGrp="1"/>
          </p:cNvSpPr>
          <p:nvPr>
            <p:ph type="body" idx="1"/>
          </p:nvPr>
        </p:nvSpPr>
        <p:spPr>
          <a:xfrm>
            <a:off x="1632756" y="820615"/>
            <a:ext cx="89731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4" name="Google Shape;294;p91"/>
          <p:cNvSpPr txBox="1">
            <a:spLocks noGrp="1"/>
          </p:cNvSpPr>
          <p:nvPr>
            <p:ph type="body" idx="2"/>
          </p:nvPr>
        </p:nvSpPr>
        <p:spPr>
          <a:xfrm>
            <a:off x="1632756" y="2167326"/>
            <a:ext cx="8961741" cy="41667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295"/>
        <p:cNvGrpSpPr/>
        <p:nvPr/>
      </p:nvGrpSpPr>
      <p:grpSpPr>
        <a:xfrm>
          <a:off x="0" y="0"/>
          <a:ext cx="0" cy="0"/>
          <a:chOff x="0" y="0"/>
          <a:chExt cx="0" cy="0"/>
        </a:xfrm>
      </p:grpSpPr>
      <p:sp>
        <p:nvSpPr>
          <p:cNvPr id="296" name="Google Shape;296;p92"/>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92"/>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8" name="Google Shape;298;p92"/>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99" name="Google Shape;299;p9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300"/>
        <p:cNvGrpSpPr/>
        <p:nvPr/>
      </p:nvGrpSpPr>
      <p:grpSpPr>
        <a:xfrm>
          <a:off x="0" y="0"/>
          <a:ext cx="0" cy="0"/>
          <a:chOff x="0" y="0"/>
          <a:chExt cx="0" cy="0"/>
        </a:xfrm>
      </p:grpSpPr>
      <p:sp>
        <p:nvSpPr>
          <p:cNvPr id="301" name="Google Shape;301;p93"/>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93"/>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3" name="Google Shape;303;p93"/>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4" name="Google Shape;304;p93"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305"/>
        <p:cNvGrpSpPr/>
        <p:nvPr/>
      </p:nvGrpSpPr>
      <p:grpSpPr>
        <a:xfrm>
          <a:off x="0" y="0"/>
          <a:ext cx="0" cy="0"/>
          <a:chOff x="0" y="0"/>
          <a:chExt cx="0" cy="0"/>
        </a:xfrm>
      </p:grpSpPr>
      <p:sp>
        <p:nvSpPr>
          <p:cNvPr id="306" name="Google Shape;306;p94"/>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7" name="Google Shape;307;p94"/>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94"/>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09" name="Google Shape;309;p94"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310" name="Google Shape;310;p94"/>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11" name="Google Shape;311;p94"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312" name="Google Shape;312;p94"/>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313" name="Google Shape;313;p94"/>
          <p:cNvSpPr>
            <a:spLocks noGrp="1"/>
          </p:cNvSpPr>
          <p:nvPr>
            <p:ph type="pic" idx="3"/>
          </p:nvPr>
        </p:nvSpPr>
        <p:spPr>
          <a:xfrm>
            <a:off x="635768" y="2347106"/>
            <a:ext cx="4501280" cy="3433062"/>
          </a:xfrm>
          <a:prstGeom prst="rect">
            <a:avLst/>
          </a:prstGeom>
          <a:solidFill>
            <a:srgbClr val="D8D8D8"/>
          </a:solid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14"/>
        <p:cNvGrpSpPr/>
        <p:nvPr/>
      </p:nvGrpSpPr>
      <p:grpSpPr>
        <a:xfrm>
          <a:off x="0" y="0"/>
          <a:ext cx="0" cy="0"/>
          <a:chOff x="0" y="0"/>
          <a:chExt cx="0" cy="0"/>
        </a:xfrm>
      </p:grpSpPr>
      <p:sp>
        <p:nvSpPr>
          <p:cNvPr id="315" name="Google Shape;315;p95"/>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6" name="Google Shape;316;p95"/>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17" name="Google Shape;317;p95"/>
          <p:cNvPicPr preferRelativeResize="0"/>
          <p:nvPr/>
        </p:nvPicPr>
        <p:blipFill rotWithShape="1">
          <a:blip r:embed="rId2" cstate="screen">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318" name="Google Shape;318;p95"/>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n-IE"/>
          </a:p>
        </p:txBody>
      </p:sp>
      <p:sp>
        <p:nvSpPr>
          <p:cNvPr id="319" name="Google Shape;319;p95"/>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0" name="Google Shape;320;p95"/>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321"/>
        <p:cNvGrpSpPr/>
        <p:nvPr/>
      </p:nvGrpSpPr>
      <p:grpSpPr>
        <a:xfrm>
          <a:off x="0" y="0"/>
          <a:ext cx="0" cy="0"/>
          <a:chOff x="0" y="0"/>
          <a:chExt cx="0" cy="0"/>
        </a:xfrm>
      </p:grpSpPr>
      <p:sp>
        <p:nvSpPr>
          <p:cNvPr id="322" name="Google Shape;322;p9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3" name="Google Shape;323;p9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4" name="Google Shape;324;p9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25" name="Google Shape;325;p9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180489" y="523265"/>
            <a:ext cx="3540487" cy="2482534"/>
          </a:xfrm>
          <a:prstGeom prst="rect">
            <a:avLst/>
          </a:prstGeom>
          <a:noFill/>
          <a:ln>
            <a:noFill/>
          </a:ln>
        </p:spPr>
      </p:pic>
      <p:sp>
        <p:nvSpPr>
          <p:cNvPr id="326" name="Google Shape;326;p9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lt1"/>
                </a:solidFill>
                <a:latin typeface="Arial"/>
                <a:ea typeface="Arial"/>
                <a:cs typeface="Arial"/>
                <a:sym typeface="Arial"/>
              </a:rPr>
              <a:t>Sharing Knowledge, Bridging Generations</a:t>
            </a:r>
            <a:endParaRPr/>
          </a:p>
        </p:txBody>
      </p:sp>
      <p:pic>
        <p:nvPicPr>
          <p:cNvPr id="327" name="Google Shape;327;p96"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328" name="Google Shape;328;p96" descr="iPhone6_mockup_front_white.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329" name="Google Shape;329;p96"/>
          <p:cNvSpPr>
            <a:spLocks noGrp="1"/>
          </p:cNvSpPr>
          <p:nvPr>
            <p:ph type="pic" idx="3"/>
          </p:nvPr>
        </p:nvSpPr>
        <p:spPr>
          <a:xfrm>
            <a:off x="7735037" y="1373925"/>
            <a:ext cx="2444127" cy="4336988"/>
          </a:xfrm>
          <a:prstGeom prst="rect">
            <a:avLst/>
          </a:prstGeom>
          <a:solidFill>
            <a:srgbClr val="D8D8D8"/>
          </a:solidFill>
          <a:ln>
            <a:noFill/>
          </a:ln>
        </p:spPr>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330"/>
        <p:cNvGrpSpPr/>
        <p:nvPr/>
      </p:nvGrpSpPr>
      <p:grpSpPr>
        <a:xfrm>
          <a:off x="0" y="0"/>
          <a:ext cx="0" cy="0"/>
          <a:chOff x="0" y="0"/>
          <a:chExt cx="0" cy="0"/>
        </a:xfrm>
      </p:grpSpPr>
      <p:sp>
        <p:nvSpPr>
          <p:cNvPr id="331" name="Google Shape;331;p97"/>
          <p:cNvSpPr/>
          <p:nvPr/>
        </p:nvSpPr>
        <p:spPr>
          <a:xfrm>
            <a:off x="-515319" y="612732"/>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2" name="Google Shape;332;p97"/>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33" name="Google Shape;333;p97"/>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334" name="Google Shape;334;p97"/>
          <p:cNvSpPr>
            <a:spLocks noGrp="1"/>
          </p:cNvSpPr>
          <p:nvPr>
            <p:ph type="pic" idx="2"/>
          </p:nvPr>
        </p:nvSpPr>
        <p:spPr>
          <a:xfrm>
            <a:off x="6966760" y="2884487"/>
            <a:ext cx="3896842" cy="3973513"/>
          </a:xfrm>
          <a:prstGeom prst="rect">
            <a:avLst/>
          </a:prstGeom>
          <a:solidFill>
            <a:srgbClr val="D9D9D9"/>
          </a:solidFill>
          <a:ln>
            <a:noFill/>
          </a:ln>
        </p:spPr>
      </p:sp>
      <p:sp>
        <p:nvSpPr>
          <p:cNvPr id="335" name="Google Shape;335;p97"/>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6" name="Google Shape;336;p97"/>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5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37"/>
        <p:cNvGrpSpPr/>
        <p:nvPr/>
      </p:nvGrpSpPr>
      <p:grpSpPr>
        <a:xfrm>
          <a:off x="0" y="0"/>
          <a:ext cx="0" cy="0"/>
          <a:chOff x="0" y="0"/>
          <a:chExt cx="0" cy="0"/>
        </a:xfrm>
      </p:grpSpPr>
      <p:sp>
        <p:nvSpPr>
          <p:cNvPr id="338" name="Google Shape;338;p98"/>
          <p:cNvSpPr>
            <a:spLocks noGrp="1"/>
          </p:cNvSpPr>
          <p:nvPr>
            <p:ph type="pic" idx="2"/>
          </p:nvPr>
        </p:nvSpPr>
        <p:spPr>
          <a:xfrm>
            <a:off x="0" y="3154017"/>
            <a:ext cx="12192000" cy="2571163"/>
          </a:xfrm>
          <a:prstGeom prst="rect">
            <a:avLst/>
          </a:prstGeom>
          <a:solidFill>
            <a:srgbClr val="D8D8D8"/>
          </a:solidFill>
          <a:ln>
            <a:noFill/>
          </a:ln>
        </p:spPr>
      </p:sp>
      <p:sp>
        <p:nvSpPr>
          <p:cNvPr id="339" name="Google Shape;339;p98"/>
          <p:cNvSpPr txBox="1">
            <a:spLocks noGrp="1"/>
          </p:cNvSpPr>
          <p:nvPr>
            <p:ph type="body" idx="1"/>
          </p:nvPr>
        </p:nvSpPr>
        <p:spPr>
          <a:xfrm>
            <a:off x="7324883" y="6034128"/>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0" name="Google Shape;340;p98"/>
          <p:cNvSpPr txBox="1">
            <a:spLocks noGrp="1"/>
          </p:cNvSpPr>
          <p:nvPr>
            <p:ph type="body" idx="3"/>
          </p:nvPr>
        </p:nvSpPr>
        <p:spPr>
          <a:xfrm>
            <a:off x="5824855" y="1132820"/>
            <a:ext cx="5881764" cy="63424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42B62"/>
              </a:buClr>
              <a:buSzPts val="3600"/>
              <a:buFont typeface="Arial"/>
              <a:buNone/>
              <a:defRPr sz="3600" b="1"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1" name="Google Shape;341;p9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21988" y="6102259"/>
            <a:ext cx="1787365" cy="397996"/>
          </a:xfrm>
          <a:prstGeom prst="rect">
            <a:avLst/>
          </a:prstGeom>
          <a:noFill/>
          <a:ln>
            <a:noFill/>
          </a:ln>
        </p:spPr>
      </p:pic>
      <p:sp>
        <p:nvSpPr>
          <p:cNvPr id="342" name="Google Shape;342;p98"/>
          <p:cNvSpPr txBox="1"/>
          <p:nvPr/>
        </p:nvSpPr>
        <p:spPr>
          <a:xfrm>
            <a:off x="2409353" y="610225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u="none" strike="noStrike" cap="none">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b="0" i="0" u="none" strike="noStrike" cap="none">
              <a:solidFill>
                <a:srgbClr val="242B62"/>
              </a:solidFill>
              <a:latin typeface="Calibri"/>
              <a:ea typeface="Calibri"/>
              <a:cs typeface="Calibri"/>
              <a:sym typeface="Calibri"/>
            </a:endParaRPr>
          </a:p>
        </p:txBody>
      </p:sp>
      <p:pic>
        <p:nvPicPr>
          <p:cNvPr id="343" name="Google Shape;343;p98" descr="A logo for a company&#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0574" y="0"/>
            <a:ext cx="3540255" cy="329181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1016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4265018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55"/>
        <p:cNvGrpSpPr/>
        <p:nvPr/>
      </p:nvGrpSpPr>
      <p:grpSpPr>
        <a:xfrm>
          <a:off x="0" y="0"/>
          <a:ext cx="0" cy="0"/>
          <a:chOff x="0" y="0"/>
          <a:chExt cx="0" cy="0"/>
        </a:xfrm>
      </p:grpSpPr>
      <p:sp>
        <p:nvSpPr>
          <p:cNvPr id="56" name="Google Shape;56;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86603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6096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8294927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601254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39711942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24089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34324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5842254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470012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546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59"/>
        <p:cNvGrpSpPr/>
        <p:nvPr/>
      </p:nvGrpSpPr>
      <p:grpSpPr>
        <a:xfrm>
          <a:off x="0" y="0"/>
          <a:ext cx="0" cy="0"/>
          <a:chOff x="0" y="0"/>
          <a:chExt cx="0" cy="0"/>
        </a:xfrm>
      </p:grpSpPr>
      <p:sp>
        <p:nvSpPr>
          <p:cNvPr id="60" name="Google Shape;6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2" name="Google Shape;62;p58"/>
          <p:cNvPicPr preferRelativeResize="0"/>
          <p:nvPr/>
        </p:nvPicPr>
        <p:blipFill rotWithShape="1">
          <a:blip r:embed="rId2">
            <a:alphaModFix/>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63" name="Google Shape;6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n-IE"/>
          </a:p>
        </p:txBody>
      </p:sp>
      <p:sp>
        <p:nvSpPr>
          <p:cNvPr id="64" name="Google Shape;6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540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7507666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802063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88027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762506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851938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23570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4154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346525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42936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66"/>
        <p:cNvGrpSpPr/>
        <p:nvPr/>
      </p:nvGrpSpPr>
      <p:grpSpPr>
        <a:xfrm>
          <a:off x="0" y="0"/>
          <a:ext cx="0" cy="0"/>
          <a:chOff x="0" y="0"/>
          <a:chExt cx="0" cy="0"/>
        </a:xfrm>
      </p:grpSpPr>
      <p:sp>
        <p:nvSpPr>
          <p:cNvPr id="67" name="Google Shape;67;p2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529" b="0" i="0" u="none" strike="noStrike" cap="none">
              <a:solidFill>
                <a:schemeClr val="lt1"/>
              </a:solidFill>
              <a:latin typeface="Calibri"/>
              <a:ea typeface="Calibri"/>
              <a:cs typeface="Calibri"/>
              <a:sym typeface="Calibri"/>
            </a:endParaRPr>
          </a:p>
        </p:txBody>
      </p:sp>
      <p:sp>
        <p:nvSpPr>
          <p:cNvPr id="68" name="Google Shape;68;p2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0"/>
              <a:buFont typeface="Arial"/>
              <a:buNone/>
              <a:defRPr sz="14000" b="1" i="0" u="none" strike="noStrike" cap="none">
                <a:solidFill>
                  <a:schemeClr val="lt1"/>
                </a:solidFill>
                <a:latin typeface="Arial"/>
                <a:ea typeface="Arial"/>
                <a:cs typeface="Arial"/>
                <a:sym typeface="Arial"/>
              </a:defRPr>
            </a:lvl1pPr>
            <a:lvl2pPr marL="914400" marR="0" lvl="1"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69" name="Google Shape;69;p2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n-IE"/>
          </a:p>
        </p:txBody>
      </p:sp>
      <p:pic>
        <p:nvPicPr>
          <p:cNvPr id="70" name="Google Shape;70;p26"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5400000">
            <a:off x="9206141" y="528977"/>
            <a:ext cx="3540487" cy="248253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32194176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129" t="-7198" r="-1" b="-1"/>
          <a:stretch>
            <a:fillRect/>
          </a:stretch>
        </p:blipFill>
        <p:spPr>
          <a:xfrm rot="3551861">
            <a:off x="413751" y="2668846"/>
            <a:ext cx="3845287" cy="3119494"/>
          </a:xfrm>
          <a:prstGeom prst="rect">
            <a:avLst/>
          </a:prstGeom>
        </p:spPr>
      </p:pic>
    </p:spTree>
    <p:extLst>
      <p:ext uri="{BB962C8B-B14F-4D97-AF65-F5344CB8AC3E}">
        <p14:creationId xmlns:p14="http://schemas.microsoft.com/office/powerpoint/2010/main" val="3667578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6860296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2745484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screen">
            <a:extLst>
              <a:ext uri="{28A0092B-C50C-407E-A947-70E740481C1C}">
                <a14:useLocalDpi xmlns:a14="http://schemas.microsoft.com/office/drawing/2010/main"/>
              </a:ext>
            </a:extLst>
          </a:blip>
          <a:srcRect l="3204" t="14690"/>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208402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4757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85650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1"/>
        <p:cNvGrpSpPr/>
        <p:nvPr/>
      </p:nvGrpSpPr>
      <p:grpSpPr>
        <a:xfrm>
          <a:off x="0" y="0"/>
          <a:ext cx="0" cy="0"/>
          <a:chOff x="0" y="0"/>
          <a:chExt cx="0" cy="0"/>
        </a:xfrm>
      </p:grpSpPr>
      <p:sp>
        <p:nvSpPr>
          <p:cNvPr id="72" name="Google Shape;72;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 name="Google Shape;73;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0" marR="0" lvl="0" indent="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52" descr="A colorful circles with white lines and dots&#10;&#10;AI-generated content may be incorrect."/>
          <p:cNvPicPr preferRelativeResize="0"/>
          <p:nvPr/>
        </p:nvPicPr>
        <p:blipFill rotWithShape="1">
          <a:blip r:embed="rId2" cstate="screen">
            <a:alphaModFix/>
            <a:extLst>
              <a:ext uri="{28A0092B-C50C-407E-A947-70E740481C1C}">
                <a14:useLocalDpi xmlns:a14="http://schemas.microsoft.com/office/drawing/2010/main"/>
              </a:ext>
            </a:extLst>
          </a:blip>
          <a:srcRect l="3204" t="14690"/>
          <a:stretch/>
        </p:blipFill>
        <p:spPr>
          <a:xfrm rot="-4513471" flipH="1">
            <a:off x="-975088" y="537869"/>
            <a:ext cx="3540487" cy="2482534"/>
          </a:xfrm>
          <a:prstGeom prst="rect">
            <a:avLst/>
          </a:prstGeom>
          <a:noFill/>
          <a:ln>
            <a:noFill/>
          </a:ln>
        </p:spPr>
      </p:pic>
      <p:sp>
        <p:nvSpPr>
          <p:cNvPr id="76" name="Google Shape;76;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Sharing Knowledge, Bridging Generations</a:t>
            </a:r>
            <a:endParaRPr sz="1400" b="0" i="0" u="none" strike="noStrike" cap="none">
              <a:solidFill>
                <a:srgbClr val="000000"/>
              </a:solidFill>
              <a:latin typeface="Arial"/>
              <a:ea typeface="Arial"/>
              <a:cs typeface="Arial"/>
              <a:sym typeface="Arial"/>
            </a:endParaRPr>
          </a:p>
        </p:txBody>
      </p:sp>
      <p:pic>
        <p:nvPicPr>
          <p:cNvPr id="77" name="Google Shape;77;p52" descr="A colorful circles with white lines and dots&#10;&#10;AI-generated content may be incorrec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8" name="Google Shape;78;p52"/>
          <p:cNvPicPr preferRelativeResize="0"/>
          <p:nvPr/>
        </p:nvPicPr>
        <p:blipFill rotWithShape="1">
          <a:blip r:embed="rId4" cstate="screen">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9" name="Google Shape;79;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80"/>
        <p:cNvGrpSpPr/>
        <p:nvPr/>
      </p:nvGrpSpPr>
      <p:grpSpPr>
        <a:xfrm>
          <a:off x="0" y="0"/>
          <a:ext cx="0" cy="0"/>
          <a:chOff x="0" y="0"/>
          <a:chExt cx="0" cy="0"/>
        </a:xfrm>
      </p:grpSpPr>
      <p:sp>
        <p:nvSpPr>
          <p:cNvPr id="81" name="Google Shape;81;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 name="Google Shape;82;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0" marR="0" lvl="0" indent="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68"/>
          <p:cNvSpPr>
            <a:spLocks noGrp="1"/>
          </p:cNvSpPr>
          <p:nvPr>
            <p:ph type="pic" idx="3"/>
          </p:nvPr>
        </p:nvSpPr>
        <p:spPr>
          <a:xfrm>
            <a:off x="6083676" y="0"/>
            <a:ext cx="5361066" cy="6858000"/>
          </a:xfrm>
          <a:prstGeom prst="rect">
            <a:avLst/>
          </a:prstGeom>
          <a:solidFill>
            <a:srgbClr val="D8D8D8"/>
          </a:solidFill>
          <a:ln>
            <a:noFill/>
          </a:ln>
        </p:spPr>
        <p:txBody>
          <a:bodyPr/>
          <a:lstStyle/>
          <a:p>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image" Target="../media/image1.png"/><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242B62"/>
                </a:solidFill>
                <a:latin typeface="Calibri"/>
                <a:ea typeface="Calibri"/>
                <a:cs typeface="Calibri"/>
                <a:sym typeface="Calibri"/>
              </a:rPr>
              <a:t>Compartir conocimientos, tender puentes entre generaciones</a:t>
            </a:r>
            <a:endParaRPr sz="1400" b="0" i="0" u="none" strike="noStrike" cap="none">
              <a:solidFill>
                <a:srgbClr val="000000"/>
              </a:solidFill>
              <a:latin typeface="Arial"/>
              <a:ea typeface="Arial"/>
              <a:cs typeface="Arial"/>
              <a:sym typeface="Arial"/>
            </a:endParaRPr>
          </a:p>
        </p:txBody>
      </p:sp>
      <p:pic>
        <p:nvPicPr>
          <p:cNvPr id="11" name="Google Shape;11;p39" descr="A colorful circles with white lines and dots&#10;&#10;AI-generated content may be incorrect."/>
          <p:cNvPicPr preferRelativeResize="0"/>
          <p:nvPr/>
        </p:nvPicPr>
        <p:blipFill rotWithShape="1">
          <a:blip r:embed="rId20"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3" r:id="rId13"/>
    <p:sldLayoutId id="2147483664" r:id="rId14"/>
    <p:sldLayoutId id="2147483665" r:id="rId15"/>
    <p:sldLayoutId id="2147483666" r:id="rId16"/>
    <p:sldLayoutId id="2147483667" r:id="rId17"/>
    <p:sldLayoutId id="214748372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23"/>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242B62"/>
                </a:solidFill>
                <a:latin typeface="Arial"/>
                <a:ea typeface="Arial"/>
                <a:cs typeface="Arial"/>
                <a:sym typeface="Arial"/>
              </a:rPr>
              <a:t>Compartir conocimientos, tender puentes entre generaciones</a:t>
            </a:r>
            <a:endParaRPr/>
          </a:p>
        </p:txBody>
      </p:sp>
      <p:pic>
        <p:nvPicPr>
          <p:cNvPr id="137" name="Google Shape;137;p23" descr="A colorful circles with white lines and dots&#10;&#10;AI-generated content may be incorrect."/>
          <p:cNvPicPr preferRelativeResize="0"/>
          <p:nvPr/>
        </p:nvPicPr>
        <p:blipFill rotWithShape="1">
          <a:blip r:embed="rId31" cstate="screen">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Compartir conocimientos, tender puentes entre generaciones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143459859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video" Target="https://www.youtube.com/embed/DN7FwObY_uQ?feature=oembed" TargetMode="External"/><Relationship Id="rId5" Type="http://schemas.openxmlformats.org/officeDocument/2006/relationships/image" Target="../media/image34.jpeg"/><Relationship Id="rId4" Type="http://schemas.openxmlformats.org/officeDocument/2006/relationships/hyperlink" Target="https://www.youtube.com/watch?v=DN7FwObY_uQ"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GEqkI9TemU?si=8mOTzUj1hdFriRMm" TargetMode="External"/><Relationship Id="rId2" Type="http://schemas.openxmlformats.org/officeDocument/2006/relationships/slideLayout" Target="../slideLayouts/slideLayout44.xml"/><Relationship Id="rId1" Type="http://schemas.openxmlformats.org/officeDocument/2006/relationships/video" Target="https://www.youtube.com/embed/-GEqkI9TemU?feature=oembed" TargetMode="Externa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hyperlink" Target="https://ai4seniorsproject.eu/resource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google.com/maps" TargetMode="External"/><Relationship Id="rId5" Type="http://schemas.openxmlformats.org/officeDocument/2006/relationships/hyperlink" Target="https://www.amazon.se/" TargetMode="External"/><Relationship Id="rId4" Type="http://schemas.openxmlformats.org/officeDocument/2006/relationships/hyperlink" Target="https://www.netflix.com/s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video" Target="https://www.youtube.com/embed/c2CBFSJyTdo?feature=oembed" TargetMode="External"/><Relationship Id="rId6" Type="http://schemas.openxmlformats.org/officeDocument/2006/relationships/image" Target="../media/image44.jpeg"/><Relationship Id="rId5" Type="http://schemas.openxmlformats.org/officeDocument/2006/relationships/hyperlink" Target="https://www.youtube.com/watch?v=c2CBFSJyTdo" TargetMode="Externa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video" Target="https://www.youtube.com/embed/ad79nYk2keg?feature=oembed" TargetMode="External"/><Relationship Id="rId5" Type="http://schemas.openxmlformats.org/officeDocument/2006/relationships/image" Target="../media/image48.jpeg"/><Relationship Id="rId4" Type="http://schemas.openxmlformats.org/officeDocument/2006/relationships/hyperlink" Target="https://www.youtube.com/watch?v=ad79nYk2keg&amp;t=2s"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2.jpeg"/><Relationship Id="rId7" Type="http://schemas.openxmlformats.org/officeDocument/2006/relationships/hyperlink" Target="https://openai.com/sv-SE/index/chatgp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alexa.amazon.com/about" TargetMode="External"/><Relationship Id="rId5" Type="http://schemas.openxmlformats.org/officeDocument/2006/relationships/hyperlink" Target="https://assistant.google.com/" TargetMode="External"/><Relationship Id="rId4" Type="http://schemas.openxmlformats.org/officeDocument/2006/relationships/hyperlink" Target="https://www.apple.com/sir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891B4395-C80B-F7DA-3315-8EF9824AB539}"/>
              </a:ext>
            </a:extLst>
          </p:cNvPr>
          <p:cNvPicPr>
            <a:picLocks noGrp="1" noChangeAspect="1"/>
          </p:cNvPicPr>
          <p:nvPr>
            <p:ph type="pic" sz="quarter" idx="10"/>
          </p:nvPr>
        </p:nvPicPr>
        <p:blipFill>
          <a:blip r:embed="rId2"/>
          <a:srcRect/>
          <a:stretch/>
        </p:blipFill>
        <p:spPr/>
      </p:pic>
      <p:sp>
        <p:nvSpPr>
          <p:cNvPr id="5" name="TextBox 4">
            <a:extLst>
              <a:ext uri="{FF2B5EF4-FFF2-40B4-BE49-F238E27FC236}">
                <a16:creationId xmlns:a16="http://schemas.microsoft.com/office/drawing/2014/main" id="{0B5133A5-4E90-289E-FCFD-BE39647BAE88}"/>
              </a:ext>
            </a:extLst>
          </p:cNvPr>
          <p:cNvSpPr txBox="1"/>
          <p:nvPr/>
        </p:nvSpPr>
        <p:spPr>
          <a:xfrm>
            <a:off x="8276734" y="4053526"/>
            <a:ext cx="360103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5400" b="1" i="0" u="none" strike="noStrike" kern="1200" cap="none" spc="0" normalizeH="0" baseline="0" noProof="0" dirty="0">
                <a:ln>
                  <a:noFill/>
                </a:ln>
                <a:solidFill>
                  <a:srgbClr val="242B62"/>
                </a:solidFill>
                <a:effectLst/>
                <a:uLnTx/>
                <a:uFillTx/>
                <a:latin typeface="Calibri" panose="020F0502020204030204"/>
                <a:ea typeface="+mn-ea"/>
                <a:cs typeface="+mn-cs"/>
              </a:rPr>
              <a:t>MÓDULO 4</a:t>
            </a:r>
          </a:p>
        </p:txBody>
      </p:sp>
      <p:sp>
        <p:nvSpPr>
          <p:cNvPr id="6" name="TextBox 5">
            <a:extLst>
              <a:ext uri="{FF2B5EF4-FFF2-40B4-BE49-F238E27FC236}">
                <a16:creationId xmlns:a16="http://schemas.microsoft.com/office/drawing/2014/main" id="{2AC0BA0B-3904-0A61-3DE2-14DD0C6DEC07}"/>
              </a:ext>
            </a:extLst>
          </p:cNvPr>
          <p:cNvSpPr txBox="1"/>
          <p:nvPr/>
        </p:nvSpPr>
        <p:spPr>
          <a:xfrm>
            <a:off x="314226" y="4053526"/>
            <a:ext cx="4449798" cy="2308324"/>
          </a:xfrm>
          <a:prstGeom prst="rect">
            <a:avLst/>
          </a:prstGeom>
          <a:noFill/>
        </p:spPr>
        <p:txBody>
          <a:bodyPr wrap="square" rtlCol="0">
            <a:spAutoFit/>
          </a:bodyPr>
          <a:lstStyle/>
          <a:p>
            <a:pPr lvl="0">
              <a:buSzPts val="4400"/>
            </a:pPr>
            <a:r>
              <a:rPr lang="en-US" sz="4800" dirty="0">
                <a:solidFill>
                  <a:schemeClr val="lt1"/>
                </a:solidFill>
                <a:latin typeface="Calibri"/>
                <a:ea typeface="Calibri"/>
                <a:cs typeface="Calibri"/>
                <a:sym typeface="Calibri"/>
              </a:rPr>
              <a:t>IA para la asistencia </a:t>
            </a:r>
            <a:r>
              <a:rPr lang="en-US" sz="4800">
                <a:solidFill>
                  <a:schemeClr val="lt1"/>
                </a:solidFill>
                <a:latin typeface="Calibri"/>
                <a:ea typeface="Calibri"/>
                <a:cs typeface="Calibri"/>
                <a:sym typeface="Calibri"/>
              </a:rPr>
              <a:t>en tareas cotidianas</a:t>
            </a:r>
            <a:endParaRPr lang="en-US" sz="48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body" idx="1"/>
          </p:nvPr>
        </p:nvSpPr>
        <p:spPr>
          <a:xfrm>
            <a:off x="1654156" y="703927"/>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a:t>Caso práctico: Anna</a:t>
            </a:r>
            <a:endParaRPr/>
          </a:p>
        </p:txBody>
      </p:sp>
      <p:sp>
        <p:nvSpPr>
          <p:cNvPr id="484" name="Google Shape;484;p20"/>
          <p:cNvSpPr txBox="1">
            <a:spLocks noGrp="1"/>
          </p:cNvSpPr>
          <p:nvPr>
            <p:ph type="body" idx="3"/>
          </p:nvPr>
        </p:nvSpPr>
        <p:spPr>
          <a:xfrm>
            <a:off x="1654156" y="1418354"/>
            <a:ext cx="4899044"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Anna (72) solía olvidarse de sus citas con el médico.</a:t>
            </a:r>
            <a:endParaRPr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Ahora dice:</a:t>
            </a:r>
            <a:endParaRPr dirty="0"/>
          </a:p>
          <a:p>
            <a:pPr marL="0" lvl="0" indent="0" algn="l" rtl="0">
              <a:lnSpc>
                <a:spcPct val="103333"/>
              </a:lnSpc>
              <a:spcBef>
                <a:spcPts val="0"/>
              </a:spcBef>
              <a:spcAft>
                <a:spcPts val="0"/>
              </a:spcAft>
              <a:buClr>
                <a:srgbClr val="242B62"/>
              </a:buClr>
              <a:buSzPts val="2400"/>
              <a:buNone/>
            </a:pPr>
            <a:r>
              <a:rPr lang="en-US" b="1" i="1" dirty="0"/>
              <a:t>"</a:t>
            </a:r>
            <a:r>
              <a:rPr lang="en-US" b="1" i="1"/>
              <a:t>Oye</a:t>
            </a:r>
            <a:r>
              <a:rPr lang="en-US" b="1" i="1" dirty="0"/>
              <a:t>, Siri, recuérdamelo mañana a las 10 de </a:t>
            </a:r>
            <a:r>
              <a:rPr lang="en-US" b="1" i="1"/>
              <a:t>la mañana”</a:t>
            </a:r>
            <a:r>
              <a:rPr lang="en-US" b="1"/>
              <a:t>.</a:t>
            </a:r>
            <a:endParaRPr b="1" dirty="0"/>
          </a:p>
          <a:p>
            <a:pPr marL="0" lvl="0" indent="0" algn="l" rtl="0">
              <a:lnSpc>
                <a:spcPct val="103333"/>
              </a:lnSpc>
              <a:spcBef>
                <a:spcPts val="0"/>
              </a:spcBef>
              <a:spcAft>
                <a:spcPts val="0"/>
              </a:spcAft>
              <a:buClr>
                <a:srgbClr val="242B62"/>
              </a:buClr>
              <a:buSzPts val="2400"/>
              <a:buNone/>
            </a:pPr>
            <a:endParaRPr sz="2000" dirty="0"/>
          </a:p>
          <a:p>
            <a:pPr marL="0" lvl="0" indent="0" algn="l" rtl="0">
              <a:lnSpc>
                <a:spcPct val="103333"/>
              </a:lnSpc>
              <a:spcBef>
                <a:spcPts val="0"/>
              </a:spcBef>
              <a:spcAft>
                <a:spcPts val="0"/>
              </a:spcAft>
              <a:buClr>
                <a:srgbClr val="242B62"/>
              </a:buClr>
              <a:buSzPts val="2400"/>
              <a:buNone/>
            </a:pPr>
            <a:r>
              <a:rPr lang="en-US" dirty="0"/>
              <a:t>Su teléfono se lo recuerda automáticamente.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Resultados:</a:t>
            </a:r>
            <a:endParaRPr dirty="0"/>
          </a:p>
          <a:p>
            <a:pPr marL="0" lvl="0" indent="0" algn="l" rtl="0">
              <a:lnSpc>
                <a:spcPct val="103333"/>
              </a:lnSpc>
              <a:spcBef>
                <a:spcPts val="0"/>
              </a:spcBef>
              <a:spcAft>
                <a:spcPts val="0"/>
              </a:spcAft>
              <a:buClr>
                <a:srgbClr val="242B62"/>
              </a:buClr>
              <a:buSzPts val="2400"/>
              <a:buNone/>
            </a:pPr>
            <a:r>
              <a:rPr lang="en-US" dirty="0"/>
              <a:t>• menos citas perdidas</a:t>
            </a:r>
            <a:endParaRPr dirty="0"/>
          </a:p>
          <a:p>
            <a:pPr marL="0" lvl="0" indent="0" algn="l" rtl="0">
              <a:lnSpc>
                <a:spcPct val="103333"/>
              </a:lnSpc>
              <a:spcBef>
                <a:spcPts val="0"/>
              </a:spcBef>
              <a:spcAft>
                <a:spcPts val="0"/>
              </a:spcAft>
              <a:buClr>
                <a:srgbClr val="242B62"/>
              </a:buClr>
              <a:buSzPts val="2400"/>
              <a:buNone/>
            </a:pPr>
            <a:r>
              <a:rPr lang="en-US" dirty="0"/>
              <a:t>• menos estrés</a:t>
            </a:r>
            <a:endParaRPr dirty="0"/>
          </a:p>
        </p:txBody>
      </p:sp>
      <p:pic>
        <p:nvPicPr>
          <p:cNvPr id="485" name="Google Shape;485;p20" descr="Two people smiling&#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pic>
        <p:nvPicPr>
          <p:cNvPr id="491" name="Google Shape;491;p73" descr="En bild som visar person, klädsel, leende, utomhus&#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92" name="Google Shape;492;p73"/>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a:t>Ejercicio</a:t>
            </a:r>
            <a:endParaRPr/>
          </a:p>
        </p:txBody>
      </p:sp>
      <p:sp>
        <p:nvSpPr>
          <p:cNvPr id="493" name="Google Shape;493;p73"/>
          <p:cNvSpPr txBox="1">
            <a:spLocks noGrp="1"/>
          </p:cNvSpPr>
          <p:nvPr>
            <p:ph type="body" idx="3"/>
          </p:nvPr>
        </p:nvSpPr>
        <p:spPr>
          <a:xfrm>
            <a:off x="4927638" y="2379748"/>
            <a:ext cx="6785826"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b="1" dirty="0"/>
              <a:t>Anota tres tareas que sueles olvidar</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Pregunta:</a:t>
            </a:r>
            <a:endParaRPr b="1" dirty="0"/>
          </a:p>
          <a:p>
            <a:pPr marL="457200" marR="0" lvl="0" indent="-228600" algn="l" rtl="0">
              <a:lnSpc>
                <a:spcPct val="103333"/>
              </a:lnSpc>
              <a:spcBef>
                <a:spcPts val="0"/>
              </a:spcBef>
              <a:spcAft>
                <a:spcPts val="0"/>
              </a:spcAft>
              <a:buClr>
                <a:srgbClr val="242B62"/>
              </a:buClr>
              <a:buSzPts val="2400"/>
              <a:buFont typeface="Arial"/>
              <a:buNone/>
            </a:pPr>
            <a:r>
              <a:rPr lang="en-US" i="1" dirty="0"/>
              <a:t>¿Podría un asistente de IA </a:t>
            </a:r>
            <a:r>
              <a:rPr lang="en-US" i="1"/>
              <a:t>ayudarte a recordarlas</a:t>
            </a:r>
            <a:r>
              <a:rPr lang="en-US" i="1"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Coméntalo por parejas.</a:t>
            </a:r>
            <a:endParaRPr dirty="0"/>
          </a:p>
        </p:txBody>
      </p:sp>
      <p:pic>
        <p:nvPicPr>
          <p:cNvPr id="494" name="Google Shape;494;p73"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oogle Shape;552;p30">
            <a:extLst>
              <a:ext uri="{FF2B5EF4-FFF2-40B4-BE49-F238E27FC236}">
                <a16:creationId xmlns:a16="http://schemas.microsoft.com/office/drawing/2014/main" id="{DC2AD1F4-CDBF-405F-FAE5-4EA4FAEAE771}"/>
              </a:ext>
            </a:extLst>
          </p:cNvPr>
          <p:cNvGrpSpPr/>
          <p:nvPr/>
        </p:nvGrpSpPr>
        <p:grpSpPr>
          <a:xfrm>
            <a:off x="9639300" y="385460"/>
            <a:ext cx="1366843" cy="1538590"/>
            <a:chOff x="3258209" y="1217582"/>
            <a:chExt cx="4712093" cy="4711281"/>
          </a:xfrm>
        </p:grpSpPr>
        <p:sp>
          <p:nvSpPr>
            <p:cNvPr id="3" name="Google Shape;553;p30">
              <a:extLst>
                <a:ext uri="{FF2B5EF4-FFF2-40B4-BE49-F238E27FC236}">
                  <a16:creationId xmlns:a16="http://schemas.microsoft.com/office/drawing/2014/main" id="{21761727-03C9-E6DA-B2EC-E999BC1744DC}"/>
                </a:ext>
              </a:extLst>
            </p:cNvPr>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 name="Google Shape;554;p30">
              <a:extLst>
                <a:ext uri="{FF2B5EF4-FFF2-40B4-BE49-F238E27FC236}">
                  <a16:creationId xmlns:a16="http://schemas.microsoft.com/office/drawing/2014/main" id="{CA6F8DA2-0ED2-628D-A6CA-770F4307E815}"/>
                </a:ext>
              </a:extLst>
            </p:cNvPr>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 name="Google Shape;555;p30">
              <a:extLst>
                <a:ext uri="{FF2B5EF4-FFF2-40B4-BE49-F238E27FC236}">
                  <a16:creationId xmlns:a16="http://schemas.microsoft.com/office/drawing/2014/main" id="{C689ACCE-83F8-3FFC-391F-551B4D88896F}"/>
                </a:ext>
              </a:extLst>
            </p:cNvPr>
            <p:cNvGrpSpPr/>
            <p:nvPr/>
          </p:nvGrpSpPr>
          <p:grpSpPr>
            <a:xfrm>
              <a:off x="3258209" y="1217582"/>
              <a:ext cx="4712093" cy="4711281"/>
              <a:chOff x="3258209" y="1217582"/>
              <a:chExt cx="4712093" cy="4711281"/>
            </a:xfrm>
          </p:grpSpPr>
          <p:sp>
            <p:nvSpPr>
              <p:cNvPr id="6" name="Google Shape;556;p30">
                <a:extLst>
                  <a:ext uri="{FF2B5EF4-FFF2-40B4-BE49-F238E27FC236}">
                    <a16:creationId xmlns:a16="http://schemas.microsoft.com/office/drawing/2014/main" id="{03EB56E0-5023-C3F4-660B-099F7418B3AF}"/>
                  </a:ext>
                </a:extLst>
              </p:cNvPr>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557;p30">
                <a:extLst>
                  <a:ext uri="{FF2B5EF4-FFF2-40B4-BE49-F238E27FC236}">
                    <a16:creationId xmlns:a16="http://schemas.microsoft.com/office/drawing/2014/main" id="{5F27A516-896A-FD7D-D9B9-219196520F81}"/>
                  </a:ext>
                </a:extLst>
              </p:cNvPr>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558;p30">
                <a:extLst>
                  <a:ext uri="{FF2B5EF4-FFF2-40B4-BE49-F238E27FC236}">
                    <a16:creationId xmlns:a16="http://schemas.microsoft.com/office/drawing/2014/main" id="{F769987C-DA3A-B589-45BF-DC5F3F093AE7}"/>
                  </a:ext>
                </a:extLst>
              </p:cNvPr>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559;p30">
                <a:extLst>
                  <a:ext uri="{FF2B5EF4-FFF2-40B4-BE49-F238E27FC236}">
                    <a16:creationId xmlns:a16="http://schemas.microsoft.com/office/drawing/2014/main" id="{70D4DCF5-7D80-AA5E-396F-AA56AEED0996}"/>
                  </a:ext>
                </a:extLst>
              </p:cNvPr>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560;p30">
                <a:extLst>
                  <a:ext uri="{FF2B5EF4-FFF2-40B4-BE49-F238E27FC236}">
                    <a16:creationId xmlns:a16="http://schemas.microsoft.com/office/drawing/2014/main" id="{5BC52BB4-B0FA-080F-7B9B-134F334836EF}"/>
                  </a:ext>
                </a:extLst>
              </p:cNvPr>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 name="Google Shape;561;p30">
                <a:extLst>
                  <a:ext uri="{FF2B5EF4-FFF2-40B4-BE49-F238E27FC236}">
                    <a16:creationId xmlns:a16="http://schemas.microsoft.com/office/drawing/2014/main" id="{9573F236-236C-1917-A798-F9DAED83648D}"/>
                  </a:ext>
                </a:extLst>
              </p:cNvPr>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562;p30">
                <a:extLst>
                  <a:ext uri="{FF2B5EF4-FFF2-40B4-BE49-F238E27FC236}">
                    <a16:creationId xmlns:a16="http://schemas.microsoft.com/office/drawing/2014/main" id="{83190042-F0C6-F7F4-D684-9939F818A792}"/>
                  </a:ext>
                </a:extLst>
              </p:cNvPr>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563;p30">
                <a:extLst>
                  <a:ext uri="{FF2B5EF4-FFF2-40B4-BE49-F238E27FC236}">
                    <a16:creationId xmlns:a16="http://schemas.microsoft.com/office/drawing/2014/main" id="{D1B82299-4B5B-AE05-6718-E332473A0927}"/>
                  </a:ext>
                </a:extLst>
              </p:cNvPr>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 name="Google Shape;564;p30">
                <a:extLst>
                  <a:ext uri="{FF2B5EF4-FFF2-40B4-BE49-F238E27FC236}">
                    <a16:creationId xmlns:a16="http://schemas.microsoft.com/office/drawing/2014/main" id="{5863FD91-B34A-D3ED-B7CC-0858D0D87011}"/>
                  </a:ext>
                </a:extLst>
              </p:cNvPr>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 name="Google Shape;565;p30">
                <a:extLst>
                  <a:ext uri="{FF2B5EF4-FFF2-40B4-BE49-F238E27FC236}">
                    <a16:creationId xmlns:a16="http://schemas.microsoft.com/office/drawing/2014/main" id="{BF9057D3-01B2-27FB-47E3-2FD90A4D057C}"/>
                  </a:ext>
                </a:extLst>
              </p:cNvPr>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566;p30">
                <a:extLst>
                  <a:ext uri="{FF2B5EF4-FFF2-40B4-BE49-F238E27FC236}">
                    <a16:creationId xmlns:a16="http://schemas.microsoft.com/office/drawing/2014/main" id="{3352B885-7545-97CC-8BCD-193253A5EDC7}"/>
                  </a:ext>
                </a:extLst>
              </p:cNvPr>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567;p30">
                <a:extLst>
                  <a:ext uri="{FF2B5EF4-FFF2-40B4-BE49-F238E27FC236}">
                    <a16:creationId xmlns:a16="http://schemas.microsoft.com/office/drawing/2014/main" id="{DE02B406-E2F0-892F-7185-DE812D3A55D6}"/>
                  </a:ext>
                </a:extLst>
              </p:cNvPr>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568;p30">
                <a:extLst>
                  <a:ext uri="{FF2B5EF4-FFF2-40B4-BE49-F238E27FC236}">
                    <a16:creationId xmlns:a16="http://schemas.microsoft.com/office/drawing/2014/main" id="{148ED80A-BB6A-E935-D460-A416788505C7}"/>
                  </a:ext>
                </a:extLst>
              </p:cNvPr>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569;p30">
                <a:extLst>
                  <a:ext uri="{FF2B5EF4-FFF2-40B4-BE49-F238E27FC236}">
                    <a16:creationId xmlns:a16="http://schemas.microsoft.com/office/drawing/2014/main" id="{A3D7C06F-1FC0-C7CC-CC25-64E865A2A9D6}"/>
                  </a:ext>
                </a:extLst>
              </p:cNvPr>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8" descr="Calendar date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501" name="Google Shape;501;p8"/>
          <p:cNvSpPr txBox="1">
            <a:spLocks noGrp="1"/>
          </p:cNvSpPr>
          <p:nvPr>
            <p:ph type="body" idx="1"/>
          </p:nvPr>
        </p:nvSpPr>
        <p:spPr>
          <a:xfrm>
            <a:off x="7441948" y="574685"/>
            <a:ext cx="2453206"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02</a:t>
            </a:r>
            <a:endParaRPr/>
          </a:p>
        </p:txBody>
      </p:sp>
      <p:sp>
        <p:nvSpPr>
          <p:cNvPr id="502" name="Google Shape;502;p8"/>
          <p:cNvSpPr/>
          <p:nvPr/>
        </p:nvSpPr>
        <p:spPr>
          <a:xfrm>
            <a:off x="4306824" y="3555747"/>
            <a:ext cx="6620709" cy="161632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503" name="Google Shape;503;p8"/>
          <p:cNvSpPr txBox="1"/>
          <p:nvPr/>
        </p:nvSpPr>
        <p:spPr>
          <a:xfrm>
            <a:off x="4361688" y="3527046"/>
            <a:ext cx="6746371"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a:solidFill>
                  <a:srgbClr val="242B62"/>
                </a:solidFill>
                <a:latin typeface="Calibri"/>
                <a:ea typeface="Calibri"/>
                <a:cs typeface="Calibri"/>
                <a:sym typeface="Calibri"/>
              </a:rPr>
              <a:t>CÓMO UTILIZAR LA IA, LAS LISTAS Y LOS CALENDARIOS PARA RECORDATORIOS Y RUTINAS</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509" name="Google Shape;509;p75" descr="En bild som visar person, krukväxt, inomhus, möble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510" name="Google Shape;510;p75"/>
          <p:cNvSpPr txBox="1">
            <a:spLocks noGrp="1"/>
          </p:cNvSpPr>
          <p:nvPr>
            <p:ph type="body" idx="1"/>
          </p:nvPr>
        </p:nvSpPr>
        <p:spPr>
          <a:xfrm>
            <a:off x="4927638" y="708896"/>
            <a:ext cx="6794970" cy="697353"/>
          </a:xfrm>
          <a:prstGeom prst="rect">
            <a:avLst/>
          </a:prstGeom>
          <a:noFill/>
          <a:ln>
            <a:noFill/>
          </a:ln>
        </p:spPr>
        <p:txBody>
          <a:bodyPr spcFirstLastPara="1" wrap="square" lIns="91425" tIns="45700" rIns="91425" bIns="45700" anchor="t" anchorCtr="0">
            <a:normAutofit fontScale="85000" lnSpcReduction="10000"/>
          </a:bodyPr>
          <a:lstStyle/>
          <a:p>
            <a:pPr marL="0" marR="0" lvl="0" indent="0" algn="l" rtl="0">
              <a:lnSpc>
                <a:spcPct val="103333"/>
              </a:lnSpc>
              <a:spcBef>
                <a:spcPts val="0"/>
              </a:spcBef>
              <a:spcAft>
                <a:spcPts val="0"/>
              </a:spcAft>
              <a:buSzPct val="117647"/>
              <a:buNone/>
            </a:pPr>
            <a:r>
              <a:rPr lang="en-US" b="1" dirty="0"/>
              <a:t>Uso de la IA para recordatorios y rutinas</a:t>
            </a:r>
            <a:endParaRPr b="1" dirty="0"/>
          </a:p>
        </p:txBody>
      </p:sp>
      <p:sp>
        <p:nvSpPr>
          <p:cNvPr id="511" name="Google Shape;511;p75"/>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lnSpcReduction="10000"/>
          </a:bodyPr>
          <a:lstStyle/>
          <a:p>
            <a:pPr marL="457200" marR="0" lvl="0" indent="-228600" algn="l" rtl="0">
              <a:lnSpc>
                <a:spcPct val="103333"/>
              </a:lnSpc>
              <a:spcBef>
                <a:spcPts val="0"/>
              </a:spcBef>
              <a:spcAft>
                <a:spcPts val="0"/>
              </a:spcAft>
              <a:buClr>
                <a:srgbClr val="242B62"/>
              </a:buClr>
              <a:buSzPts val="2400"/>
              <a:buFont typeface="Arial"/>
              <a:buNone/>
            </a:pPr>
            <a:r>
              <a:rPr lang="en-US" dirty="0"/>
              <a:t>Uso de la IA para </a:t>
            </a:r>
            <a:r>
              <a:rPr lang="en-US" dirty="0" err="1"/>
              <a:t>organizar </a:t>
            </a:r>
            <a:r>
              <a:rPr lang="en-US" dirty="0"/>
              <a:t>tu día</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Las herramientas de IA pueden ayudarte a:</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Recordar cosas importantes (cumpleaños, citas, eventos)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Planificar tu día (planificación de comidas, medicación, listas de la compra)</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Mantenerte </a:t>
            </a:r>
            <a:r>
              <a:rPr lang="en-US" dirty="0" err="1"/>
              <a:t>organizado</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En </a:t>
            </a:r>
            <a:r>
              <a:rPr lang="en-US"/>
              <a:t>este tema </a:t>
            </a:r>
            <a:r>
              <a:rPr lang="en-US" dirty="0"/>
              <a:t>se explica cómo utilizar la IA en la vida cotidiana.</a:t>
            </a:r>
            <a:endParaRPr dirty="0"/>
          </a:p>
        </p:txBody>
      </p:sp>
      <p:pic>
        <p:nvPicPr>
          <p:cNvPr id="512" name="Google Shape;512;p7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03333"/>
              </a:lnSpc>
              <a:spcBef>
                <a:spcPts val="0"/>
              </a:spcBef>
              <a:spcAft>
                <a:spcPts val="0"/>
              </a:spcAft>
              <a:buClr>
                <a:srgbClr val="242B62"/>
              </a:buClr>
              <a:buSzPts val="3600"/>
              <a:buNone/>
            </a:pPr>
            <a:r>
              <a:rPr lang="en-US" b="1" dirty="0"/>
              <a:t>Vida cotidiana + Asistencia con IA: ¡la IA te ayuda a organizarte!</a:t>
            </a:r>
            <a:endParaRPr b="1" dirty="0"/>
          </a:p>
        </p:txBody>
      </p:sp>
      <p:sp>
        <p:nvSpPr>
          <p:cNvPr id="518" name="Google Shape;518;p30"/>
          <p:cNvSpPr/>
          <p:nvPr/>
        </p:nvSpPr>
        <p:spPr>
          <a:xfrm>
            <a:off x="1035592" y="3028801"/>
            <a:ext cx="1987044" cy="3002305"/>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19" name="Google Shape;519;p30"/>
          <p:cNvSpPr/>
          <p:nvPr/>
        </p:nvSpPr>
        <p:spPr>
          <a:xfrm>
            <a:off x="974216" y="2962310"/>
            <a:ext cx="2107239" cy="1010146"/>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0" name="Google Shape;520;p30"/>
          <p:cNvSpPr/>
          <p:nvPr/>
        </p:nvSpPr>
        <p:spPr>
          <a:xfrm>
            <a:off x="3682426" y="3028801"/>
            <a:ext cx="1987046"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1" name="Google Shape;521;p30"/>
          <p:cNvSpPr/>
          <p:nvPr/>
        </p:nvSpPr>
        <p:spPr>
          <a:xfrm>
            <a:off x="3621051"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2" name="Google Shape;522;p30"/>
          <p:cNvSpPr/>
          <p:nvPr/>
        </p:nvSpPr>
        <p:spPr>
          <a:xfrm>
            <a:off x="6329263"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3" name="Google Shape;523;p30"/>
          <p:cNvSpPr/>
          <p:nvPr/>
        </p:nvSpPr>
        <p:spPr>
          <a:xfrm>
            <a:off x="6270444" y="2962310"/>
            <a:ext cx="2107239" cy="1010146"/>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4" name="Google Shape;524;p30"/>
          <p:cNvSpPr/>
          <p:nvPr/>
        </p:nvSpPr>
        <p:spPr>
          <a:xfrm>
            <a:off x="8978656" y="3028801"/>
            <a:ext cx="1987044" cy="3002305"/>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5" name="Google Shape;525;p30"/>
          <p:cNvSpPr/>
          <p:nvPr/>
        </p:nvSpPr>
        <p:spPr>
          <a:xfrm>
            <a:off x="8917280" y="2962310"/>
            <a:ext cx="2107239" cy="1010146"/>
          </a:xfrm>
          <a:custGeom>
            <a:avLst/>
            <a:gdLst/>
            <a:ahLst/>
            <a:cxnLst/>
            <a:rect l="l" t="t" r="r" b="b"/>
            <a:pathLst>
              <a:path w="3634"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526" name="Google Shape;526;p30"/>
          <p:cNvSpPr txBox="1"/>
          <p:nvPr/>
        </p:nvSpPr>
        <p:spPr>
          <a:xfrm>
            <a:off x="997700" y="3938861"/>
            <a:ext cx="2087984"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ES" sz="2400" b="1" i="0" u="none" strike="noStrike" cap="none">
                <a:solidFill>
                  <a:schemeClr val="lt1"/>
                </a:solidFill>
                <a:latin typeface="Calibri"/>
                <a:ea typeface="Calibri"/>
                <a:cs typeface="Calibri"/>
                <a:sym typeface="Calibri"/>
              </a:rPr>
              <a:t>Recordatorio de medicamentos</a:t>
            </a:r>
            <a:endParaRPr sz="2400" b="0" i="0" u="none" strike="noStrike" cap="none">
              <a:solidFill>
                <a:srgbClr val="000000"/>
              </a:solidFill>
              <a:latin typeface="Arial"/>
              <a:ea typeface="Arial"/>
              <a:cs typeface="Arial"/>
              <a:sym typeface="Arial"/>
            </a:endParaRPr>
          </a:p>
        </p:txBody>
      </p:sp>
      <p:sp>
        <p:nvSpPr>
          <p:cNvPr id="527" name="Google Shape;527;p30"/>
          <p:cNvSpPr txBox="1"/>
          <p:nvPr/>
        </p:nvSpPr>
        <p:spPr>
          <a:xfrm>
            <a:off x="3459007" y="4130885"/>
            <a:ext cx="24835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Calendario</a:t>
            </a:r>
            <a:endParaRPr sz="2400" b="0" i="0" u="none" strike="noStrike" cap="none">
              <a:solidFill>
                <a:srgbClr val="000000"/>
              </a:solidFill>
              <a:latin typeface="Arial"/>
              <a:ea typeface="Arial"/>
              <a:cs typeface="Arial"/>
              <a:sym typeface="Arial"/>
            </a:endParaRPr>
          </a:p>
        </p:txBody>
      </p:sp>
      <p:sp>
        <p:nvSpPr>
          <p:cNvPr id="528" name="Google Shape;528;p30"/>
          <p:cNvSpPr txBox="1"/>
          <p:nvPr/>
        </p:nvSpPr>
        <p:spPr>
          <a:xfrm>
            <a:off x="6305791" y="4088421"/>
            <a:ext cx="204189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Lista de la compra</a:t>
            </a:r>
            <a:endParaRPr sz="2400" b="0" i="0" u="none" strike="noStrike" cap="none">
              <a:solidFill>
                <a:srgbClr val="000000"/>
              </a:solidFill>
              <a:latin typeface="Arial"/>
              <a:ea typeface="Arial"/>
              <a:cs typeface="Arial"/>
              <a:sym typeface="Arial"/>
            </a:endParaRPr>
          </a:p>
        </p:txBody>
      </p:sp>
      <p:sp>
        <p:nvSpPr>
          <p:cNvPr id="529" name="Google Shape;529;p30"/>
          <p:cNvSpPr txBox="1"/>
          <p:nvPr/>
        </p:nvSpPr>
        <p:spPr>
          <a:xfrm>
            <a:off x="8714352" y="4214158"/>
            <a:ext cx="2513094"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400" b="1" i="0" u="none" strike="noStrike" cap="none">
                <a:solidFill>
                  <a:schemeClr val="lt1"/>
                </a:solidFill>
                <a:latin typeface="Calibri"/>
                <a:ea typeface="Calibri"/>
                <a:cs typeface="Calibri"/>
                <a:sym typeface="Calibri"/>
              </a:rPr>
              <a:t>Alarma</a:t>
            </a:r>
            <a:endParaRPr sz="2400" b="0" i="0" u="none" strike="noStrike" cap="none">
              <a:solidFill>
                <a:srgbClr val="000000"/>
              </a:solidFill>
              <a:latin typeface="Arial"/>
              <a:ea typeface="Arial"/>
              <a:cs typeface="Arial"/>
              <a:sym typeface="Arial"/>
            </a:endParaRPr>
          </a:p>
        </p:txBody>
      </p:sp>
      <p:grpSp>
        <p:nvGrpSpPr>
          <p:cNvPr id="530" name="Google Shape;530;p30"/>
          <p:cNvGrpSpPr/>
          <p:nvPr/>
        </p:nvGrpSpPr>
        <p:grpSpPr>
          <a:xfrm>
            <a:off x="4386777" y="1856174"/>
            <a:ext cx="772300" cy="871495"/>
            <a:chOff x="4643578" y="432838"/>
            <a:chExt cx="1028134" cy="1160188"/>
          </a:xfrm>
        </p:grpSpPr>
        <p:sp>
          <p:nvSpPr>
            <p:cNvPr id="531" name="Google Shape;531;p30"/>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2" name="Google Shape;532;p30"/>
            <p:cNvGrpSpPr/>
            <p:nvPr/>
          </p:nvGrpSpPr>
          <p:grpSpPr>
            <a:xfrm>
              <a:off x="4643578" y="432838"/>
              <a:ext cx="1028134" cy="1160188"/>
              <a:chOff x="4643578" y="432838"/>
              <a:chExt cx="1028134" cy="1160188"/>
            </a:xfrm>
          </p:grpSpPr>
          <p:sp>
            <p:nvSpPr>
              <p:cNvPr id="533" name="Google Shape;533;p3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4" name="Google Shape;534;p30"/>
              <p:cNvGrpSpPr/>
              <p:nvPr/>
            </p:nvGrpSpPr>
            <p:grpSpPr>
              <a:xfrm>
                <a:off x="4643578" y="432838"/>
                <a:ext cx="1028134" cy="1160188"/>
                <a:chOff x="4643578" y="432838"/>
                <a:chExt cx="1028134" cy="1160188"/>
              </a:xfrm>
            </p:grpSpPr>
            <p:sp>
              <p:nvSpPr>
                <p:cNvPr id="535" name="Google Shape;535;p3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3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537" name="Google Shape;537;p30"/>
          <p:cNvGrpSpPr/>
          <p:nvPr/>
        </p:nvGrpSpPr>
        <p:grpSpPr>
          <a:xfrm>
            <a:off x="6904110" y="1876568"/>
            <a:ext cx="837349" cy="785686"/>
            <a:chOff x="6615628" y="2116894"/>
            <a:chExt cx="1066935" cy="1001107"/>
          </a:xfrm>
        </p:grpSpPr>
        <p:sp>
          <p:nvSpPr>
            <p:cNvPr id="538" name="Google Shape;538;p30"/>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39" name="Google Shape;539;p30"/>
            <p:cNvGrpSpPr/>
            <p:nvPr/>
          </p:nvGrpSpPr>
          <p:grpSpPr>
            <a:xfrm>
              <a:off x="6615628" y="2116894"/>
              <a:ext cx="1066935" cy="1001107"/>
              <a:chOff x="6615628" y="2116894"/>
              <a:chExt cx="1066935" cy="1001107"/>
            </a:xfrm>
          </p:grpSpPr>
          <p:sp>
            <p:nvSpPr>
              <p:cNvPr id="540" name="Google Shape;540;p3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3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2" name="Google Shape;542;p3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3" name="Google Shape;543;p3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3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5" name="Google Shape;545;p3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3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3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3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3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3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3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52" name="Google Shape;552;p30"/>
          <p:cNvGrpSpPr/>
          <p:nvPr/>
        </p:nvGrpSpPr>
        <p:grpSpPr>
          <a:xfrm>
            <a:off x="1785930" y="2000263"/>
            <a:ext cx="676288" cy="676171"/>
            <a:chOff x="3258209" y="1217582"/>
            <a:chExt cx="4712093" cy="4711281"/>
          </a:xfrm>
        </p:grpSpPr>
        <p:sp>
          <p:nvSpPr>
            <p:cNvPr id="553" name="Google Shape;553;p30"/>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30"/>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55" name="Google Shape;555;p30"/>
            <p:cNvGrpSpPr/>
            <p:nvPr/>
          </p:nvGrpSpPr>
          <p:grpSpPr>
            <a:xfrm>
              <a:off x="3258209" y="1217582"/>
              <a:ext cx="4712093" cy="4711281"/>
              <a:chOff x="3258209" y="1217582"/>
              <a:chExt cx="4712093" cy="4711281"/>
            </a:xfrm>
          </p:grpSpPr>
          <p:sp>
            <p:nvSpPr>
              <p:cNvPr id="556" name="Google Shape;556;p3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3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3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3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3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3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3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3" name="Google Shape;563;p3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3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6" name="Google Shape;566;p3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7" name="Google Shape;567;p3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8" name="Google Shape;568;p3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9" name="Google Shape;569;p3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70" name="Google Shape;570;p30"/>
          <p:cNvGrpSpPr/>
          <p:nvPr/>
        </p:nvGrpSpPr>
        <p:grpSpPr>
          <a:xfrm>
            <a:off x="9499601" y="1708040"/>
            <a:ext cx="872482" cy="1012568"/>
            <a:chOff x="8360213" y="3458151"/>
            <a:chExt cx="853935" cy="991043"/>
          </a:xfrm>
        </p:grpSpPr>
        <p:grpSp>
          <p:nvGrpSpPr>
            <p:cNvPr id="571" name="Google Shape;571;p30"/>
            <p:cNvGrpSpPr/>
            <p:nvPr/>
          </p:nvGrpSpPr>
          <p:grpSpPr>
            <a:xfrm>
              <a:off x="8599192" y="3595917"/>
              <a:ext cx="375981" cy="204367"/>
              <a:chOff x="2642504" y="3763150"/>
              <a:chExt cx="375981" cy="204367"/>
            </a:xfrm>
          </p:grpSpPr>
          <p:sp>
            <p:nvSpPr>
              <p:cNvPr id="572" name="Google Shape;572;p30"/>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3" name="Google Shape;573;p30"/>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74" name="Google Shape;574;p30"/>
            <p:cNvGrpSpPr/>
            <p:nvPr/>
          </p:nvGrpSpPr>
          <p:grpSpPr>
            <a:xfrm>
              <a:off x="8360213" y="3458151"/>
              <a:ext cx="853935" cy="991043"/>
              <a:chOff x="2403525" y="3625384"/>
              <a:chExt cx="853935" cy="991043"/>
            </a:xfrm>
          </p:grpSpPr>
          <p:sp>
            <p:nvSpPr>
              <p:cNvPr id="575" name="Google Shape;575;p3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6" name="Google Shape;576;p3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7" name="Google Shape;577;p3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8" name="Google Shape;578;p3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4"/>
          <p:cNvSpPr txBox="1">
            <a:spLocks noGrp="1"/>
          </p:cNvSpPr>
          <p:nvPr>
            <p:ph type="body" idx="1"/>
          </p:nvPr>
        </p:nvSpPr>
        <p:spPr>
          <a:xfrm>
            <a:off x="2489185" y="758207"/>
            <a:ext cx="8666495"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4645"/>
              <a:buNone/>
            </a:pPr>
            <a:r>
              <a:rPr lang="en-US" b="1"/>
              <a:t>Cómo usar los asistentes de IA para crear recordatorios</a:t>
            </a:r>
            <a:endParaRPr/>
          </a:p>
        </p:txBody>
      </p:sp>
      <p:sp>
        <p:nvSpPr>
          <p:cNvPr id="585" name="Google Shape;585;p14"/>
          <p:cNvSpPr txBox="1">
            <a:spLocks noGrp="1"/>
          </p:cNvSpPr>
          <p:nvPr>
            <p:ph type="body" idx="2"/>
          </p:nvPr>
        </p:nvSpPr>
        <p:spPr>
          <a:xfrm>
            <a:off x="6095999" y="1569437"/>
            <a:ext cx="5829301"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Mira esta breve demostración: </a:t>
            </a:r>
            <a:r>
              <a:rPr lang="en-US" b="1" i="1" dirty="0"/>
              <a:t>Cómo configurar recordatorios con Siri</a:t>
            </a:r>
            <a:endParaRPr i="1"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Después de verla, prueba este ejercicio:</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Practica la configuración:</a:t>
            </a:r>
            <a:endParaRPr b="1" dirty="0"/>
          </a:p>
          <a:p>
            <a:pPr marL="0" lvl="0" indent="0" algn="l" rtl="0">
              <a:lnSpc>
                <a:spcPct val="103333"/>
              </a:lnSpc>
              <a:spcBef>
                <a:spcPts val="0"/>
              </a:spcBef>
              <a:spcAft>
                <a:spcPts val="0"/>
              </a:spcAft>
              <a:buClr>
                <a:srgbClr val="242B62"/>
              </a:buClr>
              <a:buSzPts val="2400"/>
              <a:buNone/>
            </a:pPr>
            <a:r>
              <a:rPr lang="en-US" dirty="0"/>
              <a:t>Un recordatorio para tomar la medicación</a:t>
            </a:r>
            <a:endParaRPr dirty="0"/>
          </a:p>
          <a:p>
            <a:pPr marL="0" lvl="0" indent="0" algn="l" rtl="0">
              <a:lnSpc>
                <a:spcPct val="103333"/>
              </a:lnSpc>
              <a:spcBef>
                <a:spcPts val="0"/>
              </a:spcBef>
              <a:spcAft>
                <a:spcPts val="0"/>
              </a:spcAft>
              <a:buClr>
                <a:srgbClr val="242B62"/>
              </a:buClr>
              <a:buSzPts val="2400"/>
              <a:buNone/>
            </a:pPr>
            <a:r>
              <a:rPr lang="en-US" dirty="0"/>
              <a:t>Un artículo de la lista de la compra</a:t>
            </a:r>
            <a:endParaRPr dirty="0"/>
          </a:p>
          <a:p>
            <a:pPr marL="0" lvl="0" indent="0" algn="l" rtl="0">
              <a:lnSpc>
                <a:spcPct val="103333"/>
              </a:lnSpc>
              <a:spcBef>
                <a:spcPts val="0"/>
              </a:spcBef>
              <a:spcAft>
                <a:spcPts val="0"/>
              </a:spcAft>
              <a:buClr>
                <a:srgbClr val="242B62"/>
              </a:buClr>
              <a:buSzPts val="2400"/>
              <a:buNone/>
            </a:pPr>
            <a:r>
              <a:rPr lang="en-US" dirty="0"/>
              <a:t>Un recordatorio del calendario</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Ejemplo</a:t>
            </a:r>
            <a:r>
              <a:rPr lang="en-US"/>
              <a:t>: “Oye</a:t>
            </a:r>
            <a:r>
              <a:rPr lang="en-US" dirty="0"/>
              <a:t>, Siri, recuérdame que llame a mi hija a </a:t>
            </a:r>
            <a:r>
              <a:rPr lang="en-US"/>
              <a:t>las 18:00”.</a:t>
            </a:r>
            <a:endParaRPr dirty="0"/>
          </a:p>
        </p:txBody>
      </p:sp>
      <p:sp>
        <p:nvSpPr>
          <p:cNvPr id="587" name="Google Shape;587;p14"/>
          <p:cNvSpPr txBox="1"/>
          <p:nvPr/>
        </p:nvSpPr>
        <p:spPr>
          <a:xfrm>
            <a:off x="686729" y="6368983"/>
            <a:ext cx="828198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a:t>
            </a:r>
            <a:r>
              <a:rPr lang="en-US" sz="2400" b="0" i="1" u="none" strike="noStrike" cap="none" dirty="0">
                <a:solidFill>
                  <a:srgbClr val="292668"/>
                </a:solidFill>
                <a:latin typeface="Calibri"/>
                <a:ea typeface="Calibri"/>
                <a:cs typeface="Calibri"/>
                <a:sym typeface="Calibri"/>
              </a:rPr>
              <a:t>O </a:t>
            </a:r>
            <a:r>
              <a:rPr lang="en-US" sz="2400" b="0" i="0" u="none" strike="noStrike" cap="none" dirty="0">
                <a:solidFill>
                  <a:srgbClr val="292668"/>
                </a:solidFill>
                <a:latin typeface="Calibri"/>
                <a:ea typeface="Calibri"/>
                <a:cs typeface="Calibri"/>
                <a:sym typeface="Calibri"/>
              </a:rPr>
              <a:t>míralo aquí en </a:t>
            </a:r>
            <a:r>
              <a:rPr lang="en-US" sz="2400" b="0" i="0" u="sng" strike="noStrike" cap="none" dirty="0" err="1">
                <a:solidFill>
                  <a:srgbClr val="292668"/>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sp>
        <p:nvSpPr>
          <p:cNvPr id="4" name="Picture Placeholder 3">
            <a:extLst>
              <a:ext uri="{FF2B5EF4-FFF2-40B4-BE49-F238E27FC236}">
                <a16:creationId xmlns:a16="http://schemas.microsoft.com/office/drawing/2014/main" id="{CD54BF96-7E70-2B02-B224-7F43AB3BEB7C}"/>
              </a:ext>
            </a:extLst>
          </p:cNvPr>
          <p:cNvSpPr>
            <a:spLocks noGrp="1"/>
          </p:cNvSpPr>
          <p:nvPr>
            <p:ph type="pic" idx="3"/>
          </p:nvPr>
        </p:nvSpPr>
        <p:spPr/>
        <p:txBody>
          <a:bodyPr/>
          <a:lstStyle/>
          <a:p>
            <a:endParaRPr lang="en-IE"/>
          </a:p>
        </p:txBody>
      </p:sp>
      <p:pic>
        <p:nvPicPr>
          <p:cNvPr id="2" name="Online Media 1" title="Setting Reminders with Siri">
            <a:hlinkClick r:id="" action="ppaction://media"/>
            <a:extLst>
              <a:ext uri="{FF2B5EF4-FFF2-40B4-BE49-F238E27FC236}">
                <a16:creationId xmlns:a16="http://schemas.microsoft.com/office/drawing/2014/main" id="{408D7074-3792-7B15-2ACF-502B63B7FC75}"/>
              </a:ext>
            </a:extLst>
          </p:cNvPr>
          <p:cNvPicPr>
            <a:picLocks noRot="1" noChangeAspect="1"/>
          </p:cNvPicPr>
          <p:nvPr>
            <a:videoFile r:link="rId1"/>
          </p:nvPr>
        </p:nvPicPr>
        <p:blipFill>
          <a:blip r:embed="rId5"/>
          <a:stretch>
            <a:fillRect/>
          </a:stretch>
        </p:blipFill>
        <p:spPr>
          <a:xfrm>
            <a:off x="635768" y="2347106"/>
            <a:ext cx="4577416" cy="3433062"/>
          </a:xfrm>
          <a:prstGeom prst="rect">
            <a:avLst/>
          </a:prstGeom>
        </p:spPr>
      </p:pic>
      <p:grpSp>
        <p:nvGrpSpPr>
          <p:cNvPr id="3" name="Graphic 4">
            <a:extLst>
              <a:ext uri="{FF2B5EF4-FFF2-40B4-BE49-F238E27FC236}">
                <a16:creationId xmlns:a16="http://schemas.microsoft.com/office/drawing/2014/main" id="{8F8F896E-A11C-4EBB-AE3C-D75D5E1EE90F}"/>
              </a:ext>
            </a:extLst>
          </p:cNvPr>
          <p:cNvGrpSpPr/>
          <p:nvPr/>
        </p:nvGrpSpPr>
        <p:grpSpPr>
          <a:xfrm rot="17481610">
            <a:off x="4458623" y="6300060"/>
            <a:ext cx="288439" cy="700165"/>
            <a:chOff x="9129274" y="2719113"/>
            <a:chExt cx="717139" cy="1386496"/>
          </a:xfrm>
          <a:solidFill>
            <a:srgbClr val="242B62"/>
          </a:solidFill>
        </p:grpSpPr>
        <p:grpSp>
          <p:nvGrpSpPr>
            <p:cNvPr id="5" name="Graphic 4">
              <a:extLst>
                <a:ext uri="{FF2B5EF4-FFF2-40B4-BE49-F238E27FC236}">
                  <a16:creationId xmlns:a16="http://schemas.microsoft.com/office/drawing/2014/main" id="{2E6724BA-01D1-FBE0-C96B-491F17136A75}"/>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BBE4F064-C1B2-9C89-7160-7C2D30AA134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DA37BAFF-3EEA-5B57-BBF3-EEEF0EC3C8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740AA515-B3F7-F1D8-9B95-4D9D5C6B2004}"/>
                </a:ext>
              </a:extLst>
            </p:cNvPr>
            <p:cNvGrpSpPr/>
            <p:nvPr/>
          </p:nvGrpSpPr>
          <p:grpSpPr>
            <a:xfrm>
              <a:off x="9129274" y="2893887"/>
              <a:ext cx="717139" cy="1211722"/>
              <a:chOff x="9129274" y="2893887"/>
              <a:chExt cx="717139" cy="1211722"/>
            </a:xfrm>
            <a:grpFill/>
          </p:grpSpPr>
          <p:sp>
            <p:nvSpPr>
              <p:cNvPr id="7" name="Freeform 14">
                <a:extLst>
                  <a:ext uri="{FF2B5EF4-FFF2-40B4-BE49-F238E27FC236}">
                    <a16:creationId xmlns:a16="http://schemas.microsoft.com/office/drawing/2014/main" id="{E06EA09F-907A-2939-5DFB-7FAE6C9ECE3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9CA4673E-6277-0147-08F1-F7428FC714F1}"/>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46FF82AE-B387-C3F6-B8AD-29AC95FBE95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98E17E6F-144D-1B87-04D9-B66A8A4403B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404B1BE3-B471-446C-B4D7-C0C08492FE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EB100DFC-1206-CD66-68BD-3A05FF438E57}"/>
                  </a:ext>
                </a:extLst>
              </p:cNvPr>
              <p:cNvSpPr/>
              <p:nvPr/>
            </p:nvSpPr>
            <p:spPr>
              <a:xfrm>
                <a:off x="9682801" y="3503023"/>
                <a:ext cx="163612" cy="602586"/>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3E77D478-2447-29B0-D660-ACAEEA69B58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4"/>
                                        </p:tgtEl>
                                        <p:attrNameLst>
                                          <p:attrName>style.visibility</p:attrName>
                                        </p:attrNameLst>
                                      </p:cBhvr>
                                      <p:to>
                                        <p:strVal val="visible"/>
                                      </p:to>
                                    </p:set>
                                    <p:animEffect transition="in" filter="fade">
                                      <p:cBhvr>
                                        <p:cTn id="7" dur="1"/>
                                        <p:tgtEl>
                                          <p:spTgt spid="5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EBF9463-F4C4-F3DE-5CD9-67EE6C8DECEF}"/>
              </a:ext>
            </a:extLst>
          </p:cNvPr>
          <p:cNvSpPr>
            <a:spLocks noGrp="1"/>
          </p:cNvSpPr>
          <p:nvPr>
            <p:ph type="pic" idx="2"/>
          </p:nvPr>
        </p:nvSpPr>
        <p:spPr/>
        <p:txBody>
          <a:bodyPr/>
          <a:lstStyle/>
          <a:p>
            <a:endParaRPr lang="en-IE"/>
          </a:p>
        </p:txBody>
      </p:sp>
      <p:sp>
        <p:nvSpPr>
          <p:cNvPr id="3" name="Text Placeholder 2">
            <a:extLst>
              <a:ext uri="{FF2B5EF4-FFF2-40B4-BE49-F238E27FC236}">
                <a16:creationId xmlns:a16="http://schemas.microsoft.com/office/drawing/2014/main" id="{615C0A97-316E-2013-F9FD-DFFAB0F4AC60}"/>
              </a:ext>
            </a:extLst>
          </p:cNvPr>
          <p:cNvSpPr>
            <a:spLocks noGrp="1"/>
          </p:cNvSpPr>
          <p:nvPr>
            <p:ph type="body" idx="1"/>
          </p:nvPr>
        </p:nvSpPr>
        <p:spPr>
          <a:xfrm>
            <a:off x="5143500" y="759084"/>
            <a:ext cx="5262313" cy="697353"/>
          </a:xfrm>
        </p:spPr>
        <p:txBody>
          <a:bodyPr>
            <a:noAutofit/>
          </a:bodyPr>
          <a:lstStyle/>
          <a:p>
            <a:r>
              <a:rPr lang="en-US" b="1" dirty="0">
                <a:solidFill>
                  <a:srgbClr val="292668"/>
                </a:solidFill>
              </a:rPr>
              <a:t>Cómo configurar rutinas </a:t>
            </a:r>
            <a:endParaRPr lang="en-US" dirty="0">
              <a:solidFill>
                <a:srgbClr val="292668"/>
              </a:solidFill>
            </a:endParaRPr>
          </a:p>
          <a:p>
            <a:endParaRPr lang="en-IE" dirty="0">
              <a:solidFill>
                <a:srgbClr val="292668"/>
              </a:solidFill>
            </a:endParaRPr>
          </a:p>
        </p:txBody>
      </p:sp>
      <p:sp>
        <p:nvSpPr>
          <p:cNvPr id="4" name="Text Placeholder 3">
            <a:extLst>
              <a:ext uri="{FF2B5EF4-FFF2-40B4-BE49-F238E27FC236}">
                <a16:creationId xmlns:a16="http://schemas.microsoft.com/office/drawing/2014/main" id="{1B413D9D-516A-F13F-2EE2-D815437FCD33}"/>
              </a:ext>
            </a:extLst>
          </p:cNvPr>
          <p:cNvSpPr>
            <a:spLocks noGrp="1"/>
          </p:cNvSpPr>
          <p:nvPr>
            <p:ph type="body" idx="3"/>
          </p:nvPr>
        </p:nvSpPr>
        <p:spPr>
          <a:xfrm>
            <a:off x="6403808" y="1662560"/>
            <a:ext cx="5361472" cy="3283543"/>
          </a:xfrm>
        </p:spPr>
        <p:txBody>
          <a:bodyPr/>
          <a:lstStyle/>
          <a:p>
            <a:pPr marL="0" lvl="0" indent="0">
              <a:buClr>
                <a:srgbClr val="242B62"/>
              </a:buClr>
            </a:pPr>
            <a:r>
              <a:rPr lang="en-US" dirty="0"/>
              <a:t>Los asistentes de voz pueden ayudarte a </a:t>
            </a:r>
            <a:r>
              <a:rPr lang="en-US" dirty="0" err="1"/>
              <a:t>organizar </a:t>
            </a:r>
            <a:r>
              <a:rPr lang="en-US" dirty="0"/>
              <a:t>tus actividades diarias creando rutinas automáticas.</a:t>
            </a:r>
          </a:p>
          <a:p>
            <a:pPr marL="0" lvl="0" indent="0">
              <a:buClr>
                <a:srgbClr val="242B62"/>
              </a:buClr>
            </a:pPr>
            <a:endParaRPr lang="en-US" sz="1200" dirty="0"/>
          </a:p>
          <a:p>
            <a:pPr marL="0" lvl="0" indent="0">
              <a:buClr>
                <a:srgbClr val="242B62"/>
              </a:buClr>
            </a:pPr>
            <a:r>
              <a:rPr lang="en-US" dirty="0"/>
              <a:t>Ejemplos:</a:t>
            </a:r>
          </a:p>
          <a:p>
            <a:pPr marL="0" lvl="0" indent="0">
              <a:buClr>
                <a:srgbClr val="242B62"/>
              </a:buClr>
            </a:pPr>
            <a:r>
              <a:rPr lang="en-US" dirty="0"/>
              <a:t>• recordatorios matutinos</a:t>
            </a:r>
          </a:p>
          <a:p>
            <a:pPr marL="0" lvl="0" indent="0">
              <a:buClr>
                <a:srgbClr val="242B62"/>
              </a:buClr>
            </a:pPr>
            <a:r>
              <a:rPr lang="en-US" dirty="0"/>
              <a:t>• horarios para tomar la medicación</a:t>
            </a:r>
          </a:p>
          <a:p>
            <a:pPr marL="0" lvl="0" indent="0">
              <a:buClr>
                <a:srgbClr val="242B62"/>
              </a:buClr>
            </a:pPr>
            <a:r>
              <a:rPr lang="en-US" dirty="0"/>
              <a:t>• avisos para hacer ejercicio a diario</a:t>
            </a:r>
          </a:p>
          <a:p>
            <a:pPr marL="0" lvl="0" indent="0">
              <a:buClr>
                <a:srgbClr val="242B62"/>
              </a:buClr>
            </a:pPr>
            <a:r>
              <a:rPr lang="en-US" dirty="0"/>
              <a:t>• rutinas nocturnas</a:t>
            </a:r>
          </a:p>
          <a:p>
            <a:pPr marL="0" lvl="0" indent="0">
              <a:buClr>
                <a:srgbClr val="242B62"/>
              </a:buClr>
            </a:pPr>
            <a:endParaRPr lang="en-US" sz="1200" dirty="0"/>
          </a:p>
          <a:p>
            <a:pPr marL="0" lvl="0" indent="0">
              <a:buClr>
                <a:srgbClr val="242B62"/>
              </a:buClr>
            </a:pPr>
            <a:r>
              <a:rPr lang="en-US" dirty="0"/>
              <a:t>Mira este ejemplo de </a:t>
            </a:r>
            <a:r>
              <a:rPr lang="en-US"/>
              <a:t>cómo configurar </a:t>
            </a:r>
            <a:r>
              <a:rPr lang="en-US" dirty="0"/>
              <a:t>una rutina con Alexa.</a:t>
            </a:r>
          </a:p>
          <a:p>
            <a:endParaRPr lang="en-IE" dirty="0"/>
          </a:p>
        </p:txBody>
      </p:sp>
      <p:sp>
        <p:nvSpPr>
          <p:cNvPr id="596" name="Google Shape;596;p76"/>
          <p:cNvSpPr txBox="1"/>
          <p:nvPr/>
        </p:nvSpPr>
        <p:spPr>
          <a:xfrm>
            <a:off x="1133667" y="6301574"/>
            <a:ext cx="373094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a:solidFill>
                  <a:srgbClr val="292668"/>
                </a:solidFill>
                <a:latin typeface="Calibri"/>
                <a:ea typeface="Calibri"/>
                <a:cs typeface="Calibri"/>
                <a:sym typeface="Calibri"/>
              </a:rPr>
              <a:t>¡</a:t>
            </a:r>
            <a:r>
              <a:rPr lang="en-US" sz="2400" b="0" i="1" u="none" strike="noStrike" cap="none" dirty="0">
                <a:solidFill>
                  <a:srgbClr val="292668"/>
                </a:solidFill>
                <a:latin typeface="Calibri"/>
                <a:ea typeface="Calibri"/>
                <a:cs typeface="Calibri"/>
                <a:sym typeface="Calibri"/>
              </a:rPr>
              <a:t>O </a:t>
            </a:r>
            <a:r>
              <a:rPr lang="en-US" sz="2400" b="0" i="0" u="none" strike="noStrike" cap="none" dirty="0">
                <a:solidFill>
                  <a:srgbClr val="292668"/>
                </a:solidFill>
                <a:latin typeface="Calibri"/>
                <a:ea typeface="Calibri"/>
                <a:cs typeface="Calibri"/>
                <a:sym typeface="Calibri"/>
              </a:rPr>
              <a:t>míralo aquí en </a:t>
            </a:r>
            <a:r>
              <a:rPr lang="en-US" sz="2400" b="0" i="0" u="sng" strike="noStrike" cap="none" dirty="0">
                <a:solidFill>
                  <a:srgbClr val="292668"/>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YouTube</a:t>
            </a:r>
            <a:r>
              <a:rPr lang="en-US" sz="2400" b="0" i="0" u="none" strike="noStrike" cap="none" dirty="0">
                <a:solidFill>
                  <a:srgbClr val="292668"/>
                </a:solidFill>
                <a:latin typeface="Calibri"/>
                <a:ea typeface="Calibri"/>
                <a:cs typeface="Calibri"/>
                <a:sym typeface="Calibri"/>
              </a:rPr>
              <a:t>!</a:t>
            </a:r>
            <a:endParaRPr dirty="0"/>
          </a:p>
        </p:txBody>
      </p:sp>
      <p:grpSp>
        <p:nvGrpSpPr>
          <p:cNvPr id="6" name="Graphic 4">
            <a:extLst>
              <a:ext uri="{FF2B5EF4-FFF2-40B4-BE49-F238E27FC236}">
                <a16:creationId xmlns:a16="http://schemas.microsoft.com/office/drawing/2014/main" id="{69FD871F-828C-2905-08DF-0686CD9AF192}"/>
              </a:ext>
            </a:extLst>
          </p:cNvPr>
          <p:cNvGrpSpPr/>
          <p:nvPr/>
        </p:nvGrpSpPr>
        <p:grpSpPr>
          <a:xfrm rot="17733947">
            <a:off x="4857257" y="6299093"/>
            <a:ext cx="288224" cy="694193"/>
            <a:chOff x="9129274" y="2719113"/>
            <a:chExt cx="717139" cy="1386497"/>
          </a:xfrm>
          <a:solidFill>
            <a:srgbClr val="242B62"/>
          </a:solidFill>
        </p:grpSpPr>
        <p:grpSp>
          <p:nvGrpSpPr>
            <p:cNvPr id="7" name="Graphic 4">
              <a:extLst>
                <a:ext uri="{FF2B5EF4-FFF2-40B4-BE49-F238E27FC236}">
                  <a16:creationId xmlns:a16="http://schemas.microsoft.com/office/drawing/2014/main" id="{82651C20-DA22-2727-89ED-C1140E1A1454}"/>
                </a:ext>
              </a:extLst>
            </p:cNvPr>
            <p:cNvGrpSpPr/>
            <p:nvPr/>
          </p:nvGrpSpPr>
          <p:grpSpPr>
            <a:xfrm>
              <a:off x="9159507" y="2719113"/>
              <a:ext cx="446280" cy="440141"/>
              <a:chOff x="9159507" y="2719113"/>
              <a:chExt cx="446280" cy="440141"/>
            </a:xfrm>
            <a:grpFill/>
          </p:grpSpPr>
          <p:sp>
            <p:nvSpPr>
              <p:cNvPr id="16" name="Freeform 21">
                <a:extLst>
                  <a:ext uri="{FF2B5EF4-FFF2-40B4-BE49-F238E27FC236}">
                    <a16:creationId xmlns:a16="http://schemas.microsoft.com/office/drawing/2014/main" id="{920A5DA7-DB92-4748-53C0-F48A41317F6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7" name="Freeform 22">
                <a:extLst>
                  <a:ext uri="{FF2B5EF4-FFF2-40B4-BE49-F238E27FC236}">
                    <a16:creationId xmlns:a16="http://schemas.microsoft.com/office/drawing/2014/main" id="{6B268483-0124-3BE9-4E87-E4A6879F0868}"/>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8" name="Graphic 4">
              <a:extLst>
                <a:ext uri="{FF2B5EF4-FFF2-40B4-BE49-F238E27FC236}">
                  <a16:creationId xmlns:a16="http://schemas.microsoft.com/office/drawing/2014/main" id="{08177AD8-D9E3-59E8-A4E4-CDC35A9E32F2}"/>
                </a:ext>
              </a:extLst>
            </p:cNvPr>
            <p:cNvGrpSpPr/>
            <p:nvPr/>
          </p:nvGrpSpPr>
          <p:grpSpPr>
            <a:xfrm>
              <a:off x="9129274" y="2893887"/>
              <a:ext cx="717139" cy="1211724"/>
              <a:chOff x="9129274" y="2893887"/>
              <a:chExt cx="717139" cy="1211724"/>
            </a:xfrm>
            <a:grpFill/>
          </p:grpSpPr>
          <p:sp>
            <p:nvSpPr>
              <p:cNvPr id="9" name="Freeform 14">
                <a:extLst>
                  <a:ext uri="{FF2B5EF4-FFF2-40B4-BE49-F238E27FC236}">
                    <a16:creationId xmlns:a16="http://schemas.microsoft.com/office/drawing/2014/main" id="{2279361F-102E-42D8-2EEE-A38B3DF47A32}"/>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5">
                <a:extLst>
                  <a:ext uri="{FF2B5EF4-FFF2-40B4-BE49-F238E27FC236}">
                    <a16:creationId xmlns:a16="http://schemas.microsoft.com/office/drawing/2014/main" id="{0BD94DDA-6CA2-4C00-2B15-E2D55A89EF09}"/>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6">
                <a:extLst>
                  <a:ext uri="{FF2B5EF4-FFF2-40B4-BE49-F238E27FC236}">
                    <a16:creationId xmlns:a16="http://schemas.microsoft.com/office/drawing/2014/main" id="{6262C27C-F05F-53B1-2AD0-02C69FB6682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2" name="Freeform 17">
                <a:extLst>
                  <a:ext uri="{FF2B5EF4-FFF2-40B4-BE49-F238E27FC236}">
                    <a16:creationId xmlns:a16="http://schemas.microsoft.com/office/drawing/2014/main" id="{E0257BAF-1054-CE04-4487-E7A67D8E68A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18">
                <a:extLst>
                  <a:ext uri="{FF2B5EF4-FFF2-40B4-BE49-F238E27FC236}">
                    <a16:creationId xmlns:a16="http://schemas.microsoft.com/office/drawing/2014/main" id="{0FB86AB0-5D9E-1415-2A72-E9330F1D825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4" name="Freeform 19">
                <a:extLst>
                  <a:ext uri="{FF2B5EF4-FFF2-40B4-BE49-F238E27FC236}">
                    <a16:creationId xmlns:a16="http://schemas.microsoft.com/office/drawing/2014/main" id="{98481B0F-C833-F4BC-74F8-96E62A250D4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5" name="Freeform 20">
                <a:extLst>
                  <a:ext uri="{FF2B5EF4-FFF2-40B4-BE49-F238E27FC236}">
                    <a16:creationId xmlns:a16="http://schemas.microsoft.com/office/drawing/2014/main" id="{17353D80-9E83-F794-46B2-5DDF4E20876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
        <p:nvSpPr>
          <p:cNvPr id="18" name="textruta 17">
            <a:extLst>
              <a:ext uri="{FF2B5EF4-FFF2-40B4-BE49-F238E27FC236}">
                <a16:creationId xmlns:a16="http://schemas.microsoft.com/office/drawing/2014/main" id="{1B7E1C4D-0AFF-86F1-02CA-188D2A3C9A3A}"/>
              </a:ext>
            </a:extLst>
          </p:cNvPr>
          <p:cNvSpPr txBox="1"/>
          <p:nvPr/>
        </p:nvSpPr>
        <p:spPr>
          <a:xfrm>
            <a:off x="2092175" y="238805"/>
            <a:ext cx="3209544" cy="707886"/>
          </a:xfrm>
          <a:prstGeom prst="rect">
            <a:avLst/>
          </a:prstGeom>
          <a:noFill/>
        </p:spPr>
        <p:txBody>
          <a:bodyPr wrap="square" rtlCol="0">
            <a:spAutoFit/>
          </a:bodyPr>
          <a:lstStyle/>
          <a:p>
            <a:r>
              <a:rPr lang="sv-SE" sz="2000" dirty="0">
                <a:solidFill>
                  <a:srgbClr val="292668"/>
                </a:solidFill>
              </a:rPr>
              <a:t>Lee </a:t>
            </a:r>
            <a:r>
              <a:rPr lang="sv-SE" sz="2000" dirty="0" err="1">
                <a:solidFill>
                  <a:srgbClr val="292668"/>
                </a:solidFill>
              </a:rPr>
              <a:t>más </a:t>
            </a:r>
            <a:r>
              <a:rPr lang="sv-SE" sz="2000" dirty="0">
                <a:solidFill>
                  <a:srgbClr val="292668"/>
                </a:solidFill>
              </a:rPr>
              <a:t>sobre </a:t>
            </a:r>
            <a:r>
              <a:rPr lang="sv-SE" sz="2000" dirty="0" err="1">
                <a:solidFill>
                  <a:srgbClr val="292668"/>
                </a:solidFill>
              </a:rPr>
              <a:t>cómo configurar recordatorios aquí</a:t>
            </a:r>
            <a:endParaRPr lang="sv-SE" sz="2000" dirty="0">
              <a:solidFill>
                <a:srgbClr val="292668"/>
              </a:solidFill>
            </a:endParaRPr>
          </a:p>
        </p:txBody>
      </p:sp>
      <p:pic>
        <p:nvPicPr>
          <p:cNvPr id="19" name="Picture 3">
            <a:hlinkClick r:id="rId4"/>
            <a:extLst>
              <a:ext uri="{FF2B5EF4-FFF2-40B4-BE49-F238E27FC236}">
                <a16:creationId xmlns:a16="http://schemas.microsoft.com/office/drawing/2014/main" id="{E347528E-9874-52F0-5E1B-67B71E902E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05191" y="965207"/>
            <a:ext cx="1062553" cy="1502784"/>
          </a:xfrm>
          <a:prstGeom prst="rect">
            <a:avLst/>
          </a:prstGeom>
          <a:ln>
            <a:solidFill>
              <a:srgbClr val="002465"/>
            </a:solidFill>
          </a:ln>
        </p:spPr>
      </p:pic>
      <p:grpSp>
        <p:nvGrpSpPr>
          <p:cNvPr id="21" name="Graphic 4">
            <a:extLst>
              <a:ext uri="{FF2B5EF4-FFF2-40B4-BE49-F238E27FC236}">
                <a16:creationId xmlns:a16="http://schemas.microsoft.com/office/drawing/2014/main" id="{1DDF48B8-8931-3D29-931D-59DE550EAA43}"/>
              </a:ext>
            </a:extLst>
          </p:cNvPr>
          <p:cNvGrpSpPr/>
          <p:nvPr/>
        </p:nvGrpSpPr>
        <p:grpSpPr>
          <a:xfrm rot="3714422">
            <a:off x="2502789" y="1403572"/>
            <a:ext cx="416812" cy="946355"/>
            <a:chOff x="9129274" y="2719113"/>
            <a:chExt cx="717139" cy="1386497"/>
          </a:xfrm>
          <a:solidFill>
            <a:srgbClr val="242B62"/>
          </a:solidFill>
        </p:grpSpPr>
        <p:grpSp>
          <p:nvGrpSpPr>
            <p:cNvPr id="22" name="Graphic 4">
              <a:extLst>
                <a:ext uri="{FF2B5EF4-FFF2-40B4-BE49-F238E27FC236}">
                  <a16:creationId xmlns:a16="http://schemas.microsoft.com/office/drawing/2014/main" id="{E83885C2-5205-C4C7-E1E7-C744A827F6F6}"/>
                </a:ext>
              </a:extLst>
            </p:cNvPr>
            <p:cNvGrpSpPr/>
            <p:nvPr/>
          </p:nvGrpSpPr>
          <p:grpSpPr>
            <a:xfrm>
              <a:off x="9159507" y="2719113"/>
              <a:ext cx="446280" cy="440141"/>
              <a:chOff x="9159507" y="2719113"/>
              <a:chExt cx="446280" cy="440141"/>
            </a:xfrm>
            <a:grpFill/>
          </p:grpSpPr>
          <p:sp>
            <p:nvSpPr>
              <p:cNvPr id="31" name="Freeform 21">
                <a:extLst>
                  <a:ext uri="{FF2B5EF4-FFF2-40B4-BE49-F238E27FC236}">
                    <a16:creationId xmlns:a16="http://schemas.microsoft.com/office/drawing/2014/main" id="{8FDA3DCE-0BC6-5EDA-D9EA-3D5339C3696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32" name="Freeform 22">
                <a:extLst>
                  <a:ext uri="{FF2B5EF4-FFF2-40B4-BE49-F238E27FC236}">
                    <a16:creationId xmlns:a16="http://schemas.microsoft.com/office/drawing/2014/main" id="{F3DF443E-A096-E8BA-FEE4-72790C283E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23" name="Graphic 4">
              <a:extLst>
                <a:ext uri="{FF2B5EF4-FFF2-40B4-BE49-F238E27FC236}">
                  <a16:creationId xmlns:a16="http://schemas.microsoft.com/office/drawing/2014/main" id="{1BBDE495-0388-EF29-7324-00E55F4EA923}"/>
                </a:ext>
              </a:extLst>
            </p:cNvPr>
            <p:cNvGrpSpPr/>
            <p:nvPr/>
          </p:nvGrpSpPr>
          <p:grpSpPr>
            <a:xfrm>
              <a:off x="9129274" y="2893887"/>
              <a:ext cx="717139" cy="1211724"/>
              <a:chOff x="9129274" y="2893887"/>
              <a:chExt cx="717139" cy="1211724"/>
            </a:xfrm>
            <a:grpFill/>
          </p:grpSpPr>
          <p:sp>
            <p:nvSpPr>
              <p:cNvPr id="24" name="Freeform 14">
                <a:extLst>
                  <a:ext uri="{FF2B5EF4-FFF2-40B4-BE49-F238E27FC236}">
                    <a16:creationId xmlns:a16="http://schemas.microsoft.com/office/drawing/2014/main" id="{B852A4C2-5BC3-DFAA-F7BB-7330A9C5E83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5" name="Freeform 15">
                <a:extLst>
                  <a:ext uri="{FF2B5EF4-FFF2-40B4-BE49-F238E27FC236}">
                    <a16:creationId xmlns:a16="http://schemas.microsoft.com/office/drawing/2014/main" id="{DCC9BA65-3586-0775-8BC6-BDDD3756D89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6" name="Freeform 16">
                <a:extLst>
                  <a:ext uri="{FF2B5EF4-FFF2-40B4-BE49-F238E27FC236}">
                    <a16:creationId xmlns:a16="http://schemas.microsoft.com/office/drawing/2014/main" id="{C89A6CCD-15A1-6133-A89C-8A35558A261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7" name="Freeform 17">
                <a:extLst>
                  <a:ext uri="{FF2B5EF4-FFF2-40B4-BE49-F238E27FC236}">
                    <a16:creationId xmlns:a16="http://schemas.microsoft.com/office/drawing/2014/main" id="{A0DEB2F8-0DAE-CF9F-0992-9FC644856EA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8" name="Freeform 18">
                <a:extLst>
                  <a:ext uri="{FF2B5EF4-FFF2-40B4-BE49-F238E27FC236}">
                    <a16:creationId xmlns:a16="http://schemas.microsoft.com/office/drawing/2014/main" id="{FCAEC91A-B163-D6C3-FBC5-C0DF7C785EDF}"/>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29" name="Freeform 19">
                <a:extLst>
                  <a:ext uri="{FF2B5EF4-FFF2-40B4-BE49-F238E27FC236}">
                    <a16:creationId xmlns:a16="http://schemas.microsoft.com/office/drawing/2014/main" id="{6BF8399C-1216-71D1-846B-265EBA0EB00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30" name="Freeform 20">
                <a:extLst>
                  <a:ext uri="{FF2B5EF4-FFF2-40B4-BE49-F238E27FC236}">
                    <a16:creationId xmlns:a16="http://schemas.microsoft.com/office/drawing/2014/main" id="{A670FA74-10E0-DAC6-762C-D8A565108A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pic>
        <p:nvPicPr>
          <p:cNvPr id="20" name="Elementos multimedia en línea 19" descr="Organízate con Alexa">
            <a:hlinkClick r:id="" action="ppaction://media"/>
            <a:extLst>
              <a:ext uri="{FF2B5EF4-FFF2-40B4-BE49-F238E27FC236}">
                <a16:creationId xmlns:a16="http://schemas.microsoft.com/office/drawing/2014/main" id="{06970FED-361B-2751-E351-659B442849F1}"/>
              </a:ext>
            </a:extLst>
          </p:cNvPr>
          <p:cNvPicPr>
            <a:picLocks noRot="1" noChangeAspect="1"/>
          </p:cNvPicPr>
          <p:nvPr>
            <a:videoFile r:link="rId1"/>
          </p:nvPr>
        </p:nvPicPr>
        <p:blipFill>
          <a:blip r:embed="rId6"/>
          <a:stretch>
            <a:fillRect/>
          </a:stretch>
        </p:blipFill>
        <p:spPr>
          <a:xfrm>
            <a:off x="1114362" y="2787133"/>
            <a:ext cx="4981638" cy="3105660"/>
          </a:xfrm>
          <a:prstGeom prst="rect">
            <a:avLst/>
          </a:prstGeom>
        </p:spPr>
      </p:pic>
    </p:spTree>
    <p:extLst>
      <p:ext uri="{BB962C8B-B14F-4D97-AF65-F5344CB8AC3E}">
        <p14:creationId xmlns:p14="http://schemas.microsoft.com/office/powerpoint/2010/main" val="150652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9" descr="Mobile device with apps"/>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604" name="Google Shape;604;p9"/>
          <p:cNvSpPr txBox="1">
            <a:spLocks noGrp="1"/>
          </p:cNvSpPr>
          <p:nvPr>
            <p:ph type="body" idx="1"/>
          </p:nvPr>
        </p:nvSpPr>
        <p:spPr>
          <a:xfrm>
            <a:off x="7371760" y="608251"/>
            <a:ext cx="2667409" cy="64551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03</a:t>
            </a:r>
            <a:endParaRPr/>
          </a:p>
        </p:txBody>
      </p:sp>
      <p:sp>
        <p:nvSpPr>
          <p:cNvPr id="605" name="Google Shape;605;p9"/>
          <p:cNvSpPr/>
          <p:nvPr/>
        </p:nvSpPr>
        <p:spPr>
          <a:xfrm>
            <a:off x="4650377" y="3429000"/>
            <a:ext cx="575205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606" name="Google Shape;606;p9"/>
          <p:cNvSpPr txBox="1"/>
          <p:nvPr/>
        </p:nvSpPr>
        <p:spPr>
          <a:xfrm>
            <a:off x="4759020" y="3481298"/>
            <a:ext cx="5752054" cy="16619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400" b="1" i="0" u="none" strike="noStrike" cap="none" dirty="0">
                <a:solidFill>
                  <a:srgbClr val="242B62"/>
                </a:solidFill>
                <a:latin typeface="Calibri"/>
                <a:ea typeface="Calibri"/>
                <a:cs typeface="Calibri"/>
                <a:sym typeface="Calibri"/>
              </a:rPr>
              <a:t>SISTEMAS </a:t>
            </a:r>
            <a:r>
              <a:rPr lang="en-US" sz="3400" b="1" i="0" u="none" strike="noStrike" cap="none">
                <a:solidFill>
                  <a:srgbClr val="242B62"/>
                </a:solidFill>
                <a:latin typeface="Calibri"/>
                <a:ea typeface="Calibri"/>
                <a:cs typeface="Calibri"/>
                <a:sym typeface="Calibri"/>
              </a:rPr>
              <a:t>DE RECOMENDACIÓN (</a:t>
            </a:r>
            <a:r>
              <a:rPr lang="en-US" sz="3400" b="1" i="0" u="none" strike="noStrike" cap="none" dirty="0">
                <a:solidFill>
                  <a:srgbClr val="242B62"/>
                </a:solidFill>
                <a:latin typeface="Calibri"/>
                <a:ea typeface="Calibri"/>
                <a:cs typeface="Calibri"/>
                <a:sym typeface="Calibri"/>
              </a:rPr>
              <a:t>COMPRAS, VIAJES, SERVICIOS)</a:t>
            </a:r>
            <a:endParaRPr lang="en-US" sz="3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7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13" name="Google Shape;613;p78"/>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3333"/>
              </a:lnSpc>
              <a:spcBef>
                <a:spcPts val="0"/>
              </a:spcBef>
              <a:spcAft>
                <a:spcPts val="0"/>
              </a:spcAft>
              <a:buSzPts val="3600"/>
              <a:buNone/>
            </a:pPr>
            <a:r>
              <a:rPr lang="en-US" b="1" dirty="0"/>
              <a:t>¿Qué son las recomendaciones?</a:t>
            </a:r>
            <a:endParaRPr b="1" dirty="0"/>
          </a:p>
        </p:txBody>
      </p:sp>
      <p:sp>
        <p:nvSpPr>
          <p:cNvPr id="614" name="Google Shape;614;p78"/>
          <p:cNvSpPr txBox="1">
            <a:spLocks noGrp="1"/>
          </p:cNvSpPr>
          <p:nvPr>
            <p:ph type="body" idx="3"/>
          </p:nvPr>
        </p:nvSpPr>
        <p:spPr>
          <a:xfrm>
            <a:off x="4927638" y="1531657"/>
            <a:ext cx="6570233" cy="4501590"/>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A veces, la IA te sugiere cosas.</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Ejemplos: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Películas en </a:t>
            </a:r>
            <a:r>
              <a:rPr lang="en-US" dirty="0">
                <a:hlinkClick r:id="rId4"/>
              </a:rPr>
              <a:t>Netflix</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Productos en </a:t>
            </a:r>
            <a:r>
              <a:rPr lang="en-US" dirty="0">
                <a:hlinkClick r:id="rId5"/>
              </a:rPr>
              <a:t>Amazon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Rutas de viaje en </a:t>
            </a:r>
            <a:r>
              <a:rPr lang="en-US" dirty="0">
                <a:hlinkClick r:id="rId6"/>
              </a:rPr>
              <a:t>Google Maps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Restaurantes cercanos</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Estas sugerencias se </a:t>
            </a:r>
            <a:r>
              <a:rPr lang="en-US"/>
              <a:t>denominan </a:t>
            </a:r>
            <a:r>
              <a:rPr lang="en-US" b="1"/>
              <a:t>“sistemas de recomendación”.</a:t>
            </a:r>
            <a:endParaRPr dirty="0"/>
          </a:p>
        </p:txBody>
      </p:sp>
      <p:pic>
        <p:nvPicPr>
          <p:cNvPr id="615" name="Google Shape;615;p78" descr="A colorful circles with white lines and dots&#10;&#10;AI-generated content may be incorrect."/>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37"/>
          <p:cNvSpPr txBox="1">
            <a:spLocks noGrp="1"/>
          </p:cNvSpPr>
          <p:nvPr>
            <p:ph type="body" idx="1"/>
          </p:nvPr>
        </p:nvSpPr>
        <p:spPr>
          <a:xfrm>
            <a:off x="150779" y="1348154"/>
            <a:ext cx="5537860" cy="5080925"/>
          </a:xfrm>
          <a:prstGeom prst="rect">
            <a:avLst/>
          </a:prstGeom>
          <a:noFill/>
          <a:ln>
            <a:noFill/>
          </a:ln>
        </p:spPr>
        <p:txBody>
          <a:bodyPr spcFirstLastPara="1" wrap="square" lIns="91425" tIns="45700" rIns="91425" bIns="45700" anchor="t" anchorCtr="0">
            <a:noAutofit/>
          </a:bodyPr>
          <a:lstStyle/>
          <a:p>
            <a:pPr marL="228600" lvl="0" algn="l" rtl="0">
              <a:lnSpc>
                <a:spcPct val="90000"/>
              </a:lnSpc>
              <a:spcBef>
                <a:spcPts val="0"/>
              </a:spcBef>
              <a:spcAft>
                <a:spcPts val="600"/>
              </a:spcAft>
              <a:buClr>
                <a:schemeClr val="lt1"/>
              </a:buClr>
              <a:buSzPts val="2400"/>
              <a:buNone/>
            </a:pPr>
            <a:r>
              <a:rPr lang="en-US" i="1" dirty="0"/>
              <a:t>¿Alguna vez te has fijado en que una página web te recomienda algo? </a:t>
            </a:r>
            <a:r>
              <a:rPr lang="en-US" dirty="0"/>
              <a:t>¿Te resultó útil la sugerencia o no? El sistema intenta predecir lo que te podría gustar y te muestra sugerencias como productos, películas, rutas de viaje o restaurantes. Si buscas herramientas de jardinería, es posible que veas sugerencias de productos similares.</a:t>
            </a:r>
          </a:p>
          <a:p>
            <a:pPr marL="228600" lvl="0" algn="l" rtl="0">
              <a:lnSpc>
                <a:spcPct val="90000"/>
              </a:lnSpc>
              <a:spcBef>
                <a:spcPts val="0"/>
              </a:spcBef>
              <a:spcAft>
                <a:spcPts val="0"/>
              </a:spcAft>
              <a:buClr>
                <a:schemeClr val="lt1"/>
              </a:buClr>
              <a:buSzPts val="2400"/>
              <a:buNone/>
            </a:pPr>
            <a:r>
              <a:rPr lang="en-US" b="1" dirty="0"/>
              <a:t>Recuerda:</a:t>
            </a:r>
            <a:br>
              <a:rPr lang="en-US" dirty="0"/>
            </a:br>
            <a:r>
              <a:rPr lang="en-US" dirty="0"/>
              <a:t>Las sugerencias de la IA no siempre son correctas ni adecuadas.</a:t>
            </a:r>
            <a:br>
              <a:rPr lang="en-US" dirty="0"/>
            </a:br>
            <a:r>
              <a:rPr lang="en-US" dirty="0"/>
              <a:t>Compara siempre las opciones y toma tu propia decisión.</a:t>
            </a:r>
            <a:endParaRPr dirty="0"/>
          </a:p>
          <a:p>
            <a:pPr marL="228600" lvl="0" algn="l" rtl="0">
              <a:lnSpc>
                <a:spcPct val="90000"/>
              </a:lnSpc>
              <a:spcBef>
                <a:spcPts val="0"/>
              </a:spcBef>
              <a:spcAft>
                <a:spcPts val="0"/>
              </a:spcAft>
              <a:buClr>
                <a:schemeClr val="lt1"/>
              </a:buClr>
              <a:buSzPts val="2400"/>
              <a:buNone/>
            </a:pPr>
            <a:endParaRPr dirty="0"/>
          </a:p>
          <a:p>
            <a:pPr marL="228600" lvl="0" algn="l" rtl="0">
              <a:lnSpc>
                <a:spcPct val="90000"/>
              </a:lnSpc>
              <a:spcBef>
                <a:spcPts val="0"/>
              </a:spcBef>
              <a:spcAft>
                <a:spcPts val="0"/>
              </a:spcAft>
              <a:buClr>
                <a:schemeClr val="lt1"/>
              </a:buClr>
              <a:buSzPts val="2400"/>
              <a:buNone/>
            </a:pPr>
            <a:endParaRPr dirty="0"/>
          </a:p>
        </p:txBody>
      </p:sp>
      <p:sp>
        <p:nvSpPr>
          <p:cNvPr id="621" name="Google Shape;621;p37"/>
          <p:cNvSpPr txBox="1">
            <a:spLocks noGrp="1"/>
          </p:cNvSpPr>
          <p:nvPr>
            <p:ph type="body" idx="2"/>
          </p:nvPr>
        </p:nvSpPr>
        <p:spPr>
          <a:xfrm>
            <a:off x="150779" y="272627"/>
            <a:ext cx="653763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solidFill>
                  <a:srgbClr val="292668"/>
                </a:solidFill>
              </a:rPr>
              <a:t>Cómo funcionan las recomendaciones</a:t>
            </a:r>
            <a:endParaRPr dirty="0">
              <a:solidFill>
                <a:srgbClr val="292668"/>
              </a:solidFill>
            </a:endParaRPr>
          </a:p>
          <a:p>
            <a:pPr marL="0" lvl="0" indent="0" algn="l" rtl="0">
              <a:lnSpc>
                <a:spcPct val="90000"/>
              </a:lnSpc>
              <a:spcBef>
                <a:spcPts val="0"/>
              </a:spcBef>
              <a:spcAft>
                <a:spcPts val="0"/>
              </a:spcAft>
              <a:buClr>
                <a:schemeClr val="lt1"/>
              </a:buClr>
              <a:buSzPts val="3600"/>
              <a:buNone/>
            </a:pPr>
            <a:endParaRPr dirty="0">
              <a:solidFill>
                <a:srgbClr val="292668"/>
              </a:solidFill>
            </a:endParaRPr>
          </a:p>
        </p:txBody>
      </p:sp>
      <p:sp>
        <p:nvSpPr>
          <p:cNvPr id="622" name="Google Shape;622;p37"/>
          <p:cNvSpPr/>
          <p:nvPr/>
        </p:nvSpPr>
        <p:spPr>
          <a:xfrm>
            <a:off x="8409117" y="633657"/>
            <a:ext cx="2896067" cy="1157474"/>
          </a:xfrm>
          <a:custGeom>
            <a:avLst/>
            <a:gdLst/>
            <a:ahLst/>
            <a:cxnLst/>
            <a:rect l="l" t="t" r="r" b="b"/>
            <a:pathLst>
              <a:path w="5364" h="2142" extrusionOk="0">
                <a:moveTo>
                  <a:pt x="4955" y="2141"/>
                </a:moveTo>
                <a:lnTo>
                  <a:pt x="0" y="2141"/>
                </a:lnTo>
                <a:lnTo>
                  <a:pt x="0" y="0"/>
                </a:lnTo>
                <a:lnTo>
                  <a:pt x="4955" y="0"/>
                </a:lnTo>
                <a:lnTo>
                  <a:pt x="5363" y="1030"/>
                </a:lnTo>
                <a:lnTo>
                  <a:pt x="4955" y="2141"/>
                </a:ln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3" name="Google Shape;623;p37"/>
          <p:cNvSpPr/>
          <p:nvPr/>
        </p:nvSpPr>
        <p:spPr>
          <a:xfrm>
            <a:off x="7516005" y="490759"/>
            <a:ext cx="1462323" cy="1433744"/>
          </a:xfrm>
          <a:custGeom>
            <a:avLst/>
            <a:gdLst/>
            <a:ahLst/>
            <a:cxnLst/>
            <a:rect l="l" t="t" r="r" b="b"/>
            <a:pathLst>
              <a:path w="2706" h="2654" extrusionOk="0">
                <a:moveTo>
                  <a:pt x="2705" y="2653"/>
                </a:moveTo>
                <a:lnTo>
                  <a:pt x="0" y="2653"/>
                </a:lnTo>
                <a:lnTo>
                  <a:pt x="0" y="0"/>
                </a:lnTo>
                <a:lnTo>
                  <a:pt x="2705" y="0"/>
                </a:lnTo>
                <a:lnTo>
                  <a:pt x="2353" y="1338"/>
                </a:lnTo>
                <a:lnTo>
                  <a:pt x="2705" y="2653"/>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4" name="Google Shape;624;p37"/>
          <p:cNvSpPr/>
          <p:nvPr/>
        </p:nvSpPr>
        <p:spPr>
          <a:xfrm>
            <a:off x="6737210" y="2053111"/>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5" name="Google Shape;625;p37"/>
          <p:cNvSpPr/>
          <p:nvPr/>
        </p:nvSpPr>
        <p:spPr>
          <a:xfrm>
            <a:off x="5844098" y="1910213"/>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6" name="Google Shape;626;p37"/>
          <p:cNvSpPr/>
          <p:nvPr/>
        </p:nvSpPr>
        <p:spPr>
          <a:xfrm>
            <a:off x="8392385" y="3472565"/>
            <a:ext cx="2896067" cy="1157474"/>
          </a:xfrm>
          <a:custGeom>
            <a:avLst/>
            <a:gdLst/>
            <a:ahLst/>
            <a:cxnLst/>
            <a:rect l="l" t="t" r="r" b="b"/>
            <a:pathLst>
              <a:path w="5364" h="2143" extrusionOk="0">
                <a:moveTo>
                  <a:pt x="4955" y="2142"/>
                </a:moveTo>
                <a:lnTo>
                  <a:pt x="0" y="2142"/>
                </a:lnTo>
                <a:lnTo>
                  <a:pt x="0" y="0"/>
                </a:lnTo>
                <a:lnTo>
                  <a:pt x="4955" y="0"/>
                </a:lnTo>
                <a:lnTo>
                  <a:pt x="5363" y="1031"/>
                </a:lnTo>
                <a:lnTo>
                  <a:pt x="4955" y="2142"/>
                </a:ln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7" name="Google Shape;627;p37"/>
          <p:cNvSpPr/>
          <p:nvPr/>
        </p:nvSpPr>
        <p:spPr>
          <a:xfrm>
            <a:off x="7516005" y="3308231"/>
            <a:ext cx="1462323" cy="1433744"/>
          </a:xfrm>
          <a:custGeom>
            <a:avLst/>
            <a:gdLst/>
            <a:ahLst/>
            <a:cxnLst/>
            <a:rect l="l" t="t" r="r" b="b"/>
            <a:pathLst>
              <a:path w="2706" h="2653" extrusionOk="0">
                <a:moveTo>
                  <a:pt x="2705" y="2652"/>
                </a:moveTo>
                <a:lnTo>
                  <a:pt x="0" y="2652"/>
                </a:lnTo>
                <a:lnTo>
                  <a:pt x="0" y="0"/>
                </a:lnTo>
                <a:lnTo>
                  <a:pt x="2705" y="0"/>
                </a:lnTo>
                <a:lnTo>
                  <a:pt x="2353" y="1337"/>
                </a:lnTo>
                <a:lnTo>
                  <a:pt x="2705"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8" name="Google Shape;628;p37"/>
          <p:cNvSpPr/>
          <p:nvPr/>
        </p:nvSpPr>
        <p:spPr>
          <a:xfrm>
            <a:off x="6737210" y="4870583"/>
            <a:ext cx="2896067" cy="1157474"/>
          </a:xfrm>
          <a:custGeom>
            <a:avLst/>
            <a:gdLst/>
            <a:ahLst/>
            <a:cxnLst/>
            <a:rect l="l" t="t" r="r" b="b"/>
            <a:pathLst>
              <a:path w="5362" h="2142" extrusionOk="0">
                <a:moveTo>
                  <a:pt x="4954" y="2141"/>
                </a:moveTo>
                <a:lnTo>
                  <a:pt x="0" y="2141"/>
                </a:lnTo>
                <a:lnTo>
                  <a:pt x="0" y="0"/>
                </a:lnTo>
                <a:lnTo>
                  <a:pt x="4954" y="0"/>
                </a:lnTo>
                <a:lnTo>
                  <a:pt x="5361" y="1030"/>
                </a:lnTo>
                <a:lnTo>
                  <a:pt x="4954" y="2141"/>
                </a:ln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29" name="Google Shape;629;p37"/>
          <p:cNvSpPr/>
          <p:nvPr/>
        </p:nvSpPr>
        <p:spPr>
          <a:xfrm>
            <a:off x="5844098" y="4727685"/>
            <a:ext cx="1459941" cy="1433744"/>
          </a:xfrm>
          <a:custGeom>
            <a:avLst/>
            <a:gdLst/>
            <a:ahLst/>
            <a:cxnLst/>
            <a:rect l="l" t="t" r="r" b="b"/>
            <a:pathLst>
              <a:path w="2705" h="2653" extrusionOk="0">
                <a:moveTo>
                  <a:pt x="2704" y="2652"/>
                </a:moveTo>
                <a:lnTo>
                  <a:pt x="0" y="2652"/>
                </a:lnTo>
                <a:lnTo>
                  <a:pt x="0" y="0"/>
                </a:lnTo>
                <a:lnTo>
                  <a:pt x="2704" y="0"/>
                </a:lnTo>
                <a:lnTo>
                  <a:pt x="2354" y="1338"/>
                </a:lnTo>
                <a:lnTo>
                  <a:pt x="2704" y="2652"/>
                </a:ln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630" name="Google Shape;630;p37"/>
          <p:cNvSpPr txBox="1"/>
          <p:nvPr/>
        </p:nvSpPr>
        <p:spPr>
          <a:xfrm>
            <a:off x="8858257" y="999984"/>
            <a:ext cx="2466886"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tus búsquedas</a:t>
            </a:r>
            <a:endParaRPr sz="1400" b="0" i="0" u="none" strike="noStrike" cap="none">
              <a:solidFill>
                <a:srgbClr val="000000"/>
              </a:solidFill>
              <a:latin typeface="Arial"/>
              <a:ea typeface="Arial"/>
              <a:cs typeface="Arial"/>
              <a:sym typeface="Arial"/>
            </a:endParaRPr>
          </a:p>
        </p:txBody>
      </p:sp>
      <p:sp>
        <p:nvSpPr>
          <p:cNvPr id="631" name="Google Shape;631;p37"/>
          <p:cNvSpPr txBox="1"/>
          <p:nvPr/>
        </p:nvSpPr>
        <p:spPr>
          <a:xfrm>
            <a:off x="7060230" y="2410327"/>
            <a:ext cx="24835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tus elecciones anteriores</a:t>
            </a:r>
            <a:endParaRPr sz="1400" b="0" i="0" u="none" strike="noStrike" cap="none">
              <a:solidFill>
                <a:srgbClr val="000000"/>
              </a:solidFill>
              <a:latin typeface="Arial"/>
              <a:ea typeface="Arial"/>
              <a:cs typeface="Arial"/>
              <a:sym typeface="Arial"/>
            </a:endParaRPr>
          </a:p>
        </p:txBody>
      </p:sp>
      <p:sp>
        <p:nvSpPr>
          <p:cNvPr id="632" name="Google Shape;632;p37"/>
          <p:cNvSpPr txBox="1"/>
          <p:nvPr/>
        </p:nvSpPr>
        <p:spPr>
          <a:xfrm>
            <a:off x="8705816" y="3723123"/>
            <a:ext cx="251309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el comportamiento de otros usuarios</a:t>
            </a:r>
            <a:endParaRPr sz="1400" b="0" i="0" u="none" strike="noStrike" cap="none">
              <a:solidFill>
                <a:srgbClr val="000000"/>
              </a:solidFill>
              <a:latin typeface="Arial"/>
              <a:ea typeface="Arial"/>
              <a:cs typeface="Arial"/>
              <a:sym typeface="Arial"/>
            </a:endParaRPr>
          </a:p>
        </p:txBody>
      </p:sp>
      <p:sp>
        <p:nvSpPr>
          <p:cNvPr id="633" name="Google Shape;633;p37"/>
          <p:cNvSpPr txBox="1"/>
          <p:nvPr/>
        </p:nvSpPr>
        <p:spPr>
          <a:xfrm>
            <a:off x="6990619" y="5267181"/>
            <a:ext cx="2513094"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te sugiere cosas nuevas</a:t>
            </a:r>
            <a:endParaRPr sz="1400" b="0" i="0" u="none" strike="noStrike" cap="none">
              <a:solidFill>
                <a:srgbClr val="000000"/>
              </a:solidFill>
              <a:latin typeface="Arial"/>
              <a:ea typeface="Arial"/>
              <a:cs typeface="Arial"/>
              <a:sym typeface="Arial"/>
            </a:endParaRPr>
          </a:p>
        </p:txBody>
      </p:sp>
      <p:grpSp>
        <p:nvGrpSpPr>
          <p:cNvPr id="634" name="Google Shape;634;p37"/>
          <p:cNvGrpSpPr/>
          <p:nvPr/>
        </p:nvGrpSpPr>
        <p:grpSpPr>
          <a:xfrm>
            <a:off x="6092780" y="2154454"/>
            <a:ext cx="772300" cy="871495"/>
            <a:chOff x="4643578" y="432838"/>
            <a:chExt cx="1028134" cy="1160188"/>
          </a:xfrm>
        </p:grpSpPr>
        <p:sp>
          <p:nvSpPr>
            <p:cNvPr id="635" name="Google Shape;635;p37"/>
            <p:cNvSpPr/>
            <p:nvPr/>
          </p:nvSpPr>
          <p:spPr>
            <a:xfrm>
              <a:off x="5046765" y="465751"/>
              <a:ext cx="419643" cy="433356"/>
            </a:xfrm>
            <a:custGeom>
              <a:avLst/>
              <a:gdLst/>
              <a:ahLst/>
              <a:cxnLst/>
              <a:rect l="l" t="t" r="r" b="b"/>
              <a:pathLst>
                <a:path w="419643" h="433356" extrusionOk="0">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6" name="Google Shape;636;p37"/>
            <p:cNvGrpSpPr/>
            <p:nvPr/>
          </p:nvGrpSpPr>
          <p:grpSpPr>
            <a:xfrm>
              <a:off x="4643578" y="432838"/>
              <a:ext cx="1028134" cy="1160188"/>
              <a:chOff x="4643578" y="432838"/>
              <a:chExt cx="1028134" cy="1160188"/>
            </a:xfrm>
          </p:grpSpPr>
          <p:sp>
            <p:nvSpPr>
              <p:cNvPr id="637" name="Google Shape;637;p3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8" name="Google Shape;638;p37"/>
              <p:cNvGrpSpPr/>
              <p:nvPr/>
            </p:nvGrpSpPr>
            <p:grpSpPr>
              <a:xfrm>
                <a:off x="4643578" y="432838"/>
                <a:ext cx="1028134" cy="1160188"/>
                <a:chOff x="4643578" y="432838"/>
                <a:chExt cx="1028134" cy="1160188"/>
              </a:xfrm>
            </p:grpSpPr>
            <p:sp>
              <p:nvSpPr>
                <p:cNvPr id="639" name="Google Shape;639;p3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0" name="Google Shape;640;p3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grpSp>
        <p:nvGrpSpPr>
          <p:cNvPr id="641" name="Google Shape;641;p37"/>
          <p:cNvGrpSpPr/>
          <p:nvPr/>
        </p:nvGrpSpPr>
        <p:grpSpPr>
          <a:xfrm>
            <a:off x="7806886" y="3603467"/>
            <a:ext cx="837349" cy="785686"/>
            <a:chOff x="6615628" y="2116894"/>
            <a:chExt cx="1066935" cy="1001107"/>
          </a:xfrm>
        </p:grpSpPr>
        <p:sp>
          <p:nvSpPr>
            <p:cNvPr id="642" name="Google Shape;642;p37"/>
            <p:cNvSpPr/>
            <p:nvPr/>
          </p:nvSpPr>
          <p:spPr>
            <a:xfrm>
              <a:off x="7183381" y="2256775"/>
              <a:ext cx="285542" cy="320903"/>
            </a:xfrm>
            <a:custGeom>
              <a:avLst/>
              <a:gdLst/>
              <a:ahLst/>
              <a:cxnLst/>
              <a:rect l="l" t="t" r="r" b="b"/>
              <a:pathLst>
                <a:path w="285542" h="320903" extrusionOk="0">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43" name="Google Shape;643;p37"/>
            <p:cNvGrpSpPr/>
            <p:nvPr/>
          </p:nvGrpSpPr>
          <p:grpSpPr>
            <a:xfrm>
              <a:off x="6615628" y="2116894"/>
              <a:ext cx="1066935" cy="1001107"/>
              <a:chOff x="6615628" y="2116894"/>
              <a:chExt cx="1066935" cy="1001107"/>
            </a:xfrm>
          </p:grpSpPr>
          <p:sp>
            <p:nvSpPr>
              <p:cNvPr id="644" name="Google Shape;644;p37"/>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5" name="Google Shape;645;p37"/>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6" name="Google Shape;646;p37"/>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7" name="Google Shape;647;p37"/>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8" name="Google Shape;648;p37"/>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9" name="Google Shape;649;p37"/>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0" name="Google Shape;650;p37"/>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1" name="Google Shape;651;p37"/>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2" name="Google Shape;652;p37"/>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3" name="Google Shape;653;p37"/>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4" name="Google Shape;654;p37"/>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5" name="Google Shape;655;p37"/>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56" name="Google Shape;656;p37"/>
          <p:cNvGrpSpPr/>
          <p:nvPr/>
        </p:nvGrpSpPr>
        <p:grpSpPr>
          <a:xfrm>
            <a:off x="7835486" y="897147"/>
            <a:ext cx="676288" cy="676171"/>
            <a:chOff x="3258209" y="1217582"/>
            <a:chExt cx="4712093" cy="4711281"/>
          </a:xfrm>
        </p:grpSpPr>
        <p:sp>
          <p:nvSpPr>
            <p:cNvPr id="657" name="Google Shape;657;p37"/>
            <p:cNvSpPr/>
            <p:nvPr/>
          </p:nvSpPr>
          <p:spPr>
            <a:xfrm>
              <a:off x="3687633" y="4742937"/>
              <a:ext cx="759770" cy="759011"/>
            </a:xfrm>
            <a:custGeom>
              <a:avLst/>
              <a:gdLst/>
              <a:ahLst/>
              <a:cxnLst/>
              <a:rect l="l" t="t" r="r" b="b"/>
              <a:pathLst>
                <a:path w="759770" h="759011" extrusionOk="0">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8" name="Google Shape;658;p37"/>
            <p:cNvSpPr/>
            <p:nvPr/>
          </p:nvSpPr>
          <p:spPr>
            <a:xfrm>
              <a:off x="3686062" y="3374832"/>
              <a:ext cx="759133" cy="758614"/>
            </a:xfrm>
            <a:custGeom>
              <a:avLst/>
              <a:gdLst/>
              <a:ahLst/>
              <a:cxnLst/>
              <a:rect l="l" t="t" r="r" b="b"/>
              <a:pathLst>
                <a:path w="759133" h="758614" extrusionOk="0">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59" name="Google Shape;659;p37"/>
            <p:cNvGrpSpPr/>
            <p:nvPr/>
          </p:nvGrpSpPr>
          <p:grpSpPr>
            <a:xfrm>
              <a:off x="3258209" y="1217582"/>
              <a:ext cx="4712093" cy="4711281"/>
              <a:chOff x="3258209" y="1217582"/>
              <a:chExt cx="4712093" cy="4711281"/>
            </a:xfrm>
          </p:grpSpPr>
          <p:sp>
            <p:nvSpPr>
              <p:cNvPr id="660" name="Google Shape;660;p37"/>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1" name="Google Shape;661;p37"/>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2" name="Google Shape;662;p37"/>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3" name="Google Shape;663;p37"/>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4" name="Google Shape;664;p37"/>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5" name="Google Shape;665;p37"/>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6" name="Google Shape;666;p37"/>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7" name="Google Shape;667;p37"/>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8" name="Google Shape;668;p37"/>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9" name="Google Shape;669;p37"/>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0" name="Google Shape;670;p37"/>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1" name="Google Shape;671;p37"/>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2" name="Google Shape;672;p37"/>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3" name="Google Shape;673;p37"/>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4" name="Google Shape;674;p37"/>
          <p:cNvGrpSpPr/>
          <p:nvPr/>
        </p:nvGrpSpPr>
        <p:grpSpPr>
          <a:xfrm>
            <a:off x="6060098" y="4870583"/>
            <a:ext cx="872482" cy="1012568"/>
            <a:chOff x="8360213" y="3458151"/>
            <a:chExt cx="853935" cy="991043"/>
          </a:xfrm>
        </p:grpSpPr>
        <p:grpSp>
          <p:nvGrpSpPr>
            <p:cNvPr id="675" name="Google Shape;675;p37"/>
            <p:cNvGrpSpPr/>
            <p:nvPr/>
          </p:nvGrpSpPr>
          <p:grpSpPr>
            <a:xfrm>
              <a:off x="8599192" y="3595917"/>
              <a:ext cx="375981" cy="204367"/>
              <a:chOff x="2642504" y="3763150"/>
              <a:chExt cx="375981" cy="204367"/>
            </a:xfrm>
          </p:grpSpPr>
          <p:sp>
            <p:nvSpPr>
              <p:cNvPr id="676" name="Google Shape;676;p37"/>
              <p:cNvSpPr/>
              <p:nvPr/>
            </p:nvSpPr>
            <p:spPr>
              <a:xfrm>
                <a:off x="2813454" y="3763150"/>
                <a:ext cx="205031" cy="204367"/>
              </a:xfrm>
              <a:custGeom>
                <a:avLst/>
                <a:gdLst/>
                <a:ahLst/>
                <a:cxnLst/>
                <a:rect l="l" t="t" r="r" b="b"/>
                <a:pathLst>
                  <a:path w="205031" h="204367" extrusionOk="0">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7" name="Google Shape;677;p37"/>
              <p:cNvSpPr/>
              <p:nvPr/>
            </p:nvSpPr>
            <p:spPr>
              <a:xfrm>
                <a:off x="2642504" y="3763235"/>
                <a:ext cx="161142" cy="204281"/>
              </a:xfrm>
              <a:custGeom>
                <a:avLst/>
                <a:gdLst/>
                <a:ahLst/>
                <a:cxnLst/>
                <a:rect l="l" t="t" r="r" b="b"/>
                <a:pathLst>
                  <a:path w="161142" h="204281" extrusionOk="0">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7473B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78" name="Google Shape;678;p37"/>
            <p:cNvGrpSpPr/>
            <p:nvPr/>
          </p:nvGrpSpPr>
          <p:grpSpPr>
            <a:xfrm>
              <a:off x="8360213" y="3458151"/>
              <a:ext cx="853935" cy="991043"/>
              <a:chOff x="2403525" y="3625384"/>
              <a:chExt cx="853935" cy="991043"/>
            </a:xfrm>
          </p:grpSpPr>
          <p:sp>
            <p:nvSpPr>
              <p:cNvPr id="679" name="Google Shape;679;p37"/>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0" name="Google Shape;680;p37"/>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1" name="Google Shape;681;p37"/>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2" name="Google Shape;682;p37"/>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normAutofit/>
          </a:bodyPr>
          <a:lstStyle/>
          <a:p>
            <a:r>
              <a:rPr lang="en-IE" dirty="0"/>
              <a:t>A lo largo de este módulo y del </a:t>
            </a:r>
            <a:r>
              <a:rPr lang="en-IE"/>
              <a:t>curso “IA para seniors”… </a:t>
            </a:r>
            <a:r>
              <a:rPr lang="en-IE" dirty="0"/>
              <a:t>Si te encuentras con alguna palabra o término técnico que no conozcas, ¡puedes consultar en cualquier momento explicaciones sencillas en el </a:t>
            </a:r>
            <a:r>
              <a:rPr lang="en-IE" b="1" dirty="0"/>
              <a:t>glosario</a:t>
            </a:r>
            <a:r>
              <a:rPr lang="en-IE" dirty="0"/>
              <a:t> </a:t>
            </a:r>
            <a:r>
              <a:rPr lang="en-IE"/>
              <a:t>de “IA para seniors” </a:t>
            </a:r>
            <a:r>
              <a:rPr lang="en-IE" dirty="0"/>
              <a:t>de nuestra página web!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rgbClr val="292668"/>
                </a:solidFill>
              </a:rPr>
              <a:t>www.ai4seniorsproject.eu</a:t>
            </a:r>
          </a:p>
          <a:p>
            <a:endParaRPr lang="en-US" sz="3200" dirty="0">
              <a:solidFill>
                <a:srgbClr val="292668"/>
              </a:solidFill>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Caso práctico: María</a:t>
            </a:r>
            <a:endParaRPr dirty="0"/>
          </a:p>
        </p:txBody>
      </p:sp>
      <p:sp>
        <p:nvSpPr>
          <p:cNvPr id="688" name="Google Shape;688;p79"/>
          <p:cNvSpPr txBox="1">
            <a:spLocks noGrp="1"/>
          </p:cNvSpPr>
          <p:nvPr>
            <p:ph type="body" idx="3"/>
          </p:nvPr>
        </p:nvSpPr>
        <p:spPr>
          <a:xfrm>
            <a:off x="1651559" y="1784105"/>
            <a:ext cx="4949266" cy="4021291"/>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María (70) buscó billetes de tren.</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La página web le sugirió:</a:t>
            </a:r>
            <a:endParaRPr dirty="0"/>
          </a:p>
          <a:p>
            <a:pPr marL="0" lvl="0" indent="0" algn="l" rtl="0">
              <a:lnSpc>
                <a:spcPct val="103333"/>
              </a:lnSpc>
              <a:spcBef>
                <a:spcPts val="0"/>
              </a:spcBef>
              <a:spcAft>
                <a:spcPts val="0"/>
              </a:spcAft>
              <a:buClr>
                <a:srgbClr val="242B62"/>
              </a:buClr>
              <a:buSzPts val="2400"/>
              <a:buNone/>
            </a:pPr>
            <a:r>
              <a:rPr lang="en-US" dirty="0"/>
              <a:t>• horarios más económicos</a:t>
            </a:r>
            <a:endParaRPr dirty="0"/>
          </a:p>
          <a:p>
            <a:pPr marL="0" lvl="0" indent="0" algn="l" rtl="0">
              <a:lnSpc>
                <a:spcPct val="103333"/>
              </a:lnSpc>
              <a:spcBef>
                <a:spcPts val="0"/>
              </a:spcBef>
              <a:spcAft>
                <a:spcPts val="0"/>
              </a:spcAft>
              <a:buClr>
                <a:srgbClr val="242B62"/>
              </a:buClr>
              <a:buSzPts val="2400"/>
              <a:buNone/>
            </a:pPr>
            <a:r>
              <a:rPr lang="en-US" dirty="0"/>
              <a:t>• hoteles cercanos</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dirty="0"/>
              <a:t>Comparó las opciones antes de decidirse.</a:t>
            </a:r>
            <a:endParaRPr dirty="0"/>
          </a:p>
          <a:p>
            <a:pPr marL="0" lvl="0" indent="0" algn="l" rtl="0">
              <a:lnSpc>
                <a:spcPct val="103333"/>
              </a:lnSpc>
              <a:spcBef>
                <a:spcPts val="0"/>
              </a:spcBef>
              <a:spcAft>
                <a:spcPts val="0"/>
              </a:spcAft>
              <a:buClr>
                <a:srgbClr val="242B62"/>
              </a:buClr>
              <a:buSzPts val="2400"/>
              <a:buNone/>
            </a:pPr>
            <a:endParaRPr dirty="0"/>
          </a:p>
          <a:p>
            <a:pPr marL="0" lvl="0" indent="0" algn="l" rtl="0">
              <a:lnSpc>
                <a:spcPct val="103333"/>
              </a:lnSpc>
              <a:spcBef>
                <a:spcPts val="0"/>
              </a:spcBef>
              <a:spcAft>
                <a:spcPts val="0"/>
              </a:spcAft>
              <a:buClr>
                <a:srgbClr val="242B62"/>
              </a:buClr>
              <a:buSzPts val="2400"/>
              <a:buNone/>
            </a:pPr>
            <a:r>
              <a:rPr lang="en-US" b="1" dirty="0"/>
              <a:t>Las sugerencias de la IA pueden ser útiles, ¡pero compara siempre!</a:t>
            </a:r>
            <a:endParaRPr dirty="0"/>
          </a:p>
        </p:txBody>
      </p:sp>
      <p:pic>
        <p:nvPicPr>
          <p:cNvPr id="689" name="Google Shape;689;p79" descr="En bild som visar Människoansikte, person, leende, kläds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966760" y="2884487"/>
            <a:ext cx="3896842" cy="3973513"/>
          </a:xfrm>
          <a:prstGeom prst="rect">
            <a:avLst/>
          </a:prstGeom>
          <a:solidFill>
            <a:srgbClr val="D9D9D9"/>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pic>
        <p:nvPicPr>
          <p:cNvPr id="695" name="Google Shape;695;p80" descr="En bild som visar person, hand,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696" name="Google Shape;696;p80"/>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SzPts val="3600"/>
              <a:buNone/>
            </a:pPr>
            <a:r>
              <a:rPr lang="en-US" b="1" dirty="0"/>
              <a:t>Ejercicio: </a:t>
            </a:r>
            <a:r>
              <a:rPr lang="en-US" sz="3600" dirty="0"/>
              <a:t>Recomendaciones de IA</a:t>
            </a:r>
            <a:endParaRPr dirty="0"/>
          </a:p>
          <a:p>
            <a:pPr marL="0" marR="0" lvl="0" indent="0" algn="l" rtl="0">
              <a:lnSpc>
                <a:spcPct val="103333"/>
              </a:lnSpc>
              <a:spcBef>
                <a:spcPts val="0"/>
              </a:spcBef>
              <a:spcAft>
                <a:spcPts val="0"/>
              </a:spcAft>
              <a:buSzPts val="3600"/>
              <a:buNone/>
            </a:pPr>
            <a:endParaRPr dirty="0"/>
          </a:p>
        </p:txBody>
      </p:sp>
      <p:sp>
        <p:nvSpPr>
          <p:cNvPr id="697" name="Google Shape;697;p80"/>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103333"/>
              </a:lnSpc>
              <a:spcBef>
                <a:spcPts val="0"/>
              </a:spcBef>
              <a:spcAft>
                <a:spcPts val="0"/>
              </a:spcAft>
              <a:buClr>
                <a:srgbClr val="242B62"/>
              </a:buClr>
              <a:buSzPts val="3840"/>
              <a:buFont typeface="Arial"/>
              <a:buNone/>
            </a:pPr>
            <a:r>
              <a:rPr lang="en-US" dirty="0"/>
              <a:t>Piensa en alguna ocasión en la que una página web o una aplicación te haya sugerido algo.</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dirty="0"/>
              <a:t>Ejemplos: compras por Internet, películas o series de televisión, rutas de viaje, servicios cercanos</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marR="0" lvl="0" indent="-228600" algn="l" rtl="0">
              <a:lnSpc>
                <a:spcPct val="103333"/>
              </a:lnSpc>
              <a:spcBef>
                <a:spcPts val="0"/>
              </a:spcBef>
              <a:spcAft>
                <a:spcPts val="0"/>
              </a:spcAft>
              <a:buClr>
                <a:srgbClr val="242B62"/>
              </a:buClr>
              <a:buSzPts val="3840"/>
              <a:buFont typeface="Arial"/>
              <a:buNone/>
            </a:pPr>
            <a:r>
              <a:rPr lang="en-US" b="1" dirty="0"/>
              <a:t>Reflexión: </a:t>
            </a:r>
            <a:r>
              <a:rPr lang="en-US" dirty="0"/>
              <a:t>¿Te resultó útil? ¿Se ajustaba a tus necesidades? ¿Seguiste la sugerencia o elegiste otra cosa?</a:t>
            </a:r>
            <a:endParaRPr dirty="0"/>
          </a:p>
          <a:p>
            <a:pPr marL="457200" marR="0" lvl="0" indent="-228600" algn="l" rtl="0">
              <a:lnSpc>
                <a:spcPct val="103333"/>
              </a:lnSpc>
              <a:spcBef>
                <a:spcPts val="0"/>
              </a:spcBef>
              <a:spcAft>
                <a:spcPts val="0"/>
              </a:spcAft>
              <a:buClr>
                <a:srgbClr val="242B62"/>
              </a:buClr>
              <a:buSzPts val="3840"/>
              <a:buFont typeface="Arial"/>
              <a:buNone/>
            </a:pPr>
            <a:endParaRPr dirty="0"/>
          </a:p>
          <a:p>
            <a:pPr marL="457200" lvl="0" indent="-228600">
              <a:buSzPts val="3840"/>
            </a:pPr>
            <a:r>
              <a:rPr lang="en-US" dirty="0"/>
              <a:t>Aunque las sugerencias de la IA pueden resultar útiles, no deben considerarse decisiones.</a:t>
            </a:r>
            <a:endParaRPr dirty="0"/>
          </a:p>
        </p:txBody>
      </p:sp>
      <p:pic>
        <p:nvPicPr>
          <p:cNvPr id="698" name="Google Shape;698;p80"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11" descr="Man relax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r="-40"/>
          <a:stretch>
            <a:fillRect/>
          </a:stretch>
        </p:blipFill>
        <p:spPr>
          <a:xfrm>
            <a:off x="238772" y="2626822"/>
            <a:ext cx="7708195" cy="3396829"/>
          </a:xfrm>
          <a:prstGeom prst="rect">
            <a:avLst/>
          </a:prstGeom>
          <a:solidFill>
            <a:srgbClr val="D9D9D9"/>
          </a:solidFill>
          <a:ln>
            <a:noFill/>
          </a:ln>
        </p:spPr>
      </p:pic>
      <p:sp>
        <p:nvSpPr>
          <p:cNvPr id="705" name="Google Shape;705;p11"/>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04</a:t>
            </a:r>
            <a:endParaRPr/>
          </a:p>
        </p:txBody>
      </p:sp>
      <p:sp>
        <p:nvSpPr>
          <p:cNvPr id="706" name="Google Shape;706;p11"/>
          <p:cNvSpPr/>
          <p:nvPr/>
        </p:nvSpPr>
        <p:spPr>
          <a:xfrm>
            <a:off x="4798424" y="3429000"/>
            <a:ext cx="5604008"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07" name="Google Shape;707;p11"/>
          <p:cNvSpPr txBox="1"/>
          <p:nvPr/>
        </p:nvSpPr>
        <p:spPr>
          <a:xfrm>
            <a:off x="4798424" y="3481298"/>
            <a:ext cx="571265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COMPRENDER LOS LÍMITES DE LA IA Y EVITAR LA DEPENDENCIA EXCESIVA</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pic>
        <p:nvPicPr>
          <p:cNvPr id="713" name="Google Shape;713;p82" descr="En bild som visar person, inomhus, klädsel, Människoansikte&#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14" name="Google Shape;714;p82"/>
          <p:cNvSpPr txBox="1">
            <a:spLocks noGrp="1"/>
          </p:cNvSpPr>
          <p:nvPr>
            <p:ph type="body" idx="1"/>
          </p:nvPr>
        </p:nvSpPr>
        <p:spPr>
          <a:xfrm>
            <a:off x="4927638" y="630517"/>
            <a:ext cx="5997036" cy="697353"/>
          </a:xfrm>
          <a:prstGeom prst="rect">
            <a:avLst/>
          </a:prstGeom>
          <a:noFill/>
          <a:ln>
            <a:noFill/>
          </a:ln>
        </p:spPr>
        <p:txBody>
          <a:bodyPr spcFirstLastPara="1" wrap="square" lIns="91425" tIns="45700" rIns="91425" bIns="45700" anchor="t" anchorCtr="0">
            <a:normAutofit fontScale="92500"/>
          </a:bodyPr>
          <a:lstStyle/>
          <a:p>
            <a:pPr marL="0" marR="0" lvl="0" indent="0" algn="l" rtl="0">
              <a:lnSpc>
                <a:spcPct val="103333"/>
              </a:lnSpc>
              <a:spcBef>
                <a:spcPts val="0"/>
              </a:spcBef>
              <a:spcAft>
                <a:spcPts val="0"/>
              </a:spcAft>
              <a:buSzPts val="3600"/>
              <a:buNone/>
            </a:pPr>
            <a:r>
              <a:rPr lang="en-US" b="1" dirty="0"/>
              <a:t>La IA es útil, pero no es perfecta</a:t>
            </a:r>
            <a:endParaRPr b="1" dirty="0"/>
          </a:p>
        </p:txBody>
      </p:sp>
      <p:sp>
        <p:nvSpPr>
          <p:cNvPr id="715" name="Google Shape;715;p82"/>
          <p:cNvSpPr txBox="1">
            <a:spLocks noGrp="1"/>
          </p:cNvSpPr>
          <p:nvPr>
            <p:ph type="body" idx="3"/>
          </p:nvPr>
        </p:nvSpPr>
        <p:spPr>
          <a:xfrm>
            <a:off x="4737463" y="1296522"/>
            <a:ext cx="7175863" cy="450159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sz="2200" dirty="0"/>
              <a:t>Las herramientas de IA pueden ayudarnos con las tareas cotidianas, pero no comprenden el mundo realmente como lo hacemos los humanos.</a:t>
            </a:r>
            <a:endParaRPr sz="2200" dirty="0"/>
          </a:p>
          <a:p>
            <a:pPr marL="457200" marR="0" lvl="0" indent="-228600" algn="l" rtl="0">
              <a:lnSpc>
                <a:spcPct val="103333"/>
              </a:lnSpc>
              <a:spcBef>
                <a:spcPts val="0"/>
              </a:spcBef>
              <a:spcAft>
                <a:spcPts val="0"/>
              </a:spcAft>
              <a:buClr>
                <a:srgbClr val="242B62"/>
              </a:buClr>
              <a:buSzPts val="2400"/>
              <a:buFont typeface="Arial"/>
              <a:buNone/>
            </a:pPr>
            <a:endParaRPr sz="2200" dirty="0"/>
          </a:p>
          <a:p>
            <a:pPr marL="457200" marR="0" lvl="0" indent="-228600" algn="l" rtl="0">
              <a:lnSpc>
                <a:spcPct val="103333"/>
              </a:lnSpc>
              <a:spcBef>
                <a:spcPts val="0"/>
              </a:spcBef>
              <a:spcAft>
                <a:spcPts val="0"/>
              </a:spcAft>
              <a:buClr>
                <a:srgbClr val="242B62"/>
              </a:buClr>
              <a:buSzPts val="2400"/>
              <a:buFont typeface="Arial"/>
              <a:buNone/>
            </a:pPr>
            <a:r>
              <a:rPr lang="en-US" sz="2200" dirty="0"/>
              <a:t>A veces, la IA puede:</a:t>
            </a:r>
            <a:endParaRPr sz="2200"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sz="2200" dirty="0"/>
              <a:t>dar </a:t>
            </a:r>
            <a:r>
              <a:rPr lang="en-US" sz="2200" b="1" dirty="0"/>
              <a:t>respuestas incorrectas</a:t>
            </a:r>
            <a:endParaRPr sz="2200"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sz="2200" dirty="0"/>
              <a:t>malinterpretar una pregunta</a:t>
            </a:r>
            <a:endParaRPr sz="2200"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sz="2200" dirty="0"/>
              <a:t>proporcionar </a:t>
            </a:r>
            <a:r>
              <a:rPr lang="en-US" sz="2200" b="1" dirty="0"/>
              <a:t>información desactualizada</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IE" sz="2200" dirty="0"/>
              <a:t>dar una </a:t>
            </a:r>
            <a:r>
              <a:rPr lang="en-IE" sz="2200" b="1" dirty="0"/>
              <a:t>respuesta sesgada</a:t>
            </a:r>
            <a:endParaRPr sz="2200"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sz="2200" dirty="0"/>
              <a:t>parecer segura incluso cuando la respuesta es incorrecta</a:t>
            </a:r>
          </a:p>
          <a:p>
            <a:pPr marL="457200" marR="0" lvl="0" indent="-228600" algn="l" rtl="0">
              <a:lnSpc>
                <a:spcPct val="103333"/>
              </a:lnSpc>
              <a:spcBef>
                <a:spcPts val="0"/>
              </a:spcBef>
              <a:spcAft>
                <a:spcPts val="0"/>
              </a:spcAft>
              <a:buClr>
                <a:srgbClr val="242B62"/>
              </a:buClr>
              <a:buSzPts val="2400"/>
              <a:buFont typeface="Arial"/>
              <a:buNone/>
            </a:pPr>
            <a:endParaRPr lang="en-US" sz="2200" dirty="0"/>
          </a:p>
          <a:p>
            <a:pPr marL="457200" marR="0" lvl="0" indent="-228600" algn="l" rtl="0">
              <a:lnSpc>
                <a:spcPct val="103333"/>
              </a:lnSpc>
              <a:spcBef>
                <a:spcPts val="0"/>
              </a:spcBef>
              <a:spcAft>
                <a:spcPts val="0"/>
              </a:spcAft>
              <a:buClr>
                <a:srgbClr val="242B62"/>
              </a:buClr>
              <a:buSzPts val="2400"/>
              <a:buFont typeface="Arial"/>
              <a:buNone/>
            </a:pPr>
            <a:r>
              <a:rPr lang="en-US" sz="2200" b="1" dirty="0">
                <a:highlight>
                  <a:srgbClr val="EBCB1F"/>
                </a:highlight>
              </a:rPr>
              <a:t>CONSEJO</a:t>
            </a:r>
            <a:r>
              <a:rPr lang="en-US" sz="2200" dirty="0">
                <a:highlight>
                  <a:srgbClr val="EBCB1F"/>
                </a:highlight>
              </a:rPr>
              <a:t>: </a:t>
            </a:r>
            <a:r>
              <a:rPr lang="en-US" sz="2200" dirty="0"/>
              <a:t>No pasa nada por pedirle a tu herramienta de IA </a:t>
            </a:r>
            <a:r>
              <a:rPr lang="en-US" sz="2200" b="1" dirty="0"/>
              <a:t>pruebas </a:t>
            </a:r>
            <a:r>
              <a:rPr lang="en-US" sz="2200" dirty="0"/>
              <a:t>o justificaciones de su respuesta o información. Algunas herramientas indican un nivel de confianza, lo que puede ser un buen indicador de si la información es veraz o no.</a:t>
            </a:r>
            <a:endParaRPr sz="2200" dirty="0"/>
          </a:p>
        </p:txBody>
      </p:sp>
      <p:pic>
        <p:nvPicPr>
          <p:cNvPr id="716" name="Google Shape;716;p82"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83"/>
          <p:cNvSpPr txBox="1">
            <a:spLocks noGrp="1"/>
          </p:cNvSpPr>
          <p:nvPr>
            <p:ph type="body" idx="1"/>
          </p:nvPr>
        </p:nvSpPr>
        <p:spPr>
          <a:xfrm>
            <a:off x="5851922" y="909790"/>
            <a:ext cx="5154698" cy="697353"/>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03333"/>
              </a:lnSpc>
              <a:spcBef>
                <a:spcPts val="0"/>
              </a:spcBef>
              <a:spcAft>
                <a:spcPts val="0"/>
              </a:spcAft>
              <a:buClr>
                <a:srgbClr val="242B62"/>
              </a:buClr>
              <a:buSzPts val="3600"/>
              <a:buNone/>
            </a:pPr>
            <a:r>
              <a:rPr lang="en-US" b="1"/>
              <a:t>¿Puede la IA cometer errores?</a:t>
            </a:r>
            <a:endParaRPr/>
          </a:p>
        </p:txBody>
      </p:sp>
      <p:pic>
        <p:nvPicPr>
          <p:cNvPr id="723" name="Google Shape;723;p83" descr="A person and person smiling with pink balloons&#10;&#10;AI-generated content may be incorrect."/>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35768" y="2347106"/>
            <a:ext cx="4501280" cy="3433062"/>
          </a:xfrm>
          <a:prstGeom prst="rect">
            <a:avLst/>
          </a:prstGeom>
          <a:solidFill>
            <a:srgbClr val="D8D8D8"/>
          </a:solidFill>
          <a:ln>
            <a:noFill/>
          </a:ln>
        </p:spPr>
      </p:pic>
      <p:sp>
        <p:nvSpPr>
          <p:cNvPr id="724" name="Google Shape;724;p83"/>
          <p:cNvSpPr txBox="1">
            <a:spLocks noGrp="1"/>
          </p:cNvSpPr>
          <p:nvPr>
            <p:ph type="body" idx="2"/>
          </p:nvPr>
        </p:nvSpPr>
        <p:spPr>
          <a:xfrm>
            <a:off x="5851922" y="1520230"/>
            <a:ext cx="5819460" cy="508796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La IA debería </a:t>
            </a:r>
            <a:r>
              <a:rPr lang="en-US" b="1" dirty="0"/>
              <a:t>ayudarte</a:t>
            </a:r>
            <a:r>
              <a:rPr lang="en-US" dirty="0"/>
              <a:t>, no sustituir tu capacidad de tomar decisiones.</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Usos adecuados: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Recordatorios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a:t>
            </a:r>
            <a:r>
              <a:rPr lang="en-US" dirty="0" err="1"/>
              <a:t>Organización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Búsqueda de información</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Ten cuidado con: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Consejos de salud</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Decisiones financieras</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a:t>
            </a:r>
            <a:r>
              <a:rPr lang="en-US" i="1" dirty="0"/>
              <a:t>O </a:t>
            </a:r>
            <a:r>
              <a:rPr lang="en-US" dirty="0"/>
              <a:t>mira el vídeo en </a:t>
            </a:r>
            <a:r>
              <a:rPr lang="en-US" u="sng" dirty="0" err="1">
                <a:solidFill>
                  <a:schemeClr val="hlink"/>
                </a:solidFill>
                <a:hlinkClick r:id="rId5"/>
              </a:rPr>
              <a:t>YouTube</a:t>
            </a:r>
            <a:r>
              <a:rPr lang="en-US" dirty="0"/>
              <a:t>!</a:t>
            </a: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sp>
        <p:nvSpPr>
          <p:cNvPr id="3" name="TextBox 2">
            <a:extLst>
              <a:ext uri="{FF2B5EF4-FFF2-40B4-BE49-F238E27FC236}">
                <a16:creationId xmlns:a16="http://schemas.microsoft.com/office/drawing/2014/main" id="{741DCA9F-49A8-2A19-573D-F0AE6CAD845A}"/>
              </a:ext>
            </a:extLst>
          </p:cNvPr>
          <p:cNvSpPr txBox="1"/>
          <p:nvPr/>
        </p:nvSpPr>
        <p:spPr>
          <a:xfrm>
            <a:off x="985838" y="6385024"/>
            <a:ext cx="6524624" cy="307777"/>
          </a:xfrm>
          <a:prstGeom prst="rect">
            <a:avLst/>
          </a:prstGeom>
          <a:noFill/>
        </p:spPr>
        <p:txBody>
          <a:bodyPr wrap="square">
            <a:spAutoFit/>
          </a:bodyPr>
          <a:lstStyle/>
          <a:p>
            <a:r>
              <a:rPr lang="en-US" dirty="0">
                <a:hlinkClick r:id="rId5"/>
              </a:rPr>
              <a:t>6. Por qué la IA puede cometer errores - YouTube</a:t>
            </a:r>
            <a:endParaRPr lang="en-IE" dirty="0"/>
          </a:p>
        </p:txBody>
      </p:sp>
      <p:pic>
        <p:nvPicPr>
          <p:cNvPr id="4" name="Online Media 3" title="6. Here's why AI can make mistakes">
            <a:hlinkClick r:id="" action="ppaction://media"/>
            <a:extLst>
              <a:ext uri="{FF2B5EF4-FFF2-40B4-BE49-F238E27FC236}">
                <a16:creationId xmlns:a16="http://schemas.microsoft.com/office/drawing/2014/main" id="{E6D29041-FB75-EE3F-7093-14F3725F874B}"/>
              </a:ext>
            </a:extLst>
          </p:cNvPr>
          <p:cNvPicPr>
            <a:picLocks noRot="1" noChangeAspect="1"/>
          </p:cNvPicPr>
          <p:nvPr>
            <a:videoFile r:link="rId1"/>
          </p:nvPr>
        </p:nvPicPr>
        <p:blipFill>
          <a:blip r:embed="rId6"/>
          <a:stretch>
            <a:fillRect/>
          </a:stretch>
        </p:blipFill>
        <p:spPr>
          <a:xfrm>
            <a:off x="635768" y="2329656"/>
            <a:ext cx="4577415" cy="3518694"/>
          </a:xfrm>
          <a:prstGeom prst="rect">
            <a:avLst/>
          </a:prstGeom>
        </p:spPr>
      </p:pic>
      <p:grpSp>
        <p:nvGrpSpPr>
          <p:cNvPr id="2" name="Graphic 4">
            <a:extLst>
              <a:ext uri="{FF2B5EF4-FFF2-40B4-BE49-F238E27FC236}">
                <a16:creationId xmlns:a16="http://schemas.microsoft.com/office/drawing/2014/main" id="{03480E1B-CFD6-EAFD-6BEB-464E645E7BF6}"/>
              </a:ext>
            </a:extLst>
          </p:cNvPr>
          <p:cNvGrpSpPr/>
          <p:nvPr/>
        </p:nvGrpSpPr>
        <p:grpSpPr>
          <a:xfrm rot="18653541">
            <a:off x="10446486" y="6006914"/>
            <a:ext cx="331560" cy="756218"/>
            <a:chOff x="9129274" y="2719113"/>
            <a:chExt cx="717139" cy="1386497"/>
          </a:xfrm>
          <a:solidFill>
            <a:srgbClr val="242B62"/>
          </a:solidFill>
        </p:grpSpPr>
        <p:grpSp>
          <p:nvGrpSpPr>
            <p:cNvPr id="5" name="Graphic 4">
              <a:extLst>
                <a:ext uri="{FF2B5EF4-FFF2-40B4-BE49-F238E27FC236}">
                  <a16:creationId xmlns:a16="http://schemas.microsoft.com/office/drawing/2014/main" id="{3A9082A9-0582-C943-9D5A-AA6A593D8D5B}"/>
                </a:ext>
              </a:extLst>
            </p:cNvPr>
            <p:cNvGrpSpPr/>
            <p:nvPr/>
          </p:nvGrpSpPr>
          <p:grpSpPr>
            <a:xfrm>
              <a:off x="9159507" y="2719113"/>
              <a:ext cx="446280" cy="440141"/>
              <a:chOff x="9159507" y="2719113"/>
              <a:chExt cx="446280" cy="440141"/>
            </a:xfrm>
            <a:grpFill/>
          </p:grpSpPr>
          <p:sp>
            <p:nvSpPr>
              <p:cNvPr id="14" name="Freeform 21">
                <a:extLst>
                  <a:ext uri="{FF2B5EF4-FFF2-40B4-BE49-F238E27FC236}">
                    <a16:creationId xmlns:a16="http://schemas.microsoft.com/office/drawing/2014/main" id="{12C8D246-E3E9-EA4B-6273-1794A617173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5" name="Freeform 22">
                <a:extLst>
                  <a:ext uri="{FF2B5EF4-FFF2-40B4-BE49-F238E27FC236}">
                    <a16:creationId xmlns:a16="http://schemas.microsoft.com/office/drawing/2014/main" id="{6B2903EA-99C1-7A9E-CEBC-7A082CF5936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6" name="Graphic 4">
              <a:extLst>
                <a:ext uri="{FF2B5EF4-FFF2-40B4-BE49-F238E27FC236}">
                  <a16:creationId xmlns:a16="http://schemas.microsoft.com/office/drawing/2014/main" id="{A80958F8-E77F-9C9A-B23C-C4A2DAC7218E}"/>
                </a:ext>
              </a:extLst>
            </p:cNvPr>
            <p:cNvGrpSpPr/>
            <p:nvPr/>
          </p:nvGrpSpPr>
          <p:grpSpPr>
            <a:xfrm>
              <a:off x="9129274" y="2893887"/>
              <a:ext cx="717139" cy="1211724"/>
              <a:chOff x="9129274" y="2893887"/>
              <a:chExt cx="717139" cy="1211724"/>
            </a:xfrm>
            <a:grpFill/>
          </p:grpSpPr>
          <p:sp>
            <p:nvSpPr>
              <p:cNvPr id="7" name="Freeform 14">
                <a:extLst>
                  <a:ext uri="{FF2B5EF4-FFF2-40B4-BE49-F238E27FC236}">
                    <a16:creationId xmlns:a16="http://schemas.microsoft.com/office/drawing/2014/main" id="{93A9E9A8-ECB3-11D9-5DD6-EC46006997AB}"/>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5">
                <a:extLst>
                  <a:ext uri="{FF2B5EF4-FFF2-40B4-BE49-F238E27FC236}">
                    <a16:creationId xmlns:a16="http://schemas.microsoft.com/office/drawing/2014/main" id="{BF280C25-422D-E120-CA48-B498A9A35B9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6">
                <a:extLst>
                  <a:ext uri="{FF2B5EF4-FFF2-40B4-BE49-F238E27FC236}">
                    <a16:creationId xmlns:a16="http://schemas.microsoft.com/office/drawing/2014/main" id="{1729A1F0-03E1-AED1-9FCA-6DC83831EF1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7">
                <a:extLst>
                  <a:ext uri="{FF2B5EF4-FFF2-40B4-BE49-F238E27FC236}">
                    <a16:creationId xmlns:a16="http://schemas.microsoft.com/office/drawing/2014/main" id="{78AA1A2F-039B-7D3B-0E30-1B7E2D89F84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18">
                <a:extLst>
                  <a:ext uri="{FF2B5EF4-FFF2-40B4-BE49-F238E27FC236}">
                    <a16:creationId xmlns:a16="http://schemas.microsoft.com/office/drawing/2014/main" id="{03865A7C-C748-C2B8-BA45-D17CD8587C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2" name="Freeform 19">
                <a:extLst>
                  <a:ext uri="{FF2B5EF4-FFF2-40B4-BE49-F238E27FC236}">
                    <a16:creationId xmlns:a16="http://schemas.microsoft.com/office/drawing/2014/main" id="{07D97661-9970-E867-4C0B-4C103F8C524A}"/>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3" name="Freeform 20">
                <a:extLst>
                  <a:ext uri="{FF2B5EF4-FFF2-40B4-BE49-F238E27FC236}">
                    <a16:creationId xmlns:a16="http://schemas.microsoft.com/office/drawing/2014/main" id="{CF27DB62-AD73-2FE6-AC78-1D4C2EBE284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2"/>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b="1" dirty="0">
                <a:latin typeface="Calibri" panose="020F0502020204030204" pitchFamily="34" charset="0"/>
                <a:ea typeface="Calibri" panose="020F0502020204030204" pitchFamily="34" charset="0"/>
                <a:cs typeface="Calibri" panose="020F0502020204030204" pitchFamily="34" charset="0"/>
              </a:rPr>
              <a:t>Caso práctico: John</a:t>
            </a:r>
            <a:endParaRPr b="1" dirty="0">
              <a:latin typeface="Calibri" panose="020F0502020204030204" pitchFamily="34" charset="0"/>
              <a:ea typeface="Calibri" panose="020F0502020204030204" pitchFamily="34" charset="0"/>
              <a:cs typeface="Calibri" panose="020F0502020204030204" pitchFamily="34" charset="0"/>
            </a:endParaRPr>
          </a:p>
        </p:txBody>
      </p:sp>
      <p:sp>
        <p:nvSpPr>
          <p:cNvPr id="731" name="Google Shape;731;p12"/>
          <p:cNvSpPr txBox="1">
            <a:spLocks noGrp="1"/>
          </p:cNvSpPr>
          <p:nvPr>
            <p:ph type="body" idx="2"/>
          </p:nvPr>
        </p:nvSpPr>
        <p:spPr>
          <a:xfrm>
            <a:off x="763724" y="1836123"/>
            <a:ext cx="1066455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John (74) preguntó a un asistente de IA cuál era la dosis de su medicación.</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La respuesta parecía correcta, pero no estaba seguro.</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Lo consultó con un farmacéutico y resultó que la IA se había equivocado.</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dirty="0">
                <a:latin typeface="Calibri" panose="020F0502020204030204" pitchFamily="34" charset="0"/>
                <a:ea typeface="Calibri" panose="020F0502020204030204" pitchFamily="34" charset="0"/>
                <a:cs typeface="Calibri" panose="020F0502020204030204" pitchFamily="34" charset="0"/>
              </a:rPr>
              <a:t>Moraleja: la IA puede cometer errores, sobre todo con la información sanitaria.</a:t>
            </a: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endParaRPr dirty="0">
              <a:latin typeface="Calibri" panose="020F0502020204030204" pitchFamily="34" charset="0"/>
              <a:ea typeface="Calibri" panose="020F0502020204030204" pitchFamily="34" charset="0"/>
              <a:cs typeface="Calibri" panose="020F0502020204030204" pitchFamily="34" charset="0"/>
            </a:endParaRPr>
          </a:p>
          <a:p>
            <a:pPr marL="457200" marR="0" lvl="0" indent="-228600" algn="l" rtl="0">
              <a:lnSpc>
                <a:spcPct val="103333"/>
              </a:lnSpc>
              <a:spcBef>
                <a:spcPts val="0"/>
              </a:spcBef>
              <a:spcAft>
                <a:spcPts val="0"/>
              </a:spcAft>
              <a:buClr>
                <a:srgbClr val="242B62"/>
              </a:buClr>
              <a:buSzPts val="2400"/>
              <a:buFont typeface="Arial"/>
              <a:buNone/>
            </a:pPr>
            <a:r>
              <a:rPr lang="en-US" sz="2400" b="1" dirty="0">
                <a:latin typeface="Calibri" panose="020F0502020204030204" pitchFamily="34" charset="0"/>
                <a:ea typeface="Calibri" panose="020F0502020204030204" pitchFamily="34" charset="0"/>
                <a:cs typeface="Calibri" panose="020F0502020204030204" pitchFamily="34" charset="0"/>
              </a:rPr>
              <a:t>¡Consulta siempre los consejos importantes con un profesional de confianza!</a:t>
            </a:r>
            <a:endParaRPr b="1"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03333"/>
              </a:lnSpc>
              <a:spcBef>
                <a:spcPts val="0"/>
              </a:spcBef>
              <a:spcAft>
                <a:spcPts val="0"/>
              </a:spcAft>
              <a:buSzPts val="2400"/>
              <a:buNone/>
            </a:pP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732" name="Google Shape;732;p12"/>
          <p:cNvGrpSpPr/>
          <p:nvPr/>
        </p:nvGrpSpPr>
        <p:grpSpPr>
          <a:xfrm>
            <a:off x="8170731" y="525101"/>
            <a:ext cx="873682" cy="1020065"/>
            <a:chOff x="8138828" y="4016838"/>
            <a:chExt cx="981393" cy="1151177"/>
          </a:xfrm>
        </p:grpSpPr>
        <p:sp>
          <p:nvSpPr>
            <p:cNvPr id="733" name="Google Shape;733;p12"/>
            <p:cNvSpPr/>
            <p:nvPr/>
          </p:nvSpPr>
          <p:spPr>
            <a:xfrm>
              <a:off x="8169112" y="4554473"/>
              <a:ext cx="928064" cy="288186"/>
            </a:xfrm>
            <a:custGeom>
              <a:avLst/>
              <a:gdLst/>
              <a:ahLst/>
              <a:cxnLst/>
              <a:rect l="l" t="t" r="r" b="b"/>
              <a:pathLst>
                <a:path w="928064" h="288186" extrusionOk="0">
                  <a:moveTo>
                    <a:pt x="0" y="0"/>
                  </a:moveTo>
                  <a:lnTo>
                    <a:pt x="928064" y="0"/>
                  </a:lnTo>
                  <a:lnTo>
                    <a:pt x="928064" y="288187"/>
                  </a:lnTo>
                  <a:lnTo>
                    <a:pt x="0" y="28818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34" name="Google Shape;734;p12"/>
            <p:cNvGrpSpPr/>
            <p:nvPr/>
          </p:nvGrpSpPr>
          <p:grpSpPr>
            <a:xfrm>
              <a:off x="8138828" y="4016838"/>
              <a:ext cx="981393" cy="1151177"/>
              <a:chOff x="8138828" y="4016838"/>
              <a:chExt cx="981393" cy="1151177"/>
            </a:xfrm>
          </p:grpSpPr>
          <p:sp>
            <p:nvSpPr>
              <p:cNvPr id="735" name="Google Shape;735;p12"/>
              <p:cNvSpPr/>
              <p:nvPr/>
            </p:nvSpPr>
            <p:spPr>
              <a:xfrm>
                <a:off x="8453330" y="4596248"/>
                <a:ext cx="160267" cy="195292"/>
              </a:xfrm>
              <a:custGeom>
                <a:avLst/>
                <a:gdLst/>
                <a:ahLst/>
                <a:cxnLst/>
                <a:rect l="l" t="t" r="r" b="b"/>
                <a:pathLst>
                  <a:path w="160267" h="195292" extrusionOk="0">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6" name="Google Shape;736;p12"/>
              <p:cNvSpPr/>
              <p:nvPr/>
            </p:nvSpPr>
            <p:spPr>
              <a:xfrm>
                <a:off x="8349394" y="4326412"/>
                <a:ext cx="558201" cy="463509"/>
              </a:xfrm>
              <a:custGeom>
                <a:avLst/>
                <a:gdLst/>
                <a:ahLst/>
                <a:cxnLst/>
                <a:rect l="l" t="t" r="r" b="b"/>
                <a:pathLst>
                  <a:path w="558201" h="463509" extrusionOk="0">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12"/>
              <p:cNvSpPr/>
              <p:nvPr/>
            </p:nvSpPr>
            <p:spPr>
              <a:xfrm>
                <a:off x="8138828" y="4016838"/>
                <a:ext cx="981393" cy="1151177"/>
              </a:xfrm>
              <a:custGeom>
                <a:avLst/>
                <a:gdLst/>
                <a:ahLst/>
                <a:cxnLst/>
                <a:rect l="l" t="t" r="r" b="b"/>
                <a:pathLst>
                  <a:path w="981393" h="1151177" extrusionOk="0">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8" name="Google Shape;738;p12"/>
              <p:cNvSpPr/>
              <p:nvPr/>
            </p:nvSpPr>
            <p:spPr>
              <a:xfrm>
                <a:off x="8645236" y="4594056"/>
                <a:ext cx="127021" cy="195865"/>
              </a:xfrm>
              <a:custGeom>
                <a:avLst/>
                <a:gdLst/>
                <a:ahLst/>
                <a:cxnLst/>
                <a:rect l="l" t="t" r="r" b="b"/>
                <a:pathLst>
                  <a:path w="127021" h="195865" extrusionOk="0">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9" name="Google Shape;739;p12"/>
              <p:cNvSpPr/>
              <p:nvPr/>
            </p:nvSpPr>
            <p:spPr>
              <a:xfrm>
                <a:off x="8806911" y="4596255"/>
                <a:ext cx="101166" cy="194149"/>
              </a:xfrm>
              <a:custGeom>
                <a:avLst/>
                <a:gdLst/>
                <a:ahLst/>
                <a:cxnLst/>
                <a:rect l="l" t="t" r="r" b="b"/>
                <a:pathLst>
                  <a:path w="101166" h="194149" extrusionOk="0">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12"/>
              <p:cNvSpPr/>
              <p:nvPr/>
            </p:nvSpPr>
            <p:spPr>
              <a:xfrm>
                <a:off x="8399800" y="4326144"/>
                <a:ext cx="371611" cy="33911"/>
              </a:xfrm>
              <a:custGeom>
                <a:avLst/>
                <a:gdLst/>
                <a:ahLst/>
                <a:cxnLst/>
                <a:rect l="l" t="t" r="r" b="b"/>
                <a:pathLst>
                  <a:path w="371611" h="33911" extrusionOk="0">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1" name="Google Shape;741;p12"/>
              <p:cNvSpPr/>
              <p:nvPr/>
            </p:nvSpPr>
            <p:spPr>
              <a:xfrm>
                <a:off x="8399800" y="4427395"/>
                <a:ext cx="371611" cy="34032"/>
              </a:xfrm>
              <a:custGeom>
                <a:avLst/>
                <a:gdLst/>
                <a:ahLst/>
                <a:cxnLst/>
                <a:rect l="l" t="t" r="r" b="b"/>
                <a:pathLst>
                  <a:path w="371611" h="34032" extrusionOk="0">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2" name="Google Shape;742;p12"/>
              <p:cNvSpPr/>
              <p:nvPr/>
            </p:nvSpPr>
            <p:spPr>
              <a:xfrm>
                <a:off x="8350359" y="4595504"/>
                <a:ext cx="99170" cy="193596"/>
              </a:xfrm>
              <a:custGeom>
                <a:avLst/>
                <a:gdLst/>
                <a:ahLst/>
                <a:cxnLst/>
                <a:rect l="l" t="t" r="r" b="b"/>
                <a:pathLst>
                  <a:path w="99170" h="193596" extrusionOk="0">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3" name="Google Shape;743;p12"/>
              <p:cNvSpPr/>
              <p:nvPr/>
            </p:nvSpPr>
            <p:spPr>
              <a:xfrm>
                <a:off x="8989553" y="4118016"/>
                <a:ext cx="52819" cy="407492"/>
              </a:xfrm>
              <a:custGeom>
                <a:avLst/>
                <a:gdLst/>
                <a:ahLst/>
                <a:cxnLst/>
                <a:rect l="l" t="t" r="r" b="b"/>
                <a:pathLst>
                  <a:path w="52819" h="407492" extrusionOk="0">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4" name="Google Shape;744;p12"/>
              <p:cNvSpPr/>
              <p:nvPr/>
            </p:nvSpPr>
            <p:spPr>
              <a:xfrm>
                <a:off x="8399800" y="4928852"/>
                <a:ext cx="371611" cy="34125"/>
              </a:xfrm>
              <a:custGeom>
                <a:avLst/>
                <a:gdLst/>
                <a:ahLst/>
                <a:cxnLst/>
                <a:rect l="l" t="t" r="r" b="b"/>
                <a:pathLst>
                  <a:path w="371611" h="34125" extrusionOk="0">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pic>
        <p:nvPicPr>
          <p:cNvPr id="750" name="Google Shape;750;p85" descr="En bild som visar person, bärbar dator, finger, nagel&#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51" name="Google Shape;751;p85"/>
          <p:cNvSpPr txBox="1">
            <a:spLocks noGrp="1"/>
          </p:cNvSpPr>
          <p:nvPr>
            <p:ph type="body" idx="1"/>
          </p:nvPr>
        </p:nvSpPr>
        <p:spPr>
          <a:xfrm>
            <a:off x="4927638" y="915930"/>
            <a:ext cx="5997036" cy="1007761"/>
          </a:xfrm>
          <a:prstGeom prst="rect">
            <a:avLst/>
          </a:prstGeom>
          <a:noFill/>
          <a:ln>
            <a:noFill/>
          </a:ln>
        </p:spPr>
        <p:txBody>
          <a:bodyPr spcFirstLastPara="1" wrap="square" lIns="91425" tIns="45700" rIns="91425" bIns="45700" anchor="t" anchorCtr="0">
            <a:normAutofit fontScale="47500" lnSpcReduction="20000"/>
          </a:bodyPr>
          <a:lstStyle/>
          <a:p>
            <a:pPr marL="0" lvl="0" indent="0" algn="l" rtl="0">
              <a:lnSpc>
                <a:spcPct val="103333"/>
              </a:lnSpc>
              <a:spcBef>
                <a:spcPts val="0"/>
              </a:spcBef>
              <a:spcAft>
                <a:spcPts val="0"/>
              </a:spcAft>
              <a:buSzPct val="99310"/>
              <a:buNone/>
            </a:pPr>
            <a:r>
              <a:rPr lang="en-US" sz="5800" dirty="0">
                <a:highlight>
                  <a:srgbClr val="EBCB1F"/>
                </a:highlight>
              </a:rPr>
              <a:t>Ejercicio: </a:t>
            </a:r>
            <a:r>
              <a:rPr lang="en-US" sz="5800" b="1" dirty="0"/>
              <a:t>¿Cuándo debemos verificar la información proporcionada por la IA?</a:t>
            </a:r>
            <a:endParaRPr sz="5800" dirty="0"/>
          </a:p>
          <a:p>
            <a:pPr marL="0" marR="0" lvl="0" indent="0" algn="l" rtl="0">
              <a:lnSpc>
                <a:spcPct val="103333"/>
              </a:lnSpc>
              <a:spcBef>
                <a:spcPts val="0"/>
              </a:spcBef>
              <a:spcAft>
                <a:spcPts val="0"/>
              </a:spcAft>
              <a:buSzPct val="160000"/>
              <a:buNone/>
            </a:pPr>
            <a:endParaRPr dirty="0"/>
          </a:p>
        </p:txBody>
      </p:sp>
      <p:sp>
        <p:nvSpPr>
          <p:cNvPr id="752" name="Google Shape;752;p85"/>
          <p:cNvSpPr txBox="1">
            <a:spLocks noGrp="1"/>
          </p:cNvSpPr>
          <p:nvPr>
            <p:ph type="body" idx="3"/>
          </p:nvPr>
        </p:nvSpPr>
        <p:spPr>
          <a:xfrm>
            <a:off x="4927638" y="2225615"/>
            <a:ext cx="6787034" cy="3923489"/>
          </a:xfrm>
          <a:prstGeom prst="rect">
            <a:avLst/>
          </a:prstGeom>
          <a:noFill/>
          <a:ln>
            <a:noFill/>
          </a:ln>
        </p:spPr>
        <p:txBody>
          <a:bodyPr spcFirstLastPara="1" wrap="square" lIns="91425" tIns="45700" rIns="91425" bIns="45700" anchor="t" anchorCtr="0">
            <a:normAutofit fontScale="47500" lnSpcReduction="20000"/>
          </a:bodyPr>
          <a:lstStyle/>
          <a:p>
            <a:pPr marR="0" lvl="0" algn="l" rtl="0">
              <a:lnSpc>
                <a:spcPct val="103333"/>
              </a:lnSpc>
              <a:spcBef>
                <a:spcPts val="0"/>
              </a:spcBef>
              <a:spcAft>
                <a:spcPts val="0"/>
              </a:spcAft>
              <a:buClr>
                <a:srgbClr val="242B62"/>
              </a:buClr>
              <a:buSzPct val="160000"/>
              <a:buFont typeface="Arial"/>
              <a:buNone/>
            </a:pPr>
            <a:r>
              <a:rPr lang="en-US" sz="5100" dirty="0"/>
              <a:t>Las herramientas de IA pueden resultar útiles, pero hay situaciones en las que es importante confirmar la información con otra fuente.</a:t>
            </a:r>
            <a:endParaRPr dirty="0"/>
          </a:p>
          <a:p>
            <a:pPr marR="0" lvl="0" algn="l" rtl="0">
              <a:lnSpc>
                <a:spcPct val="103333"/>
              </a:lnSpc>
              <a:spcBef>
                <a:spcPts val="0"/>
              </a:spcBef>
              <a:spcAft>
                <a:spcPts val="0"/>
              </a:spcAft>
              <a:buClr>
                <a:srgbClr val="242B62"/>
              </a:buClr>
              <a:buSzPct val="160000"/>
              <a:buFont typeface="Arial"/>
              <a:buNone/>
            </a:pP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Piensa en situaciones cotidianas en las que confiar únicamente en la IA podría ser arriesgado.</a:t>
            </a:r>
            <a:endParaRPr sz="5100" dirty="0"/>
          </a:p>
          <a:p>
            <a:pPr marL="396000" marR="0" lvl="0" indent="-396000" algn="l" rtl="0">
              <a:lnSpc>
                <a:spcPct val="103333"/>
              </a:lnSpc>
              <a:spcBef>
                <a:spcPts val="0"/>
              </a:spcBef>
              <a:spcAft>
                <a:spcPts val="0"/>
              </a:spcAft>
              <a:buClr>
                <a:srgbClr val="242B62"/>
              </a:buClr>
              <a:buSzPct val="100000"/>
              <a:buFont typeface="Arial" panose="020B0604020202020204" pitchFamily="34" charset="0"/>
              <a:buChar char="•"/>
            </a:pPr>
            <a:r>
              <a:rPr lang="en-US" sz="5100" dirty="0"/>
              <a:t>Anota </a:t>
            </a:r>
            <a:r>
              <a:rPr lang="en-US" sz="5100" b="1" dirty="0"/>
              <a:t>dos ejemplos </a:t>
            </a:r>
            <a:r>
              <a:rPr lang="en-US" sz="5100" dirty="0"/>
              <a:t>en los que deberías verificar la información antes de tomar una decisión.</a:t>
            </a:r>
            <a:endParaRPr sz="5100" dirty="0"/>
          </a:p>
          <a:p>
            <a:pPr marR="0" lvl="0" algn="l" rtl="0">
              <a:lnSpc>
                <a:spcPct val="103333"/>
              </a:lnSpc>
              <a:spcBef>
                <a:spcPts val="0"/>
              </a:spcBef>
              <a:spcAft>
                <a:spcPts val="0"/>
              </a:spcAft>
              <a:buClr>
                <a:srgbClr val="242B62"/>
              </a:buClr>
              <a:buSzPct val="160000"/>
              <a:buFont typeface="Arial"/>
              <a:buNone/>
            </a:pPr>
            <a:endParaRPr sz="6000" dirty="0"/>
          </a:p>
          <a:p>
            <a:pPr marR="0" lvl="0" algn="l" rtl="0">
              <a:lnSpc>
                <a:spcPct val="103333"/>
              </a:lnSpc>
              <a:spcBef>
                <a:spcPts val="0"/>
              </a:spcBef>
              <a:spcAft>
                <a:spcPts val="0"/>
              </a:spcAft>
              <a:buClr>
                <a:srgbClr val="242B62"/>
              </a:buClr>
              <a:buSzPct val="160000"/>
              <a:buFont typeface="Arial"/>
              <a:buNone/>
            </a:pPr>
            <a:r>
              <a:rPr lang="en-US" sz="5100" dirty="0"/>
              <a:t>Una vez que hayas escrito tus ejemplos, coméntalos con alguien.</a:t>
            </a:r>
            <a:endParaRPr sz="5100" dirty="0"/>
          </a:p>
          <a:p>
            <a:pPr marR="0" lvl="0" algn="l" rtl="0">
              <a:lnSpc>
                <a:spcPct val="103333"/>
              </a:lnSpc>
              <a:spcBef>
                <a:spcPts val="0"/>
              </a:spcBef>
              <a:spcAft>
                <a:spcPts val="0"/>
              </a:spcAft>
              <a:buClr>
                <a:srgbClr val="242B62"/>
              </a:buClr>
              <a:buSzPct val="160000"/>
              <a:buFont typeface="Arial"/>
              <a:buNone/>
            </a:pPr>
            <a:endParaRPr sz="4400" dirty="0"/>
          </a:p>
          <a:p>
            <a:pPr marR="0" lvl="0" algn="l" rtl="0">
              <a:lnSpc>
                <a:spcPct val="103333"/>
              </a:lnSpc>
              <a:spcBef>
                <a:spcPts val="0"/>
              </a:spcBef>
              <a:spcAft>
                <a:spcPts val="0"/>
              </a:spcAft>
              <a:buClr>
                <a:srgbClr val="242B62"/>
              </a:buClr>
              <a:buSzPct val="160000"/>
              <a:buFont typeface="Arial"/>
              <a:buNone/>
            </a:pPr>
            <a:endParaRPr dirty="0"/>
          </a:p>
        </p:txBody>
      </p:sp>
      <p:pic>
        <p:nvPicPr>
          <p:cNvPr id="753" name="Google Shape;753;p85"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13" descr="Old woman reading"/>
          <p:cNvPicPr preferRelativeResize="0">
            <a:picLocks noGrp="1"/>
          </p:cNvPicPr>
          <p:nvPr>
            <p:ph type="pic" idx="2"/>
          </p:nvPr>
        </p:nvPicPr>
        <p:blipFill>
          <a:blip r:embed="rId3" cstate="screen">
            <a:alphaModFix/>
            <a:extLst>
              <a:ext uri="{28A0092B-C50C-407E-A947-70E740481C1C}">
                <a14:useLocalDpi xmlns:a14="http://schemas.microsoft.com/office/drawing/2010/main"/>
              </a:ext>
            </a:extLst>
          </a:blip>
          <a:srcRect l="-124"/>
          <a:stretch>
            <a:fillRect/>
          </a:stretch>
        </p:blipFill>
        <p:spPr>
          <a:xfrm>
            <a:off x="238772" y="2626822"/>
            <a:ext cx="7708195" cy="3396829"/>
          </a:xfrm>
          <a:prstGeom prst="rect">
            <a:avLst/>
          </a:prstGeom>
          <a:solidFill>
            <a:srgbClr val="D9D9D9"/>
          </a:solidFill>
          <a:ln>
            <a:noFill/>
          </a:ln>
        </p:spPr>
      </p:pic>
      <p:sp>
        <p:nvSpPr>
          <p:cNvPr id="760" name="Google Shape;760;p13"/>
          <p:cNvSpPr txBox="1">
            <a:spLocks noGrp="1"/>
          </p:cNvSpPr>
          <p:nvPr>
            <p:ph type="body" idx="1"/>
          </p:nvPr>
        </p:nvSpPr>
        <p:spPr>
          <a:xfrm>
            <a:off x="7503737" y="543238"/>
            <a:ext cx="2356324" cy="58222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0"/>
              <a:buNone/>
            </a:pPr>
            <a:r>
              <a:rPr lang="en-US"/>
              <a:t>05</a:t>
            </a:r>
            <a:endParaRPr/>
          </a:p>
        </p:txBody>
      </p:sp>
      <p:sp>
        <p:nvSpPr>
          <p:cNvPr id="761" name="Google Shape;761;p13"/>
          <p:cNvSpPr/>
          <p:nvPr/>
        </p:nvSpPr>
        <p:spPr>
          <a:xfrm>
            <a:off x="5355771" y="3429000"/>
            <a:ext cx="5046661"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762" name="Google Shape;762;p13"/>
          <p:cNvSpPr txBox="1"/>
          <p:nvPr/>
        </p:nvSpPr>
        <p:spPr>
          <a:xfrm>
            <a:off x="5355771" y="3481298"/>
            <a:ext cx="515530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dirty="0">
                <a:solidFill>
                  <a:srgbClr val="242B62"/>
                </a:solidFill>
                <a:latin typeface="Calibri"/>
                <a:ea typeface="Calibri"/>
                <a:cs typeface="Calibri"/>
                <a:sym typeface="Calibri"/>
              </a:rPr>
              <a:t>TOMAR DECISIONES INFORMADAS SOBRE LAS HERRAMIENTAS DE IA</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pic>
        <p:nvPicPr>
          <p:cNvPr id="768" name="Google Shape;768;p87" descr="En bild som visar klädsel, person, Människoansikte, vägg&#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769" name="Google Shape;769;p87"/>
          <p:cNvSpPr txBox="1">
            <a:spLocks noGrp="1"/>
          </p:cNvSpPr>
          <p:nvPr>
            <p:ph type="body" idx="1"/>
          </p:nvPr>
        </p:nvSpPr>
        <p:spPr>
          <a:xfrm>
            <a:off x="4966055" y="385460"/>
            <a:ext cx="6493397" cy="697353"/>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SzPct val="159999"/>
              <a:buNone/>
            </a:pPr>
            <a:r>
              <a:rPr lang="en-US" sz="3200" b="1" dirty="0"/>
              <a:t>¿Qué significa</a:t>
            </a:r>
            <a:r>
              <a:rPr lang="en-US" sz="3200" b="1" i="1" dirty="0">
                <a:highlight>
                  <a:srgbClr val="EBCB1F"/>
                </a:highlight>
              </a:rPr>
              <a:t> tomar una decisión informada</a:t>
            </a:r>
            <a:r>
              <a:rPr lang="en-US" sz="3200" b="1" dirty="0"/>
              <a:t>?</a:t>
            </a:r>
            <a:endParaRPr sz="3200" b="1" dirty="0"/>
          </a:p>
        </p:txBody>
      </p:sp>
      <p:sp>
        <p:nvSpPr>
          <p:cNvPr id="770" name="Google Shape;770;p87"/>
          <p:cNvSpPr txBox="1">
            <a:spLocks noGrp="1"/>
          </p:cNvSpPr>
          <p:nvPr>
            <p:ph type="body" idx="3"/>
          </p:nvPr>
        </p:nvSpPr>
        <p:spPr>
          <a:xfrm>
            <a:off x="4927638" y="1531657"/>
            <a:ext cx="6875961" cy="450159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r>
              <a:rPr lang="en-US" dirty="0"/>
              <a:t>Las herramientas de IA pueden ayudar en muchas tareas cotidianas, pero es importante elegirlas con cuidado.</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dirty="0"/>
              <a:t>Antes de utilizar una herramienta de IA, pregúntate:</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¿Para qué se utiliza esta herramienta?</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¿Es fiable la información?</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¿Protege mis datos personales?</a:t>
            </a:r>
            <a:endParaRPr dirty="0"/>
          </a:p>
          <a:p>
            <a:pPr marL="457200" marR="0" lvl="0" indent="-228600" algn="l" rtl="0">
              <a:lnSpc>
                <a:spcPct val="103333"/>
              </a:lnSpc>
              <a:spcBef>
                <a:spcPts val="0"/>
              </a:spcBef>
              <a:spcAft>
                <a:spcPts val="0"/>
              </a:spcAft>
              <a:buClr>
                <a:srgbClr val="242B62"/>
              </a:buClr>
              <a:buSzPts val="2400"/>
              <a:buFont typeface="Arial"/>
              <a:buNone/>
            </a:pPr>
            <a:r>
              <a:rPr lang="en-US" dirty="0"/>
              <a:t>• ¿De verdad necesito esta herramienta?</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lvl="0" indent="-228600"/>
            <a:r>
              <a:rPr lang="en-US" b="1" dirty="0"/>
              <a:t>Idea clave:</a:t>
            </a:r>
            <a:br>
              <a:rPr lang="en-US" dirty="0"/>
            </a:br>
            <a:r>
              <a:rPr lang="en-US" dirty="0"/>
              <a:t>La inteligencia artificial debería servirte de ayuda, pero debes mantener el control sobre ella.</a:t>
            </a:r>
            <a:endParaRPr dirty="0"/>
          </a:p>
        </p:txBody>
      </p:sp>
      <p:pic>
        <p:nvPicPr>
          <p:cNvPr id="771" name="Google Shape;771;p87"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3"/>
          <p:cNvSpPr/>
          <p:nvPr/>
        </p:nvSpPr>
        <p:spPr>
          <a:xfrm>
            <a:off x="744259" y="1461155"/>
            <a:ext cx="10744732" cy="4783832"/>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7" name="Google Shape;777;p33"/>
          <p:cNvSpPr/>
          <p:nvPr/>
        </p:nvSpPr>
        <p:spPr>
          <a:xfrm>
            <a:off x="1011334" y="1611871"/>
            <a:ext cx="1581757"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778" name="Google Shape;778;p33"/>
          <p:cNvSpPr txBox="1"/>
          <p:nvPr/>
        </p:nvSpPr>
        <p:spPr>
          <a:xfrm>
            <a:off x="2713919" y="1611871"/>
            <a:ext cx="8775071"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a:solidFill>
                  <a:schemeClr val="lt1"/>
                </a:solidFill>
                <a:latin typeface="Calibri"/>
                <a:ea typeface="Calibri"/>
                <a:cs typeface="Calibri"/>
                <a:sym typeface="Calibri"/>
              </a:rPr>
              <a:t>Preguntas </a:t>
            </a:r>
            <a:r>
              <a:rPr lang="en-US" sz="3000" b="1">
                <a:solidFill>
                  <a:schemeClr val="lt1"/>
                </a:solidFill>
                <a:latin typeface="Calibri"/>
                <a:ea typeface="Calibri"/>
                <a:cs typeface="Calibri"/>
                <a:sym typeface="Calibri"/>
              </a:rPr>
              <a:t>para </a:t>
            </a:r>
            <a:r>
              <a:rPr lang="en-US" sz="3000" b="1" i="0" u="none" strike="noStrike" cap="none">
                <a:solidFill>
                  <a:schemeClr val="lt1"/>
                </a:solidFill>
                <a:latin typeface="Calibri"/>
                <a:ea typeface="Calibri"/>
                <a:cs typeface="Calibri"/>
                <a:sym typeface="Calibri"/>
              </a:rPr>
              <a:t>antes de usar una herramienta de IA</a:t>
            </a:r>
            <a:endParaRPr sz="3000" b="0" i="0" u="none" strike="noStrike" cap="none">
              <a:solidFill>
                <a:srgbClr val="000000"/>
              </a:solidFill>
              <a:latin typeface="Arial"/>
              <a:ea typeface="Arial"/>
              <a:cs typeface="Arial"/>
              <a:sym typeface="Arial"/>
            </a:endParaRPr>
          </a:p>
        </p:txBody>
      </p:sp>
      <p:sp>
        <p:nvSpPr>
          <p:cNvPr id="779" name="Google Shape;779;p33"/>
          <p:cNvSpPr txBox="1"/>
          <p:nvPr/>
        </p:nvSpPr>
        <p:spPr>
          <a:xfrm>
            <a:off x="2571778" y="2328540"/>
            <a:ext cx="8775071"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chemeClr val="lt1"/>
                </a:solidFill>
                <a:latin typeface="Calibri"/>
                <a:ea typeface="Calibri"/>
                <a:cs typeface="Calibri"/>
                <a:sym typeface="Calibri"/>
              </a:rPr>
              <a:t>Cuando pruebes una nueva herramienta de IA, piensa en lo siguiente:</a:t>
            </a:r>
            <a:endParaRPr sz="2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¿Quién ha creado la herramienta?</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¿Qué información recopila?</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¿Es gratuita o de pago?</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¿La recomiendan </a:t>
            </a:r>
            <a:r>
              <a:rPr lang="en-US" sz="2400" b="0" i="0" u="none" strike="noStrike" cap="none" dirty="0" err="1">
                <a:solidFill>
                  <a:schemeClr val="lt1"/>
                </a:solidFill>
                <a:latin typeface="Calibri"/>
                <a:ea typeface="Calibri"/>
                <a:cs typeface="Calibri"/>
                <a:sym typeface="Calibri"/>
              </a:rPr>
              <a:t>organizaciones</a:t>
            </a:r>
            <a:r>
              <a:rPr lang="en-US" sz="2400" b="0" i="0" u="none" strike="noStrike" cap="none" dirty="0">
                <a:solidFill>
                  <a:schemeClr val="lt1"/>
                </a:solidFill>
                <a:latin typeface="Calibri"/>
                <a:ea typeface="Calibri"/>
                <a:cs typeface="Calibri"/>
                <a:sym typeface="Calibri"/>
              </a:rPr>
              <a:t> de </a:t>
            </a:r>
            <a:r>
              <a:rPr lang="en-US" sz="2400" b="0" i="0" u="none" strike="noStrike" cap="none">
                <a:solidFill>
                  <a:schemeClr val="lt1"/>
                </a:solidFill>
                <a:latin typeface="Calibri"/>
                <a:ea typeface="Calibri"/>
                <a:cs typeface="Calibri"/>
                <a:sym typeface="Calibri"/>
              </a:rPr>
              <a:t>confianza?</a:t>
            </a: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Antes de instalar una aplicación, comprueba:</a:t>
            </a:r>
            <a:endParaRPr sz="2400" b="0"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Calibri"/>
                <a:ea typeface="Calibri"/>
                <a:cs typeface="Calibri"/>
                <a:sym typeface="Calibri"/>
              </a:rPr>
              <a:t>• Las opiniones</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Ajustes de privacidad</a:t>
            </a:r>
            <a:br>
              <a:rPr lang="en-US" sz="2400" b="0" i="0" u="none" strike="noStrike" cap="none" dirty="0">
                <a:solidFill>
                  <a:schemeClr val="lt1"/>
                </a:solidFill>
                <a:latin typeface="Calibri"/>
                <a:ea typeface="Calibri"/>
                <a:cs typeface="Calibri"/>
                <a:sym typeface="Calibri"/>
              </a:rPr>
            </a:br>
            <a:r>
              <a:rPr lang="en-US" sz="2400" b="0" i="0" u="none" strike="noStrike" cap="none" dirty="0">
                <a:solidFill>
                  <a:schemeClr val="lt1"/>
                </a:solidFill>
                <a:latin typeface="Calibri"/>
                <a:ea typeface="Calibri"/>
                <a:cs typeface="Calibri"/>
                <a:sym typeface="Calibri"/>
              </a:rPr>
              <a:t>• Sitios web oficiales</a:t>
            </a:r>
            <a:endParaRPr sz="2400" b="0" i="0" u="none" strike="noStrike" cap="none" dirty="0">
              <a:solidFill>
                <a:srgbClr val="000000"/>
              </a:solidFill>
              <a:latin typeface="Arial"/>
              <a:ea typeface="Arial"/>
              <a:cs typeface="Arial"/>
              <a:sym typeface="Arial"/>
            </a:endParaRPr>
          </a:p>
        </p:txBody>
      </p:sp>
      <p:grpSp>
        <p:nvGrpSpPr>
          <p:cNvPr id="780" name="Google Shape;780;p33"/>
          <p:cNvGrpSpPr/>
          <p:nvPr/>
        </p:nvGrpSpPr>
        <p:grpSpPr>
          <a:xfrm>
            <a:off x="1381426" y="2029650"/>
            <a:ext cx="841571" cy="865145"/>
            <a:chOff x="8424689" y="5374597"/>
            <a:chExt cx="1088877" cy="1111078"/>
          </a:xfrm>
        </p:grpSpPr>
        <p:sp>
          <p:nvSpPr>
            <p:cNvPr id="781" name="Google Shape;781;p33"/>
            <p:cNvSpPr/>
            <p:nvPr/>
          </p:nvSpPr>
          <p:spPr>
            <a:xfrm>
              <a:off x="8819647" y="5399542"/>
              <a:ext cx="400988" cy="469012"/>
            </a:xfrm>
            <a:custGeom>
              <a:avLst/>
              <a:gdLst/>
              <a:ahLst/>
              <a:cxnLst/>
              <a:rect l="l" t="t" r="r" b="b"/>
              <a:pathLst>
                <a:path w="400988" h="469012" extrusionOk="0">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82" name="Google Shape;782;p33"/>
            <p:cNvGrpSpPr/>
            <p:nvPr/>
          </p:nvGrpSpPr>
          <p:grpSpPr>
            <a:xfrm>
              <a:off x="8424689" y="5374597"/>
              <a:ext cx="1088877" cy="1111078"/>
              <a:chOff x="8424689" y="5374597"/>
              <a:chExt cx="1088877" cy="1111078"/>
            </a:xfrm>
          </p:grpSpPr>
          <p:grpSp>
            <p:nvGrpSpPr>
              <p:cNvPr id="783" name="Google Shape;783;p33"/>
              <p:cNvGrpSpPr/>
              <p:nvPr/>
            </p:nvGrpSpPr>
            <p:grpSpPr>
              <a:xfrm>
                <a:off x="8424689" y="5374597"/>
                <a:ext cx="943956" cy="1111078"/>
                <a:chOff x="8424689" y="5374597"/>
                <a:chExt cx="943956" cy="1111078"/>
              </a:xfrm>
            </p:grpSpPr>
            <p:sp>
              <p:nvSpPr>
                <p:cNvPr id="784" name="Google Shape;784;p33"/>
                <p:cNvSpPr/>
                <p:nvPr/>
              </p:nvSpPr>
              <p:spPr>
                <a:xfrm>
                  <a:off x="8424689" y="6118146"/>
                  <a:ext cx="943956" cy="367529"/>
                </a:xfrm>
                <a:custGeom>
                  <a:avLst/>
                  <a:gdLst/>
                  <a:ahLst/>
                  <a:cxnLst/>
                  <a:rect l="l" t="t" r="r" b="b"/>
                  <a:pathLst>
                    <a:path w="943956" h="367529" extrusionOk="0">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5" name="Google Shape;785;p33"/>
                <p:cNvSpPr/>
                <p:nvPr/>
              </p:nvSpPr>
              <p:spPr>
                <a:xfrm>
                  <a:off x="8803190" y="5374597"/>
                  <a:ext cx="488213" cy="746291"/>
                </a:xfrm>
                <a:custGeom>
                  <a:avLst/>
                  <a:gdLst/>
                  <a:ahLst/>
                  <a:cxnLst/>
                  <a:rect l="l" t="t" r="r" b="b"/>
                  <a:pathLst>
                    <a:path w="488213" h="746291" extrusionOk="0">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86" name="Google Shape;786;p33"/>
              <p:cNvSpPr/>
              <p:nvPr/>
            </p:nvSpPr>
            <p:spPr>
              <a:xfrm>
                <a:off x="9033583" y="5509252"/>
                <a:ext cx="43884" cy="178279"/>
              </a:xfrm>
              <a:custGeom>
                <a:avLst/>
                <a:gdLst/>
                <a:ahLst/>
                <a:cxnLst/>
                <a:rect l="l" t="t" r="r" b="b"/>
                <a:pathLst>
                  <a:path w="43884" h="178279" extrusionOk="0">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7" name="Google Shape;787;p33"/>
              <p:cNvSpPr/>
              <p:nvPr/>
            </p:nvSpPr>
            <p:spPr>
              <a:xfrm>
                <a:off x="9033583" y="5745130"/>
                <a:ext cx="43884" cy="43884"/>
              </a:xfrm>
              <a:custGeom>
                <a:avLst/>
                <a:gdLst/>
                <a:ahLst/>
                <a:cxnLst/>
                <a:rect l="l" t="t" r="r" b="b"/>
                <a:pathLst>
                  <a:path w="43884" h="43884" extrusionOk="0">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8" name="Google Shape;788;p33"/>
              <p:cNvSpPr/>
              <p:nvPr/>
            </p:nvSpPr>
            <p:spPr>
              <a:xfrm>
                <a:off x="9381914" y="5621705"/>
                <a:ext cx="131652" cy="43884"/>
              </a:xfrm>
              <a:custGeom>
                <a:avLst/>
                <a:gdLst/>
                <a:ahLst/>
                <a:cxnLst/>
                <a:rect l="l" t="t" r="r" b="b"/>
                <a:pathLst>
                  <a:path w="131652" h="43884" extrusionOk="0">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9" name="Google Shape;789;p33"/>
              <p:cNvSpPr/>
              <p:nvPr/>
            </p:nvSpPr>
            <p:spPr>
              <a:xfrm>
                <a:off x="9341474" y="5389272"/>
                <a:ext cx="119279" cy="92552"/>
              </a:xfrm>
              <a:custGeom>
                <a:avLst/>
                <a:gdLst/>
                <a:ahLst/>
                <a:cxnLst/>
                <a:rect l="l" t="t" r="r" b="b"/>
                <a:pathLst>
                  <a:path w="119279" h="92552" extrusionOk="0">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0" name="Google Shape;790;p33"/>
              <p:cNvSpPr/>
              <p:nvPr/>
            </p:nvSpPr>
            <p:spPr>
              <a:xfrm>
                <a:off x="9343405" y="5808102"/>
                <a:ext cx="117348" cy="90622"/>
              </a:xfrm>
              <a:custGeom>
                <a:avLst/>
                <a:gdLst/>
                <a:ahLst/>
                <a:cxnLst/>
                <a:rect l="l" t="t" r="r" b="b"/>
                <a:pathLst>
                  <a:path w="117348" h="90622" extrusionOk="0">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1" name="Google Shape;791;p33"/>
              <p:cNvSpPr/>
              <p:nvPr/>
            </p:nvSpPr>
            <p:spPr>
              <a:xfrm>
                <a:off x="8597483" y="5621705"/>
                <a:ext cx="131653" cy="43884"/>
              </a:xfrm>
              <a:custGeom>
                <a:avLst/>
                <a:gdLst/>
                <a:ahLst/>
                <a:cxnLst/>
                <a:rect l="l" t="t" r="r" b="b"/>
                <a:pathLst>
                  <a:path w="131653" h="43884" extrusionOk="0">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2" name="Google Shape;792;p33"/>
              <p:cNvSpPr/>
              <p:nvPr/>
            </p:nvSpPr>
            <p:spPr>
              <a:xfrm>
                <a:off x="8648735" y="5388459"/>
                <a:ext cx="116167" cy="93364"/>
              </a:xfrm>
              <a:custGeom>
                <a:avLst/>
                <a:gdLst/>
                <a:ahLst/>
                <a:cxnLst/>
                <a:rect l="l" t="t" r="r" b="b"/>
                <a:pathLst>
                  <a:path w="116167" h="93364" extrusionOk="0">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3" name="Google Shape;793;p33"/>
              <p:cNvSpPr/>
              <p:nvPr/>
            </p:nvSpPr>
            <p:spPr>
              <a:xfrm>
                <a:off x="8647554" y="5806328"/>
                <a:ext cx="119279" cy="95139"/>
              </a:xfrm>
              <a:custGeom>
                <a:avLst/>
                <a:gdLst/>
                <a:ahLst/>
                <a:cxnLst/>
                <a:rect l="l" t="t" r="r" b="b"/>
                <a:pathLst>
                  <a:path w="119279" h="95139" extrusionOk="0">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4" name="Google Shape;794;p33"/>
              <p:cNvSpPr/>
              <p:nvPr/>
            </p:nvSpPr>
            <p:spPr>
              <a:xfrm>
                <a:off x="9227940" y="5486624"/>
                <a:ext cx="44949" cy="41827"/>
              </a:xfrm>
              <a:custGeom>
                <a:avLst/>
                <a:gdLst/>
                <a:ahLst/>
                <a:cxnLst/>
                <a:rect l="l" t="t" r="r" b="b"/>
                <a:pathLst>
                  <a:path w="44949" h="41827" extrusionOk="0">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5" name="Google Shape;795;p33"/>
          <p:cNvSpPr txBox="1"/>
          <p:nvPr/>
        </p:nvSpPr>
        <p:spPr>
          <a:xfrm>
            <a:off x="744259" y="375676"/>
            <a:ext cx="10576884"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a:solidFill>
                  <a:srgbClr val="292668"/>
                </a:solidFill>
                <a:latin typeface="Calibri"/>
                <a:ea typeface="Calibri"/>
                <a:cs typeface="Calibri"/>
                <a:sym typeface="Calibri"/>
              </a:rPr>
              <a:t>Consejos</a:t>
            </a:r>
            <a:r>
              <a:rPr lang="en-US" sz="3600" b="1" i="0" u="none" strike="noStrike" cap="none">
                <a:solidFill>
                  <a:srgbClr val="292668"/>
                </a:solidFill>
                <a:latin typeface="Calibri"/>
                <a:ea typeface="Calibri"/>
                <a:cs typeface="Calibri"/>
                <a:sym typeface="Calibri"/>
              </a:rPr>
              <a:t> para tomar decisiones informadas sobre herramientas de IA</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
          <p:cNvSpPr txBox="1">
            <a:spLocks noGrp="1"/>
          </p:cNvSpPr>
          <p:nvPr>
            <p:ph type="body" idx="1"/>
          </p:nvPr>
        </p:nvSpPr>
        <p:spPr>
          <a:xfrm>
            <a:off x="968046" y="864276"/>
            <a:ext cx="3786834" cy="1570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3333"/>
              </a:lnSpc>
              <a:spcBef>
                <a:spcPts val="0"/>
              </a:spcBef>
              <a:spcAft>
                <a:spcPts val="0"/>
              </a:spcAft>
              <a:buClr>
                <a:srgbClr val="242B62"/>
              </a:buClr>
              <a:buSzPct val="100000"/>
              <a:buNone/>
            </a:pPr>
            <a:r>
              <a:rPr lang="en-US" b="1">
                <a:solidFill>
                  <a:srgbClr val="242B62"/>
                </a:solidFill>
              </a:rPr>
              <a:t>MÓDULO 4: </a:t>
            </a:r>
            <a:endParaRPr b="1">
              <a:solidFill>
                <a:srgbClr val="242B62"/>
              </a:solidFill>
            </a:endParaRPr>
          </a:p>
          <a:p>
            <a:pPr marL="0" lvl="0" indent="0" algn="l" rtl="0">
              <a:lnSpc>
                <a:spcPct val="103333"/>
              </a:lnSpc>
              <a:spcBef>
                <a:spcPts val="0"/>
              </a:spcBef>
              <a:spcAft>
                <a:spcPts val="0"/>
              </a:spcAft>
              <a:buClr>
                <a:srgbClr val="242B62"/>
              </a:buClr>
              <a:buSzPct val="100000"/>
              <a:buNone/>
            </a:pPr>
            <a:r>
              <a:rPr lang="en-US" b="1">
                <a:solidFill>
                  <a:srgbClr val="242B62"/>
                </a:solidFill>
              </a:rPr>
              <a:t>IA para la asistencia en tareas cotidianas</a:t>
            </a:r>
            <a:endParaRPr/>
          </a:p>
          <a:p>
            <a:pPr marL="0" lvl="0" indent="0" algn="l" rtl="0">
              <a:lnSpc>
                <a:spcPct val="103333"/>
              </a:lnSpc>
              <a:spcBef>
                <a:spcPts val="0"/>
              </a:spcBef>
              <a:spcAft>
                <a:spcPts val="0"/>
              </a:spcAft>
              <a:buClr>
                <a:schemeClr val="lt1"/>
              </a:buClr>
              <a:buSzPct val="100000"/>
              <a:buNone/>
            </a:pPr>
            <a:endParaRPr b="1">
              <a:solidFill>
                <a:srgbClr val="242B62"/>
              </a:solidFill>
            </a:endParaRPr>
          </a:p>
        </p:txBody>
      </p:sp>
      <p:pic>
        <p:nvPicPr>
          <p:cNvPr id="356" name="Google Shape;356;p3"/>
          <p:cNvPicPr preferRelativeResize="0">
            <a:picLocks noGrp="1"/>
          </p:cNvPicPr>
          <p:nvPr>
            <p:ph type="pic" idx="2"/>
          </p:nvPr>
        </p:nvPicPr>
        <p:blipFill rotWithShape="1">
          <a:blip r:embed="rId3">
            <a:alphaModFix/>
          </a:blip>
          <a:srcRect/>
          <a:stretch/>
        </p:blipFill>
        <p:spPr>
          <a:xfrm>
            <a:off x="1114362" y="2802349"/>
            <a:ext cx="4981638" cy="3090444"/>
          </a:xfrm>
          <a:prstGeom prst="rect">
            <a:avLst/>
          </a:prstGeom>
          <a:solidFill>
            <a:srgbClr val="D9D9D9"/>
          </a:solidFill>
          <a:ln>
            <a:noFill/>
          </a:ln>
        </p:spPr>
      </p:pic>
      <p:sp>
        <p:nvSpPr>
          <p:cNvPr id="357" name="Google Shape;357;p3"/>
          <p:cNvSpPr txBox="1"/>
          <p:nvPr/>
        </p:nvSpPr>
        <p:spPr>
          <a:xfrm>
            <a:off x="6466581" y="817159"/>
            <a:ext cx="5493771" cy="55553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a:solidFill>
                  <a:schemeClr val="lt1"/>
                </a:solidFill>
                <a:highlight>
                  <a:srgbClr val="CA7BB3"/>
                </a:highlight>
                <a:latin typeface="Calibri"/>
                <a:ea typeface="Calibri"/>
                <a:cs typeface="Calibri"/>
                <a:sym typeface="Calibri"/>
              </a:rPr>
              <a:t>RESULTADOS DEL APRENDIZAJE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400"/>
              <a:buFont typeface="Calibri"/>
              <a:buNone/>
            </a:pPr>
            <a:r>
              <a:rPr lang="en-US" sz="2400" b="1" i="0" u="none" strike="noStrike" cap="none">
                <a:solidFill>
                  <a:schemeClr val="lt1"/>
                </a:solidFill>
                <a:latin typeface="Calibri"/>
                <a:ea typeface="Calibri"/>
                <a:cs typeface="Calibri"/>
                <a:sym typeface="Calibri"/>
              </a:rPr>
              <a:t>El alumnado será capaz de:</a:t>
            </a:r>
            <a:endParaRPr sz="2400" b="0" i="0" u="none" strike="noStrike" cap="none">
              <a:solidFill>
                <a:schemeClr val="lt1"/>
              </a:solidFill>
              <a:latin typeface="Calibri"/>
              <a:ea typeface="Calibri"/>
              <a:cs typeface="Calibri"/>
              <a:sym typeface="Calibri"/>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Utilizar herramientas basadas en la IA para recordatorios, planificación y organización diaria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Comprender qué pueden hacer y qué no las herramientas de IA en contextos de la vida cotidiana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lt1"/>
              </a:buClr>
              <a:buSzPts val="2400"/>
              <a:buFont typeface="Arial"/>
              <a:buChar char="•"/>
            </a:pPr>
            <a:r>
              <a:rPr lang="en-US" sz="2400" b="0" i="0" u="none" strike="noStrike" cap="none">
                <a:solidFill>
                  <a:schemeClr val="lt1"/>
                </a:solidFill>
                <a:latin typeface="Calibri"/>
                <a:ea typeface="Calibri"/>
                <a:cs typeface="Calibri"/>
                <a:sym typeface="Calibri"/>
              </a:rPr>
              <a:t>Tomar decisiones informadas sobre la dependencia de la IA, manteniendo la autonomía personal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400"/>
              <a:buFont typeface="Arial"/>
              <a:buNone/>
            </a:pPr>
            <a:r>
              <a:rPr lang="en-US" sz="2400" b="1" i="0" u="none" strike="noStrike" cap="none">
                <a:solidFill>
                  <a:schemeClr val="lt1"/>
                </a:solidFill>
                <a:highlight>
                  <a:srgbClr val="CA7BB3"/>
                </a:highlight>
                <a:latin typeface="Calibri"/>
                <a:ea typeface="Calibri"/>
                <a:cs typeface="Calibri"/>
                <a:sym typeface="Calibri"/>
              </a:rPr>
              <a:t>Elementos críticos integrados: </a:t>
            </a:r>
            <a:r>
              <a:rPr lang="en-US" sz="2400" b="0" i="0" u="none" strike="noStrike" cap="none">
                <a:solidFill>
                  <a:schemeClr val="lt1"/>
                </a:solidFill>
                <a:latin typeface="Calibri"/>
                <a:ea typeface="Calibri"/>
                <a:cs typeface="Calibri"/>
                <a:sym typeface="Calibri"/>
              </a:rPr>
              <a:t>límites de la IA, transparencia, toma de decisiones informada</a:t>
            </a:r>
            <a:br>
              <a:rPr lang="en-US" sz="2400" b="0" i="0" u="none" strike="noStrike" cap="none">
                <a:solidFill>
                  <a:schemeClr val="lt1"/>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15"/>
          <p:cNvSpPr/>
          <p:nvPr/>
        </p:nvSpPr>
        <p:spPr>
          <a:xfrm>
            <a:off x="744259" y="1451386"/>
            <a:ext cx="10756442" cy="476967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1" name="Google Shape;801;p15"/>
          <p:cNvSpPr/>
          <p:nvPr/>
        </p:nvSpPr>
        <p:spPr>
          <a:xfrm>
            <a:off x="1064407" y="1640820"/>
            <a:ext cx="1581755"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02" name="Google Shape;802;p15"/>
          <p:cNvSpPr txBox="1"/>
          <p:nvPr/>
        </p:nvSpPr>
        <p:spPr>
          <a:xfrm>
            <a:off x="2966310" y="1564772"/>
            <a:ext cx="8534391"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dirty="0">
                <a:solidFill>
                  <a:srgbClr val="292668"/>
                </a:solidFill>
                <a:latin typeface="Calibri"/>
                <a:ea typeface="Calibri"/>
                <a:cs typeface="Calibri"/>
                <a:sym typeface="Calibri"/>
              </a:rPr>
              <a:t>Algunas </a:t>
            </a:r>
            <a:r>
              <a:rPr lang="en-US" sz="3000" b="1" i="0" u="none" strike="noStrike" cap="none">
                <a:solidFill>
                  <a:srgbClr val="292668"/>
                </a:solidFill>
                <a:latin typeface="Calibri"/>
                <a:ea typeface="Calibri"/>
                <a:cs typeface="Calibri"/>
                <a:sym typeface="Calibri"/>
              </a:rPr>
              <a:t>herramientas solicitan </a:t>
            </a:r>
            <a:r>
              <a:rPr lang="en-US" sz="3000" b="1" i="0" u="none" strike="noStrike" cap="none" dirty="0">
                <a:solidFill>
                  <a:srgbClr val="292668"/>
                </a:solidFill>
                <a:latin typeface="Calibri"/>
                <a:ea typeface="Calibri"/>
                <a:cs typeface="Calibri"/>
                <a:sym typeface="Calibri"/>
              </a:rPr>
              <a:t>datos personales</a:t>
            </a:r>
            <a:endParaRPr sz="3000" b="1" i="0" u="none" strike="noStrike" cap="none" dirty="0">
              <a:solidFill>
                <a:srgbClr val="292668"/>
              </a:solidFill>
              <a:latin typeface="Arial"/>
              <a:ea typeface="Arial"/>
              <a:cs typeface="Arial"/>
              <a:sym typeface="Arial"/>
            </a:endParaRPr>
          </a:p>
        </p:txBody>
      </p:sp>
      <p:grpSp>
        <p:nvGrpSpPr>
          <p:cNvPr id="803" name="Google Shape;803;p15"/>
          <p:cNvGrpSpPr/>
          <p:nvPr/>
        </p:nvGrpSpPr>
        <p:grpSpPr>
          <a:xfrm>
            <a:off x="1452750" y="2016674"/>
            <a:ext cx="948997" cy="948995"/>
            <a:chOff x="665400" y="3833425"/>
            <a:chExt cx="948997" cy="948995"/>
          </a:xfrm>
        </p:grpSpPr>
        <p:sp>
          <p:nvSpPr>
            <p:cNvPr id="804" name="Google Shape;804;p15"/>
            <p:cNvSpPr/>
            <p:nvPr/>
          </p:nvSpPr>
          <p:spPr>
            <a:xfrm>
              <a:off x="665400" y="3833425"/>
              <a:ext cx="948997" cy="948995"/>
            </a:xfrm>
            <a:custGeom>
              <a:avLst/>
              <a:gdLst/>
              <a:ahLst/>
              <a:cxnLst/>
              <a:rect l="l" t="t" r="r" b="b"/>
              <a:pathLst>
                <a:path w="948997" h="948995" extrusionOk="0">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5" name="Google Shape;805;p15"/>
            <p:cNvSpPr/>
            <p:nvPr/>
          </p:nvSpPr>
          <p:spPr>
            <a:xfrm>
              <a:off x="1400461" y="4233868"/>
              <a:ext cx="156337" cy="153594"/>
            </a:xfrm>
            <a:custGeom>
              <a:avLst/>
              <a:gdLst/>
              <a:ahLst/>
              <a:cxnLst/>
              <a:rect l="l" t="t" r="r" b="b"/>
              <a:pathLst>
                <a:path w="156337" h="153594" extrusionOk="0">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6" name="Google Shape;806;p15"/>
            <p:cNvGrpSpPr/>
            <p:nvPr/>
          </p:nvGrpSpPr>
          <p:grpSpPr>
            <a:xfrm>
              <a:off x="788824" y="4019932"/>
              <a:ext cx="244106" cy="641806"/>
              <a:chOff x="788824" y="4019932"/>
              <a:chExt cx="244106" cy="641806"/>
            </a:xfrm>
          </p:grpSpPr>
          <p:sp>
            <p:nvSpPr>
              <p:cNvPr id="807" name="Google Shape;807;p15"/>
              <p:cNvSpPr/>
              <p:nvPr/>
            </p:nvSpPr>
            <p:spPr>
              <a:xfrm>
                <a:off x="788824" y="457122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8" name="Google Shape;808;p15"/>
              <p:cNvSpPr/>
              <p:nvPr/>
            </p:nvSpPr>
            <p:spPr>
              <a:xfrm>
                <a:off x="788824" y="4631568"/>
                <a:ext cx="183765" cy="30170"/>
              </a:xfrm>
              <a:custGeom>
                <a:avLst/>
                <a:gdLst/>
                <a:ahLst/>
                <a:cxnLst/>
                <a:rect l="l" t="t" r="r" b="b"/>
                <a:pathLst>
                  <a:path w="183765" h="30170" extrusionOk="0">
                    <a:moveTo>
                      <a:pt x="0" y="0"/>
                    </a:moveTo>
                    <a:lnTo>
                      <a:pt x="183765" y="0"/>
                    </a:lnTo>
                    <a:lnTo>
                      <a:pt x="183765" y="30170"/>
                    </a:lnTo>
                    <a:lnTo>
                      <a:pt x="0" y="30170"/>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9" name="Google Shape;809;p15"/>
              <p:cNvSpPr/>
              <p:nvPr/>
            </p:nvSpPr>
            <p:spPr>
              <a:xfrm>
                <a:off x="788824" y="4019932"/>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0" name="Google Shape;810;p15"/>
              <p:cNvSpPr/>
              <p:nvPr/>
            </p:nvSpPr>
            <p:spPr>
              <a:xfrm>
                <a:off x="849165" y="4019932"/>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p15"/>
              <p:cNvSpPr/>
              <p:nvPr/>
            </p:nvSpPr>
            <p:spPr>
              <a:xfrm>
                <a:off x="788824" y="4080273"/>
                <a:ext cx="30170" cy="30170"/>
              </a:xfrm>
              <a:custGeom>
                <a:avLst/>
                <a:gdLst/>
                <a:ahLst/>
                <a:cxnLst/>
                <a:rect l="l" t="t" r="r" b="b"/>
                <a:pathLst>
                  <a:path w="30170" h="30170" extrusionOk="0">
                    <a:moveTo>
                      <a:pt x="0" y="0"/>
                    </a:moveTo>
                    <a:lnTo>
                      <a:pt x="30170" y="0"/>
                    </a:lnTo>
                    <a:lnTo>
                      <a:pt x="30170"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15"/>
              <p:cNvSpPr/>
              <p:nvPr/>
            </p:nvSpPr>
            <p:spPr>
              <a:xfrm>
                <a:off x="849165" y="4080273"/>
                <a:ext cx="183765" cy="30170"/>
              </a:xfrm>
              <a:custGeom>
                <a:avLst/>
                <a:gdLst/>
                <a:ahLst/>
                <a:cxnLst/>
                <a:rect l="l" t="t" r="r" b="b"/>
                <a:pathLst>
                  <a:path w="183765" h="30170" extrusionOk="0">
                    <a:moveTo>
                      <a:pt x="0" y="0"/>
                    </a:moveTo>
                    <a:lnTo>
                      <a:pt x="183765" y="0"/>
                    </a:lnTo>
                    <a:lnTo>
                      <a:pt x="183765" y="30171"/>
                    </a:lnTo>
                    <a:lnTo>
                      <a:pt x="0" y="30171"/>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813" name="Google Shape;813;p15"/>
          <p:cNvSpPr txBox="1"/>
          <p:nvPr/>
        </p:nvSpPr>
        <p:spPr>
          <a:xfrm>
            <a:off x="3106329" y="2065897"/>
            <a:ext cx="8685106"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Por ejemplo:</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Tu nombre</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Ubicación</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Contactos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Información sobre tu salud</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EBCB1F"/>
                </a:solidFill>
                <a:latin typeface="Calibri"/>
                <a:ea typeface="Calibri"/>
                <a:cs typeface="Calibri"/>
                <a:sym typeface="Calibri"/>
              </a:rPr>
              <a:t>Consejos importantes:</a:t>
            </a:r>
            <a:endParaRPr sz="2400" b="1" i="0" u="none" strike="noStrike" cap="none" dirty="0">
              <a:solidFill>
                <a:srgbClr val="EBCB1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Comparte solo la información necesaria</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Comprueba la configuración de privacidad</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Evita compartir datos confidenciales</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292668"/>
              </a:solidFill>
              <a:latin typeface="Calibri"/>
              <a:ea typeface="Calibri"/>
              <a:cs typeface="Calibri"/>
              <a:sym typeface="Calibri"/>
            </a:endParaRPr>
          </a:p>
        </p:txBody>
      </p:sp>
      <p:sp>
        <p:nvSpPr>
          <p:cNvPr id="814" name="Google Shape;814;p15"/>
          <p:cNvSpPr txBox="1"/>
          <p:nvPr/>
        </p:nvSpPr>
        <p:spPr>
          <a:xfrm>
            <a:off x="744259" y="349551"/>
            <a:ext cx="9728919"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Consejos para tomar decisiones informadas sobre herramientas de IA</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6"/>
          <p:cNvSpPr/>
          <p:nvPr/>
        </p:nvSpPr>
        <p:spPr>
          <a:xfrm>
            <a:off x="744250" y="1433200"/>
            <a:ext cx="10737601" cy="4790674"/>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0" name="Google Shape;820;p16"/>
          <p:cNvSpPr/>
          <p:nvPr/>
        </p:nvSpPr>
        <p:spPr>
          <a:xfrm>
            <a:off x="1032041" y="1658753"/>
            <a:ext cx="1581755"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821" name="Google Shape;821;p16"/>
          <p:cNvSpPr txBox="1"/>
          <p:nvPr/>
        </p:nvSpPr>
        <p:spPr>
          <a:xfrm>
            <a:off x="2935754" y="1643393"/>
            <a:ext cx="7859005" cy="55395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3000" b="1" i="0" u="none" strike="noStrike" cap="none" dirty="0">
                <a:solidFill>
                  <a:srgbClr val="292668"/>
                </a:solidFill>
                <a:latin typeface="Calibri"/>
                <a:ea typeface="Calibri"/>
                <a:cs typeface="Calibri"/>
                <a:sym typeface="Calibri"/>
              </a:rPr>
              <a:t>Comparación de diferentes herramientas de IA</a:t>
            </a:r>
            <a:endParaRPr sz="3000" b="0" i="0" u="none" strike="noStrike" cap="none" dirty="0">
              <a:solidFill>
                <a:srgbClr val="292668"/>
              </a:solidFill>
              <a:latin typeface="Arial"/>
              <a:ea typeface="Arial"/>
              <a:cs typeface="Arial"/>
              <a:sym typeface="Arial"/>
            </a:endParaRPr>
          </a:p>
        </p:txBody>
      </p:sp>
      <p:grpSp>
        <p:nvGrpSpPr>
          <p:cNvPr id="822" name="Google Shape;822;p16"/>
          <p:cNvGrpSpPr/>
          <p:nvPr/>
        </p:nvGrpSpPr>
        <p:grpSpPr>
          <a:xfrm>
            <a:off x="1397240" y="1920371"/>
            <a:ext cx="885534" cy="895927"/>
            <a:chOff x="7190753" y="5365577"/>
            <a:chExt cx="745522" cy="754272"/>
          </a:xfrm>
        </p:grpSpPr>
        <p:grpSp>
          <p:nvGrpSpPr>
            <p:cNvPr id="823" name="Google Shape;823;p16"/>
            <p:cNvGrpSpPr/>
            <p:nvPr/>
          </p:nvGrpSpPr>
          <p:grpSpPr>
            <a:xfrm>
              <a:off x="7353351" y="5647412"/>
              <a:ext cx="420044" cy="75879"/>
              <a:chOff x="7353351" y="5647412"/>
              <a:chExt cx="420044" cy="75879"/>
            </a:xfrm>
          </p:grpSpPr>
          <p:sp>
            <p:nvSpPr>
              <p:cNvPr id="824" name="Google Shape;824;p16"/>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5" name="Google Shape;825;p16"/>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ABB2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826" name="Google Shape;826;p16"/>
            <p:cNvGrpSpPr/>
            <p:nvPr/>
          </p:nvGrpSpPr>
          <p:grpSpPr>
            <a:xfrm>
              <a:off x="7190753" y="5365577"/>
              <a:ext cx="745522" cy="754272"/>
              <a:chOff x="7190753" y="5365577"/>
              <a:chExt cx="745522" cy="754272"/>
            </a:xfrm>
          </p:grpSpPr>
          <p:sp>
            <p:nvSpPr>
              <p:cNvPr id="827" name="Google Shape;827;p16"/>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8" name="Google Shape;828;p16"/>
              <p:cNvSpPr/>
              <p:nvPr/>
            </p:nvSpPr>
            <p:spPr>
              <a:xfrm>
                <a:off x="7190753"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29" name="Google Shape;829;p16"/>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0" name="Google Shape;830;p16"/>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1" name="Google Shape;831;p16"/>
              <p:cNvSpPr/>
              <p:nvPr/>
            </p:nvSpPr>
            <p:spPr>
              <a:xfrm>
                <a:off x="7328058" y="5441456"/>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2" name="Google Shape;832;p16"/>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3" name="Google Shape;833;p16"/>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4" name="Google Shape;834;p16"/>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5" name="Google Shape;835;p16"/>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sp>
        <p:nvSpPr>
          <p:cNvPr id="836" name="Google Shape;836;p16"/>
          <p:cNvSpPr txBox="1"/>
          <p:nvPr/>
        </p:nvSpPr>
        <p:spPr>
          <a:xfrm>
            <a:off x="2918471" y="2322581"/>
            <a:ext cx="8006191" cy="34162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Es posible que diferentes herramientas ofrezcan servicios similares.</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Antes de elegir una herramienta, compara:</a:t>
            </a: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 Facilidad de uso</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Ajustes de privacidad</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Funcionalidades</a:t>
            </a:r>
            <a:br>
              <a:rPr lang="en-US" sz="2400" b="0" i="0" u="none" strike="noStrike" cap="none" dirty="0">
                <a:solidFill>
                  <a:srgbClr val="292668"/>
                </a:solidFill>
                <a:latin typeface="Calibri"/>
                <a:ea typeface="Calibri"/>
                <a:cs typeface="Calibri"/>
                <a:sym typeface="Calibri"/>
              </a:rPr>
            </a:br>
            <a:r>
              <a:rPr lang="en-US" sz="2400" b="0" i="0" u="none" strike="noStrike" cap="none" dirty="0">
                <a:solidFill>
                  <a:srgbClr val="292668"/>
                </a:solidFill>
                <a:latin typeface="Calibri"/>
                <a:ea typeface="Calibri"/>
                <a:cs typeface="Calibri"/>
                <a:sym typeface="Calibri"/>
              </a:rPr>
              <a:t>• Coste</a:t>
            </a:r>
            <a:endParaRPr dirty="0">
              <a:solidFill>
                <a:srgbClr val="292668"/>
              </a:solidFil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rgbClr val="29266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dirty="0">
                <a:solidFill>
                  <a:srgbClr val="292668"/>
                </a:solidFill>
                <a:latin typeface="Calibri"/>
                <a:ea typeface="Calibri"/>
                <a:cs typeface="Calibri"/>
                <a:sym typeface="Calibri"/>
              </a:rPr>
              <a:t>A veces, la </a:t>
            </a:r>
            <a:r>
              <a:rPr lang="en-US" sz="2400" b="1" i="0" u="none" strike="noStrike" cap="none" dirty="0">
                <a:solidFill>
                  <a:srgbClr val="292668"/>
                </a:solidFill>
                <a:latin typeface="Calibri"/>
                <a:ea typeface="Calibri"/>
                <a:cs typeface="Calibri"/>
                <a:sym typeface="Calibri"/>
              </a:rPr>
              <a:t>herramienta más sencilla es la mejor</a:t>
            </a:r>
            <a:r>
              <a:rPr lang="en-US" sz="1100" b="1" i="0" u="none" strike="noStrike" cap="none" dirty="0">
                <a:solidFill>
                  <a:srgbClr val="292668"/>
                </a:solidFill>
                <a:latin typeface="Calibri"/>
                <a:ea typeface="Calibri"/>
                <a:cs typeface="Calibri"/>
                <a:sym typeface="Calibri"/>
              </a:rPr>
              <a:t>.</a:t>
            </a:r>
            <a:endParaRPr sz="1100" b="0" i="0" u="none" strike="noStrike" cap="none" dirty="0">
              <a:solidFill>
                <a:srgbClr val="292668"/>
              </a:solidFill>
              <a:latin typeface="Calibri"/>
              <a:ea typeface="Calibri"/>
              <a:cs typeface="Calibri"/>
              <a:sym typeface="Calibri"/>
            </a:endParaRPr>
          </a:p>
        </p:txBody>
      </p:sp>
      <p:sp>
        <p:nvSpPr>
          <p:cNvPr id="837" name="Google Shape;837;p16"/>
          <p:cNvSpPr txBox="1"/>
          <p:nvPr/>
        </p:nvSpPr>
        <p:spPr>
          <a:xfrm>
            <a:off x="744259" y="323426"/>
            <a:ext cx="9889175" cy="69735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92668"/>
                </a:solidFill>
                <a:latin typeface="Calibri"/>
                <a:ea typeface="Calibri"/>
                <a:cs typeface="Calibri"/>
                <a:sym typeface="Calibri"/>
              </a:rPr>
              <a:t>Consejos para tomar decisiones informadas sobre herramientas de IA</a:t>
            </a:r>
            <a:endParaRPr sz="3600" b="0" i="0" u="none" strike="noStrike" cap="none">
              <a:solidFill>
                <a:srgbClr val="29266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88"/>
          <p:cNvSpPr txBox="1">
            <a:spLocks noGrp="1"/>
          </p:cNvSpPr>
          <p:nvPr>
            <p:ph type="body" idx="1"/>
          </p:nvPr>
        </p:nvSpPr>
        <p:spPr>
          <a:xfrm>
            <a:off x="2324028" y="804685"/>
            <a:ext cx="9075492"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5760"/>
              <a:buNone/>
            </a:pPr>
            <a:r>
              <a:rPr lang="en-US" b="1"/>
              <a:t>Consejos de los jóvenes sobre el uso de la IA</a:t>
            </a:r>
            <a:endParaRPr/>
          </a:p>
        </p:txBody>
      </p:sp>
      <p:sp>
        <p:nvSpPr>
          <p:cNvPr id="844" name="Google Shape;844;p88"/>
          <p:cNvSpPr txBox="1">
            <a:spLocks noGrp="1"/>
          </p:cNvSpPr>
          <p:nvPr>
            <p:ph type="body" idx="2"/>
          </p:nvPr>
        </p:nvSpPr>
        <p:spPr>
          <a:xfrm>
            <a:off x="6164911" y="1496430"/>
            <a:ext cx="5800665" cy="519900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2400"/>
              <a:buNone/>
            </a:pPr>
            <a:r>
              <a:rPr lang="en-US" dirty="0"/>
              <a:t>Los jóvenes suelen utilizar herramientas de IA en sus estudios y en su vida cotidiana.</a:t>
            </a:r>
            <a:endParaRPr dirty="0"/>
          </a:p>
          <a:p>
            <a:pPr marL="0" lvl="0" indent="0" algn="l" rtl="0">
              <a:lnSpc>
                <a:spcPct val="103333"/>
              </a:lnSpc>
              <a:spcBef>
                <a:spcPts val="0"/>
              </a:spcBef>
              <a:spcAft>
                <a:spcPts val="0"/>
              </a:spcAft>
              <a:buClr>
                <a:srgbClr val="242B62"/>
              </a:buClr>
              <a:buSzPts val="2400"/>
              <a:buNone/>
            </a:pPr>
            <a:endParaRPr sz="600" dirty="0"/>
          </a:p>
          <a:p>
            <a:pPr marL="0" lvl="0" indent="0" algn="l" rtl="0">
              <a:lnSpc>
                <a:spcPct val="103333"/>
              </a:lnSpc>
              <a:spcBef>
                <a:spcPts val="0"/>
              </a:spcBef>
              <a:spcAft>
                <a:spcPts val="0"/>
              </a:spcAft>
              <a:buClr>
                <a:srgbClr val="242B62"/>
              </a:buClr>
              <a:buSzPts val="2400"/>
              <a:buNone/>
            </a:pPr>
            <a:r>
              <a:rPr lang="en-US" dirty="0"/>
              <a:t>Estos son algunos consejos sencillos que comparten:</a:t>
            </a:r>
            <a:endParaRPr dirty="0"/>
          </a:p>
          <a:p>
            <a:pPr marL="0" lvl="0" indent="0" algn="l" rtl="0">
              <a:lnSpc>
                <a:spcPct val="103333"/>
              </a:lnSpc>
              <a:spcBef>
                <a:spcPts val="0"/>
              </a:spcBef>
              <a:spcAft>
                <a:spcPts val="0"/>
              </a:spcAft>
              <a:buClr>
                <a:srgbClr val="242B62"/>
              </a:buClr>
              <a:buSzPts val="2400"/>
              <a:buNone/>
            </a:pPr>
            <a:endParaRPr sz="600"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Utiliza la IA como una ayuda, no como quien toma las decisiones</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Comprueba siempre la información importante</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Protege tus datos personales</a:t>
            </a:r>
            <a:endParaRPr dirty="0"/>
          </a:p>
          <a:p>
            <a:pPr marL="34290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Prueba diferentes herramientas y descubre cuál te funciona mejor</a:t>
            </a:r>
            <a:endParaRPr dirty="0"/>
          </a:p>
          <a:p>
            <a:pPr marL="0" lvl="0" indent="0" algn="l" rtl="0">
              <a:lnSpc>
                <a:spcPct val="103333"/>
              </a:lnSpc>
              <a:spcBef>
                <a:spcPts val="0"/>
              </a:spcBef>
              <a:spcAft>
                <a:spcPts val="0"/>
              </a:spcAft>
              <a:buClr>
                <a:srgbClr val="242B62"/>
              </a:buClr>
              <a:buSzPts val="2400"/>
              <a:buNone/>
            </a:pPr>
            <a:endParaRPr sz="1200" dirty="0"/>
          </a:p>
          <a:p>
            <a:pPr marL="0" lvl="0" indent="0" algn="l" rtl="0">
              <a:lnSpc>
                <a:spcPct val="103333"/>
              </a:lnSpc>
              <a:spcBef>
                <a:spcPts val="0"/>
              </a:spcBef>
              <a:spcAft>
                <a:spcPts val="0"/>
              </a:spcAft>
              <a:buClr>
                <a:srgbClr val="242B62"/>
              </a:buClr>
              <a:buSzPts val="2400"/>
              <a:buNone/>
            </a:pPr>
            <a:r>
              <a:rPr lang="en-US" dirty="0"/>
              <a:t>O mira el breve </a:t>
            </a:r>
            <a:r>
              <a:rPr lang="en-US"/>
              <a:t>vídeo en español en </a:t>
            </a:r>
            <a:r>
              <a:rPr lang="en-US" u="sng" dirty="0">
                <a:solidFill>
                  <a:schemeClr val="hlink"/>
                </a:solidFill>
                <a:hlinkClick r:id="rId4"/>
              </a:rPr>
              <a:t>YouTube </a:t>
            </a:r>
            <a:r>
              <a:rPr lang="en-US" dirty="0"/>
              <a:t>que explica qué es la IA y cómo funciona</a:t>
            </a:r>
            <a:endParaRPr dirty="0"/>
          </a:p>
        </p:txBody>
      </p:sp>
      <p:sp>
        <p:nvSpPr>
          <p:cNvPr id="3" name="Picture Placeholder 2">
            <a:extLst>
              <a:ext uri="{FF2B5EF4-FFF2-40B4-BE49-F238E27FC236}">
                <a16:creationId xmlns:a16="http://schemas.microsoft.com/office/drawing/2014/main" id="{FADDFA34-6BBC-86E3-8C0B-33C74CFE87F1}"/>
              </a:ext>
            </a:extLst>
          </p:cNvPr>
          <p:cNvSpPr>
            <a:spLocks noGrp="1"/>
          </p:cNvSpPr>
          <p:nvPr>
            <p:ph type="pic" idx="3"/>
          </p:nvPr>
        </p:nvSpPr>
        <p:spPr/>
        <p:txBody>
          <a:bodyPr/>
          <a:lstStyle/>
          <a:p>
            <a:endParaRPr lang="en-IE"/>
          </a:p>
        </p:txBody>
      </p:sp>
      <p:pic>
        <p:nvPicPr>
          <p:cNvPr id="4" name="Online Media 3" title="What Is AI? | Artificial Intelligence | What is Artificial Intelligence? | AI In 5 Mins |Simplilearn">
            <a:hlinkClick r:id="" action="ppaction://media"/>
            <a:extLst>
              <a:ext uri="{FF2B5EF4-FFF2-40B4-BE49-F238E27FC236}">
                <a16:creationId xmlns:a16="http://schemas.microsoft.com/office/drawing/2014/main" id="{93199202-BA80-E6F4-542A-ABCE8D25389A}"/>
              </a:ext>
            </a:extLst>
          </p:cNvPr>
          <p:cNvPicPr>
            <a:picLocks noRot="1" noChangeAspect="1"/>
          </p:cNvPicPr>
          <p:nvPr>
            <a:videoFile r:link="rId1"/>
          </p:nvPr>
        </p:nvPicPr>
        <p:blipFill>
          <a:blip r:embed="rId5"/>
          <a:stretch>
            <a:fillRect/>
          </a:stretch>
        </p:blipFill>
        <p:spPr>
          <a:xfrm>
            <a:off x="635768" y="2251953"/>
            <a:ext cx="4501280" cy="36138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p19"/>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chemeClr val="lt1"/>
              </a:buClr>
              <a:buSzPts val="3600"/>
              <a:buNone/>
            </a:pPr>
            <a:r>
              <a:rPr lang="en-US" b="1" dirty="0">
                <a:highlight>
                  <a:srgbClr val="EBCB1F"/>
                </a:highlight>
              </a:rPr>
              <a:t>CASO PRÁCTICO</a:t>
            </a:r>
            <a:r>
              <a:rPr lang="en-US" dirty="0"/>
              <a:t>: Tom</a:t>
            </a:r>
            <a:endParaRPr dirty="0"/>
          </a:p>
        </p:txBody>
      </p:sp>
      <p:sp>
        <p:nvSpPr>
          <p:cNvPr id="852" name="Google Shape;852;p19"/>
          <p:cNvSpPr txBox="1">
            <a:spLocks noGrp="1"/>
          </p:cNvSpPr>
          <p:nvPr>
            <p:ph type="body" idx="2"/>
          </p:nvPr>
        </p:nvSpPr>
        <p:spPr>
          <a:xfrm>
            <a:off x="522514" y="1836123"/>
            <a:ext cx="10905761" cy="462788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Tom (68) quería organizar un viaje en tren para visitar a su nieta. Probó una aplicación de viajes que le pedía datos personales, como el correo electrónico y la ubicación.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dirty="0"/>
              <a:t>Como no estaba seguro, comparó otra aplicación</a:t>
            </a:r>
            <a:r>
              <a:rPr lang="en-US" sz="2400"/>
              <a:t>. Esta le </a:t>
            </a:r>
            <a:r>
              <a:rPr lang="en-US" sz="2400" dirty="0"/>
              <a:t>proporcionaba la misma información de viaje sin pedirle datos personales. </a:t>
            </a:r>
            <a:r>
              <a:rPr lang="en-US" sz="2400"/>
              <a:t>Tom la eligió. </a:t>
            </a:r>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sz="2400" b="1" dirty="0"/>
              <a:t>Mensaje clave: </a:t>
            </a:r>
            <a:r>
              <a:rPr lang="en-US" sz="2400" dirty="0"/>
              <a:t>Elige herramientas que sean fáciles de usar, fiables y que respeten tu privacidad. </a:t>
            </a:r>
            <a:endParaRPr dirty="0"/>
          </a:p>
          <a:p>
            <a:pPr marL="457200" marR="0" lvl="0" indent="-228600" algn="l" rtl="0">
              <a:lnSpc>
                <a:spcPct val="103333"/>
              </a:lnSpc>
              <a:spcBef>
                <a:spcPts val="0"/>
              </a:spcBef>
              <a:spcAft>
                <a:spcPts val="0"/>
              </a:spcAft>
              <a:buClr>
                <a:srgbClr val="242B62"/>
              </a:buClr>
              <a:buSzPts val="2400"/>
              <a:buFont typeface="Arial"/>
              <a:buNone/>
            </a:pPr>
            <a:endParaRPr dirty="0"/>
          </a:p>
          <a:p>
            <a:pPr marL="457200" marR="0" lvl="0" indent="-228600" algn="l" rtl="0">
              <a:lnSpc>
                <a:spcPct val="103333"/>
              </a:lnSpc>
              <a:spcBef>
                <a:spcPts val="0"/>
              </a:spcBef>
              <a:spcAft>
                <a:spcPts val="0"/>
              </a:spcAft>
              <a:buClr>
                <a:srgbClr val="242B62"/>
              </a:buClr>
              <a:buSzPts val="2400"/>
              <a:buFont typeface="Arial"/>
              <a:buNone/>
            </a:pPr>
            <a:r>
              <a:rPr lang="en-US" b="1" dirty="0"/>
              <a:t>Reflexión</a:t>
            </a:r>
            <a:r>
              <a:rPr lang="en-US" dirty="0"/>
              <a:t>: </a:t>
            </a:r>
            <a:r>
              <a:rPr lang="en-US" sz="2400" i="1" dirty="0"/>
              <a:t>¿Alguna vez has dejado de usar una aplicación porque te pedía demasiada información personal?</a:t>
            </a:r>
            <a:endParaRPr i="1" dirty="0"/>
          </a:p>
          <a:p>
            <a:pPr marL="457200" marR="0" lvl="0" indent="-228600" algn="l" rtl="0">
              <a:lnSpc>
                <a:spcPct val="103333"/>
              </a:lnSpc>
              <a:spcBef>
                <a:spcPts val="0"/>
              </a:spcBef>
              <a:spcAft>
                <a:spcPts val="0"/>
              </a:spcAft>
              <a:buClr>
                <a:srgbClr val="242B62"/>
              </a:buClr>
              <a:buSzPts val="2400"/>
              <a:buFont typeface="Arial"/>
              <a:buNone/>
            </a:pPr>
            <a:endParaRPr dirty="0"/>
          </a:p>
          <a:p>
            <a:pPr marL="0" lvl="0" indent="0" algn="l" rtl="0">
              <a:lnSpc>
                <a:spcPct val="103333"/>
              </a:lnSpc>
              <a:spcBef>
                <a:spcPts val="0"/>
              </a:spcBef>
              <a:spcAft>
                <a:spcPts val="0"/>
              </a:spcAft>
              <a:buClr>
                <a:srgbClr val="242B62"/>
              </a:buClr>
              <a:buSzPts val="2400"/>
              <a:buNone/>
            </a:pPr>
            <a:endParaRPr dirty="0"/>
          </a:p>
        </p:txBody>
      </p:sp>
      <p:grpSp>
        <p:nvGrpSpPr>
          <p:cNvPr id="853" name="Google Shape;853;p19"/>
          <p:cNvGrpSpPr/>
          <p:nvPr/>
        </p:nvGrpSpPr>
        <p:grpSpPr>
          <a:xfrm>
            <a:off x="8030313" y="529028"/>
            <a:ext cx="920484" cy="919581"/>
            <a:chOff x="10376768" y="2334933"/>
            <a:chExt cx="920484" cy="919581"/>
          </a:xfrm>
        </p:grpSpPr>
        <p:sp>
          <p:nvSpPr>
            <p:cNvPr id="854" name="Google Shape;854;p19"/>
            <p:cNvSpPr/>
            <p:nvPr/>
          </p:nvSpPr>
          <p:spPr>
            <a:xfrm>
              <a:off x="11105749" y="2358419"/>
              <a:ext cx="171631" cy="171631"/>
            </a:xfrm>
            <a:custGeom>
              <a:avLst/>
              <a:gdLst/>
              <a:ahLst/>
              <a:cxnLst/>
              <a:rect l="l" t="t" r="r" b="b"/>
              <a:pathLst>
                <a:path w="171631" h="171631" extrusionOk="0">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5" name="Google Shape;855;p19"/>
            <p:cNvSpPr/>
            <p:nvPr/>
          </p:nvSpPr>
          <p:spPr>
            <a:xfrm>
              <a:off x="10773326" y="2554440"/>
              <a:ext cx="311645" cy="486890"/>
            </a:xfrm>
            <a:custGeom>
              <a:avLst/>
              <a:gdLst/>
              <a:ahLst/>
              <a:cxnLst/>
              <a:rect l="l" t="t" r="r" b="b"/>
              <a:pathLst>
                <a:path w="311645" h="486890" extrusionOk="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nvGrpSpPr>
            <p:cNvPr id="856" name="Google Shape;856;p19"/>
            <p:cNvGrpSpPr/>
            <p:nvPr/>
          </p:nvGrpSpPr>
          <p:grpSpPr>
            <a:xfrm>
              <a:off x="10376768" y="2334933"/>
              <a:ext cx="920484" cy="919581"/>
              <a:chOff x="10376768" y="2334933"/>
              <a:chExt cx="920484" cy="919581"/>
            </a:xfrm>
          </p:grpSpPr>
          <p:sp>
            <p:nvSpPr>
              <p:cNvPr id="857" name="Google Shape;857;p19"/>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sp>
            <p:nvSpPr>
              <p:cNvPr id="858" name="Google Shape;858;p19"/>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Calibri"/>
                  <a:ea typeface="Calibri"/>
                  <a:cs typeface="Calibri"/>
                  <a:sym typeface="Calibri"/>
                </a:endParaRPr>
              </a:p>
            </p:txBody>
          </p:sp>
        </p:gr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17"/>
          <p:cNvSpPr txBox="1">
            <a:spLocks noGrp="1"/>
          </p:cNvSpPr>
          <p:nvPr>
            <p:ph type="body" idx="1"/>
          </p:nvPr>
        </p:nvSpPr>
        <p:spPr>
          <a:xfrm>
            <a:off x="839601" y="356615"/>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Conclusión </a:t>
            </a:r>
            <a:endParaRPr dirty="0"/>
          </a:p>
        </p:txBody>
      </p:sp>
      <p:sp>
        <p:nvSpPr>
          <p:cNvPr id="864" name="Google Shape;864;p17"/>
          <p:cNvSpPr txBox="1">
            <a:spLocks noGrp="1"/>
          </p:cNvSpPr>
          <p:nvPr>
            <p:ph type="body" idx="3"/>
          </p:nvPr>
        </p:nvSpPr>
        <p:spPr>
          <a:xfrm>
            <a:off x="1080228" y="1167947"/>
            <a:ext cx="10580549" cy="1824470"/>
          </a:xfrm>
          <a:prstGeom prst="rect">
            <a:avLst/>
          </a:prstGeom>
          <a:noFill/>
          <a:ln>
            <a:noFill/>
          </a:ln>
        </p:spPr>
        <p:txBody>
          <a:bodyPr spcFirstLastPara="1" wrap="square" lIns="91425" tIns="45700" rIns="91425" bIns="45700" anchor="t" anchorCtr="0">
            <a:noAutofit/>
          </a:bodyPr>
          <a:lstStyle/>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Las herramientas de IA pueden ayudar con tareas cotidianas como recordatorios, listas, calendarios y la planificación de las rutinas diarias.</a:t>
            </a:r>
            <a:endParaRPr dirty="0"/>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Los asistentes digitales (como Siri, Alexa o el Asistente de Google) pueden facilitar la vida cotidiana al ayudar a </a:t>
            </a:r>
            <a:r>
              <a:rPr lang="en-US" dirty="0" err="1"/>
              <a:t>organizar </a:t>
            </a:r>
            <a:r>
              <a:rPr lang="en-US" dirty="0"/>
              <a:t>la información y las tareas.</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Los sistemas de recomendación pueden sugerir productos, servicios u opciones de viaje útiles, pero no siempre saben qué es lo mejor para ti.</a:t>
            </a:r>
          </a:p>
          <a:p>
            <a:pPr marL="800100" indent="-342900">
              <a:buFont typeface="Arial" panose="020B0604020202020204" pitchFamily="34" charset="0"/>
              <a:buChar char="•"/>
            </a:pPr>
            <a:r>
              <a:rPr lang="en-US" dirty="0"/>
              <a:t>Las herramientas de IA a veces pueden cometer errores o proporcionar información incorrecta, por lo que es importante comprobar dos veces los detalles importantes.</a:t>
            </a:r>
          </a:p>
          <a:p>
            <a:pPr marL="8001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p:txBody>
      </p:sp>
      <p:pic>
        <p:nvPicPr>
          <p:cNvPr id="865" name="Google Shape;865;p17"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66" name="Google Shape;866;p17"/>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21"/>
          <p:cNvSpPr txBox="1">
            <a:spLocks noGrp="1"/>
          </p:cNvSpPr>
          <p:nvPr>
            <p:ph type="body" idx="1"/>
          </p:nvPr>
        </p:nvSpPr>
        <p:spPr>
          <a:xfrm>
            <a:off x="839601" y="334840"/>
            <a:ext cx="9424988" cy="697353"/>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Clr>
                <a:srgbClr val="242B62"/>
              </a:buClr>
              <a:buSzPts val="3600"/>
              <a:buNone/>
            </a:pPr>
            <a:r>
              <a:rPr lang="en-US" b="1" dirty="0"/>
              <a:t>Conclusión </a:t>
            </a:r>
            <a:endParaRPr dirty="0"/>
          </a:p>
        </p:txBody>
      </p:sp>
      <p:sp>
        <p:nvSpPr>
          <p:cNvPr id="872" name="Google Shape;872;p21"/>
          <p:cNvSpPr txBox="1">
            <a:spLocks noGrp="1"/>
          </p:cNvSpPr>
          <p:nvPr>
            <p:ph type="body" idx="3"/>
          </p:nvPr>
        </p:nvSpPr>
        <p:spPr>
          <a:xfrm>
            <a:off x="1308847" y="1446989"/>
            <a:ext cx="10325804" cy="1824470"/>
          </a:xfrm>
          <a:prstGeom prst="rect">
            <a:avLst/>
          </a:prstGeom>
          <a:noFill/>
          <a:ln>
            <a:noFill/>
          </a:ln>
        </p:spPr>
        <p:txBody>
          <a:bodyPr spcFirstLastPara="1" wrap="square" lIns="91425" tIns="45700" rIns="91425" bIns="45700" anchor="t" anchorCtr="0">
            <a:noAutofit/>
          </a:bodyPr>
          <a:lstStyle/>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Utiliza siempre la IA como ayuda, no como </a:t>
            </a:r>
            <a:r>
              <a:rPr lang="en-US" b="1" dirty="0"/>
              <a:t>responsable de la toma de decisiones</a:t>
            </a:r>
            <a:r>
              <a:rPr lang="en-US" dirty="0"/>
              <a:t>.</a:t>
            </a:r>
            <a:endParaRPr dirty="0"/>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Protege tu información personal y ten cuidado al compartir datos confidenciales con aplicaciones o herramientas en línea.</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A la hora de elegir herramientas de IA, compara las opciones y selecciona aquellas que sean seguras, fáciles de usar y fiables.</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r>
              <a:rPr lang="en-US" dirty="0"/>
              <a:t>La IA puede favorecer la independencia y la confianza en la vida cotidiana cuando se utiliza con cuidado y de forma reflexiva.</a:t>
            </a:r>
          </a:p>
          <a:p>
            <a:pPr marL="571500" marR="0" lvl="0" indent="-342900" algn="l" rtl="0">
              <a:lnSpc>
                <a:spcPct val="103333"/>
              </a:lnSpc>
              <a:spcBef>
                <a:spcPts val="0"/>
              </a:spcBef>
              <a:spcAft>
                <a:spcPts val="0"/>
              </a:spcAft>
              <a:buClr>
                <a:srgbClr val="242B62"/>
              </a:buClr>
              <a:buSzPts val="2400"/>
              <a:buFont typeface="Arial" panose="020B0604020202020204" pitchFamily="34" charset="0"/>
              <a:buChar char="•"/>
            </a:pPr>
            <a:endParaRPr dirty="0"/>
          </a:p>
          <a:p>
            <a:pPr marL="457200" marR="0" lvl="0" indent="-228600" algn="l" rtl="0">
              <a:lnSpc>
                <a:spcPct val="103333"/>
              </a:lnSpc>
              <a:spcBef>
                <a:spcPts val="0"/>
              </a:spcBef>
              <a:spcAft>
                <a:spcPts val="0"/>
              </a:spcAft>
              <a:buClr>
                <a:srgbClr val="242B62"/>
              </a:buClr>
              <a:buSzPts val="2400"/>
              <a:buFont typeface="Arial"/>
              <a:buNone/>
            </a:pPr>
            <a:endParaRPr dirty="0"/>
          </a:p>
        </p:txBody>
      </p:sp>
      <p:pic>
        <p:nvPicPr>
          <p:cNvPr id="873" name="Google Shape;873;p21" descr="A group of people standing in a line&#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1" y="4728755"/>
            <a:ext cx="10264588" cy="2129245"/>
          </a:xfrm>
          <a:prstGeom prst="rect">
            <a:avLst/>
          </a:prstGeom>
          <a:solidFill>
            <a:srgbClr val="D9D9D9"/>
          </a:solidFill>
          <a:ln>
            <a:noFill/>
          </a:ln>
        </p:spPr>
      </p:pic>
      <p:sp>
        <p:nvSpPr>
          <p:cNvPr id="874" name="Google Shape;874;p21"/>
          <p:cNvSpPr/>
          <p:nvPr/>
        </p:nvSpPr>
        <p:spPr>
          <a:xfrm>
            <a:off x="0" y="3236259"/>
            <a:ext cx="1308847" cy="2801126"/>
          </a:xfrm>
          <a:prstGeom prst="rect">
            <a:avLst/>
          </a:prstGeom>
          <a:solidFill>
            <a:srgbClr val="CA7BB3">
              <a:alpha val="74901"/>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Sigue nuestro recorrido</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554545"/>
          </a:xfrm>
          <a:prstGeom prst="rect">
            <a:avLst/>
          </a:prstGeom>
          <a:noFill/>
        </p:spPr>
        <p:txBody>
          <a:bodyPr wrap="square" rtlCol="0">
            <a:spAutoFit/>
          </a:bodyPr>
          <a:lstStyle/>
          <a:p>
            <a:r>
              <a:rPr lang="en-IE" sz="3200" b="1" dirty="0">
                <a:solidFill>
                  <a:srgbClr val="292668"/>
                </a:solidFill>
              </a:rPr>
              <a:t>Enhorabuena</a:t>
            </a:r>
            <a:r>
              <a:rPr lang="en-IE" sz="3200" dirty="0">
                <a:solidFill>
                  <a:srgbClr val="292668"/>
                </a:solidFill>
              </a:rPr>
              <a:t>, acabas de completar el módulo 4. Sigue adelante en tu proceso de aprendizaje… </a:t>
            </a:r>
            <a:r>
              <a:rPr lang="en-IE" sz="3200" b="1" dirty="0">
                <a:solidFill>
                  <a:srgbClr val="292668"/>
                </a:solidFill>
              </a:rPr>
              <a:t>El módulo 5 </a:t>
            </a:r>
            <a:r>
              <a:rPr lang="en-IE" sz="3200" dirty="0">
                <a:solidFill>
                  <a:srgbClr val="292668"/>
                </a:solidFill>
              </a:rPr>
              <a:t>trata sobre la IA en el seguimiento de la salud y el apoyo al bienestar.</a:t>
            </a:r>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6" descr="A group of people sitting at a table with a computer&#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88894" y="288801"/>
            <a:ext cx="11403106" cy="2223235"/>
          </a:xfrm>
          <a:prstGeom prst="rect">
            <a:avLst/>
          </a:prstGeom>
          <a:solidFill>
            <a:srgbClr val="D9D9D9"/>
          </a:solidFill>
          <a:ln>
            <a:noFill/>
          </a:ln>
        </p:spPr>
      </p:pic>
      <p:sp>
        <p:nvSpPr>
          <p:cNvPr id="364" name="Google Shape;364;p6"/>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01</a:t>
            </a:r>
            <a:endParaRPr/>
          </a:p>
        </p:txBody>
      </p:sp>
      <p:sp>
        <p:nvSpPr>
          <p:cNvPr id="365" name="Google Shape;365;p6"/>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02</a:t>
            </a:r>
            <a:endParaRPr/>
          </a:p>
        </p:txBody>
      </p:sp>
      <p:sp>
        <p:nvSpPr>
          <p:cNvPr id="366" name="Google Shape;366;p6"/>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Uso de la IA para recordatorios, listas, calendarios y rutinas</a:t>
            </a:r>
            <a:endParaRPr/>
          </a:p>
        </p:txBody>
      </p:sp>
      <p:sp>
        <p:nvSpPr>
          <p:cNvPr id="367" name="Google Shape;367;p6"/>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03</a:t>
            </a:r>
            <a:endParaRPr/>
          </a:p>
        </p:txBody>
      </p:sp>
      <p:sp>
        <p:nvSpPr>
          <p:cNvPr id="368" name="Google Shape;368;p6"/>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Sistemas de recomendación (compras, viajes, servicios)</a:t>
            </a:r>
            <a:endParaRPr/>
          </a:p>
        </p:txBody>
      </p:sp>
      <p:sp>
        <p:nvSpPr>
          <p:cNvPr id="369" name="Google Shape;369;p6"/>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04</a:t>
            </a:r>
            <a:endParaRPr/>
          </a:p>
        </p:txBody>
      </p:sp>
      <p:sp>
        <p:nvSpPr>
          <p:cNvPr id="370" name="Google Shape;370;p6"/>
          <p:cNvSpPr txBox="1">
            <a:spLocks noGrp="1"/>
          </p:cNvSpPr>
          <p:nvPr>
            <p:ph type="body" idx="9"/>
          </p:nvPr>
        </p:nvSpPr>
        <p:spPr>
          <a:xfrm>
            <a:off x="2766253" y="4603049"/>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Comprender los límites de la IA y evitar la dependencia excesiva</a:t>
            </a:r>
            <a:endParaRPr/>
          </a:p>
        </p:txBody>
      </p:sp>
      <p:sp>
        <p:nvSpPr>
          <p:cNvPr id="371" name="Google Shape;371;p6"/>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n-US"/>
              <a:t>05</a:t>
            </a:r>
            <a:endParaRPr/>
          </a:p>
        </p:txBody>
      </p:sp>
      <p:sp>
        <p:nvSpPr>
          <p:cNvPr id="372" name="Google Shape;372;p6"/>
          <p:cNvSpPr txBox="1">
            <a:spLocks noGrp="1"/>
          </p:cNvSpPr>
          <p:nvPr>
            <p:ph type="body" idx="14"/>
          </p:nvPr>
        </p:nvSpPr>
        <p:spPr>
          <a:xfrm>
            <a:off x="2766253" y="5195145"/>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Tomar decisiones informadas sobre las herramientas de IA</a:t>
            </a:r>
            <a:endParaRPr/>
          </a:p>
        </p:txBody>
      </p:sp>
      <p:sp>
        <p:nvSpPr>
          <p:cNvPr id="373" name="Google Shape;373;p6"/>
          <p:cNvSpPr/>
          <p:nvPr/>
        </p:nvSpPr>
        <p:spPr>
          <a:xfrm>
            <a:off x="492582" y="1510607"/>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74" name="Google Shape;374;p6"/>
          <p:cNvSpPr txBox="1"/>
          <p:nvPr/>
        </p:nvSpPr>
        <p:spPr>
          <a:xfrm>
            <a:off x="606266" y="1562905"/>
            <a:ext cx="18968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242B62"/>
                </a:solidFill>
                <a:latin typeface="Calibri"/>
                <a:ea typeface="Calibri"/>
                <a:cs typeface="Calibri"/>
                <a:sym typeface="Calibri"/>
              </a:rPr>
              <a:t>Índice</a:t>
            </a:r>
            <a:endParaRPr sz="1400" b="0" i="0" u="none" strike="noStrike" cap="none">
              <a:solidFill>
                <a:srgbClr val="000000"/>
              </a:solidFill>
              <a:latin typeface="Arial"/>
              <a:ea typeface="Arial"/>
              <a:cs typeface="Arial"/>
              <a:sym typeface="Arial"/>
            </a:endParaRPr>
          </a:p>
        </p:txBody>
      </p:sp>
      <p:pic>
        <p:nvPicPr>
          <p:cNvPr id="375" name="Google Shape;375;p6"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l="-5129" t="-7198" r="-1" b="-1"/>
          <a:stretch/>
        </p:blipFill>
        <p:spPr>
          <a:xfrm rot="3178028">
            <a:off x="-1316377" y="3967779"/>
            <a:ext cx="3845287" cy="3119494"/>
          </a:xfrm>
          <a:prstGeom prst="rect">
            <a:avLst/>
          </a:prstGeom>
          <a:noFill/>
          <a:ln>
            <a:noFill/>
          </a:ln>
        </p:spPr>
      </p:pic>
      <p:sp>
        <p:nvSpPr>
          <p:cNvPr id="376" name="Google Shape;376;p6"/>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a:t>Qué son los asistentes digitales y cómo funcionan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2" name="Google Shape;382;p1" descr="A person and person holding hands in a shape of a heart&#10;&#10;AI-generated content may be incorrec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383" name="Google Shape;383;p1"/>
          <p:cNvSpPr txBox="1">
            <a:spLocks noGrp="1"/>
          </p:cNvSpPr>
          <p:nvPr>
            <p:ph type="body" idx="1"/>
          </p:nvPr>
        </p:nvSpPr>
        <p:spPr>
          <a:xfrm>
            <a:off x="4927638" y="385460"/>
            <a:ext cx="6875961" cy="697353"/>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242B62"/>
              </a:buClr>
              <a:buSzPts val="3600"/>
              <a:buNone/>
            </a:pPr>
            <a:r>
              <a:rPr lang="en-US" b="1"/>
              <a:t>Introducción</a:t>
            </a:r>
            <a:endParaRPr/>
          </a:p>
        </p:txBody>
      </p:sp>
      <p:sp>
        <p:nvSpPr>
          <p:cNvPr id="384" name="Google Shape;384;p1"/>
          <p:cNvSpPr txBox="1">
            <a:spLocks noGrp="1"/>
          </p:cNvSpPr>
          <p:nvPr>
            <p:ph type="body" idx="3"/>
          </p:nvPr>
        </p:nvSpPr>
        <p:spPr>
          <a:xfrm>
            <a:off x="4694367" y="1203424"/>
            <a:ext cx="7009953" cy="4021291"/>
          </a:xfrm>
          <a:prstGeom prst="rect">
            <a:avLst/>
          </a:prstGeom>
          <a:noFill/>
          <a:ln>
            <a:noFill/>
          </a:ln>
        </p:spPr>
        <p:txBody>
          <a:bodyPr spcFirstLastPara="1" wrap="square" lIns="91425" tIns="45700" rIns="91425" bIns="45700" anchor="t" anchorCtr="0">
            <a:noAutofit/>
          </a:bodyPr>
          <a:lstStyle/>
          <a:p>
            <a:pPr marR="0" lvl="0" algn="l" rtl="0">
              <a:lnSpc>
                <a:spcPct val="103333"/>
              </a:lnSpc>
              <a:spcBef>
                <a:spcPts val="0"/>
              </a:spcBef>
              <a:spcAft>
                <a:spcPts val="0"/>
              </a:spcAft>
              <a:buClr>
                <a:schemeClr val="lt1"/>
              </a:buClr>
              <a:buSzPts val="2400"/>
              <a:buFont typeface="Arial"/>
              <a:buNone/>
            </a:pPr>
            <a:r>
              <a:rPr lang="en-US" sz="2400" dirty="0"/>
              <a:t>La inteligencia artificial (IA) se está convirtiendo en parte de nuestra vida cotidiana. Muchos teléfonos, ordenadores y dispositivos inteligentes incluyen ahora herramientas que nos ayudan a </a:t>
            </a:r>
            <a:r>
              <a:rPr lang="en-US" sz="2400" dirty="0" err="1"/>
              <a:t>organizar </a:t>
            </a:r>
            <a:r>
              <a:rPr lang="en-US" sz="2400" dirty="0"/>
              <a:t>tareas, recordar citas y encontrar información útil.</a:t>
            </a:r>
            <a:endParaRPr dirty="0"/>
          </a:p>
          <a:p>
            <a:pPr marR="0" lvl="0" algn="l" rtl="0">
              <a:lnSpc>
                <a:spcPct val="103333"/>
              </a:lnSpc>
              <a:spcBef>
                <a:spcPts val="0"/>
              </a:spcBef>
              <a:spcAft>
                <a:spcPts val="0"/>
              </a:spcAft>
              <a:buClr>
                <a:schemeClr val="lt1"/>
              </a:buClr>
              <a:buSzPts val="2400"/>
              <a:buFont typeface="Arial"/>
              <a:buNone/>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En este módulo, exploraremos cómo unas sencillas herramientas de IA pueden facilitar las actividades diarias y hacer más llevaderas las rutinas cotidianas.</a:t>
            </a:r>
            <a:endParaRPr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endParaRPr sz="2400" dirty="0"/>
          </a:p>
          <a:p>
            <a:pPr marL="342900" marR="0" lvl="0" indent="-342900" algn="l" rtl="0">
              <a:lnSpc>
                <a:spcPct val="103333"/>
              </a:lnSpc>
              <a:spcBef>
                <a:spcPts val="0"/>
              </a:spcBef>
              <a:spcAft>
                <a:spcPts val="0"/>
              </a:spcAft>
              <a:buClr>
                <a:srgbClr val="002060"/>
              </a:buClr>
              <a:buSzPts val="2400"/>
              <a:buFont typeface="Wingdings" panose="05000000000000000000" pitchFamily="2" charset="2"/>
              <a:buChar char="ü"/>
            </a:pPr>
            <a:r>
              <a:rPr lang="en-US" sz="2400" dirty="0"/>
              <a:t>Aprenderás a utilizar estas herramientas de forma segura, a comprender sus límites y a tomar decisiones informadas sobre cuándo y cómo recurrir a ellas.</a:t>
            </a:r>
            <a:endParaRPr dirty="0"/>
          </a:p>
          <a:p>
            <a:pPr marR="0" lvl="0" algn="l" rtl="0">
              <a:lnSpc>
                <a:spcPct val="103333"/>
              </a:lnSpc>
              <a:spcBef>
                <a:spcPts val="0"/>
              </a:spcBef>
              <a:spcAft>
                <a:spcPts val="0"/>
              </a:spcAft>
              <a:buClr>
                <a:schemeClr val="lt1"/>
              </a:buClr>
              <a:buSzPts val="2400"/>
              <a:buFont typeface="Arial"/>
              <a:buNone/>
            </a:pPr>
            <a:endParaRPr sz="2400" b="1" dirty="0"/>
          </a:p>
          <a:p>
            <a:pPr lvl="0" algn="l" rtl="0">
              <a:lnSpc>
                <a:spcPct val="103333"/>
              </a:lnSpc>
              <a:spcBef>
                <a:spcPts val="0"/>
              </a:spcBef>
              <a:spcAft>
                <a:spcPts val="0"/>
              </a:spcAft>
              <a:buClr>
                <a:srgbClr val="242B62"/>
              </a:buClr>
              <a:buSzPts val="2400"/>
              <a:buNone/>
            </a:pPr>
            <a:endParaRPr dirty="0"/>
          </a:p>
        </p:txBody>
      </p:sp>
      <p:pic>
        <p:nvPicPr>
          <p:cNvPr id="385" name="Google Shape;385;p1" descr="A colorful circles with white lines and dots&#10;&#10;AI-generated content may be incorrec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5"/>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48"/>
          <a:stretch/>
        </p:blipFill>
        <p:spPr>
          <a:xfrm>
            <a:off x="238772" y="2626822"/>
            <a:ext cx="7708195" cy="3396829"/>
          </a:xfrm>
          <a:prstGeom prst="rect">
            <a:avLst/>
          </a:prstGeom>
          <a:solidFill>
            <a:srgbClr val="D9D9D9"/>
          </a:solidFill>
          <a:ln>
            <a:noFill/>
          </a:ln>
        </p:spPr>
      </p:pic>
      <p:sp>
        <p:nvSpPr>
          <p:cNvPr id="392" name="Google Shape;392;p5"/>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n-US"/>
              <a:t>01</a:t>
            </a:r>
            <a:endParaRPr/>
          </a:p>
        </p:txBody>
      </p:sp>
      <p:sp>
        <p:nvSpPr>
          <p:cNvPr id="393" name="Google Shape;393;p5"/>
          <p:cNvSpPr/>
          <p:nvPr/>
        </p:nvSpPr>
        <p:spPr>
          <a:xfrm>
            <a:off x="5722297" y="3429000"/>
            <a:ext cx="4680135" cy="180662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29"/>
              <a:buFont typeface="Arial"/>
              <a:buNone/>
            </a:pPr>
            <a:endParaRPr sz="529" b="0" i="0" u="none" strike="noStrike" cap="none">
              <a:solidFill>
                <a:srgbClr val="FFFFFF"/>
              </a:solidFill>
              <a:latin typeface="Montserrat"/>
              <a:ea typeface="Montserrat"/>
              <a:cs typeface="Montserrat"/>
              <a:sym typeface="Montserrat"/>
            </a:endParaRPr>
          </a:p>
        </p:txBody>
      </p:sp>
      <p:sp>
        <p:nvSpPr>
          <p:cNvPr id="394" name="Google Shape;394;p5"/>
          <p:cNvSpPr txBox="1"/>
          <p:nvPr/>
        </p:nvSpPr>
        <p:spPr>
          <a:xfrm>
            <a:off x="5906320" y="3481298"/>
            <a:ext cx="460475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42B62"/>
              </a:buClr>
              <a:buSzPts val="3600"/>
              <a:buFont typeface="Arial"/>
              <a:buNone/>
            </a:pPr>
            <a:r>
              <a:rPr lang="en-US" sz="3600" b="1" i="0" u="none" strike="noStrike" cap="none">
                <a:solidFill>
                  <a:srgbClr val="242B62"/>
                </a:solidFill>
                <a:latin typeface="Calibri"/>
                <a:ea typeface="Calibri"/>
                <a:cs typeface="Calibri"/>
                <a:sym typeface="Calibri"/>
              </a:rPr>
              <a:t>QUÉ SON LOS ASISTENTES DIGITALES Y CÓMO FUNCIONAN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7" descr="En bild som visar person, inomhus, Människoansikte, bärbar dator&#10;&#10;AI-genererat innehåll kan vara felaktigt."/>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401" name="Google Shape;401;p7"/>
          <p:cNvSpPr txBox="1">
            <a:spLocks noGrp="1"/>
          </p:cNvSpPr>
          <p:nvPr>
            <p:ph type="body" idx="1"/>
          </p:nvPr>
        </p:nvSpPr>
        <p:spPr>
          <a:xfrm>
            <a:off x="4927638" y="708896"/>
            <a:ext cx="5997036" cy="697353"/>
          </a:xfrm>
          <a:prstGeom prst="rect">
            <a:avLst/>
          </a:prstGeom>
          <a:noFill/>
          <a:ln>
            <a:noFill/>
          </a:ln>
        </p:spPr>
        <p:txBody>
          <a:bodyPr spcFirstLastPara="1" wrap="square" lIns="91425" tIns="45700" rIns="91425" bIns="45700" anchor="t" anchorCtr="0">
            <a:normAutofit/>
          </a:bodyPr>
          <a:lstStyle/>
          <a:p>
            <a:pPr marL="0" marR="0" lvl="0" indent="0" algn="l" rtl="0">
              <a:lnSpc>
                <a:spcPct val="103333"/>
              </a:lnSpc>
              <a:spcBef>
                <a:spcPts val="0"/>
              </a:spcBef>
              <a:spcAft>
                <a:spcPts val="0"/>
              </a:spcAft>
              <a:buSzPts val="3600"/>
              <a:buNone/>
            </a:pPr>
            <a:r>
              <a:rPr lang="en-US" b="1" dirty="0"/>
              <a:t>¿Qué es un asistente digital?</a:t>
            </a:r>
            <a:endParaRPr sz="3600" b="1" dirty="0">
              <a:solidFill>
                <a:schemeClr val="lt1"/>
              </a:solidFill>
              <a:latin typeface="Calibri"/>
              <a:ea typeface="Calibri"/>
              <a:cs typeface="Calibri"/>
              <a:sym typeface="Calibri"/>
            </a:endParaRPr>
          </a:p>
          <a:p>
            <a:pPr marL="0" lvl="0" indent="0" algn="l" rtl="0">
              <a:lnSpc>
                <a:spcPct val="103333"/>
              </a:lnSpc>
              <a:spcBef>
                <a:spcPts val="0"/>
              </a:spcBef>
              <a:spcAft>
                <a:spcPts val="0"/>
              </a:spcAft>
              <a:buClr>
                <a:srgbClr val="242B62"/>
              </a:buClr>
              <a:buSzPts val="3600"/>
              <a:buNone/>
            </a:pPr>
            <a:endParaRPr b="1" dirty="0"/>
          </a:p>
        </p:txBody>
      </p:sp>
      <p:sp>
        <p:nvSpPr>
          <p:cNvPr id="402" name="Google Shape;402;p7"/>
          <p:cNvSpPr txBox="1">
            <a:spLocks noGrp="1"/>
          </p:cNvSpPr>
          <p:nvPr>
            <p:ph type="body" idx="3"/>
          </p:nvPr>
        </p:nvSpPr>
        <p:spPr>
          <a:xfrm>
            <a:off x="4927638" y="1531657"/>
            <a:ext cx="6570233" cy="4940882"/>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03333"/>
              </a:lnSpc>
              <a:spcBef>
                <a:spcPts val="0"/>
              </a:spcBef>
              <a:spcAft>
                <a:spcPts val="0"/>
              </a:spcAft>
              <a:buClr>
                <a:srgbClr val="242B62"/>
              </a:buClr>
              <a:buSzPts val="2595"/>
              <a:buNone/>
            </a:pPr>
            <a:r>
              <a:rPr lang="en-US"/>
              <a:t>Euna </a:t>
            </a:r>
            <a:r>
              <a:rPr lang="en-US" dirty="0"/>
              <a:t>herramienta de inteligencia artificial que te ayuda con las tareas cotidianas y te facilita </a:t>
            </a:r>
            <a:r>
              <a:rPr lang="en-US"/>
              <a:t>la rutina. </a:t>
            </a:r>
            <a:r>
              <a:rPr lang="en-US" dirty="0"/>
              <a:t>Están diseñados para hacerte la vida más fácil, reduciendo la </a:t>
            </a:r>
            <a:r>
              <a:rPr lang="en-US" b="1" dirty="0"/>
              <a:t>necesidad de recordar, planificar y </a:t>
            </a:r>
            <a:r>
              <a:rPr lang="en-US" b="1" dirty="0" err="1"/>
              <a:t>organizar </a:t>
            </a:r>
            <a:r>
              <a:rPr lang="en-US" dirty="0"/>
              <a:t>todo por ti mismo. Algunos se activan por voz, otros funcionan a través de mensajes de texto o aplicaciones, y otros están conectados a los dispositivos inteligentes de tu hogar.</a:t>
            </a:r>
            <a:endParaRPr dirty="0"/>
          </a:p>
          <a:p>
            <a:pPr marL="0" lvl="0" indent="0" algn="l" rtl="0">
              <a:lnSpc>
                <a:spcPct val="103333"/>
              </a:lnSpc>
              <a:spcBef>
                <a:spcPts val="0"/>
              </a:spcBef>
              <a:spcAft>
                <a:spcPts val="0"/>
              </a:spcAft>
              <a:buClr>
                <a:srgbClr val="242B62"/>
              </a:buClr>
              <a:buSzPts val="2595"/>
              <a:buNone/>
            </a:pPr>
            <a:endParaRPr dirty="0"/>
          </a:p>
          <a:p>
            <a:pPr marL="0" lvl="0" indent="0" algn="l" rtl="0">
              <a:lnSpc>
                <a:spcPct val="103333"/>
              </a:lnSpc>
              <a:spcBef>
                <a:spcPts val="0"/>
              </a:spcBef>
              <a:spcAft>
                <a:spcPts val="0"/>
              </a:spcAft>
              <a:buClr>
                <a:srgbClr val="242B62"/>
              </a:buClr>
              <a:buSzPts val="2595"/>
              <a:buNone/>
            </a:pPr>
            <a:r>
              <a:rPr lang="en-US" dirty="0"/>
              <a:t>Ejemplos: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4"/>
              </a:rPr>
              <a:t>Siri </a:t>
            </a:r>
            <a:r>
              <a:rPr lang="en-US" dirty="0"/>
              <a:t>(dispositivos Apple)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5"/>
              </a:rPr>
              <a:t>Asistente de Google </a:t>
            </a:r>
            <a:r>
              <a:rPr lang="en-US" dirty="0"/>
              <a:t>(dispositivos Android)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6"/>
              </a:rPr>
              <a:t>Alexa </a:t>
            </a:r>
            <a:r>
              <a:rPr lang="en-US" dirty="0"/>
              <a:t>(altavoces inteligentes de Amazon) </a:t>
            </a:r>
            <a:endParaRPr dirty="0"/>
          </a:p>
          <a:p>
            <a:pPr marL="0" lvl="0" indent="0" algn="l" rtl="0">
              <a:lnSpc>
                <a:spcPct val="103333"/>
              </a:lnSpc>
              <a:spcBef>
                <a:spcPts val="0"/>
              </a:spcBef>
              <a:spcAft>
                <a:spcPts val="0"/>
              </a:spcAft>
              <a:buClr>
                <a:srgbClr val="242B62"/>
              </a:buClr>
              <a:buSzPts val="2595"/>
              <a:buNone/>
            </a:pPr>
            <a:r>
              <a:rPr lang="en-US" dirty="0"/>
              <a:t>• </a:t>
            </a:r>
            <a:r>
              <a:rPr lang="en-US" u="sng" dirty="0">
                <a:solidFill>
                  <a:schemeClr val="hlink"/>
                </a:solidFill>
                <a:hlinkClick r:id="rId7"/>
              </a:rPr>
              <a:t>ChatGPT </a:t>
            </a:r>
            <a:r>
              <a:rPr lang="en-US" dirty="0"/>
              <a:t>(asistente de IA basado en texto)</a:t>
            </a:r>
            <a:endParaRPr dirty="0"/>
          </a:p>
        </p:txBody>
      </p:sp>
      <p:pic>
        <p:nvPicPr>
          <p:cNvPr id="403" name="Google Shape;403;p7" descr="A colorful circles with white lines and dots&#10;&#10;AI-generated content may be incorrect."/>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48199" y="4331028"/>
            <a:ext cx="3657707" cy="2910004"/>
          </a:xfrm>
          <a:prstGeom prst="rect">
            <a:avLst/>
          </a:prstGeom>
          <a:noFill/>
          <a:ln>
            <a:noFill/>
          </a:ln>
        </p:spPr>
      </p:pic>
      <p:grpSp>
        <p:nvGrpSpPr>
          <p:cNvPr id="2" name="Graphic 4">
            <a:extLst>
              <a:ext uri="{FF2B5EF4-FFF2-40B4-BE49-F238E27FC236}">
                <a16:creationId xmlns:a16="http://schemas.microsoft.com/office/drawing/2014/main" id="{F9E2C742-F043-148F-930B-B4EE82D6446B}"/>
              </a:ext>
            </a:extLst>
          </p:cNvPr>
          <p:cNvGrpSpPr/>
          <p:nvPr/>
        </p:nvGrpSpPr>
        <p:grpSpPr>
          <a:xfrm rot="18759992">
            <a:off x="10227093" y="4927211"/>
            <a:ext cx="416812" cy="946355"/>
            <a:chOff x="9129274" y="2719113"/>
            <a:chExt cx="717139" cy="1386497"/>
          </a:xfrm>
          <a:solidFill>
            <a:srgbClr val="242B62"/>
          </a:solidFill>
        </p:grpSpPr>
        <p:grpSp>
          <p:nvGrpSpPr>
            <p:cNvPr id="3" name="Graphic 4">
              <a:extLst>
                <a:ext uri="{FF2B5EF4-FFF2-40B4-BE49-F238E27FC236}">
                  <a16:creationId xmlns:a16="http://schemas.microsoft.com/office/drawing/2014/main" id="{0CE9A159-71BC-8596-4B7A-58E3074A7421}"/>
                </a:ext>
              </a:extLst>
            </p:cNvPr>
            <p:cNvGrpSpPr/>
            <p:nvPr/>
          </p:nvGrpSpPr>
          <p:grpSpPr>
            <a:xfrm>
              <a:off x="9159507" y="2719113"/>
              <a:ext cx="446280" cy="440141"/>
              <a:chOff x="9159507" y="2719113"/>
              <a:chExt cx="446280" cy="440141"/>
            </a:xfrm>
            <a:grpFill/>
          </p:grpSpPr>
          <p:sp>
            <p:nvSpPr>
              <p:cNvPr id="12" name="Freeform 21">
                <a:extLst>
                  <a:ext uri="{FF2B5EF4-FFF2-40B4-BE49-F238E27FC236}">
                    <a16:creationId xmlns:a16="http://schemas.microsoft.com/office/drawing/2014/main" id="{B8AFE84C-9D95-1980-D309-B8B0F7881F6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sp>
            <p:nvSpPr>
              <p:cNvPr id="13" name="Freeform 22">
                <a:extLst>
                  <a:ext uri="{FF2B5EF4-FFF2-40B4-BE49-F238E27FC236}">
                    <a16:creationId xmlns:a16="http://schemas.microsoft.com/office/drawing/2014/main" id="{A37FF2DC-A262-1B43-02A5-650058BB418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BCB1F"/>
              </a:solidFill>
              <a:ln w="12931" cap="flat">
                <a:noFill/>
                <a:prstDash val="solid"/>
                <a:miter/>
              </a:ln>
            </p:spPr>
            <p:txBody>
              <a:bodyPr rtlCol="0" anchor="ctr"/>
              <a:lstStyle/>
              <a:p>
                <a:pPr>
                  <a:buClr>
                    <a:srgbClr val="000000"/>
                  </a:buClr>
                  <a:buFont typeface="Arial"/>
                  <a:buNone/>
                </a:pPr>
                <a:endParaRPr lang="en-US" sz="1400" kern="0" dirty="0">
                  <a:solidFill>
                    <a:srgbClr val="000000"/>
                  </a:solidFill>
                  <a:latin typeface="Arial"/>
                  <a:cs typeface="Arial"/>
                  <a:sym typeface="Arial"/>
                </a:endParaRPr>
              </a:p>
            </p:txBody>
          </p:sp>
        </p:grpSp>
        <p:grpSp>
          <p:nvGrpSpPr>
            <p:cNvPr id="4" name="Graphic 4">
              <a:extLst>
                <a:ext uri="{FF2B5EF4-FFF2-40B4-BE49-F238E27FC236}">
                  <a16:creationId xmlns:a16="http://schemas.microsoft.com/office/drawing/2014/main" id="{40D952F4-A1F1-38D6-E35F-6F681A9BC79F}"/>
                </a:ext>
              </a:extLst>
            </p:cNvPr>
            <p:cNvGrpSpPr/>
            <p:nvPr/>
          </p:nvGrpSpPr>
          <p:grpSpPr>
            <a:xfrm>
              <a:off x="9129274" y="2893887"/>
              <a:ext cx="717139" cy="1211724"/>
              <a:chOff x="9129274" y="2893887"/>
              <a:chExt cx="717139" cy="1211724"/>
            </a:xfrm>
            <a:grpFill/>
          </p:grpSpPr>
          <p:sp>
            <p:nvSpPr>
              <p:cNvPr id="5" name="Freeform 14">
                <a:extLst>
                  <a:ext uri="{FF2B5EF4-FFF2-40B4-BE49-F238E27FC236}">
                    <a16:creationId xmlns:a16="http://schemas.microsoft.com/office/drawing/2014/main" id="{22EFEBCE-78A1-96E6-0830-3D45B70516C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6" name="Freeform 15">
                <a:extLst>
                  <a:ext uri="{FF2B5EF4-FFF2-40B4-BE49-F238E27FC236}">
                    <a16:creationId xmlns:a16="http://schemas.microsoft.com/office/drawing/2014/main" id="{B8383541-BD5F-4E35-D64D-E59E208F228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7" name="Freeform 16">
                <a:extLst>
                  <a:ext uri="{FF2B5EF4-FFF2-40B4-BE49-F238E27FC236}">
                    <a16:creationId xmlns:a16="http://schemas.microsoft.com/office/drawing/2014/main" id="{4E312CC5-0E63-9966-6D24-17F7D78B0B8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8" name="Freeform 17">
                <a:extLst>
                  <a:ext uri="{FF2B5EF4-FFF2-40B4-BE49-F238E27FC236}">
                    <a16:creationId xmlns:a16="http://schemas.microsoft.com/office/drawing/2014/main" id="{117384B7-7144-43CC-B220-59CDB88C42B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9" name="Freeform 18">
                <a:extLst>
                  <a:ext uri="{FF2B5EF4-FFF2-40B4-BE49-F238E27FC236}">
                    <a16:creationId xmlns:a16="http://schemas.microsoft.com/office/drawing/2014/main" id="{5CBC68FB-F366-865D-EAB1-08714207651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0" name="Freeform 19">
                <a:extLst>
                  <a:ext uri="{FF2B5EF4-FFF2-40B4-BE49-F238E27FC236}">
                    <a16:creationId xmlns:a16="http://schemas.microsoft.com/office/drawing/2014/main" id="{1E5F892E-C688-E2DA-3626-0A057C350DA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sp>
            <p:nvSpPr>
              <p:cNvPr id="11" name="Freeform 20">
                <a:extLst>
                  <a:ext uri="{FF2B5EF4-FFF2-40B4-BE49-F238E27FC236}">
                    <a16:creationId xmlns:a16="http://schemas.microsoft.com/office/drawing/2014/main" id="{4D14D657-5FA6-DDC5-862B-7C95E299A8F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pPr>
                  <a:buClr>
                    <a:srgbClr val="000000"/>
                  </a:buClr>
                  <a:buFont typeface="Arial"/>
                  <a:buNone/>
                </a:pPr>
                <a:endParaRPr lang="en-US" sz="1400" kern="0">
                  <a:solidFill>
                    <a:srgbClr val="000000"/>
                  </a:solidFill>
                  <a:latin typeface="Arial"/>
                  <a:cs typeface="Arial"/>
                  <a:sym typeface="Arial"/>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89"/>
          <p:cNvSpPr txBox="1">
            <a:spLocks noGrp="1"/>
          </p:cNvSpPr>
          <p:nvPr>
            <p:ph type="body" idx="1"/>
          </p:nvPr>
        </p:nvSpPr>
        <p:spPr>
          <a:xfrm>
            <a:off x="920434" y="638321"/>
            <a:ext cx="10013100" cy="697500"/>
          </a:xfrm>
          <a:prstGeom prst="rect">
            <a:avLst/>
          </a:prstGeom>
          <a:noFill/>
          <a:ln>
            <a:noFill/>
          </a:ln>
        </p:spPr>
        <p:txBody>
          <a:bodyPr spcFirstLastPara="1" wrap="square" lIns="91425" tIns="45700" rIns="91425" bIns="45700" anchor="t" anchorCtr="0">
            <a:normAutofit/>
          </a:bodyPr>
          <a:lstStyle/>
          <a:p>
            <a:pPr marL="0" lvl="0" indent="0" algn="l" rtl="0">
              <a:lnSpc>
                <a:spcPct val="103333"/>
              </a:lnSpc>
              <a:spcBef>
                <a:spcPts val="0"/>
              </a:spcBef>
              <a:spcAft>
                <a:spcPts val="0"/>
              </a:spcAft>
              <a:buSzPts val="3600"/>
              <a:buNone/>
            </a:pPr>
            <a:r>
              <a:rPr lang="en-US"/>
              <a:t>¿Cómo pueden ayudar en la vida cotidiana?</a:t>
            </a:r>
            <a:endParaRPr/>
          </a:p>
          <a:p>
            <a:pPr marL="0" lvl="0" indent="0" algn="l" rtl="0">
              <a:lnSpc>
                <a:spcPct val="103333"/>
              </a:lnSpc>
              <a:spcBef>
                <a:spcPts val="0"/>
              </a:spcBef>
              <a:spcAft>
                <a:spcPts val="0"/>
              </a:spcAft>
              <a:buClr>
                <a:srgbClr val="242B62"/>
              </a:buClr>
              <a:buSzPts val="3600"/>
              <a:buNone/>
            </a:pPr>
            <a:endParaRPr/>
          </a:p>
        </p:txBody>
      </p:sp>
      <p:sp>
        <p:nvSpPr>
          <p:cNvPr id="409" name="Google Shape;409;p89"/>
          <p:cNvSpPr/>
          <p:nvPr/>
        </p:nvSpPr>
        <p:spPr>
          <a:xfrm>
            <a:off x="1235725"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89"/>
          <p:cNvSpPr/>
          <p:nvPr/>
        </p:nvSpPr>
        <p:spPr>
          <a:xfrm>
            <a:off x="1235725" y="1819345"/>
            <a:ext cx="1859421" cy="1098333"/>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89"/>
          <p:cNvSpPr/>
          <p:nvPr/>
        </p:nvSpPr>
        <p:spPr>
          <a:xfrm>
            <a:off x="3125344" y="1855630"/>
            <a:ext cx="1859421" cy="4460758"/>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chemeClr val="dk1"/>
              </a:solidFill>
              <a:latin typeface="Calibri"/>
              <a:ea typeface="Calibri"/>
              <a:cs typeface="Calibri"/>
              <a:sym typeface="Calibri"/>
            </a:endParaRPr>
          </a:p>
        </p:txBody>
      </p:sp>
      <p:sp>
        <p:nvSpPr>
          <p:cNvPr id="412" name="Google Shape;412;p89"/>
          <p:cNvSpPr/>
          <p:nvPr/>
        </p:nvSpPr>
        <p:spPr>
          <a:xfrm>
            <a:off x="3125344" y="1825497"/>
            <a:ext cx="1859421" cy="1092179"/>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3" name="Google Shape;413;p89"/>
          <p:cNvSpPr/>
          <p:nvPr/>
        </p:nvSpPr>
        <p:spPr>
          <a:xfrm>
            <a:off x="5012519" y="1825497"/>
            <a:ext cx="1856882" cy="4490877"/>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89"/>
          <p:cNvSpPr/>
          <p:nvPr/>
        </p:nvSpPr>
        <p:spPr>
          <a:xfrm>
            <a:off x="5012519" y="1825497"/>
            <a:ext cx="1856882" cy="1092179"/>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89"/>
          <p:cNvSpPr/>
          <p:nvPr/>
        </p:nvSpPr>
        <p:spPr>
          <a:xfrm>
            <a:off x="6902135" y="1855630"/>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6" name="Google Shape;416;p89"/>
          <p:cNvSpPr/>
          <p:nvPr/>
        </p:nvSpPr>
        <p:spPr>
          <a:xfrm>
            <a:off x="6902135" y="1825497"/>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7" name="Google Shape;417;p89"/>
          <p:cNvSpPr txBox="1"/>
          <p:nvPr/>
        </p:nvSpPr>
        <p:spPr>
          <a:xfrm>
            <a:off x="1168756" y="2926501"/>
            <a:ext cx="1981819" cy="31392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Recordatorios de medicamentos, citas y tareas diarias,</a:t>
            </a:r>
            <a:endParaRPr/>
          </a:p>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notas que puedes consultar más tarde.</a:t>
            </a:r>
            <a:endParaRPr sz="2200" b="0" i="0" u="none" strike="noStrike" cap="none">
              <a:solidFill>
                <a:srgbClr val="000000"/>
              </a:solidFill>
              <a:latin typeface="Arial"/>
              <a:ea typeface="Arial"/>
              <a:cs typeface="Arial"/>
              <a:sym typeface="Arial"/>
            </a:endParaRPr>
          </a:p>
        </p:txBody>
      </p:sp>
      <p:sp>
        <p:nvSpPr>
          <p:cNvPr id="418" name="Google Shape;418;p89"/>
          <p:cNvSpPr txBox="1"/>
          <p:nvPr/>
        </p:nvSpPr>
        <p:spPr>
          <a:xfrm>
            <a:off x="3076982" y="2917680"/>
            <a:ext cx="1902900" cy="34778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No hace falta escribir, es útil para personas con problemas de visión o movilidad; basta con dar sencillos comandos de voz.</a:t>
            </a:r>
            <a:endParaRPr/>
          </a:p>
        </p:txBody>
      </p:sp>
      <p:sp>
        <p:nvSpPr>
          <p:cNvPr id="419" name="Google Shape;419;p89"/>
          <p:cNvSpPr txBox="1"/>
          <p:nvPr/>
        </p:nvSpPr>
        <p:spPr>
          <a:xfrm>
            <a:off x="4966598" y="2917680"/>
            <a:ext cx="1902900" cy="31392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Organiza las tareas automáticamente, ofrece resúmenes diarios y ayuda a reducir el estrés y la confusión.</a:t>
            </a:r>
            <a:endParaRPr sz="2200" b="0" i="0" u="none" strike="noStrike" cap="none">
              <a:solidFill>
                <a:schemeClr val="lt1"/>
              </a:solidFill>
              <a:latin typeface="Calibri"/>
              <a:ea typeface="Calibri"/>
              <a:cs typeface="Calibri"/>
              <a:sym typeface="Calibri"/>
            </a:endParaRPr>
          </a:p>
        </p:txBody>
      </p:sp>
      <p:sp>
        <p:nvSpPr>
          <p:cNvPr id="420" name="Google Shape;420;p89"/>
          <p:cNvSpPr txBox="1"/>
          <p:nvPr/>
        </p:nvSpPr>
        <p:spPr>
          <a:xfrm>
            <a:off x="6805395" y="2981470"/>
            <a:ext cx="2029457" cy="24621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Automatiza: encender y apagar luces, cerrar puertas con llave, controlar la temperatura.</a:t>
            </a:r>
            <a:endParaRPr sz="2200" b="0" i="0" u="none" strike="noStrike" cap="none">
              <a:solidFill>
                <a:schemeClr val="lt1"/>
              </a:solidFill>
              <a:latin typeface="Calibri"/>
              <a:ea typeface="Calibri"/>
              <a:cs typeface="Calibri"/>
              <a:sym typeface="Calibri"/>
            </a:endParaRPr>
          </a:p>
        </p:txBody>
      </p:sp>
      <p:sp>
        <p:nvSpPr>
          <p:cNvPr id="421" name="Google Shape;421;p89"/>
          <p:cNvSpPr txBox="1"/>
          <p:nvPr/>
        </p:nvSpPr>
        <p:spPr>
          <a:xfrm>
            <a:off x="1365345" y="1935577"/>
            <a:ext cx="1582229"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Apoyo a la memoria </a:t>
            </a:r>
            <a:endParaRPr/>
          </a:p>
        </p:txBody>
      </p:sp>
      <p:sp>
        <p:nvSpPr>
          <p:cNvPr id="422" name="Google Shape;422;p89"/>
          <p:cNvSpPr txBox="1"/>
          <p:nvPr/>
        </p:nvSpPr>
        <p:spPr>
          <a:xfrm>
            <a:off x="3435877" y="1935577"/>
            <a:ext cx="1236300" cy="830956"/>
          </a:xfrm>
          <a:prstGeom prst="rect">
            <a:avLst/>
          </a:prstGeom>
          <a:solidFill>
            <a:srgbClr val="5696D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a:solidFill>
                  <a:schemeClr val="lt1"/>
                </a:solidFill>
                <a:latin typeface="Calibri"/>
                <a:cs typeface="Calibri"/>
                <a:sym typeface="Calibri"/>
              </a:rPr>
              <a:t>Control por voz</a:t>
            </a:r>
            <a:endParaRPr/>
          </a:p>
        </p:txBody>
      </p:sp>
      <p:sp>
        <p:nvSpPr>
          <p:cNvPr id="423" name="Google Shape;423;p89"/>
          <p:cNvSpPr txBox="1"/>
          <p:nvPr/>
        </p:nvSpPr>
        <p:spPr>
          <a:xfrm>
            <a:off x="5059234" y="2012542"/>
            <a:ext cx="1804715"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Planificación</a:t>
            </a:r>
            <a:endParaRPr sz="2400" b="0" i="0" u="none" strike="noStrike" cap="none">
              <a:solidFill>
                <a:schemeClr val="lt1"/>
              </a:solidFill>
              <a:latin typeface="Calibri"/>
              <a:ea typeface="Calibri"/>
              <a:cs typeface="Calibri"/>
              <a:sym typeface="Calibri"/>
            </a:endParaRPr>
          </a:p>
        </p:txBody>
      </p:sp>
      <p:sp>
        <p:nvSpPr>
          <p:cNvPr id="424" name="Google Shape;424;p89"/>
          <p:cNvSpPr txBox="1"/>
          <p:nvPr/>
        </p:nvSpPr>
        <p:spPr>
          <a:xfrm>
            <a:off x="7024999" y="1935577"/>
            <a:ext cx="1594282"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Hogar inteligente</a:t>
            </a:r>
            <a:endParaRPr/>
          </a:p>
        </p:txBody>
      </p:sp>
      <p:pic>
        <p:nvPicPr>
          <p:cNvPr id="425" name="Google Shape;425;p89" descr="Badge 1 outline"/>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89532" y="1191527"/>
            <a:ext cx="914400" cy="914400"/>
          </a:xfrm>
          <a:prstGeom prst="rect">
            <a:avLst/>
          </a:prstGeom>
          <a:noFill/>
          <a:ln>
            <a:noFill/>
          </a:ln>
        </p:spPr>
      </p:pic>
      <p:pic>
        <p:nvPicPr>
          <p:cNvPr id="426" name="Google Shape;426;p89" descr="Badge outlin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063204" y="1182706"/>
            <a:ext cx="914400" cy="914400"/>
          </a:xfrm>
          <a:prstGeom prst="rect">
            <a:avLst/>
          </a:prstGeom>
          <a:noFill/>
          <a:ln>
            <a:noFill/>
          </a:ln>
        </p:spPr>
      </p:pic>
      <p:pic>
        <p:nvPicPr>
          <p:cNvPr id="427" name="Google Shape;427;p89" descr="Badge 3 outli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42223" y="1182706"/>
            <a:ext cx="914400" cy="914400"/>
          </a:xfrm>
          <a:prstGeom prst="rect">
            <a:avLst/>
          </a:prstGeom>
          <a:noFill/>
          <a:ln>
            <a:noFill/>
          </a:ln>
        </p:spPr>
      </p:pic>
      <p:pic>
        <p:nvPicPr>
          <p:cNvPr id="428" name="Google Shape;428;p89" descr="Badge 4 outline"/>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845300" y="1191527"/>
            <a:ext cx="914400" cy="914400"/>
          </a:xfrm>
          <a:prstGeom prst="rect">
            <a:avLst/>
          </a:prstGeom>
          <a:noFill/>
          <a:ln>
            <a:noFill/>
          </a:ln>
        </p:spPr>
      </p:pic>
      <p:sp>
        <p:nvSpPr>
          <p:cNvPr id="429" name="Google Shape;429;p89"/>
          <p:cNvSpPr/>
          <p:nvPr/>
        </p:nvSpPr>
        <p:spPr>
          <a:xfrm>
            <a:off x="8794285" y="1861702"/>
            <a:ext cx="1859421" cy="4460758"/>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0" name="Google Shape;430;p89"/>
          <p:cNvSpPr/>
          <p:nvPr/>
        </p:nvSpPr>
        <p:spPr>
          <a:xfrm>
            <a:off x="8794285" y="1831569"/>
            <a:ext cx="1859421" cy="1092179"/>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1" name="Google Shape;431;p89"/>
          <p:cNvSpPr txBox="1"/>
          <p:nvPr/>
        </p:nvSpPr>
        <p:spPr>
          <a:xfrm>
            <a:off x="8761554" y="3015340"/>
            <a:ext cx="1902900" cy="2462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Calibri"/>
                <a:ea typeface="Calibri"/>
                <a:cs typeface="Calibri"/>
                <a:sym typeface="Calibri"/>
              </a:rPr>
              <a:t>Detección de caídas (p. ej., relojes inteligentes), alertas de emergencia, notificaciones automáticas.</a:t>
            </a:r>
            <a:endParaRPr/>
          </a:p>
        </p:txBody>
      </p:sp>
      <p:sp>
        <p:nvSpPr>
          <p:cNvPr id="432" name="Google Shape;432;p89"/>
          <p:cNvSpPr txBox="1"/>
          <p:nvPr/>
        </p:nvSpPr>
        <p:spPr>
          <a:xfrm>
            <a:off x="8898861" y="1941649"/>
            <a:ext cx="1674024"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Seguridad y asistencia</a:t>
            </a:r>
            <a:endParaRPr sz="2400" b="0" i="0" u="none" strike="noStrike" cap="none">
              <a:solidFill>
                <a:schemeClr val="lt1"/>
              </a:solidFill>
              <a:latin typeface="Calibri"/>
              <a:ea typeface="Calibri"/>
              <a:cs typeface="Calibri"/>
              <a:sym typeface="Calibri"/>
            </a:endParaRPr>
          </a:p>
        </p:txBody>
      </p:sp>
      <p:pic>
        <p:nvPicPr>
          <p:cNvPr id="433" name="Google Shape;433;p89" descr="Badge 5 outline"/>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762345" y="1185063"/>
            <a:ext cx="914400" cy="914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292668"/>
              </a:buClr>
              <a:buSzPts val="2400"/>
              <a:buNone/>
            </a:pPr>
            <a:r>
              <a:rPr lang="en-US"/>
              <a:t>Cómo funcionan los asistentes de IA</a:t>
            </a:r>
            <a:endParaRPr/>
          </a:p>
        </p:txBody>
      </p:sp>
      <p:sp>
        <p:nvSpPr>
          <p:cNvPr id="439" name="Google Shape;439;p28"/>
          <p:cNvSpPr/>
          <p:nvPr/>
        </p:nvSpPr>
        <p:spPr>
          <a:xfrm>
            <a:off x="904856" y="2578807"/>
            <a:ext cx="2251998" cy="2251998"/>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0" name="Google Shape;440;p28"/>
          <p:cNvSpPr/>
          <p:nvPr/>
        </p:nvSpPr>
        <p:spPr>
          <a:xfrm>
            <a:off x="965584" y="2639535"/>
            <a:ext cx="2251998" cy="2251998"/>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1" name="Google Shape;441;p28"/>
          <p:cNvSpPr/>
          <p:nvPr/>
        </p:nvSpPr>
        <p:spPr>
          <a:xfrm>
            <a:off x="1028843" y="2700263"/>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2" name="Google Shape;442;p28"/>
          <p:cNvSpPr/>
          <p:nvPr/>
        </p:nvSpPr>
        <p:spPr>
          <a:xfrm>
            <a:off x="2493906" y="3998326"/>
            <a:ext cx="928634" cy="928632"/>
          </a:xfrm>
          <a:custGeom>
            <a:avLst/>
            <a:gdLst/>
            <a:ahLst/>
            <a:cxnLst/>
            <a:rect l="l" t="t" r="r" b="b"/>
            <a:pathLst>
              <a:path w="1617" h="1617" extrusionOk="0">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3" name="Google Shape;443;p28"/>
          <p:cNvSpPr/>
          <p:nvPr/>
        </p:nvSpPr>
        <p:spPr>
          <a:xfrm>
            <a:off x="2440770" y="3945188"/>
            <a:ext cx="1032377" cy="1032377"/>
          </a:xfrm>
          <a:custGeom>
            <a:avLst/>
            <a:gdLst/>
            <a:ahLst/>
            <a:cxnLst/>
            <a:rect l="l" t="t" r="r" b="b"/>
            <a:pathLst>
              <a:path w="1799" h="1799" extrusionOk="0">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4" name="Google Shape;444;p28"/>
          <p:cNvSpPr/>
          <p:nvPr/>
        </p:nvSpPr>
        <p:spPr>
          <a:xfrm>
            <a:off x="3589542" y="3368272"/>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5" name="Google Shape;445;p28"/>
          <p:cNvSpPr/>
          <p:nvPr/>
        </p:nvSpPr>
        <p:spPr>
          <a:xfrm>
            <a:off x="3650270" y="3429000"/>
            <a:ext cx="2251998" cy="2251998"/>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6" name="Google Shape;446;p28"/>
          <p:cNvSpPr/>
          <p:nvPr/>
        </p:nvSpPr>
        <p:spPr>
          <a:xfrm>
            <a:off x="3713527" y="3489728"/>
            <a:ext cx="2251998" cy="2251998"/>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7" name="Google Shape;447;p28"/>
          <p:cNvSpPr/>
          <p:nvPr/>
        </p:nvSpPr>
        <p:spPr>
          <a:xfrm>
            <a:off x="5178591" y="4787790"/>
            <a:ext cx="926103" cy="928632"/>
          </a:xfrm>
          <a:custGeom>
            <a:avLst/>
            <a:gdLst/>
            <a:ahLst/>
            <a:cxnLst/>
            <a:rect l="l" t="t" r="r" b="b"/>
            <a:pathLst>
              <a:path w="1616" h="1618" extrusionOk="0">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8" name="Google Shape;448;p28"/>
          <p:cNvSpPr/>
          <p:nvPr/>
        </p:nvSpPr>
        <p:spPr>
          <a:xfrm>
            <a:off x="5125454" y="4734652"/>
            <a:ext cx="1032377" cy="1032377"/>
          </a:xfrm>
          <a:custGeom>
            <a:avLst/>
            <a:gdLst/>
            <a:ahLst/>
            <a:cxnLst/>
            <a:rect l="l" t="t" r="r" b="b"/>
            <a:pathLst>
              <a:path w="1798" h="1799" extrusionOk="0">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49" name="Google Shape;449;p28"/>
          <p:cNvSpPr/>
          <p:nvPr/>
        </p:nvSpPr>
        <p:spPr>
          <a:xfrm>
            <a:off x="5968056" y="2578807"/>
            <a:ext cx="2251998" cy="2251998"/>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0" name="Google Shape;450;p28"/>
          <p:cNvSpPr/>
          <p:nvPr/>
        </p:nvSpPr>
        <p:spPr>
          <a:xfrm>
            <a:off x="6028784" y="2639535"/>
            <a:ext cx="2251998" cy="2251998"/>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1" name="Google Shape;451;p28"/>
          <p:cNvSpPr/>
          <p:nvPr/>
        </p:nvSpPr>
        <p:spPr>
          <a:xfrm>
            <a:off x="6089512" y="2700263"/>
            <a:ext cx="2251998" cy="2251998"/>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2" name="Google Shape;452;p28"/>
          <p:cNvSpPr/>
          <p:nvPr/>
        </p:nvSpPr>
        <p:spPr>
          <a:xfrm>
            <a:off x="7554574" y="3998326"/>
            <a:ext cx="928634" cy="928632"/>
          </a:xfrm>
          <a:custGeom>
            <a:avLst/>
            <a:gdLst/>
            <a:ahLst/>
            <a:cxnLst/>
            <a:rect l="l" t="t" r="r" b="b"/>
            <a:pathLst>
              <a:path w="1617" h="1617" extrusionOk="0">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3" name="Google Shape;453;p28"/>
          <p:cNvSpPr/>
          <p:nvPr/>
        </p:nvSpPr>
        <p:spPr>
          <a:xfrm>
            <a:off x="7503968" y="3945188"/>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4" name="Google Shape;454;p28"/>
          <p:cNvSpPr/>
          <p:nvPr/>
        </p:nvSpPr>
        <p:spPr>
          <a:xfrm>
            <a:off x="8650210" y="3368272"/>
            <a:ext cx="2251998" cy="2251998"/>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5" name="Google Shape;455;p28"/>
          <p:cNvSpPr/>
          <p:nvPr/>
        </p:nvSpPr>
        <p:spPr>
          <a:xfrm>
            <a:off x="8710938" y="3429000"/>
            <a:ext cx="2251998" cy="2251998"/>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BCB1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6" name="Google Shape;456;p28"/>
          <p:cNvSpPr/>
          <p:nvPr/>
        </p:nvSpPr>
        <p:spPr>
          <a:xfrm>
            <a:off x="8774195" y="3489728"/>
            <a:ext cx="2251998" cy="225199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7" name="Google Shape;457;p28"/>
          <p:cNvSpPr/>
          <p:nvPr/>
        </p:nvSpPr>
        <p:spPr>
          <a:xfrm>
            <a:off x="10239260" y="4787790"/>
            <a:ext cx="928632" cy="928632"/>
          </a:xfrm>
          <a:custGeom>
            <a:avLst/>
            <a:gdLst/>
            <a:ahLst/>
            <a:cxnLst/>
            <a:rect l="l" t="t" r="r" b="b"/>
            <a:pathLst>
              <a:path w="1618" h="1618" extrusionOk="0">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8" name="Google Shape;458;p28"/>
          <p:cNvSpPr/>
          <p:nvPr/>
        </p:nvSpPr>
        <p:spPr>
          <a:xfrm>
            <a:off x="10186122" y="4734652"/>
            <a:ext cx="1032377" cy="1032377"/>
          </a:xfrm>
          <a:custGeom>
            <a:avLst/>
            <a:gdLst/>
            <a:ahLst/>
            <a:cxnLst/>
            <a:rect l="l" t="t" r="r" b="b"/>
            <a:pathLst>
              <a:path w="1798" h="1799" extrusionOk="0">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Calibri"/>
              <a:ea typeface="Calibri"/>
              <a:cs typeface="Calibri"/>
              <a:sym typeface="Calibri"/>
            </a:endParaRPr>
          </a:p>
        </p:txBody>
      </p:sp>
      <p:sp>
        <p:nvSpPr>
          <p:cNvPr id="459" name="Google Shape;459;p28"/>
          <p:cNvSpPr txBox="1"/>
          <p:nvPr/>
        </p:nvSpPr>
        <p:spPr>
          <a:xfrm>
            <a:off x="938975" y="3458820"/>
            <a:ext cx="2328391"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Haces una pregunta</a:t>
            </a:r>
            <a:endParaRPr sz="1400" b="0" i="0" u="none" strike="noStrike" cap="none">
              <a:solidFill>
                <a:srgbClr val="000000"/>
              </a:solidFill>
              <a:latin typeface="Arial"/>
              <a:ea typeface="Arial"/>
              <a:cs typeface="Arial"/>
              <a:sym typeface="Arial"/>
            </a:endParaRPr>
          </a:p>
        </p:txBody>
      </p:sp>
      <p:sp>
        <p:nvSpPr>
          <p:cNvPr id="460" name="Google Shape;460;p28"/>
          <p:cNvSpPr txBox="1"/>
          <p:nvPr/>
        </p:nvSpPr>
        <p:spPr>
          <a:xfrm>
            <a:off x="3785433" y="4043792"/>
            <a:ext cx="198167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La IA entiende la solicitud</a:t>
            </a:r>
            <a:endParaRPr sz="1400" b="0" i="0" u="none" strike="noStrike" cap="none" dirty="0">
              <a:solidFill>
                <a:srgbClr val="292668"/>
              </a:solidFill>
              <a:latin typeface="Arial"/>
              <a:ea typeface="Arial"/>
              <a:cs typeface="Arial"/>
              <a:sym typeface="Arial"/>
            </a:endParaRPr>
          </a:p>
        </p:txBody>
      </p:sp>
      <p:sp>
        <p:nvSpPr>
          <p:cNvPr id="461" name="Google Shape;461;p28"/>
          <p:cNvSpPr txBox="1"/>
          <p:nvPr/>
        </p:nvSpPr>
        <p:spPr>
          <a:xfrm>
            <a:off x="6043611" y="3289882"/>
            <a:ext cx="224729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La IA busca información</a:t>
            </a:r>
            <a:endParaRPr sz="1400" b="0" i="0" u="none" strike="noStrike" cap="none">
              <a:solidFill>
                <a:srgbClr val="000000"/>
              </a:solidFill>
              <a:latin typeface="Arial"/>
              <a:ea typeface="Arial"/>
              <a:cs typeface="Arial"/>
              <a:sym typeface="Arial"/>
            </a:endParaRPr>
          </a:p>
        </p:txBody>
      </p:sp>
      <p:sp>
        <p:nvSpPr>
          <p:cNvPr id="462" name="Google Shape;462;p28"/>
          <p:cNvSpPr txBox="1"/>
          <p:nvPr/>
        </p:nvSpPr>
        <p:spPr>
          <a:xfrm>
            <a:off x="8748891" y="3966078"/>
            <a:ext cx="2069903"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dirty="0">
                <a:solidFill>
                  <a:srgbClr val="292668"/>
                </a:solidFill>
                <a:latin typeface="Calibri"/>
                <a:ea typeface="Calibri"/>
                <a:cs typeface="Calibri"/>
                <a:sym typeface="Calibri"/>
              </a:rPr>
              <a:t>La IA da una respuesta</a:t>
            </a:r>
            <a:endParaRPr sz="1400" b="0" i="0" u="none" strike="noStrike" cap="none" dirty="0">
              <a:solidFill>
                <a:srgbClr val="292668"/>
              </a:solidFill>
              <a:latin typeface="Arial"/>
              <a:ea typeface="Arial"/>
              <a:cs typeface="Arial"/>
              <a:sym typeface="Arial"/>
            </a:endParaRPr>
          </a:p>
        </p:txBody>
      </p:sp>
      <p:pic>
        <p:nvPicPr>
          <p:cNvPr id="463" name="Google Shape;463;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69140" y="4151610"/>
            <a:ext cx="619531" cy="619531"/>
          </a:xfrm>
          <a:prstGeom prst="rect">
            <a:avLst/>
          </a:prstGeom>
          <a:noFill/>
          <a:ln>
            <a:noFill/>
          </a:ln>
        </p:spPr>
      </p:pic>
      <p:pic>
        <p:nvPicPr>
          <p:cNvPr id="464" name="Google Shape;464;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63708" y="4948198"/>
            <a:ext cx="619531" cy="619531"/>
          </a:xfrm>
          <a:prstGeom prst="rect">
            <a:avLst/>
          </a:prstGeom>
          <a:noFill/>
          <a:ln>
            <a:noFill/>
          </a:ln>
        </p:spPr>
      </p:pic>
      <p:pic>
        <p:nvPicPr>
          <p:cNvPr id="465" name="Google Shape;465;p28" descr="Sparrpilar med hel fyllnin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42333" y="4151610"/>
            <a:ext cx="619531" cy="619531"/>
          </a:xfrm>
          <a:prstGeom prst="rect">
            <a:avLst/>
          </a:prstGeom>
          <a:noFill/>
          <a:ln>
            <a:noFill/>
          </a:ln>
        </p:spPr>
      </p:pic>
      <p:grpSp>
        <p:nvGrpSpPr>
          <p:cNvPr id="466" name="Google Shape;466;p28"/>
          <p:cNvGrpSpPr/>
          <p:nvPr/>
        </p:nvGrpSpPr>
        <p:grpSpPr>
          <a:xfrm>
            <a:off x="8426012" y="734764"/>
            <a:ext cx="896094" cy="896083"/>
            <a:chOff x="10387608" y="788458"/>
            <a:chExt cx="896094" cy="896083"/>
          </a:xfrm>
        </p:grpSpPr>
        <p:sp>
          <p:nvSpPr>
            <p:cNvPr id="467" name="Google Shape;467;p28"/>
            <p:cNvSpPr/>
            <p:nvPr/>
          </p:nvSpPr>
          <p:spPr>
            <a:xfrm>
              <a:off x="10700650" y="810127"/>
              <a:ext cx="289473" cy="332422"/>
            </a:xfrm>
            <a:custGeom>
              <a:avLst/>
              <a:gdLst/>
              <a:ahLst/>
              <a:cxnLst/>
              <a:rect l="l" t="t" r="r" b="b"/>
              <a:pathLst>
                <a:path w="289473" h="332422" extrusionOk="0">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68" name="Google Shape;468;p28"/>
            <p:cNvGrpSpPr/>
            <p:nvPr/>
          </p:nvGrpSpPr>
          <p:grpSpPr>
            <a:xfrm>
              <a:off x="10387608" y="788458"/>
              <a:ext cx="896094" cy="896083"/>
              <a:chOff x="10387608" y="788458"/>
              <a:chExt cx="896094" cy="896083"/>
            </a:xfrm>
          </p:grpSpPr>
          <p:grpSp>
            <p:nvGrpSpPr>
              <p:cNvPr id="469" name="Google Shape;469;p28"/>
              <p:cNvGrpSpPr/>
              <p:nvPr/>
            </p:nvGrpSpPr>
            <p:grpSpPr>
              <a:xfrm>
                <a:off x="10647765" y="1164229"/>
                <a:ext cx="375781" cy="505859"/>
                <a:chOff x="10647765" y="1164229"/>
                <a:chExt cx="375781" cy="505859"/>
              </a:xfrm>
            </p:grpSpPr>
            <p:sp>
              <p:nvSpPr>
                <p:cNvPr id="470" name="Google Shape;470;p28"/>
                <p:cNvSpPr/>
                <p:nvPr/>
              </p:nvSpPr>
              <p:spPr>
                <a:xfrm>
                  <a:off x="10647765" y="1626729"/>
                  <a:ext cx="375781" cy="43359"/>
                </a:xfrm>
                <a:custGeom>
                  <a:avLst/>
                  <a:gdLst/>
                  <a:ahLst/>
                  <a:cxnLst/>
                  <a:rect l="l" t="t" r="r" b="b"/>
                  <a:pathLst>
                    <a:path w="375781" h="43359" extrusionOk="0">
                      <a:moveTo>
                        <a:pt x="0" y="0"/>
                      </a:moveTo>
                      <a:lnTo>
                        <a:pt x="375782" y="0"/>
                      </a:lnTo>
                      <a:lnTo>
                        <a:pt x="375782" y="43360"/>
                      </a:lnTo>
                      <a:lnTo>
                        <a:pt x="0" y="43360"/>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28"/>
                <p:cNvSpPr/>
                <p:nvPr/>
              </p:nvSpPr>
              <p:spPr>
                <a:xfrm>
                  <a:off x="10734483" y="1164229"/>
                  <a:ext cx="202344" cy="43359"/>
                </a:xfrm>
                <a:custGeom>
                  <a:avLst/>
                  <a:gdLst/>
                  <a:ahLst/>
                  <a:cxnLst/>
                  <a:rect l="l" t="t" r="r" b="b"/>
                  <a:pathLst>
                    <a:path w="202344" h="43359" extrusionOk="0">
                      <a:moveTo>
                        <a:pt x="0" y="0"/>
                      </a:moveTo>
                      <a:lnTo>
                        <a:pt x="202344" y="0"/>
                      </a:lnTo>
                      <a:lnTo>
                        <a:pt x="202344" y="43359"/>
                      </a:lnTo>
                      <a:lnTo>
                        <a:pt x="0" y="43359"/>
                      </a:lnTo>
                      <a:lnTo>
                        <a:pt x="0" y="0"/>
                      </a:lnTo>
                      <a:close/>
                    </a:path>
                  </a:pathLst>
                </a:custGeom>
                <a:solidFill>
                  <a:srgbClr val="D8D7D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28"/>
                <p:cNvSpPr/>
                <p:nvPr/>
              </p:nvSpPr>
              <p:spPr>
                <a:xfrm>
                  <a:off x="10806749" y="1294307"/>
                  <a:ext cx="57812" cy="43359"/>
                </a:xfrm>
                <a:custGeom>
                  <a:avLst/>
                  <a:gdLst/>
                  <a:ahLst/>
                  <a:cxnLst/>
                  <a:rect l="l" t="t" r="r" b="b"/>
                  <a:pathLst>
                    <a:path w="57812" h="43359" extrusionOk="0">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solidFill>
                  <a:srgbClr val="FEDA4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28"/>
              <p:cNvGrpSpPr/>
              <p:nvPr/>
            </p:nvGrpSpPr>
            <p:grpSpPr>
              <a:xfrm>
                <a:off x="10387608" y="788458"/>
                <a:ext cx="896094" cy="896083"/>
                <a:chOff x="10387608" y="788458"/>
                <a:chExt cx="896094" cy="896083"/>
              </a:xfrm>
            </p:grpSpPr>
            <p:sp>
              <p:nvSpPr>
                <p:cNvPr id="474" name="Google Shape;474;p28"/>
                <p:cNvSpPr/>
                <p:nvPr/>
              </p:nvSpPr>
              <p:spPr>
                <a:xfrm>
                  <a:off x="10387608" y="788458"/>
                  <a:ext cx="896094" cy="896083"/>
                </a:xfrm>
                <a:custGeom>
                  <a:avLst/>
                  <a:gdLst/>
                  <a:ahLst/>
                  <a:cxnLst/>
                  <a:rect l="l" t="t" r="r" b="b"/>
                  <a:pathLst>
                    <a:path w="896094" h="896083" extrusionOk="0">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28"/>
                <p:cNvSpPr/>
                <p:nvPr/>
              </p:nvSpPr>
              <p:spPr>
                <a:xfrm>
                  <a:off x="10445420" y="1482197"/>
                  <a:ext cx="115625" cy="28906"/>
                </a:xfrm>
                <a:custGeom>
                  <a:avLst/>
                  <a:gdLst/>
                  <a:ahLst/>
                  <a:cxnLst/>
                  <a:rect l="l" t="t" r="r" b="b"/>
                  <a:pathLst>
                    <a:path w="115625" h="28906" extrusionOk="0">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6" name="Google Shape;476;p28"/>
                <p:cNvSpPr/>
                <p:nvPr/>
              </p:nvSpPr>
              <p:spPr>
                <a:xfrm>
                  <a:off x="10575499" y="1482197"/>
                  <a:ext cx="43359" cy="28906"/>
                </a:xfrm>
                <a:custGeom>
                  <a:avLst/>
                  <a:gdLst/>
                  <a:ahLst/>
                  <a:cxnLst/>
                  <a:rect l="l" t="t" r="r" b="b"/>
                  <a:pathLst>
                    <a:path w="43359" h="28906" extrusionOk="0">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7" name="Google Shape;477;p28"/>
                <p:cNvSpPr/>
                <p:nvPr/>
              </p:nvSpPr>
              <p:spPr>
                <a:xfrm>
                  <a:off x="10763390" y="947432"/>
                  <a:ext cx="144531" cy="28905"/>
                </a:xfrm>
                <a:custGeom>
                  <a:avLst/>
                  <a:gdLst/>
                  <a:ahLst/>
                  <a:cxnLst/>
                  <a:rect l="l" t="t" r="r" b="b"/>
                  <a:pathLst>
                    <a:path w="144531" h="28905" extrusionOk="0">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pic>
        <p:nvPicPr>
          <p:cNvPr id="478" name="Google Shape;478;p28" descr="Bock med hel fyllni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392963" y="4921573"/>
            <a:ext cx="658534" cy="65853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1224</TotalTime>
  <Words>2254</Words>
  <Application>Microsoft Macintosh PowerPoint</Application>
  <PresentationFormat>Panorámica</PresentationFormat>
  <Paragraphs>285</Paragraphs>
  <Slides>36</Slides>
  <Notes>33</Notes>
  <HiddenSlides>0</HiddenSlides>
  <MMClips>4</MMClips>
  <ScaleCrop>false</ScaleCrop>
  <HeadingPairs>
    <vt:vector size="6" baseType="variant">
      <vt:variant>
        <vt:lpstr>Fuentes usadas</vt:lpstr>
      </vt:variant>
      <vt:variant>
        <vt:i4>5</vt:i4>
      </vt:variant>
      <vt:variant>
        <vt:lpstr>Tema</vt:lpstr>
      </vt:variant>
      <vt:variant>
        <vt:i4>3</vt:i4>
      </vt:variant>
      <vt:variant>
        <vt:lpstr>Títulos de diapositiva</vt:lpstr>
      </vt:variant>
      <vt:variant>
        <vt:i4>36</vt:i4>
      </vt:variant>
    </vt:vector>
  </HeadingPairs>
  <TitlesOfParts>
    <vt:vector size="44" baseType="lpstr">
      <vt:lpstr>Wingdings</vt:lpstr>
      <vt:lpstr>Montserrat Light</vt:lpstr>
      <vt:lpstr>Arial</vt:lpstr>
      <vt:lpstr>Montserrat</vt:lpstr>
      <vt:lpstr>Calibri</vt:lpstr>
      <vt:lpstr>Office Theme</vt:lpstr>
      <vt:lpstr>1_Office Theme</vt:lpstr>
      <vt:lpstr>2_Office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docId:B6611222400C0E8D63E5F145D5BA8859</cp:keywords>
  <cp:lastModifiedBy>César Isaac Veliz Paiz</cp:lastModifiedBy>
  <cp:revision>30</cp:revision>
  <dcterms:created xsi:type="dcterms:W3CDTF">2020-10-14T13:32:04Z</dcterms:created>
  <dcterms:modified xsi:type="dcterms:W3CDTF">2026-08-05T08:41:23Z</dcterms:modified>
</cp:coreProperties>
</file>