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1" r:id="rId2"/>
    <p:sldMasterId id="2147483696" r:id="rId3"/>
  </p:sldMasterIdLst>
  <p:notesMasterIdLst>
    <p:notesMasterId r:id="rId55"/>
  </p:notesMasterIdLst>
  <p:sldIdLst>
    <p:sldId id="4382" r:id="rId4"/>
    <p:sldId id="257" r:id="rId5"/>
    <p:sldId id="258" r:id="rId6"/>
    <p:sldId id="259" r:id="rId7"/>
    <p:sldId id="4352" r:id="rId8"/>
    <p:sldId id="261" r:id="rId9"/>
    <p:sldId id="262" r:id="rId10"/>
    <p:sldId id="263" r:id="rId11"/>
    <p:sldId id="4384" r:id="rId12"/>
    <p:sldId id="4383" r:id="rId13"/>
    <p:sldId id="265" r:id="rId14"/>
    <p:sldId id="266" r:id="rId15"/>
    <p:sldId id="267" r:id="rId16"/>
    <p:sldId id="268" r:id="rId17"/>
    <p:sldId id="271" r:id="rId18"/>
    <p:sldId id="270" r:id="rId19"/>
    <p:sldId id="4385" r:id="rId20"/>
    <p:sldId id="273" r:id="rId21"/>
    <p:sldId id="4386" r:id="rId22"/>
    <p:sldId id="4387" r:id="rId23"/>
    <p:sldId id="276" r:id="rId24"/>
    <p:sldId id="4389" r:id="rId25"/>
    <p:sldId id="277" r:id="rId26"/>
    <p:sldId id="278" r:id="rId27"/>
    <p:sldId id="280" r:id="rId28"/>
    <p:sldId id="281" r:id="rId29"/>
    <p:sldId id="282" r:id="rId30"/>
    <p:sldId id="283" r:id="rId31"/>
    <p:sldId id="4390" r:id="rId32"/>
    <p:sldId id="285" r:id="rId33"/>
    <p:sldId id="286" r:id="rId34"/>
    <p:sldId id="287" r:id="rId35"/>
    <p:sldId id="288" r:id="rId36"/>
    <p:sldId id="4391" r:id="rId37"/>
    <p:sldId id="290" r:id="rId38"/>
    <p:sldId id="291" r:id="rId39"/>
    <p:sldId id="292" r:id="rId40"/>
    <p:sldId id="293" r:id="rId41"/>
    <p:sldId id="294" r:id="rId42"/>
    <p:sldId id="295" r:id="rId43"/>
    <p:sldId id="4392" r:id="rId44"/>
    <p:sldId id="299" r:id="rId45"/>
    <p:sldId id="300" r:id="rId46"/>
    <p:sldId id="301" r:id="rId47"/>
    <p:sldId id="334" r:id="rId48"/>
    <p:sldId id="303" r:id="rId49"/>
    <p:sldId id="4393" r:id="rId50"/>
    <p:sldId id="4394" r:id="rId51"/>
    <p:sldId id="304" r:id="rId52"/>
    <p:sldId id="4416" r:id="rId53"/>
    <p:sldId id="305" r:id="rId54"/>
  </p:sldIdLst>
  <p:sldSz cx="12192000" cy="6858000"/>
  <p:notesSz cx="6858000" cy="9144000"/>
  <p:embeddedFontLst>
    <p:embeddedFont>
      <p:font typeface="Montserrat" pitchFamily="2" charset="77"/>
      <p:regular r:id="rId56"/>
    </p:embeddedFont>
    <p:embeddedFont>
      <p:font typeface="Montserrat Light" panose="00000400000000000000"/>
      <p:regular r:id="rId57"/>
      <p: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65" roundtripDataSignature="AMtx7mhnllt8Nw7ZXR69pOgvNpiCOthoW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CA7BB3"/>
    <a:srgbClr val="EBCB1F"/>
    <a:srgbClr val="3E44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27"/>
    <p:restoredTop sz="94431"/>
  </p:normalViewPr>
  <p:slideViewPr>
    <p:cSldViewPr snapToGrid="0">
      <p:cViewPr varScale="1">
        <p:scale>
          <a:sx n="140" d="100"/>
          <a:sy n="140" d="100"/>
        </p:scale>
        <p:origin x="10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font" Target="fonts/font3.fntdata"/><Relationship Id="rId66" Type="http://schemas.openxmlformats.org/officeDocument/2006/relationships/presProps" Target="presProps.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1.fntdata"/><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2.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5"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72" name="Google Shape;17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86144-7A12-A5D7-6389-DA10408E7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7F87A-87DC-33E4-816F-632A8A07D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FA082-73C2-C919-8137-42A4E6EE1F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103EEB-6A06-F3EA-12EF-3CBEE6AE83E3}"/>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17</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00586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18394EB1-F6F5-7ABB-8E3E-A14C5743906D}"/>
            </a:ext>
          </a:extLst>
        </p:cNvPr>
        <p:cNvGrpSpPr/>
        <p:nvPr/>
      </p:nvGrpSpPr>
      <p:grpSpPr>
        <a:xfrm>
          <a:off x="0" y="0"/>
          <a:ext cx="0" cy="0"/>
          <a:chOff x="0" y="0"/>
          <a:chExt cx="0" cy="0"/>
        </a:xfrm>
      </p:grpSpPr>
      <p:sp>
        <p:nvSpPr>
          <p:cNvPr id="385" name="Google Shape;385;p20:notes">
            <a:extLst>
              <a:ext uri="{FF2B5EF4-FFF2-40B4-BE49-F238E27FC236}">
                <a16:creationId xmlns:a16="http://schemas.microsoft.com/office/drawing/2014/main" id="{7AF5D595-B614-177B-6DC4-E5372D75B35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20:notes">
            <a:extLst>
              <a:ext uri="{FF2B5EF4-FFF2-40B4-BE49-F238E27FC236}">
                <a16:creationId xmlns:a16="http://schemas.microsoft.com/office/drawing/2014/main" id="{B95EF44A-66D6-A3AF-A35B-E5ABA143FD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extLst>
      <p:ext uri="{BB962C8B-B14F-4D97-AF65-F5344CB8AC3E}">
        <p14:creationId xmlns:p14="http://schemas.microsoft.com/office/powerpoint/2010/main" val="832018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01" name="Google Shape;401;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3430D532-33D1-8F1F-3B64-85DD2FB2CDBF}"/>
            </a:ext>
          </a:extLst>
        </p:cNvPr>
        <p:cNvGrpSpPr/>
        <p:nvPr/>
      </p:nvGrpSpPr>
      <p:grpSpPr>
        <a:xfrm>
          <a:off x="0" y="0"/>
          <a:ext cx="0" cy="0"/>
          <a:chOff x="0" y="0"/>
          <a:chExt cx="0" cy="0"/>
        </a:xfrm>
      </p:grpSpPr>
      <p:sp>
        <p:nvSpPr>
          <p:cNvPr id="340" name="Google Shape;340;p14:notes">
            <a:extLst>
              <a:ext uri="{FF2B5EF4-FFF2-40B4-BE49-F238E27FC236}">
                <a16:creationId xmlns:a16="http://schemas.microsoft.com/office/drawing/2014/main" id="{E144716B-12AE-AFBC-CEC7-68D75AF75E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IE"/>
          </a:p>
        </p:txBody>
      </p:sp>
      <p:sp>
        <p:nvSpPr>
          <p:cNvPr id="341" name="Google Shape;341;p14:notes">
            <a:extLst>
              <a:ext uri="{FF2B5EF4-FFF2-40B4-BE49-F238E27FC236}">
                <a16:creationId xmlns:a16="http://schemas.microsoft.com/office/drawing/2014/main" id="{4891AB12-98EE-FC4C-C921-81C9E708321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14:notes">
            <a:extLst>
              <a:ext uri="{FF2B5EF4-FFF2-40B4-BE49-F238E27FC236}">
                <a16:creationId xmlns:a16="http://schemas.microsoft.com/office/drawing/2014/main" id="{7B693076-773D-8AD9-8B2A-66FB4B0E06C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1507756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7796C-E334-8129-733F-2150844E7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3ED2B-C2FF-0C4A-D1CC-19D62FC6F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1D56F-3258-31BE-3260-A6EB95E212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A23DB6-8B52-8472-C90B-74C74B72D00C}"/>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34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28593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p9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07F56-E867-4126-20F8-335BCABB2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E590AB-EB33-B4AD-2D5D-B8C058EB3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6E67D7-6079-188B-C855-3A66BC4A22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AAC178-860B-8F13-CD91-F171DFBB04DB}"/>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676823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980282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a:extLst>
            <a:ext uri="{FF2B5EF4-FFF2-40B4-BE49-F238E27FC236}">
              <a16:creationId xmlns:a16="http://schemas.microsoft.com/office/drawing/2014/main" id="{2BB98663-CA6B-26C4-5BE7-475C1DC7F9E1}"/>
            </a:ext>
          </a:extLst>
        </p:cNvPr>
        <p:cNvGrpSpPr/>
        <p:nvPr/>
      </p:nvGrpSpPr>
      <p:grpSpPr>
        <a:xfrm>
          <a:off x="0" y="0"/>
          <a:ext cx="0" cy="0"/>
          <a:chOff x="0" y="0"/>
          <a:chExt cx="0" cy="0"/>
        </a:xfrm>
      </p:grpSpPr>
      <p:sp>
        <p:nvSpPr>
          <p:cNvPr id="325" name="Google Shape;325;p12:notes">
            <a:extLst>
              <a:ext uri="{FF2B5EF4-FFF2-40B4-BE49-F238E27FC236}">
                <a16:creationId xmlns:a16="http://schemas.microsoft.com/office/drawing/2014/main" id="{9EA656E7-72C9-C2E9-1EAF-F4DF4BBB213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2:notes">
            <a:extLst>
              <a:ext uri="{FF2B5EF4-FFF2-40B4-BE49-F238E27FC236}">
                <a16:creationId xmlns:a16="http://schemas.microsoft.com/office/drawing/2014/main" id="{FD998978-992D-ADD7-826C-50EDB0288E2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extLst>
      <p:ext uri="{BB962C8B-B14F-4D97-AF65-F5344CB8AC3E}">
        <p14:creationId xmlns:p14="http://schemas.microsoft.com/office/powerpoint/2010/main" val="11707027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a:extLst>
            <a:ext uri="{FF2B5EF4-FFF2-40B4-BE49-F238E27FC236}">
              <a16:creationId xmlns:a16="http://schemas.microsoft.com/office/drawing/2014/main" id="{E1939430-D0D5-E9B0-7C52-1F1771A576BC}"/>
            </a:ext>
          </a:extLst>
        </p:cNvPr>
        <p:cNvGrpSpPr/>
        <p:nvPr/>
      </p:nvGrpSpPr>
      <p:grpSpPr>
        <a:xfrm>
          <a:off x="0" y="0"/>
          <a:ext cx="0" cy="0"/>
          <a:chOff x="0" y="0"/>
          <a:chExt cx="0" cy="0"/>
        </a:xfrm>
      </p:grpSpPr>
      <p:sp>
        <p:nvSpPr>
          <p:cNvPr id="497" name="Google Shape;497;p89:notes">
            <a:extLst>
              <a:ext uri="{FF2B5EF4-FFF2-40B4-BE49-F238E27FC236}">
                <a16:creationId xmlns:a16="http://schemas.microsoft.com/office/drawing/2014/main" id="{D1540DFE-631B-EAAB-6DB5-80F94FFEB1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a:extLst>
              <a:ext uri="{FF2B5EF4-FFF2-40B4-BE49-F238E27FC236}">
                <a16:creationId xmlns:a16="http://schemas.microsoft.com/office/drawing/2014/main" id="{8B5CE038-BA47-210D-2E13-FDC899CB8E0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a:extLst>
              <a:ext uri="{FF2B5EF4-FFF2-40B4-BE49-F238E27FC236}">
                <a16:creationId xmlns:a16="http://schemas.microsoft.com/office/drawing/2014/main" id="{F154F27C-E478-D34C-A7D9-CAAB13D4C47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extLst>
      <p:ext uri="{BB962C8B-B14F-4D97-AF65-F5344CB8AC3E}">
        <p14:creationId xmlns:p14="http://schemas.microsoft.com/office/powerpoint/2010/main" val="20370408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a:extLst>
            <a:ext uri="{FF2B5EF4-FFF2-40B4-BE49-F238E27FC236}">
              <a16:creationId xmlns:a16="http://schemas.microsoft.com/office/drawing/2014/main" id="{AB35239B-F0B0-4E92-0D9E-CF96EEF8D734}"/>
            </a:ext>
          </a:extLst>
        </p:cNvPr>
        <p:cNvGrpSpPr/>
        <p:nvPr/>
      </p:nvGrpSpPr>
      <p:grpSpPr>
        <a:xfrm>
          <a:off x="0" y="0"/>
          <a:ext cx="0" cy="0"/>
          <a:chOff x="0" y="0"/>
          <a:chExt cx="0" cy="0"/>
        </a:xfrm>
      </p:grpSpPr>
      <p:sp>
        <p:nvSpPr>
          <p:cNvPr id="497" name="Google Shape;497;p89:notes">
            <a:extLst>
              <a:ext uri="{FF2B5EF4-FFF2-40B4-BE49-F238E27FC236}">
                <a16:creationId xmlns:a16="http://schemas.microsoft.com/office/drawing/2014/main" id="{CBD47F0D-8D35-CDE6-F3FF-9068DEEE6B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a:extLst>
              <a:ext uri="{FF2B5EF4-FFF2-40B4-BE49-F238E27FC236}">
                <a16:creationId xmlns:a16="http://schemas.microsoft.com/office/drawing/2014/main" id="{33366C55-101D-51BA-032C-584C85FA72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a:extLst>
              <a:ext uri="{FF2B5EF4-FFF2-40B4-BE49-F238E27FC236}">
                <a16:creationId xmlns:a16="http://schemas.microsoft.com/office/drawing/2014/main" id="{14F595C0-5BD4-27F4-3FE1-5E728FA201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extLst>
      <p:ext uri="{BB962C8B-B14F-4D97-AF65-F5344CB8AC3E}">
        <p14:creationId xmlns:p14="http://schemas.microsoft.com/office/powerpoint/2010/main" val="18708832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35" name="Google Shape;23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5" name="Google Shape;69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
        <p:cNvGrpSpPr/>
        <p:nvPr/>
      </p:nvGrpSpPr>
      <p:grpSpPr>
        <a:xfrm>
          <a:off x="0" y="0"/>
          <a:ext cx="0" cy="0"/>
          <a:chOff x="0" y="0"/>
          <a:chExt cx="0" cy="0"/>
        </a:xfrm>
      </p:grpSpPr>
      <p:sp>
        <p:nvSpPr>
          <p:cNvPr id="18" name="Google Shape;18;p108"/>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 name="Google Shape;19;p108"/>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n-IE"/>
          </a:p>
        </p:txBody>
      </p:sp>
      <p:sp>
        <p:nvSpPr>
          <p:cNvPr id="20" name="Google Shape;20;p108"/>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1" name="Google Shape;21;p108"/>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2" name="Google Shape;22;p108"/>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3" name="Google Shape;23;p108"/>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4" name="Google Shape;24;p108"/>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5" name="Google Shape;25;p108"/>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6" name="Google Shape;26;p108"/>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7" name="Google Shape;27;p108"/>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cxnSp>
        <p:nvCxnSpPr>
          <p:cNvPr id="28" name="Google Shape;28;p108"/>
          <p:cNvCxnSpPr/>
          <p:nvPr/>
        </p:nvCxnSpPr>
        <p:spPr>
          <a:xfrm rot="10800000" flipH="1">
            <a:off x="1956469" y="3431696"/>
            <a:ext cx="9108000" cy="14543"/>
          </a:xfrm>
          <a:prstGeom prst="straightConnector1">
            <a:avLst/>
          </a:prstGeom>
          <a:noFill/>
          <a:ln w="19050" cap="flat" cmpd="sng">
            <a:solidFill>
              <a:srgbClr val="CA7BB3"/>
            </a:solidFill>
            <a:prstDash val="solid"/>
            <a:round/>
            <a:headEnd type="none" w="sm" len="sm"/>
            <a:tailEnd type="none" w="sm" len="sm"/>
          </a:ln>
        </p:spPr>
      </p:cxnSp>
      <p:cxnSp>
        <p:nvCxnSpPr>
          <p:cNvPr id="29" name="Google Shape;29;p108"/>
          <p:cNvCxnSpPr/>
          <p:nvPr/>
        </p:nvCxnSpPr>
        <p:spPr>
          <a:xfrm rot="10800000" flipH="1">
            <a:off x="1956469" y="4009519"/>
            <a:ext cx="9108000" cy="14543"/>
          </a:xfrm>
          <a:prstGeom prst="straightConnector1">
            <a:avLst/>
          </a:prstGeom>
          <a:noFill/>
          <a:ln w="19050" cap="flat" cmpd="sng">
            <a:solidFill>
              <a:srgbClr val="CA7BB3"/>
            </a:solidFill>
            <a:prstDash val="solid"/>
            <a:round/>
            <a:headEnd type="none" w="sm" len="sm"/>
            <a:tailEnd type="none" w="sm" len="sm"/>
          </a:ln>
        </p:spPr>
      </p:cxnSp>
      <p:cxnSp>
        <p:nvCxnSpPr>
          <p:cNvPr id="30" name="Google Shape;30;p108"/>
          <p:cNvCxnSpPr/>
          <p:nvPr/>
        </p:nvCxnSpPr>
        <p:spPr>
          <a:xfrm rot="10800000" flipH="1">
            <a:off x="1956469" y="4587342"/>
            <a:ext cx="9108000" cy="14543"/>
          </a:xfrm>
          <a:prstGeom prst="straightConnector1">
            <a:avLst/>
          </a:prstGeom>
          <a:noFill/>
          <a:ln w="19050" cap="flat" cmpd="sng">
            <a:solidFill>
              <a:srgbClr val="CA7BB3"/>
            </a:solidFill>
            <a:prstDash val="solid"/>
            <a:round/>
            <a:headEnd type="none" w="sm" len="sm"/>
            <a:tailEnd type="none" w="sm" len="sm"/>
          </a:ln>
        </p:spPr>
      </p:cxnSp>
      <p:sp>
        <p:nvSpPr>
          <p:cNvPr id="31" name="Google Shape;31;p108"/>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2" name="Google Shape;32;p108"/>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cxnSp>
        <p:nvCxnSpPr>
          <p:cNvPr id="33" name="Google Shape;33;p108"/>
          <p:cNvCxnSpPr/>
          <p:nvPr/>
        </p:nvCxnSpPr>
        <p:spPr>
          <a:xfrm rot="10800000" flipH="1">
            <a:off x="1943996" y="5179438"/>
            <a:ext cx="9108000" cy="14543"/>
          </a:xfrm>
          <a:prstGeom prst="straightConnector1">
            <a:avLst/>
          </a:prstGeom>
          <a:noFill/>
          <a:ln w="19050" cap="flat" cmpd="sng">
            <a:solidFill>
              <a:srgbClr val="CA7BB3"/>
            </a:solidFill>
            <a:prstDash val="solid"/>
            <a:round/>
            <a:headEnd type="none" w="sm" len="sm"/>
            <a:tailEnd type="none" w="sm" len="sm"/>
          </a:ln>
        </p:spPr>
      </p:cxnSp>
      <p:pic>
        <p:nvPicPr>
          <p:cNvPr id="34" name="Google Shape;34;p10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5" name="Google Shape;35;p108"/>
          <p:cNvSpPr txBox="1"/>
          <p:nvPr/>
        </p:nvSpPr>
        <p:spPr>
          <a:xfrm>
            <a:off x="3731361" y="6097889"/>
            <a:ext cx="2844572" cy="451365"/>
          </a:xfrm>
          <a:prstGeom prst="rect">
            <a:avLst/>
          </a:prstGeom>
          <a:noFill/>
          <a:ln>
            <a:noFill/>
          </a:ln>
        </p:spPr>
        <p:txBody>
          <a:bodyPr spcFirstLastPara="1" wrap="square" lIns="91425" tIns="45700" rIns="91425" bIns="45700" anchor="t" anchorCtr="0">
            <a:spAutoFit/>
          </a:bodyPr>
          <a:lstStyle/>
          <a:p>
            <a:pPr marL="0" marR="0" lvl="0" indent="0" algn="just" rtl="0">
              <a:lnSpc>
                <a:spcPts val="650"/>
              </a:lnSpc>
              <a:spcBef>
                <a:spcPts val="0"/>
              </a:spcBef>
              <a:spcAft>
                <a:spcPts val="0"/>
              </a:spcAft>
              <a:buNone/>
            </a:pPr>
            <a:r>
              <a:rPr lang="en-US" sz="650" b="0" i="0" u="none" strike="noStrike" cap="none" dirty="0">
                <a:solidFill>
                  <a:srgbClr val="3E4474"/>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dirty="0">
              <a:solidFill>
                <a:srgbClr val="3E4474"/>
              </a:solidFill>
              <a:latin typeface="Calibri"/>
              <a:ea typeface="Calibri"/>
              <a:cs typeface="Calibri"/>
              <a:sym typeface="Calibri"/>
            </a:endParaRPr>
          </a:p>
        </p:txBody>
      </p:sp>
      <p:sp>
        <p:nvSpPr>
          <p:cNvPr id="2" name="TextBox 1">
            <a:extLst>
              <a:ext uri="{FF2B5EF4-FFF2-40B4-BE49-F238E27FC236}">
                <a16:creationId xmlns:a16="http://schemas.microsoft.com/office/drawing/2014/main" id="{D0A15CEF-FC23-396D-C747-5EA8A4CF8610}"/>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E58292E6-DD5C-B95D-7855-4A236E815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75"/>
        <p:cNvGrpSpPr/>
        <p:nvPr/>
      </p:nvGrpSpPr>
      <p:grpSpPr>
        <a:xfrm>
          <a:off x="0" y="0"/>
          <a:ext cx="0" cy="0"/>
          <a:chOff x="0" y="0"/>
          <a:chExt cx="0" cy="0"/>
        </a:xfrm>
      </p:grpSpPr>
      <p:sp>
        <p:nvSpPr>
          <p:cNvPr id="76" name="Google Shape;76;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7" name="Google Shape;77;p48"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78" name="Google Shape;78;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79" name="Google Shape;79;p4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80" name="Google Shape;80;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1" name="Google Shape;81;p48"/>
          <p:cNvSpPr>
            <a:spLocks noGrp="1"/>
          </p:cNvSpPr>
          <p:nvPr>
            <p:ph type="pic" idx="2"/>
          </p:nvPr>
        </p:nvSpPr>
        <p:spPr>
          <a:xfrm>
            <a:off x="799128" y="746272"/>
            <a:ext cx="10203652" cy="5365455"/>
          </a:xfrm>
          <a:prstGeom prst="rect">
            <a:avLst/>
          </a:prstGeom>
          <a:solidFill>
            <a:srgbClr val="BFBFBF"/>
          </a:solidFill>
          <a:ln>
            <a:noFill/>
          </a:ln>
        </p:spPr>
        <p:txBody>
          <a:bodyPr/>
          <a:lstStyle/>
          <a:p>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82"/>
        <p:cNvGrpSpPr/>
        <p:nvPr/>
      </p:nvGrpSpPr>
      <p:grpSpPr>
        <a:xfrm>
          <a:off x="0" y="0"/>
          <a:ext cx="0" cy="0"/>
          <a:chOff x="0" y="0"/>
          <a:chExt cx="0" cy="0"/>
        </a:xfrm>
      </p:grpSpPr>
      <p:sp>
        <p:nvSpPr>
          <p:cNvPr id="83" name="Google Shape;83;p10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 name="Google Shape;84;p10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0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6" name="Google Shape;86;p10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7" name="Google Shape;87;p10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88" name="Google Shape;88;p10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9" name="Google Shape;89;p10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90" name="Google Shape;90;p10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en-I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91"/>
        <p:cNvGrpSpPr/>
        <p:nvPr/>
      </p:nvGrpSpPr>
      <p:grpSpPr>
        <a:xfrm>
          <a:off x="0" y="0"/>
          <a:ext cx="0" cy="0"/>
          <a:chOff x="0" y="0"/>
          <a:chExt cx="0" cy="0"/>
        </a:xfrm>
      </p:grpSpPr>
      <p:sp>
        <p:nvSpPr>
          <p:cNvPr id="92" name="Google Shape;92;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 name="Google Shape;94;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95" name="Google Shape;95;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96" name="Google Shape;96;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98"/>
        <p:cNvGrpSpPr/>
        <p:nvPr/>
      </p:nvGrpSpPr>
      <p:grpSpPr>
        <a:xfrm>
          <a:off x="0" y="0"/>
          <a:ext cx="0" cy="0"/>
          <a:chOff x="0" y="0"/>
          <a:chExt cx="0" cy="0"/>
        </a:xfrm>
      </p:grpSpPr>
      <p:sp>
        <p:nvSpPr>
          <p:cNvPr id="99" name="Google Shape;99;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2" name="Google Shape;102;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03" name="Google Shape;103;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04" name="Google Shape;104;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05" name="Google Shape;105;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06" name="Google Shape;106;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n-I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07"/>
        <p:cNvGrpSpPr/>
        <p:nvPr/>
      </p:nvGrpSpPr>
      <p:grpSpPr>
        <a:xfrm>
          <a:off x="0" y="0"/>
          <a:ext cx="0" cy="0"/>
          <a:chOff x="0" y="0"/>
          <a:chExt cx="0" cy="0"/>
        </a:xfrm>
      </p:grpSpPr>
      <p:sp>
        <p:nvSpPr>
          <p:cNvPr id="108" name="Google Shape;108;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 name="Google Shape;109;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1" name="Google Shape;111;p5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12"/>
        <p:cNvGrpSpPr/>
        <p:nvPr/>
      </p:nvGrpSpPr>
      <p:grpSpPr>
        <a:xfrm>
          <a:off x="0" y="0"/>
          <a:ext cx="0" cy="0"/>
          <a:chOff x="0" y="0"/>
          <a:chExt cx="0" cy="0"/>
        </a:xfrm>
      </p:grpSpPr>
      <p:sp>
        <p:nvSpPr>
          <p:cNvPr id="113" name="Google Shape;113;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15" name="Google Shape;115;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6" name="Google Shape;116;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9" name="Google Shape;119;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0"/>
        <p:cNvGrpSpPr/>
        <p:nvPr/>
      </p:nvGrpSpPr>
      <p:grpSpPr>
        <a:xfrm>
          <a:off x="0" y="0"/>
          <a:ext cx="0" cy="0"/>
          <a:chOff x="0" y="0"/>
          <a:chExt cx="0" cy="0"/>
        </a:xfrm>
      </p:grpSpPr>
      <p:sp>
        <p:nvSpPr>
          <p:cNvPr id="121" name="Google Shape;121;p64"/>
          <p:cNvSpPr>
            <a:spLocks noGrp="1"/>
          </p:cNvSpPr>
          <p:nvPr>
            <p:ph type="pic" idx="2"/>
          </p:nvPr>
        </p:nvSpPr>
        <p:spPr>
          <a:xfrm>
            <a:off x="0" y="3154017"/>
            <a:ext cx="12192000" cy="2571163"/>
          </a:xfrm>
          <a:prstGeom prst="rect">
            <a:avLst/>
          </a:prstGeom>
          <a:solidFill>
            <a:srgbClr val="D8D8D8"/>
          </a:solidFill>
          <a:ln>
            <a:noFill/>
          </a:ln>
        </p:spPr>
        <p:txBody>
          <a:bodyPr/>
          <a:lstStyle/>
          <a:p>
            <a:endParaRPr lang="en-IE"/>
          </a:p>
        </p:txBody>
      </p:sp>
      <p:sp>
        <p:nvSpPr>
          <p:cNvPr id="122" name="Google Shape;122;p64"/>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64"/>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4" name="Google Shape;124;p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125" name="Google Shape;125;p64"/>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126" name="Google Shape;126;p64" descr="A logo for a company&#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27"/>
        <p:cNvGrpSpPr/>
        <p:nvPr/>
      </p:nvGrpSpPr>
      <p:grpSpPr>
        <a:xfrm>
          <a:off x="0" y="0"/>
          <a:ext cx="0" cy="0"/>
          <a:chOff x="0" y="0"/>
          <a:chExt cx="0" cy="0"/>
        </a:xfrm>
      </p:grpSpPr>
      <p:sp>
        <p:nvSpPr>
          <p:cNvPr id="128" name="Google Shape;128;p41"/>
          <p:cNvSpPr>
            <a:spLocks noGrp="1"/>
          </p:cNvSpPr>
          <p:nvPr>
            <p:ph type="pic" idx="2"/>
          </p:nvPr>
        </p:nvSpPr>
        <p:spPr>
          <a:xfrm>
            <a:off x="0" y="2853114"/>
            <a:ext cx="12192000" cy="3094978"/>
          </a:xfrm>
          <a:prstGeom prst="rect">
            <a:avLst/>
          </a:prstGeom>
          <a:solidFill>
            <a:srgbClr val="BFBFBF"/>
          </a:solidFill>
          <a:ln>
            <a:noFill/>
          </a:ln>
        </p:spPr>
      </p:sp>
      <p:pic>
        <p:nvPicPr>
          <p:cNvPr id="129" name="Google Shape;12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30" name="Google Shape;13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31" name="Google Shape;13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32"/>
        <p:cNvGrpSpPr/>
        <p:nvPr/>
      </p:nvGrpSpPr>
      <p:grpSpPr>
        <a:xfrm>
          <a:off x="0" y="0"/>
          <a:ext cx="0" cy="0"/>
          <a:chOff x="0" y="0"/>
          <a:chExt cx="0" cy="0"/>
        </a:xfrm>
      </p:grpSpPr>
      <p:sp>
        <p:nvSpPr>
          <p:cNvPr id="133" name="Google Shape;133;p42"/>
          <p:cNvSpPr>
            <a:spLocks noGrp="1"/>
          </p:cNvSpPr>
          <p:nvPr>
            <p:ph type="pic" idx="2"/>
          </p:nvPr>
        </p:nvSpPr>
        <p:spPr>
          <a:xfrm>
            <a:off x="3310" y="17886"/>
            <a:ext cx="12188690" cy="5750526"/>
          </a:xfrm>
          <a:prstGeom prst="rect">
            <a:avLst/>
          </a:prstGeom>
          <a:solidFill>
            <a:srgbClr val="BFBFBF"/>
          </a:solidFill>
          <a:ln>
            <a:noFill/>
          </a:ln>
        </p:spPr>
      </p:sp>
      <p:sp>
        <p:nvSpPr>
          <p:cNvPr id="134" name="Google Shape;13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35" name="Google Shape;13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36" name="Google Shape;13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37"/>
        <p:cNvGrpSpPr/>
        <p:nvPr/>
      </p:nvGrpSpPr>
      <p:grpSpPr>
        <a:xfrm>
          <a:off x="0" y="0"/>
          <a:ext cx="0" cy="0"/>
          <a:chOff x="0" y="0"/>
          <a:chExt cx="0" cy="0"/>
        </a:xfrm>
      </p:grpSpPr>
      <p:sp>
        <p:nvSpPr>
          <p:cNvPr id="138" name="Google Shape;138;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9" name="Google Shape;139;p6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40" name="Google Shape;140;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1" name="Google Shape;141;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44" name="Google Shape;144;p6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6"/>
        <p:cNvGrpSpPr/>
        <p:nvPr/>
      </p:nvGrpSpPr>
      <p:grpSpPr>
        <a:xfrm>
          <a:off x="0" y="0"/>
          <a:ext cx="0" cy="0"/>
          <a:chOff x="0" y="0"/>
          <a:chExt cx="0" cy="0"/>
        </a:xfrm>
      </p:grpSpPr>
      <p:sp>
        <p:nvSpPr>
          <p:cNvPr id="37" name="Google Shape;37;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n-IE"/>
          </a:p>
        </p:txBody>
      </p:sp>
      <p:sp>
        <p:nvSpPr>
          <p:cNvPr id="38" name="Google Shape;38;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145"/>
        <p:cNvGrpSpPr/>
        <p:nvPr/>
      </p:nvGrpSpPr>
      <p:grpSpPr>
        <a:xfrm>
          <a:off x="0" y="0"/>
          <a:ext cx="0" cy="0"/>
          <a:chOff x="0" y="0"/>
          <a:chExt cx="0" cy="0"/>
        </a:xfrm>
      </p:grpSpPr>
      <p:sp>
        <p:nvSpPr>
          <p:cNvPr id="146" name="Google Shape;14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7" name="Google Shape;14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48" name="Google Shape;14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9" name="Google Shape;14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52" name="Google Shape;15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153"/>
        <p:cNvGrpSpPr/>
        <p:nvPr/>
      </p:nvGrpSpPr>
      <p:grpSpPr>
        <a:xfrm>
          <a:off x="0" y="0"/>
          <a:ext cx="0" cy="0"/>
          <a:chOff x="0" y="0"/>
          <a:chExt cx="0" cy="0"/>
        </a:xfrm>
      </p:grpSpPr>
      <p:sp>
        <p:nvSpPr>
          <p:cNvPr id="154" name="Google Shape;15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5" name="Google Shape;15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56" name="Google Shape;15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57" name="Google Shape;15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60" name="Google Shape;16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867902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404029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2737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2"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1" y="3899647"/>
            <a:ext cx="6270171" cy="260887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0326F83D-5BC4-4F94-6787-CC8A384D562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2847952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5716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48247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204525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800379" y="153365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526491" y="153365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800379" y="211272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526491" y="211272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800379" y="269504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526491" y="269504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800379" y="327414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526491" y="327414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716707" y="210279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716707" y="2680616"/>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716707" y="325843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800379" y="386073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526491" y="386073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800379" y="444305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526491" y="4443060"/>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800379" y="5022158"/>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526491" y="5022159"/>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716707" y="385080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716707" y="4428628"/>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716707" y="5006451"/>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6093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40"/>
        <p:cNvGrpSpPr/>
        <p:nvPr/>
      </p:nvGrpSpPr>
      <p:grpSpPr>
        <a:xfrm>
          <a:off x="0" y="0"/>
          <a:ext cx="0" cy="0"/>
          <a:chOff x="0" y="0"/>
          <a:chExt cx="0" cy="0"/>
        </a:xfrm>
      </p:grpSpPr>
      <p:sp>
        <p:nvSpPr>
          <p:cNvPr id="41" name="Google Shape;41;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3" name="Google Shape;43;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44" name="Google Shape;44;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n-IE"/>
          </a:p>
        </p:txBody>
      </p:sp>
      <p:sp>
        <p:nvSpPr>
          <p:cNvPr id="45" name="Google Shape;45;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73967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065294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3" name="Freeform 2">
            <a:extLst>
              <a:ext uri="{FF2B5EF4-FFF2-40B4-BE49-F238E27FC236}">
                <a16:creationId xmlns:a16="http://schemas.microsoft.com/office/drawing/2014/main" id="{049D29AA-9AC7-9E32-DC1F-20E3ABCE20DC}"/>
              </a:ext>
            </a:extLst>
          </p:cNvPr>
          <p:cNvSpPr/>
          <p:nvPr userDrawn="1"/>
        </p:nvSpPr>
        <p:spPr>
          <a:xfrm>
            <a:off x="-1" y="0"/>
            <a:ext cx="6637284" cy="5465333"/>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5696D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59690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170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235839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221320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651415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903939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75048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8939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47"/>
        <p:cNvGrpSpPr/>
        <p:nvPr/>
      </p:nvGrpSpPr>
      <p:grpSpPr>
        <a:xfrm>
          <a:off x="0" y="0"/>
          <a:ext cx="0" cy="0"/>
          <a:chOff x="0" y="0"/>
          <a:chExt cx="0" cy="0"/>
        </a:xfrm>
      </p:grpSpPr>
      <p:sp>
        <p:nvSpPr>
          <p:cNvPr id="48" name="Google Shape;48;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9" name="Google Shape;49;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51" name="Google Shape;51;p4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83069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522651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5504372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16200000" flipH="1">
            <a:off x="-529060" y="537868"/>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7693244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878549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919194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618039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45864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7"/>
        <p:cNvGrpSpPr/>
        <p:nvPr/>
      </p:nvGrpSpPr>
      <p:grpSpPr>
        <a:xfrm>
          <a:off x="0" y="0"/>
          <a:ext cx="0" cy="0"/>
          <a:chOff x="0" y="0"/>
          <a:chExt cx="0" cy="0"/>
        </a:xfrm>
      </p:grpSpPr>
      <p:sp>
        <p:nvSpPr>
          <p:cNvPr id="18" name="Google Shape;18;p41"/>
          <p:cNvSpPr>
            <a:spLocks noGrp="1"/>
          </p:cNvSpPr>
          <p:nvPr>
            <p:ph type="pic" idx="2"/>
          </p:nvPr>
        </p:nvSpPr>
        <p:spPr>
          <a:xfrm>
            <a:off x="0" y="2853114"/>
            <a:ext cx="12192000" cy="3094978"/>
          </a:xfrm>
          <a:prstGeom prst="rect">
            <a:avLst/>
          </a:prstGeom>
          <a:solidFill>
            <a:srgbClr val="BFBFBF"/>
          </a:solidFill>
          <a:ln>
            <a:noFill/>
          </a:ln>
        </p:spPr>
        <p:txBody>
          <a:bodyPr/>
          <a:lstStyle/>
          <a:p>
            <a:endParaRPr lang="en-IE"/>
          </a:p>
        </p:txBody>
      </p:sp>
      <p:pic>
        <p:nvPicPr>
          <p:cNvPr id="19" name="Google Shape;1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0" name="Google Shape;2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1" name="Google Shape;2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24834531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
        <p:cNvGrpSpPr/>
        <p:nvPr/>
      </p:nvGrpSpPr>
      <p:grpSpPr>
        <a:xfrm>
          <a:off x="0" y="0"/>
          <a:ext cx="0" cy="0"/>
          <a:chOff x="0" y="0"/>
          <a:chExt cx="0" cy="0"/>
        </a:xfrm>
      </p:grpSpPr>
      <p:sp>
        <p:nvSpPr>
          <p:cNvPr id="23" name="Google Shape;23;p42"/>
          <p:cNvSpPr>
            <a:spLocks noGrp="1"/>
          </p:cNvSpPr>
          <p:nvPr>
            <p:ph type="pic" idx="2"/>
          </p:nvPr>
        </p:nvSpPr>
        <p:spPr>
          <a:xfrm>
            <a:off x="3310" y="17886"/>
            <a:ext cx="12188690" cy="5750526"/>
          </a:xfrm>
          <a:prstGeom prst="rect">
            <a:avLst/>
          </a:prstGeom>
          <a:solidFill>
            <a:srgbClr val="BFBFBF"/>
          </a:solidFill>
          <a:ln>
            <a:noFill/>
          </a:ln>
        </p:spPr>
        <p:txBody>
          <a:bodyPr/>
          <a:lstStyle/>
          <a:p>
            <a:endParaRPr lang="en-IE"/>
          </a:p>
        </p:txBody>
      </p:sp>
      <p:sp>
        <p:nvSpPr>
          <p:cNvPr id="24" name="Google Shape;2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6" name="Google Shape;2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2469126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52"/>
        <p:cNvGrpSpPr/>
        <p:nvPr/>
      </p:nvGrpSpPr>
      <p:grpSpPr>
        <a:xfrm>
          <a:off x="0" y="0"/>
          <a:ext cx="0" cy="0"/>
          <a:chOff x="0" y="0"/>
          <a:chExt cx="0" cy="0"/>
        </a:xfrm>
      </p:grpSpPr>
      <p:sp>
        <p:nvSpPr>
          <p:cNvPr id="53" name="Google Shape;53;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72"/>
        <p:cNvGrpSpPr/>
        <p:nvPr/>
      </p:nvGrpSpPr>
      <p:grpSpPr>
        <a:xfrm>
          <a:off x="0" y="0"/>
          <a:ext cx="0" cy="0"/>
          <a:chOff x="0" y="0"/>
          <a:chExt cx="0" cy="0"/>
        </a:xfrm>
      </p:grpSpPr>
      <p:sp>
        <p:nvSpPr>
          <p:cNvPr id="73" name="Google Shape;73;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da-DK"/>
          </a:p>
        </p:txBody>
      </p:sp>
      <p:sp>
        <p:nvSpPr>
          <p:cNvPr id="74" name="Google Shape;74;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65137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88"/>
        <p:cNvGrpSpPr/>
        <p:nvPr/>
      </p:nvGrpSpPr>
      <p:grpSpPr>
        <a:xfrm>
          <a:off x="0" y="0"/>
          <a:ext cx="0" cy="0"/>
          <a:chOff x="0" y="0"/>
          <a:chExt cx="0" cy="0"/>
        </a:xfrm>
      </p:grpSpPr>
      <p:sp>
        <p:nvSpPr>
          <p:cNvPr id="89" name="Google Shape;89;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0" name="Google Shape;90;p48"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91" name="Google Shape;91;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92" name="Google Shape;92;p4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93" name="Google Shape;93;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94" name="Google Shape;94;p48"/>
          <p:cNvSpPr>
            <a:spLocks noGrp="1"/>
          </p:cNvSpPr>
          <p:nvPr>
            <p:ph type="pic" idx="2"/>
          </p:nvPr>
        </p:nvSpPr>
        <p:spPr>
          <a:xfrm>
            <a:off x="799128" y="746272"/>
            <a:ext cx="10203652" cy="5365455"/>
          </a:xfrm>
          <a:prstGeom prst="rect">
            <a:avLst/>
          </a:prstGeom>
          <a:solidFill>
            <a:srgbClr val="BFBFBF"/>
          </a:solidFill>
          <a:ln>
            <a:noFill/>
          </a:ln>
        </p:spPr>
        <p:txBody>
          <a:bodyPr/>
          <a:lstStyle/>
          <a:p>
            <a:endParaRPr lang="da-DK"/>
          </a:p>
        </p:txBody>
      </p:sp>
    </p:spTree>
    <p:extLst>
      <p:ext uri="{BB962C8B-B14F-4D97-AF65-F5344CB8AC3E}">
        <p14:creationId xmlns:p14="http://schemas.microsoft.com/office/powerpoint/2010/main" val="10713610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04"/>
        <p:cNvGrpSpPr/>
        <p:nvPr/>
      </p:nvGrpSpPr>
      <p:grpSpPr>
        <a:xfrm>
          <a:off x="0" y="0"/>
          <a:ext cx="0" cy="0"/>
          <a:chOff x="0" y="0"/>
          <a:chExt cx="0" cy="0"/>
        </a:xfrm>
      </p:grpSpPr>
      <p:sp>
        <p:nvSpPr>
          <p:cNvPr id="105" name="Google Shape;105;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50"/>
          <p:cNvSpPr>
            <a:spLocks noGrp="1"/>
          </p:cNvSpPr>
          <p:nvPr>
            <p:ph type="pic" idx="2"/>
          </p:nvPr>
        </p:nvSpPr>
        <p:spPr>
          <a:xfrm>
            <a:off x="6083676" y="0"/>
            <a:ext cx="5361066" cy="6858000"/>
          </a:xfrm>
          <a:prstGeom prst="rect">
            <a:avLst/>
          </a:prstGeom>
          <a:solidFill>
            <a:srgbClr val="D8D8D8"/>
          </a:solidFill>
          <a:ln>
            <a:noFill/>
          </a:ln>
        </p:spPr>
        <p:txBody>
          <a:bodyPr/>
          <a:lstStyle/>
          <a:p>
            <a:endParaRPr lang="da-DK"/>
          </a:p>
        </p:txBody>
      </p:sp>
      <p:sp>
        <p:nvSpPr>
          <p:cNvPr id="107" name="Google Shape;107;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108597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114"/>
        <p:cNvGrpSpPr/>
        <p:nvPr/>
      </p:nvGrpSpPr>
      <p:grpSpPr>
        <a:xfrm>
          <a:off x="0" y="0"/>
          <a:ext cx="0" cy="0"/>
          <a:chOff x="0" y="0"/>
          <a:chExt cx="0" cy="0"/>
        </a:xfrm>
      </p:grpSpPr>
      <p:sp>
        <p:nvSpPr>
          <p:cNvPr id="115" name="Google Shape;11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19" name="Google Shape;11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20" name="Google Shape;120;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21" name="Google Shape;121;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22" name="Google Shape;122;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da-DK"/>
          </a:p>
        </p:txBody>
      </p:sp>
    </p:spTree>
    <p:extLst>
      <p:ext uri="{BB962C8B-B14F-4D97-AF65-F5344CB8AC3E}">
        <p14:creationId xmlns:p14="http://schemas.microsoft.com/office/powerpoint/2010/main" val="20566144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149"/>
        <p:cNvGrpSpPr/>
        <p:nvPr/>
      </p:nvGrpSpPr>
      <p:grpSpPr>
        <a:xfrm>
          <a:off x="0" y="0"/>
          <a:ext cx="0" cy="0"/>
          <a:chOff x="0" y="0"/>
          <a:chExt cx="0" cy="0"/>
        </a:xfrm>
      </p:grpSpPr>
      <p:sp>
        <p:nvSpPr>
          <p:cNvPr id="150" name="Google Shape;15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3" name="Google Shape;15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da-DK"/>
          </a:p>
        </p:txBody>
      </p:sp>
      <p:sp>
        <p:nvSpPr>
          <p:cNvPr id="154" name="Google Shape;15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0535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56"/>
        <p:cNvGrpSpPr/>
        <p:nvPr/>
      </p:nvGrpSpPr>
      <p:grpSpPr>
        <a:xfrm>
          <a:off x="0" y="0"/>
          <a:ext cx="0" cy="0"/>
          <a:chOff x="0" y="0"/>
          <a:chExt cx="0" cy="0"/>
        </a:xfrm>
      </p:grpSpPr>
      <p:sp>
        <p:nvSpPr>
          <p:cNvPr id="157" name="Google Shape;157;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409476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66"/>
        <p:cNvGrpSpPr/>
        <p:nvPr/>
      </p:nvGrpSpPr>
      <p:grpSpPr>
        <a:xfrm>
          <a:off x="0" y="0"/>
          <a:ext cx="0" cy="0"/>
          <a:chOff x="0" y="0"/>
          <a:chExt cx="0" cy="0"/>
        </a:xfrm>
      </p:grpSpPr>
      <p:sp>
        <p:nvSpPr>
          <p:cNvPr id="167" name="Google Shape;167;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2273179" y="2612571"/>
            <a:ext cx="8450840" cy="4245429"/>
          </a:xfrm>
          <a:prstGeom prst="rect">
            <a:avLst/>
          </a:prstGeom>
          <a:noFill/>
          <a:ln>
            <a:noFill/>
          </a:ln>
        </p:spPr>
      </p:pic>
      <p:sp>
        <p:nvSpPr>
          <p:cNvPr id="170" name="Google Shape;170;p61"/>
          <p:cNvSpPr>
            <a:spLocks noGrp="1"/>
          </p:cNvSpPr>
          <p:nvPr>
            <p:ph type="pic" idx="2"/>
          </p:nvPr>
        </p:nvSpPr>
        <p:spPr>
          <a:xfrm>
            <a:off x="355514" y="2774640"/>
            <a:ext cx="4981638" cy="3090444"/>
          </a:xfrm>
          <a:prstGeom prst="rect">
            <a:avLst/>
          </a:prstGeom>
          <a:solidFill>
            <a:srgbClr val="D9D9D9"/>
          </a:solidFill>
          <a:ln>
            <a:noFill/>
          </a:ln>
        </p:spPr>
        <p:txBody>
          <a:bodyPr/>
          <a:lstStyle/>
          <a:p>
            <a:endParaRPr lang="da-DK"/>
          </a:p>
        </p:txBody>
      </p:sp>
      <p:sp>
        <p:nvSpPr>
          <p:cNvPr id="171" name="Google Shape;171;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898085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173"/>
        <p:cNvGrpSpPr/>
        <p:nvPr/>
      </p:nvGrpSpPr>
      <p:grpSpPr>
        <a:xfrm>
          <a:off x="0" y="0"/>
          <a:ext cx="0" cy="0"/>
          <a:chOff x="0" y="0"/>
          <a:chExt cx="0" cy="0"/>
        </a:xfrm>
      </p:grpSpPr>
      <p:sp>
        <p:nvSpPr>
          <p:cNvPr id="174" name="Google Shape;174;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88962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78"/>
        <p:cNvGrpSpPr/>
        <p:nvPr/>
      </p:nvGrpSpPr>
      <p:grpSpPr>
        <a:xfrm>
          <a:off x="0" y="0"/>
          <a:ext cx="0" cy="0"/>
          <a:chOff x="0" y="0"/>
          <a:chExt cx="0" cy="0"/>
        </a:xfrm>
      </p:grpSpPr>
      <p:sp>
        <p:nvSpPr>
          <p:cNvPr id="179" name="Google Shape;179;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00445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89"/>
        <p:cNvGrpSpPr/>
        <p:nvPr/>
      </p:nvGrpSpPr>
      <p:grpSpPr>
        <a:xfrm>
          <a:off x="0" y="0"/>
          <a:ext cx="0" cy="0"/>
          <a:chOff x="0" y="0"/>
          <a:chExt cx="0" cy="0"/>
        </a:xfrm>
      </p:grpSpPr>
      <p:sp>
        <p:nvSpPr>
          <p:cNvPr id="190" name="Google Shape;190;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980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56"/>
        <p:cNvGrpSpPr/>
        <p:nvPr/>
      </p:nvGrpSpPr>
      <p:grpSpPr>
        <a:xfrm>
          <a:off x="0" y="0"/>
          <a:ext cx="0" cy="0"/>
          <a:chOff x="0" y="0"/>
          <a:chExt cx="0" cy="0"/>
        </a:xfrm>
      </p:grpSpPr>
      <p:sp>
        <p:nvSpPr>
          <p:cNvPr id="57" name="Google Shape;57;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50"/>
          <p:cNvSpPr>
            <a:spLocks noGrp="1"/>
          </p:cNvSpPr>
          <p:nvPr>
            <p:ph type="pic" idx="2"/>
          </p:nvPr>
        </p:nvSpPr>
        <p:spPr>
          <a:xfrm>
            <a:off x="6083676" y="0"/>
            <a:ext cx="5361066" cy="6858000"/>
          </a:xfrm>
          <a:prstGeom prst="rect">
            <a:avLst/>
          </a:prstGeom>
          <a:solidFill>
            <a:srgbClr val="D8D8D8"/>
          </a:solidFill>
          <a:ln>
            <a:noFill/>
          </a:ln>
        </p:spPr>
        <p:txBody>
          <a:bodyPr/>
          <a:lstStyle/>
          <a:p>
            <a:endParaRPr lang="en-IE"/>
          </a:p>
        </p:txBody>
      </p:sp>
      <p:sp>
        <p:nvSpPr>
          <p:cNvPr id="59" name="Google Shape;59;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93"/>
        <p:cNvGrpSpPr/>
        <p:nvPr/>
      </p:nvGrpSpPr>
      <p:grpSpPr>
        <a:xfrm>
          <a:off x="0" y="0"/>
          <a:ext cx="0" cy="0"/>
          <a:chOff x="0" y="0"/>
          <a:chExt cx="0" cy="0"/>
        </a:xfrm>
      </p:grpSpPr>
      <p:sp>
        <p:nvSpPr>
          <p:cNvPr id="194" name="Google Shape;194;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5" name="Google Shape;195;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6" name="Google Shape;196;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7" name="Google Shape;197;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0" name="Google Shape;200;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583500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207"/>
        <p:cNvGrpSpPr/>
        <p:nvPr/>
      </p:nvGrpSpPr>
      <p:grpSpPr>
        <a:xfrm>
          <a:off x="0" y="0"/>
          <a:ext cx="0" cy="0"/>
          <a:chOff x="0" y="0"/>
          <a:chExt cx="0" cy="0"/>
        </a:xfrm>
      </p:grpSpPr>
      <p:sp>
        <p:nvSpPr>
          <p:cNvPr id="208" name="Google Shape;208;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9" name="Google Shape;209;p6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0" name="Google Shape;210;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1" name="Google Shape;211;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14" name="Google Shape;214;p6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689950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15"/>
        <p:cNvGrpSpPr/>
        <p:nvPr/>
      </p:nvGrpSpPr>
      <p:grpSpPr>
        <a:xfrm>
          <a:off x="0" y="0"/>
          <a:ext cx="0" cy="0"/>
          <a:chOff x="0" y="0"/>
          <a:chExt cx="0" cy="0"/>
        </a:xfrm>
      </p:grpSpPr>
      <p:sp>
        <p:nvSpPr>
          <p:cNvPr id="216" name="Google Shape;21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8" name="Google Shape;21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9" name="Google Shape;21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22" name="Google Shape;22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35583285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23"/>
        <p:cNvGrpSpPr/>
        <p:nvPr/>
      </p:nvGrpSpPr>
      <p:grpSpPr>
        <a:xfrm>
          <a:off x="0" y="0"/>
          <a:ext cx="0" cy="0"/>
          <a:chOff x="0" y="0"/>
          <a:chExt cx="0" cy="0"/>
        </a:xfrm>
      </p:grpSpPr>
      <p:sp>
        <p:nvSpPr>
          <p:cNvPr id="224" name="Google Shape;22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26" name="Google Shape;22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27" name="Google Shape;22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30" name="Google Shape;23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573888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95"/>
        <p:cNvGrpSpPr/>
        <p:nvPr/>
      </p:nvGrpSpPr>
      <p:grpSpPr>
        <a:xfrm>
          <a:off x="0" y="0"/>
          <a:ext cx="0" cy="0"/>
          <a:chOff x="0" y="0"/>
          <a:chExt cx="0" cy="0"/>
        </a:xfrm>
      </p:grpSpPr>
      <p:sp>
        <p:nvSpPr>
          <p:cNvPr id="96" name="Google Shape;96;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9" name="Google Shape;99;p4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100" name="Google Shape;100;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01" name="Google Shape;101;p4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102" name="Google Shape;102;p4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03" name="Google Shape;103;p4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da-DK"/>
          </a:p>
        </p:txBody>
      </p:sp>
    </p:spTree>
    <p:extLst>
      <p:ext uri="{BB962C8B-B14F-4D97-AF65-F5344CB8AC3E}">
        <p14:creationId xmlns:p14="http://schemas.microsoft.com/office/powerpoint/2010/main" val="33630331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720834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61"/>
        <p:cNvGrpSpPr/>
        <p:nvPr/>
      </p:nvGrpSpPr>
      <p:grpSpPr>
        <a:xfrm>
          <a:off x="0" y="0"/>
          <a:ext cx="0" cy="0"/>
          <a:chOff x="0" y="0"/>
          <a:chExt cx="0" cy="0"/>
        </a:xfrm>
      </p:grpSpPr>
      <p:sp>
        <p:nvSpPr>
          <p:cNvPr id="62" name="Google Shape;62;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66"/>
        <p:cNvGrpSpPr/>
        <p:nvPr/>
      </p:nvGrpSpPr>
      <p:grpSpPr>
        <a:xfrm>
          <a:off x="0" y="0"/>
          <a:ext cx="0" cy="0"/>
          <a:chOff x="0" y="0"/>
          <a:chExt cx="0" cy="0"/>
        </a:xfrm>
      </p:grpSpPr>
      <p:sp>
        <p:nvSpPr>
          <p:cNvPr id="67" name="Google Shape;67;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 name="Google Shape;68;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71"/>
        <p:cNvGrpSpPr/>
        <p:nvPr/>
      </p:nvGrpSpPr>
      <p:grpSpPr>
        <a:xfrm>
          <a:off x="0" y="0"/>
          <a:ext cx="0" cy="0"/>
          <a:chOff x="0" y="0"/>
          <a:chExt cx="0" cy="0"/>
        </a:xfrm>
      </p:grpSpPr>
      <p:sp>
        <p:nvSpPr>
          <p:cNvPr id="72" name="Google Shape;72;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image" Target="../media/image14.png"/><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theme" Target="../theme/theme3.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Compartir conocimientos, tender puentes entre generaciones</a:t>
            </a:r>
            <a:endParaRPr sz="1400" b="0" i="0" u="none" strike="noStrike" cap="none">
              <a:solidFill>
                <a:srgbClr val="000000"/>
              </a:solidFill>
              <a:latin typeface="Arial"/>
              <a:ea typeface="Arial"/>
              <a:cs typeface="Arial"/>
              <a:sym typeface="Arial"/>
            </a:endParaRPr>
          </a:p>
        </p:txBody>
      </p:sp>
      <p:pic>
        <p:nvPicPr>
          <p:cNvPr id="11" name="Google Shape;11;p39" descr="A colorful circles with white lines and dots&#10;&#10;AI-generated content may be incorrect."/>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715" r:id="rId22"/>
    <p:sldLayoutId id="2147483716"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Compartir conocimientos, tender puentes entre generaciones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95339636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Compartir conocimientos, tender puentes entre generaciones</a:t>
            </a:r>
            <a:endParaRPr/>
          </a:p>
        </p:txBody>
      </p:sp>
      <p:pic>
        <p:nvPicPr>
          <p:cNvPr id="11" name="Google Shape;11;p39" descr="A colorful circles with white lines and dots&#10;&#10;AI-generated content may be incorrect."/>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extLst>
      <p:ext uri="{BB962C8B-B14F-4D97-AF65-F5344CB8AC3E}">
        <p14:creationId xmlns:p14="http://schemas.microsoft.com/office/powerpoint/2010/main" val="4213245142"/>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48.sv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50.jpeg"/><Relationship Id="rId5" Type="http://schemas.openxmlformats.org/officeDocument/2006/relationships/hyperlink" Target="https://assistant.google.com/intl/en_uk/" TargetMode="External"/><Relationship Id="rId4" Type="http://schemas.openxmlformats.org/officeDocument/2006/relationships/hyperlink" Target="https://support.apple.com/en-us/10248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hyperlink" Target="https://medisafe.com/" TargetMode="External"/><Relationship Id="rId5" Type="http://schemas.openxmlformats.org/officeDocument/2006/relationships/image" Target="../media/image52.png"/><Relationship Id="rId4" Type="http://schemas.openxmlformats.org/officeDocument/2006/relationships/hyperlink" Target="https://www.samsung.com/dk/apps/samsung-health/"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xml"/><Relationship Id="rId1" Type="http://schemas.openxmlformats.org/officeDocument/2006/relationships/slideLayout" Target="../slideLayouts/slideLayout65.xml"/><Relationship Id="rId4" Type="http://schemas.openxmlformats.org/officeDocument/2006/relationships/hyperlink" Target="https://technofaq.org/posts/2019/10/exploring-the-current-need-for-healthcare-mobile-application-develop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hyperlink" Target="https://youtu.be/4_0htylRg-A?si=_PgFICeQlj9AVmqw" TargetMode="External"/><Relationship Id="rId2" Type="http://schemas.openxmlformats.org/officeDocument/2006/relationships/slideLayout" Target="../slideLayouts/slideLayout12.xml"/><Relationship Id="rId1" Type="http://schemas.openxmlformats.org/officeDocument/2006/relationships/video" Target="https://www.youtube.com/embed/m5_Izg_PBtU?feature=oembed" TargetMode="External"/><Relationship Id="rId5" Type="http://schemas.openxmlformats.org/officeDocument/2006/relationships/image" Target="../media/image62.jpeg"/><Relationship Id="rId4" Type="http://schemas.openxmlformats.org/officeDocument/2006/relationships/hyperlink" Target="https://youtu.be/m5_Izg_PBtU?si=C1Axg7ZYrIyOizLO"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64.jpe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hyperlink" Target="https://www.apple.com/my/health/?utm_source=chatgpt.com"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www.google.com/fi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2.svg"/><Relationship Id="rId5" Type="http://schemas.openxmlformats.org/officeDocument/2006/relationships/image" Target="../media/image71.sv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9.png"/><Relationship Id="rId7"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80.png"/><Relationship Id="rId4" Type="http://schemas.openxmlformats.org/officeDocument/2006/relationships/hyperlink" Target="https://ai4seniorsproject.eu/resource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1.xml"/><Relationship Id="rId1" Type="http://schemas.openxmlformats.org/officeDocument/2006/relationships/slideLayout" Target="../slideLayouts/slideLayout65.xml"/><Relationship Id="rId4" Type="http://schemas.openxmlformats.org/officeDocument/2006/relationships/hyperlink" Target="https://www.enago.com/academy/responsible-use-of-generative-ai/"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0.xml"/><Relationship Id="rId5" Type="http://schemas.openxmlformats.org/officeDocument/2006/relationships/image" Target="../media/image83.svg"/><Relationship Id="rId4" Type="http://schemas.openxmlformats.org/officeDocument/2006/relationships/image" Target="../media/image82.jpeg"/></Relationships>
</file>

<file path=ppt/slides/_rels/slide3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87.png"/><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93.png"/><Relationship Id="rId4" Type="http://schemas.openxmlformats.org/officeDocument/2006/relationships/image" Target="../media/image92.png"/></Relationships>
</file>

<file path=ppt/slides/_rels/slide4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65.xml"/></Relationships>
</file>

<file path=ppt/slides/_rels/slide5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7.xml"/><Relationship Id="rId1" Type="http://schemas.openxmlformats.org/officeDocument/2006/relationships/slideLayout" Target="../slideLayouts/slideLayout23.xml"/><Relationship Id="rId4" Type="http://schemas.openxmlformats.org/officeDocument/2006/relationships/image" Target="../media/image98.png"/></Relationships>
</file>

<file path=ppt/slides/_rels/slide5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8.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2ePf9rue1Ao"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sv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43.svg"/><Relationship Id="rId2" Type="http://schemas.openxmlformats.org/officeDocument/2006/relationships/notesSlide" Target="../notesSlides/notesSlide8.xml"/><Relationship Id="rId16" Type="http://schemas.openxmlformats.org/officeDocument/2006/relationships/image" Target="../media/image47.svg"/><Relationship Id="rId1" Type="http://schemas.openxmlformats.org/officeDocument/2006/relationships/slideLayout" Target="../slideLayouts/slideLayout15.xml"/><Relationship Id="rId6" Type="http://schemas.openxmlformats.org/officeDocument/2006/relationships/image" Target="../media/image37.svg"/><Relationship Id="rId11" Type="http://schemas.openxmlformats.org/officeDocument/2006/relationships/image" Target="../media/image42.svg"/><Relationship Id="rId5" Type="http://schemas.openxmlformats.org/officeDocument/2006/relationships/image" Target="../media/image36.svg"/><Relationship Id="rId15" Type="http://schemas.openxmlformats.org/officeDocument/2006/relationships/image" Target="../media/image46.sv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svg"/><Relationship Id="rId14" Type="http://schemas.openxmlformats.org/officeDocument/2006/relationships/image" Target="../media/image4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1F43C-89F5-4012-EB4B-28CAF82DDDF3}"/>
            </a:ext>
          </a:extLst>
        </p:cNvPr>
        <p:cNvGrpSpPr/>
        <p:nvPr/>
      </p:nvGrpSpPr>
      <p:grpSpPr>
        <a:xfrm>
          <a:off x="0" y="0"/>
          <a:ext cx="0" cy="0"/>
          <a:chOff x="0" y="0"/>
          <a:chExt cx="0" cy="0"/>
        </a:xfrm>
      </p:grpSpPr>
      <p:pic>
        <p:nvPicPr>
          <p:cNvPr id="4" name="Picture Placeholder 3" descr="Prostate Cancer Awareness Stethoscope and Tie">
            <a:extLst>
              <a:ext uri="{FF2B5EF4-FFF2-40B4-BE49-F238E27FC236}">
                <a16:creationId xmlns:a16="http://schemas.microsoft.com/office/drawing/2014/main" id="{5EDE09BC-1197-60A6-D983-1D76F17B616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548891" y="0"/>
            <a:ext cx="7137369" cy="6858000"/>
          </a:xfrm>
        </p:spPr>
      </p:pic>
      <p:sp>
        <p:nvSpPr>
          <p:cNvPr id="5" name="TextBox 4">
            <a:extLst>
              <a:ext uri="{FF2B5EF4-FFF2-40B4-BE49-F238E27FC236}">
                <a16:creationId xmlns:a16="http://schemas.microsoft.com/office/drawing/2014/main" id="{2DAE4F4B-09EF-5DCE-DC32-295814E304A1}"/>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Arial"/>
                <a:sym typeface="Arial"/>
              </a:rPr>
              <a:t>MÓDULO 5</a:t>
            </a:r>
          </a:p>
        </p:txBody>
      </p:sp>
      <p:sp>
        <p:nvSpPr>
          <p:cNvPr id="6" name="TextBox 5">
            <a:extLst>
              <a:ext uri="{FF2B5EF4-FFF2-40B4-BE49-F238E27FC236}">
                <a16:creationId xmlns:a16="http://schemas.microsoft.com/office/drawing/2014/main" id="{4DE69371-025F-008C-4869-B6B0577DB267}"/>
              </a:ext>
            </a:extLst>
          </p:cNvPr>
          <p:cNvSpPr txBox="1"/>
          <p:nvPr/>
        </p:nvSpPr>
        <p:spPr>
          <a:xfrm>
            <a:off x="416915" y="4053526"/>
            <a:ext cx="4059835"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4400" b="0" i="0" u="none" strike="noStrike" kern="1200" cap="none" spc="0" normalizeH="0" baseline="0" noProof="0" dirty="0">
                <a:ln>
                  <a:noFill/>
                </a:ln>
                <a:solidFill>
                  <a:srgbClr val="FFFFFF"/>
                </a:solidFill>
                <a:effectLst/>
                <a:uLnTx/>
                <a:uFillTx/>
                <a:latin typeface="Calibri" panose="020F0502020204030204"/>
                <a:ea typeface="+mn-ea"/>
                <a:cs typeface="Arial"/>
                <a:sym typeface="Arial"/>
              </a:rPr>
              <a:t>Seguimiento de la salud y apoyo al bienestar</a:t>
            </a:r>
          </a:p>
        </p:txBody>
      </p:sp>
    </p:spTree>
    <p:extLst>
      <p:ext uri="{BB962C8B-B14F-4D97-AF65-F5344CB8AC3E}">
        <p14:creationId xmlns:p14="http://schemas.microsoft.com/office/powerpoint/2010/main" val="1233371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59;p36">
            <a:extLst>
              <a:ext uri="{FF2B5EF4-FFF2-40B4-BE49-F238E27FC236}">
                <a16:creationId xmlns:a16="http://schemas.microsoft.com/office/drawing/2014/main" id="{F8CDB282-9CE2-4B11-3384-FD7BC496B6A1}"/>
              </a:ext>
            </a:extLst>
          </p:cNvPr>
          <p:cNvSpPr/>
          <p:nvPr/>
        </p:nvSpPr>
        <p:spPr>
          <a:xfrm>
            <a:off x="2870834" y="921996"/>
            <a:ext cx="5726514" cy="272688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 name="Tekstfelt 2">
            <a:extLst>
              <a:ext uri="{FF2B5EF4-FFF2-40B4-BE49-F238E27FC236}">
                <a16:creationId xmlns:a16="http://schemas.microsoft.com/office/drawing/2014/main" id="{7E6157CE-D799-559C-3948-F75548A78CCD}"/>
              </a:ext>
            </a:extLst>
          </p:cNvPr>
          <p:cNvSpPr txBox="1"/>
          <p:nvPr/>
        </p:nvSpPr>
        <p:spPr>
          <a:xfrm>
            <a:off x="3464011" y="918399"/>
            <a:ext cx="4939665" cy="3046988"/>
          </a:xfrm>
          <a:prstGeom prst="rect">
            <a:avLst/>
          </a:prstGeom>
          <a:noFill/>
        </p:spPr>
        <p:txBody>
          <a:bodyPr wrap="square" lIns="91440" tIns="45720" rIns="91440" bIns="45720" rtlCol="0" anchor="t">
            <a:spAutoFit/>
          </a:bodyPr>
          <a:lstStyle/>
          <a:p>
            <a:r>
              <a:rPr lang="da-DK" altLang="da-DK" sz="2400" dirty="0">
                <a:solidFill>
                  <a:schemeClr val="bg1"/>
                </a:solidFill>
                <a:latin typeface="Calibri"/>
                <a:ea typeface="Calibri"/>
                <a:cs typeface="Calibri"/>
              </a:rPr>
              <a:t>Un recordatorio basado en IA </a:t>
            </a:r>
            <a:r>
              <a:rPr lang="da-DK" altLang="da-DK" sz="2400" b="1" dirty="0" err="1">
                <a:solidFill>
                  <a:schemeClr val="bg1"/>
                </a:solidFill>
                <a:latin typeface="Calibri"/>
                <a:ea typeface="Calibri"/>
                <a:cs typeface="Calibri"/>
              </a:rPr>
              <a:t>no es magia</a:t>
            </a:r>
            <a:r>
              <a:rPr lang="da-DK" altLang="da-DK" sz="2400" dirty="0">
                <a:solidFill>
                  <a:schemeClr val="bg1"/>
                </a:solidFill>
                <a:latin typeface="Calibri"/>
                <a:ea typeface="Calibri"/>
                <a:cs typeface="Calibri"/>
              </a:rPr>
              <a:t>. Como se </a:t>
            </a:r>
            <a:r>
              <a:rPr lang="da-DK" altLang="da-DK" sz="2400" dirty="0" err="1">
                <a:solidFill>
                  <a:schemeClr val="bg1"/>
                </a:solidFill>
                <a:latin typeface="Calibri"/>
                <a:ea typeface="Calibri"/>
                <a:cs typeface="Calibri"/>
              </a:rPr>
              <a:t>mencionó</a:t>
            </a:r>
            <a:r>
              <a:rPr lang="da-DK" altLang="da-DK" sz="2400" dirty="0">
                <a:solidFill>
                  <a:schemeClr val="bg1"/>
                </a:solidFill>
                <a:latin typeface="Calibri"/>
                <a:ea typeface="Calibri"/>
                <a:cs typeface="Calibri"/>
              </a:rPr>
              <a:t> en el </a:t>
            </a:r>
            <a:r>
              <a:rPr lang="da-DK" altLang="da-DK" sz="2400" dirty="0" err="1">
                <a:solidFill>
                  <a:schemeClr val="bg1"/>
                </a:solidFill>
                <a:latin typeface="Calibri"/>
                <a:ea typeface="Calibri"/>
                <a:cs typeface="Calibri"/>
              </a:rPr>
              <a:t>Módulo</a:t>
            </a:r>
            <a:r>
              <a:rPr lang="da-DK" altLang="da-DK" sz="2400" dirty="0">
                <a:solidFill>
                  <a:schemeClr val="bg1"/>
                </a:solidFill>
                <a:latin typeface="Calibri"/>
                <a:ea typeface="Calibri"/>
                <a:cs typeface="Calibri"/>
              </a:rPr>
              <a:t> 1, </a:t>
            </a:r>
            <a:r>
              <a:rPr lang="da-DK" altLang="da-DK" sz="2400" dirty="0" err="1">
                <a:solidFill>
                  <a:schemeClr val="bg1"/>
                </a:solidFill>
                <a:latin typeface="Calibri"/>
                <a:ea typeface="Calibri"/>
                <a:cs typeface="Calibri"/>
              </a:rPr>
              <a:t>simplemente</a:t>
            </a:r>
            <a:r>
              <a:rPr lang="da-DK" altLang="da-DK" sz="2400" dirty="0">
                <a:solidFill>
                  <a:schemeClr val="bg1"/>
                </a:solidFill>
                <a:latin typeface="Calibri"/>
                <a:ea typeface="Calibri"/>
                <a:cs typeface="Calibri"/>
              </a:rPr>
              <a:t> </a:t>
            </a:r>
            <a:r>
              <a:rPr lang="da-DK" altLang="da-DK" sz="2400" b="1" dirty="0">
                <a:solidFill>
                  <a:schemeClr val="bg1"/>
                </a:solidFill>
                <a:latin typeface="Calibri"/>
                <a:ea typeface="Calibri"/>
                <a:cs typeface="Calibri"/>
              </a:rPr>
              <a:t>busca patrones </a:t>
            </a:r>
            <a:r>
              <a:rPr lang="da-DK" altLang="da-DK" sz="2400" dirty="0">
                <a:solidFill>
                  <a:schemeClr val="bg1"/>
                </a:solidFill>
                <a:latin typeface="Calibri"/>
                <a:ea typeface="Calibri"/>
                <a:cs typeface="Calibri"/>
              </a:rPr>
              <a:t>en tus </a:t>
            </a:r>
            <a:r>
              <a:rPr lang="da-DK" altLang="da-DK" sz="2400" dirty="0" err="1">
                <a:solidFill>
                  <a:schemeClr val="bg1"/>
                </a:solidFill>
                <a:latin typeface="Calibri"/>
                <a:ea typeface="Calibri"/>
                <a:cs typeface="Calibri"/>
              </a:rPr>
              <a:t>hábitos</a:t>
            </a:r>
            <a:r>
              <a:rPr lang="da-DK" altLang="da-DK" sz="2400" dirty="0">
                <a:solidFill>
                  <a:schemeClr val="bg1"/>
                </a:solidFill>
                <a:latin typeface="Calibri"/>
                <a:ea typeface="Calibri"/>
                <a:cs typeface="Calibri"/>
              </a:rPr>
              <a:t> (</a:t>
            </a:r>
            <a:r>
              <a:rPr lang="da-DK" altLang="da-DK" sz="2400" dirty="0" err="1">
                <a:solidFill>
                  <a:schemeClr val="bg1"/>
                </a:solidFill>
                <a:latin typeface="Calibri"/>
                <a:ea typeface="Calibri"/>
                <a:cs typeface="Calibri"/>
              </a:rPr>
              <a:t>como</a:t>
            </a:r>
            <a:r>
              <a:rPr lang="da-DK" altLang="da-DK" sz="2400" dirty="0">
                <a:solidFill>
                  <a:schemeClr val="bg1"/>
                </a:solidFill>
                <a:latin typeface="Calibri"/>
                <a:ea typeface="Calibri"/>
                <a:cs typeface="Calibri"/>
              </a:rPr>
              <a:t> </a:t>
            </a:r>
            <a:r>
              <a:rPr lang="da-DK" altLang="da-DK" sz="2400" dirty="0" err="1">
                <a:solidFill>
                  <a:schemeClr val="bg1"/>
                </a:solidFill>
                <a:latin typeface="Calibri"/>
                <a:ea typeface="Calibri"/>
                <a:cs typeface="Calibri"/>
              </a:rPr>
              <a:t>cuándo</a:t>
            </a:r>
            <a:r>
              <a:rPr lang="da-DK" altLang="da-DK" sz="2400" dirty="0">
                <a:solidFill>
                  <a:schemeClr val="bg1"/>
                </a:solidFill>
                <a:latin typeface="Calibri"/>
                <a:ea typeface="Calibri"/>
                <a:cs typeface="Calibri"/>
              </a:rPr>
              <a:t> </a:t>
            </a:r>
            <a:r>
              <a:rPr lang="da-DK" altLang="da-DK" sz="2400" dirty="0" err="1">
                <a:solidFill>
                  <a:schemeClr val="bg1"/>
                </a:solidFill>
                <a:latin typeface="Calibri"/>
                <a:ea typeface="Calibri"/>
                <a:cs typeface="Calibri"/>
              </a:rPr>
              <a:t>sueles</a:t>
            </a:r>
            <a:r>
              <a:rPr lang="da-DK" altLang="da-DK" sz="2400" dirty="0">
                <a:solidFill>
                  <a:schemeClr val="bg1"/>
                </a:solidFill>
                <a:latin typeface="Calibri"/>
                <a:ea typeface="Calibri"/>
                <a:cs typeface="Calibri"/>
              </a:rPr>
              <a:t> salir a dar un </a:t>
            </a:r>
            <a:r>
              <a:rPr lang="da-DK" altLang="da-DK" sz="2400" dirty="0" err="1">
                <a:solidFill>
                  <a:schemeClr val="bg1"/>
                </a:solidFill>
                <a:latin typeface="Calibri"/>
                <a:ea typeface="Calibri"/>
                <a:cs typeface="Calibri"/>
              </a:rPr>
              <a:t>paseo</a:t>
            </a:r>
            <a:r>
              <a:rPr lang="da-DK" altLang="da-DK" sz="2400" dirty="0">
                <a:solidFill>
                  <a:schemeClr val="bg1"/>
                </a:solidFill>
                <a:latin typeface="Calibri"/>
                <a:ea typeface="Calibri"/>
                <a:cs typeface="Calibri"/>
              </a:rPr>
              <a:t> o tomarte la </a:t>
            </a:r>
            <a:r>
              <a:rPr lang="da-DK" altLang="da-DK" sz="2400" dirty="0" err="1">
                <a:solidFill>
                  <a:schemeClr val="bg1"/>
                </a:solidFill>
                <a:latin typeface="Calibri"/>
                <a:ea typeface="Calibri"/>
                <a:cs typeface="Calibri"/>
              </a:rPr>
              <a:t>medicación</a:t>
            </a:r>
            <a:r>
              <a:rPr lang="da-DK" altLang="da-DK" sz="2400" dirty="0">
                <a:solidFill>
                  <a:schemeClr val="bg1"/>
                </a:solidFill>
                <a:latin typeface="Calibri"/>
                <a:ea typeface="Calibri"/>
                <a:cs typeface="Calibri"/>
              </a:rPr>
              <a:t>) y te hace sugerencias en esos momentos.</a:t>
            </a:r>
          </a:p>
          <a:p>
            <a:endParaRPr lang="da-DK" sz="2400" dirty="0"/>
          </a:p>
        </p:txBody>
      </p:sp>
      <p:pic>
        <p:nvPicPr>
          <p:cNvPr id="7" name="Grafik 9" descr="Tryllestav auto kontur">
            <a:extLst>
              <a:ext uri="{FF2B5EF4-FFF2-40B4-BE49-F238E27FC236}">
                <a16:creationId xmlns:a16="http://schemas.microsoft.com/office/drawing/2014/main" id="{AAD787CB-78DA-CEE4-060F-7B01923F9F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02043" y="921995"/>
            <a:ext cx="978479" cy="978479"/>
          </a:xfrm>
          <a:prstGeom prst="rect">
            <a:avLst/>
          </a:prstGeom>
        </p:spPr>
      </p:pic>
      <p:sp>
        <p:nvSpPr>
          <p:cNvPr id="4" name="Google Shape;1159;p36">
            <a:extLst>
              <a:ext uri="{FF2B5EF4-FFF2-40B4-BE49-F238E27FC236}">
                <a16:creationId xmlns:a16="http://schemas.microsoft.com/office/drawing/2014/main" id="{0C95C3AE-4558-4B20-D2BC-DC076BA7868E}"/>
              </a:ext>
            </a:extLst>
          </p:cNvPr>
          <p:cNvSpPr/>
          <p:nvPr/>
        </p:nvSpPr>
        <p:spPr>
          <a:xfrm>
            <a:off x="4947284" y="3822596"/>
            <a:ext cx="4939665" cy="272688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8" name="TextBox 7">
            <a:extLst>
              <a:ext uri="{FF2B5EF4-FFF2-40B4-BE49-F238E27FC236}">
                <a16:creationId xmlns:a16="http://schemas.microsoft.com/office/drawing/2014/main" id="{C2EF2A41-C750-AC65-FABC-233ED38AE4DE}"/>
              </a:ext>
            </a:extLst>
          </p:cNvPr>
          <p:cNvSpPr txBox="1"/>
          <p:nvPr/>
        </p:nvSpPr>
        <p:spPr>
          <a:xfrm>
            <a:off x="5205886" y="3899142"/>
            <a:ext cx="4490564" cy="2000548"/>
          </a:xfrm>
          <a:prstGeom prst="rect">
            <a:avLst/>
          </a:prstGeom>
          <a:solidFill>
            <a:srgbClr val="EBCB1F"/>
          </a:solidFill>
        </p:spPr>
        <p:txBody>
          <a:bodyPr wrap="square">
            <a:spAutoFit/>
          </a:bodyPr>
          <a:lstStyle/>
          <a:p>
            <a:pPr lvl="0">
              <a:buClr>
                <a:srgbClr val="292668"/>
              </a:buClr>
              <a:buSzPts val="2400"/>
            </a:pPr>
            <a:r>
              <a:rPr lang="en-US" sz="2400" b="1" dirty="0">
                <a:solidFill>
                  <a:srgbClr val="292668"/>
                </a:solidFill>
                <a:latin typeface="Calibri"/>
                <a:ea typeface="Calibri"/>
                <a:cs typeface="Calibri"/>
                <a:sym typeface="Calibri"/>
              </a:rPr>
              <a:t>Evitar la dependencia excesiva de las herramientas de IA</a:t>
            </a:r>
          </a:p>
          <a:p>
            <a:pPr lvl="0">
              <a:buClr>
                <a:srgbClr val="292668"/>
              </a:buClr>
              <a:buSzPts val="2400"/>
            </a:pPr>
            <a:r>
              <a:rPr lang="en-US" sz="2000" dirty="0">
                <a:solidFill>
                  <a:srgbClr val="292668"/>
                </a:solidFill>
                <a:latin typeface="Calibri"/>
                <a:ea typeface="Calibri"/>
                <a:cs typeface="Calibri"/>
                <a:sym typeface="Calibri"/>
              </a:rPr>
              <a:t>Aunque resulta útil utilizar los recordatorios como apoyo, evita depender demasiado de ellos. Úsalos como ayuda, pero recuerda que tus propias rutinas y decisiones siempre deben tener prioridad.</a:t>
            </a:r>
            <a:endParaRPr lang="en-US" sz="2000" dirty="0"/>
          </a:p>
        </p:txBody>
      </p:sp>
    </p:spTree>
    <p:extLst>
      <p:ext uri="{BB962C8B-B14F-4D97-AF65-F5344CB8AC3E}">
        <p14:creationId xmlns:p14="http://schemas.microsoft.com/office/powerpoint/2010/main" val="250932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1" descr="Reminders User Guide for Mac - Apple Suppor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94378" y="1242806"/>
            <a:ext cx="5300956" cy="2784764"/>
          </a:xfrm>
          <a:prstGeom prst="rect">
            <a:avLst/>
          </a:prstGeom>
          <a:noFill/>
          <a:ln>
            <a:noFill/>
          </a:ln>
        </p:spPr>
      </p:pic>
      <p:sp>
        <p:nvSpPr>
          <p:cNvPr id="257" name="Google Shape;257;p21"/>
          <p:cNvSpPr txBox="1">
            <a:spLocks noGrp="1"/>
          </p:cNvSpPr>
          <p:nvPr>
            <p:ph type="body" idx="1"/>
          </p:nvPr>
        </p:nvSpPr>
        <p:spPr>
          <a:xfrm>
            <a:off x="1609412" y="364405"/>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ts val="3600"/>
              <a:buNone/>
            </a:pPr>
            <a:r>
              <a:rPr lang="en-US" b="1"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Algunos ejemplos de apps</a:t>
            </a:r>
            <a:endParaRPr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58" name="Google Shape;258;p21"/>
          <p:cNvSpPr txBox="1">
            <a:spLocks noGrp="1"/>
          </p:cNvSpPr>
          <p:nvPr>
            <p:ph type="body" idx="2"/>
          </p:nvPr>
        </p:nvSpPr>
        <p:spPr>
          <a:xfrm>
            <a:off x="6830368" y="6034358"/>
            <a:ext cx="3822192" cy="1631215"/>
          </a:xfrm>
          <a:prstGeom prst="rect">
            <a:avLst/>
          </a:prstGeom>
          <a:noFill/>
          <a:ln>
            <a:noFill/>
          </a:ln>
        </p:spPr>
        <p:txBody>
          <a:bodyPr spcFirstLastPara="1" wrap="square" lIns="91425" tIns="45700" rIns="91425" bIns="45700" anchor="t" anchorCtr="0">
            <a:noAutofit/>
          </a:bodyPr>
          <a:lstStyle/>
          <a:p>
            <a:pPr marL="228600" lvl="0" indent="0" algn="l" rtl="0">
              <a:lnSpc>
                <a:spcPct val="103333"/>
              </a:lnSpc>
              <a:spcBef>
                <a:spcPts val="0"/>
              </a:spcBef>
              <a:spcAft>
                <a:spcPts val="0"/>
              </a:spcAft>
              <a:buSzPts val="2400"/>
              <a:buNone/>
            </a:pPr>
            <a:r>
              <a:rPr lang="en-US" b="1" u="sng" dirty="0">
                <a:solidFill>
                  <a:srgbClr val="292668"/>
                </a:solidFill>
                <a:hlinkClick r:id="rId4">
                  <a:extLst>
                    <a:ext uri="{A12FA001-AC4F-418D-AE19-62706E023703}">
                      <ahyp:hlinkClr xmlns:ahyp="http://schemas.microsoft.com/office/drawing/2018/hyperlinkcolor" val="tx"/>
                    </a:ext>
                  </a:extLst>
                </a:hlinkClick>
              </a:rPr>
              <a:t>Enlace a Recordatorios de Apple</a:t>
            </a:r>
            <a:endParaRPr b="1" dirty="0">
              <a:solidFill>
                <a:srgbClr val="292668"/>
              </a:solidFill>
            </a:endParaRPr>
          </a:p>
          <a:p>
            <a:pPr marL="228600" lvl="0" indent="0" algn="l" rtl="0">
              <a:lnSpc>
                <a:spcPct val="103333"/>
              </a:lnSpc>
              <a:spcBef>
                <a:spcPts val="0"/>
              </a:spcBef>
              <a:spcAft>
                <a:spcPts val="0"/>
              </a:spcAft>
              <a:buSzPts val="2400"/>
              <a:buNone/>
            </a:pPr>
            <a:endParaRPr b="1" dirty="0"/>
          </a:p>
        </p:txBody>
      </p:sp>
      <p:sp>
        <p:nvSpPr>
          <p:cNvPr id="259" name="Google Shape;259;p21"/>
          <p:cNvSpPr txBox="1"/>
          <p:nvPr/>
        </p:nvSpPr>
        <p:spPr>
          <a:xfrm>
            <a:off x="776870" y="6028179"/>
            <a:ext cx="3552136" cy="461665"/>
          </a:xfrm>
          <a:prstGeom prst="rect">
            <a:avLst/>
          </a:prstGeom>
          <a:noFill/>
          <a:ln>
            <a:noFill/>
          </a:ln>
        </p:spPr>
        <p:txBody>
          <a:bodyPr spcFirstLastPara="1" wrap="square" lIns="91425" tIns="45700" rIns="91425" bIns="45700" anchor="t" anchorCtr="0">
            <a:spAutoFit/>
          </a:bodyPr>
          <a:lstStyle/>
          <a:p>
            <a:pPr marL="228600" marR="0" lvl="0" indent="0" algn="l" rtl="0">
              <a:lnSpc>
                <a:spcPct val="100000"/>
              </a:lnSpc>
              <a:spcBef>
                <a:spcPts val="0"/>
              </a:spcBef>
              <a:spcAft>
                <a:spcPts val="0"/>
              </a:spcAft>
              <a:buNone/>
            </a:pPr>
            <a:r>
              <a:rPr lang="en-US" sz="2400" b="1" i="0" u="sng" strike="noStrike" cap="none" dirty="0">
                <a:solidFill>
                  <a:srgbClr val="292668"/>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Enlace a Google Assistant</a:t>
            </a:r>
            <a:endParaRPr sz="2400" b="1" i="0" u="none" strike="noStrike" cap="none" dirty="0">
              <a:solidFill>
                <a:srgbClr val="292668"/>
              </a:solidFill>
              <a:latin typeface="Calibri"/>
              <a:ea typeface="Calibri"/>
              <a:cs typeface="Calibri"/>
              <a:sym typeface="Calibri"/>
            </a:endParaRPr>
          </a:p>
        </p:txBody>
      </p:sp>
      <p:sp>
        <p:nvSpPr>
          <p:cNvPr id="260" name="Google Shape;260;p21"/>
          <p:cNvSpPr/>
          <p:nvPr/>
        </p:nvSpPr>
        <p:spPr>
          <a:xfrm>
            <a:off x="400204" y="3390338"/>
            <a:ext cx="5300957" cy="255450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Google Assistant </a:t>
            </a:r>
            <a:r>
              <a:rPr lang="en-US" sz="2000" b="0" i="0" u="none" strike="noStrike" cap="none" dirty="0">
                <a:solidFill>
                  <a:srgbClr val="292668"/>
                </a:solidFill>
                <a:latin typeface="Calibri"/>
                <a:ea typeface="Calibri"/>
                <a:cs typeface="Calibri"/>
                <a:sym typeface="Calibri"/>
              </a:rPr>
              <a:t>es una aplicación controlada por voz desarrollada por Google. Actúa como un “</a:t>
            </a:r>
            <a:r>
              <a:rPr lang="en-US" sz="2000" b="0" i="0" u="none" strike="noStrike" cap="none" dirty="0" err="1">
                <a:solidFill>
                  <a:srgbClr val="292668"/>
                </a:solidFill>
                <a:latin typeface="Calibri"/>
                <a:ea typeface="Calibri"/>
                <a:cs typeface="Calibri"/>
                <a:sym typeface="Calibri"/>
              </a:rPr>
              <a:t>asistente</a:t>
            </a:r>
            <a:r>
              <a:rPr lang="en-US" sz="2000" b="0" i="0" u="none" strike="noStrike" cap="none" dirty="0">
                <a:solidFill>
                  <a:srgbClr val="292668"/>
                </a:solidFill>
                <a:latin typeface="Calibri"/>
                <a:ea typeface="Calibri"/>
                <a:cs typeface="Calibri"/>
                <a:sym typeface="Calibri"/>
              </a:rPr>
              <a:t> personal” inteligente en dispositivos móviles, altavoces inteligentes y </a:t>
            </a:r>
            <a:r>
              <a:rPr lang="en-US" sz="2000" b="0" i="0" u="none" strike="noStrike" cap="none" dirty="0" err="1">
                <a:solidFill>
                  <a:srgbClr val="292668"/>
                </a:solidFill>
                <a:latin typeface="Calibri"/>
                <a:ea typeface="Calibri"/>
                <a:cs typeface="Calibri"/>
                <a:sym typeface="Calibri"/>
              </a:rPr>
              <a:t>otros</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productos</a:t>
            </a:r>
            <a:r>
              <a:rPr lang="en-US" sz="2000" b="0" i="0" u="none" strike="noStrike" cap="none" dirty="0">
                <a:solidFill>
                  <a:srgbClr val="292668"/>
                </a:solidFill>
                <a:latin typeface="Calibri"/>
                <a:ea typeface="Calibri"/>
                <a:cs typeface="Calibri"/>
                <a:sym typeface="Calibri"/>
              </a:rPr>
              <a:t>. La </a:t>
            </a:r>
            <a:r>
              <a:rPr lang="en-US" sz="2000" b="0" i="0" u="none" strike="noStrike" cap="none" dirty="0" err="1">
                <a:solidFill>
                  <a:srgbClr val="292668"/>
                </a:solidFill>
                <a:latin typeface="Calibri"/>
                <a:ea typeface="Calibri"/>
                <a:cs typeface="Calibri"/>
                <a:sym typeface="Calibri"/>
              </a:rPr>
              <a:t>aplicación</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utiliza</a:t>
            </a:r>
            <a:r>
              <a:rPr lang="en-US" sz="2000" b="0" i="0" u="none" strike="noStrike" cap="none" dirty="0">
                <a:solidFill>
                  <a:srgbClr val="292668"/>
                </a:solidFill>
                <a:latin typeface="Calibri"/>
                <a:ea typeface="Calibri"/>
                <a:cs typeface="Calibri"/>
                <a:sym typeface="Calibri"/>
              </a:rPr>
              <a:t> inteligencia artificial para realizar tareas, responder preguntas y controlar dispositivos </a:t>
            </a:r>
            <a:r>
              <a:rPr lang="en-US" sz="2000" b="0" i="0" u="none" strike="noStrike" cap="none" dirty="0" err="1">
                <a:solidFill>
                  <a:srgbClr val="292668"/>
                </a:solidFill>
                <a:latin typeface="Calibri"/>
                <a:ea typeface="Calibri"/>
                <a:cs typeface="Calibri"/>
                <a:sym typeface="Calibri"/>
              </a:rPr>
              <a:t>inteligentes</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mediante</a:t>
            </a:r>
            <a:r>
              <a:rPr lang="en-US" sz="2000" b="0" i="0" u="none" strike="noStrike" cap="none" dirty="0">
                <a:solidFill>
                  <a:srgbClr val="292668"/>
                </a:solidFill>
                <a:latin typeface="Calibri"/>
                <a:ea typeface="Calibri"/>
                <a:cs typeface="Calibri"/>
                <a:sym typeface="Calibri"/>
              </a:rPr>
              <a:t> comandos de voz natural o de texto.</a:t>
            </a:r>
            <a:endParaRPr dirty="0"/>
          </a:p>
        </p:txBody>
      </p:sp>
      <p:sp>
        <p:nvSpPr>
          <p:cNvPr id="261" name="Google Shape;261;p21"/>
          <p:cNvSpPr/>
          <p:nvPr/>
        </p:nvSpPr>
        <p:spPr>
          <a:xfrm>
            <a:off x="5794378" y="4180672"/>
            <a:ext cx="6147685" cy="193895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Recordatorios de Apple es una aplicación de listas de tareas y recordatorios desarrollada por Apple Inc. Está integrada en iOS, iPadOS, macOS y watchOS. Ayuda a los usuarios a organizer </a:t>
            </a:r>
            <a:r>
              <a:rPr lang="en-US" sz="2000" b="0" i="0" u="none" strike="noStrike" cap="none" dirty="0" err="1">
                <a:solidFill>
                  <a:srgbClr val="292668"/>
                </a:solidFill>
                <a:latin typeface="Calibri"/>
                <a:ea typeface="Calibri"/>
                <a:cs typeface="Calibri"/>
                <a:sym typeface="Calibri"/>
              </a:rPr>
              <a:t>tareas</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personales</a:t>
            </a:r>
            <a:r>
              <a:rPr lang="en-US" sz="2000" b="0" i="0" u="none" strike="noStrike" cap="none" dirty="0">
                <a:solidFill>
                  <a:srgbClr val="292668"/>
                </a:solidFill>
                <a:latin typeface="Calibri"/>
                <a:ea typeface="Calibri"/>
                <a:cs typeface="Calibri"/>
                <a:sym typeface="Calibri"/>
              </a:rPr>
              <a:t> y laborales mediante listas, recordatorios y notificaciones automáticas. </a:t>
            </a:r>
            <a:endParaRPr dirty="0"/>
          </a:p>
        </p:txBody>
      </p:sp>
      <p:pic>
        <p:nvPicPr>
          <p:cNvPr id="262" name="Google Shape;262;p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00204" y="1242806"/>
            <a:ext cx="4553712" cy="2039112"/>
          </a:xfrm>
          <a:prstGeom prst="rect">
            <a:avLst/>
          </a:prstGeom>
          <a:noFill/>
          <a:ln>
            <a:noFill/>
          </a:ln>
        </p:spPr>
      </p:pic>
      <p:grpSp>
        <p:nvGrpSpPr>
          <p:cNvPr id="2" name="Graphic 4">
            <a:extLst>
              <a:ext uri="{FF2B5EF4-FFF2-40B4-BE49-F238E27FC236}">
                <a16:creationId xmlns:a16="http://schemas.microsoft.com/office/drawing/2014/main" id="{97392169-6124-3C71-0ADC-78EB685E51C1}"/>
              </a:ext>
            </a:extLst>
          </p:cNvPr>
          <p:cNvGrpSpPr/>
          <p:nvPr/>
        </p:nvGrpSpPr>
        <p:grpSpPr>
          <a:xfrm rot="18986839">
            <a:off x="5222580" y="5898296"/>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CA4ABC82-83B8-50F5-785F-FAC48A1CAEEB}"/>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69D5A386-2B21-F584-12D7-9D2F86F0ACD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60D734BE-A4D6-0B1A-3114-E0AE7DB8780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9751E744-1184-740D-E684-883F0A4758F0}"/>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66D921B9-0C00-29BC-9815-2F680DF155D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74C7A872-B2F6-841B-3031-97B9D1BDCDD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E93845A0-0B94-BEE6-23CE-47F6BAAA0AC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434A491A-085F-F1A2-7F35-C1BDD7332E9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D0FD538B-5F26-BCCD-C376-FBF7B3FEDE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6FA1FD98-A26B-7E15-4BC5-FE36503441C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5BB96273-A867-B139-8DCB-8391CFC2BBC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74"/>
          <p:cNvSpPr txBox="1">
            <a:spLocks noGrp="1"/>
          </p:cNvSpPr>
          <p:nvPr>
            <p:ph type="body" idx="1"/>
          </p:nvPr>
        </p:nvSpPr>
        <p:spPr>
          <a:xfrm>
            <a:off x="2033177" y="397308"/>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ts val="3600"/>
              <a:buNone/>
            </a:pPr>
            <a:r>
              <a:rPr lang="en-US" b="1"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Algunos ejemplos de apps</a:t>
            </a:r>
            <a:endParaRPr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68" name="Google Shape;268;p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57415" y="1346938"/>
            <a:ext cx="3964354" cy="2466911"/>
          </a:xfrm>
          <a:prstGeom prst="rect">
            <a:avLst/>
          </a:prstGeom>
          <a:noFill/>
          <a:ln>
            <a:noFill/>
          </a:ln>
        </p:spPr>
      </p:pic>
      <p:sp>
        <p:nvSpPr>
          <p:cNvPr id="269" name="Google Shape;269;p74"/>
          <p:cNvSpPr txBox="1"/>
          <p:nvPr/>
        </p:nvSpPr>
        <p:spPr>
          <a:xfrm>
            <a:off x="7899463" y="6223512"/>
            <a:ext cx="358444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sng" strike="noStrike" cap="none">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Enlace a Samsung Health </a:t>
            </a:r>
            <a:endParaRPr sz="2400" b="1" i="0" u="none" strike="noStrike" cap="none">
              <a:solidFill>
                <a:srgbClr val="292668"/>
              </a:solidFill>
              <a:latin typeface="Calibri"/>
              <a:ea typeface="Calibri"/>
              <a:cs typeface="Calibri"/>
              <a:sym typeface="Calibri"/>
            </a:endParaRPr>
          </a:p>
        </p:txBody>
      </p:sp>
      <p:sp>
        <p:nvSpPr>
          <p:cNvPr id="270" name="Google Shape;270;p74"/>
          <p:cNvSpPr/>
          <p:nvPr/>
        </p:nvSpPr>
        <p:spPr>
          <a:xfrm>
            <a:off x="372288" y="4064874"/>
            <a:ext cx="4985346" cy="255450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err="1">
                <a:solidFill>
                  <a:srgbClr val="292668"/>
                </a:solidFill>
                <a:latin typeface="Calibri"/>
                <a:ea typeface="Calibri"/>
                <a:cs typeface="Calibri"/>
                <a:sym typeface="Calibri"/>
              </a:rPr>
              <a:t>Medisafe</a:t>
            </a:r>
            <a:r>
              <a:rPr lang="en-US" sz="2000" b="1" i="0" u="none" strike="noStrike" cap="none" dirty="0">
                <a:solidFill>
                  <a:srgbClr val="292668"/>
                </a:solidFill>
                <a:latin typeface="Calibri"/>
                <a:ea typeface="Calibri"/>
                <a:cs typeface="Calibri"/>
                <a:sym typeface="Calibri"/>
              </a:rPr>
              <a:t> </a:t>
            </a:r>
            <a:r>
              <a:rPr lang="en-US" sz="2000" b="0" i="0" u="none" strike="noStrike" cap="none" dirty="0">
                <a:solidFill>
                  <a:srgbClr val="292668"/>
                </a:solidFill>
                <a:latin typeface="Calibri"/>
                <a:ea typeface="Calibri"/>
                <a:cs typeface="Calibri"/>
                <a:sym typeface="Calibri"/>
              </a:rPr>
              <a:t>es una aplicación móvil para iOS (iPhone) y Android que ayuda a los usuarios a recordar </a:t>
            </a:r>
            <a:r>
              <a:rPr lang="en-US" sz="2000" b="0" i="0" u="none" strike="noStrike" cap="none" dirty="0" err="1">
                <a:solidFill>
                  <a:srgbClr val="292668"/>
                </a:solidFill>
                <a:latin typeface="Calibri"/>
                <a:ea typeface="Calibri"/>
                <a:cs typeface="Calibri"/>
                <a:sym typeface="Calibri"/>
              </a:rPr>
              <a:t>tomar</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su</a:t>
            </a:r>
            <a:r>
              <a:rPr lang="en-US" sz="2000" b="0" i="0" u="none" strike="noStrike" cap="none" dirty="0">
                <a:solidFill>
                  <a:srgbClr val="292668"/>
                </a:solidFill>
                <a:latin typeface="Calibri"/>
                <a:ea typeface="Calibri"/>
                <a:cs typeface="Calibri"/>
                <a:sym typeface="Calibri"/>
              </a:rPr>
              <a:t> medicación y llevar un seguimiento de su tratamiento. Se puede utilizar como </a:t>
            </a:r>
            <a:r>
              <a:rPr lang="en-US" sz="2000" b="0" i="1" u="none" strike="noStrike" cap="none" dirty="0">
                <a:solidFill>
                  <a:srgbClr val="292668"/>
                </a:solidFill>
                <a:latin typeface="Calibri"/>
                <a:ea typeface="Calibri"/>
                <a:cs typeface="Calibri"/>
                <a:sym typeface="Calibri"/>
              </a:rPr>
              <a:t>recordatorio</a:t>
            </a:r>
            <a:r>
              <a:rPr lang="en-US" sz="2000" b="0" i="0" u="none" strike="noStrike" cap="none" dirty="0">
                <a:solidFill>
                  <a:srgbClr val="292668"/>
                </a:solidFill>
                <a:latin typeface="Calibri"/>
                <a:ea typeface="Calibri"/>
                <a:cs typeface="Calibri"/>
                <a:sym typeface="Calibri"/>
              </a:rPr>
              <a:t> personal </a:t>
            </a:r>
            <a:r>
              <a:rPr lang="en-US" sz="2000" b="0" i="1" u="none" strike="noStrike" cap="none" dirty="0">
                <a:solidFill>
                  <a:srgbClr val="292668"/>
                </a:solidFill>
                <a:latin typeface="Calibri"/>
                <a:ea typeface="Calibri"/>
                <a:cs typeface="Calibri"/>
                <a:sym typeface="Calibri"/>
              </a:rPr>
              <a:t>para tomar pastillas y como plataforma de gestión de la medicación</a:t>
            </a:r>
            <a:r>
              <a:rPr lang="en-US" sz="2000" dirty="0">
                <a:solidFill>
                  <a:srgbClr val="292668"/>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292668"/>
              </a:solidFill>
              <a:latin typeface="Calibri"/>
              <a:ea typeface="Calibri"/>
              <a:cs typeface="Calibri"/>
              <a:sym typeface="Calibri"/>
            </a:endParaRPr>
          </a:p>
        </p:txBody>
      </p:sp>
      <p:sp>
        <p:nvSpPr>
          <p:cNvPr id="271" name="Google Shape;271;p74"/>
          <p:cNvSpPr/>
          <p:nvPr/>
        </p:nvSpPr>
        <p:spPr>
          <a:xfrm>
            <a:off x="6519765" y="3752279"/>
            <a:ext cx="5158713" cy="286228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Samsung Health </a:t>
            </a:r>
            <a:r>
              <a:rPr lang="en-US" sz="2000" b="0" i="0" u="none" strike="noStrike" cap="none" dirty="0">
                <a:solidFill>
                  <a:srgbClr val="292668"/>
                </a:solidFill>
                <a:latin typeface="Calibri"/>
                <a:ea typeface="Calibri"/>
                <a:cs typeface="Calibri"/>
                <a:sym typeface="Calibri"/>
              </a:rPr>
              <a:t>es una aplicación móvil para el seguimiento de la salud. La aplicación recopila datos sobre la actividad física, el sueño, la nutrición (si registras lo que comes) y los hábitos mentales. Está diseñada para ayudarte a mantener un estilo de vida equilibrado. Entre otras cosas, funciona en combinación con </a:t>
            </a:r>
            <a:r>
              <a:rPr lang="en-US" sz="2000" b="0" i="0" u="none" strike="noStrike" cap="none" dirty="0" err="1">
                <a:solidFill>
                  <a:srgbClr val="292668"/>
                </a:solidFill>
                <a:latin typeface="Calibri"/>
                <a:ea typeface="Calibri"/>
                <a:cs typeface="Calibri"/>
                <a:sym typeface="Calibri"/>
              </a:rPr>
              <a:t>dispositivos</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como</a:t>
            </a:r>
            <a:r>
              <a:rPr lang="en-US" sz="2000" b="0" i="0" u="none" strike="noStrike" cap="none" dirty="0">
                <a:solidFill>
                  <a:srgbClr val="292668"/>
                </a:solidFill>
                <a:latin typeface="Calibri"/>
                <a:ea typeface="Calibri"/>
                <a:cs typeface="Calibri"/>
                <a:sym typeface="Calibri"/>
              </a:rPr>
              <a:t> el Galaxy Watch y el Galaxy Ring.</a:t>
            </a:r>
            <a:endParaRPr dirty="0"/>
          </a:p>
        </p:txBody>
      </p:sp>
      <p:pic>
        <p:nvPicPr>
          <p:cNvPr id="272" name="Google Shape;272;p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2288" y="1347849"/>
            <a:ext cx="4099890" cy="2558298"/>
          </a:xfrm>
          <a:prstGeom prst="rect">
            <a:avLst/>
          </a:prstGeom>
          <a:noFill/>
          <a:ln>
            <a:noFill/>
          </a:ln>
        </p:spPr>
      </p:pic>
      <p:sp>
        <p:nvSpPr>
          <p:cNvPr id="273" name="Google Shape;273;p74"/>
          <p:cNvSpPr txBox="1"/>
          <p:nvPr/>
        </p:nvSpPr>
        <p:spPr>
          <a:xfrm>
            <a:off x="912710" y="6229860"/>
            <a:ext cx="322431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sng" strike="noStrike" cap="none" dirty="0">
                <a:solidFill>
                  <a:srgbClr val="292668"/>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Enlace a Medisafe</a:t>
            </a:r>
            <a:endParaRPr sz="2400" b="1" i="0" u="none" strike="noStrike" cap="none" dirty="0">
              <a:solidFill>
                <a:srgbClr val="292668"/>
              </a:solidFill>
              <a:latin typeface="Calibri"/>
              <a:ea typeface="Calibri"/>
              <a:cs typeface="Calibri"/>
              <a:sym typeface="Calibri"/>
            </a:endParaRPr>
          </a:p>
        </p:txBody>
      </p:sp>
      <p:grpSp>
        <p:nvGrpSpPr>
          <p:cNvPr id="2" name="Graphic 4">
            <a:extLst>
              <a:ext uri="{FF2B5EF4-FFF2-40B4-BE49-F238E27FC236}">
                <a16:creationId xmlns:a16="http://schemas.microsoft.com/office/drawing/2014/main" id="{182E061F-798B-36BC-E182-3090F9E2FEF8}"/>
              </a:ext>
            </a:extLst>
          </p:cNvPr>
          <p:cNvGrpSpPr/>
          <p:nvPr/>
        </p:nvGrpSpPr>
        <p:grpSpPr>
          <a:xfrm rot="18986839">
            <a:off x="5222580" y="5898296"/>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AC45AA06-27AA-26D1-EF01-5F98011B9F2D}"/>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FB9D1D43-C7BE-53F1-AC81-95B4F202B26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9D81B159-8391-38DF-59AB-A7E52C85C18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AACCF0F3-9033-E9C4-9374-88D52943F62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D16AE423-29C3-985F-DE60-C72AEB23EE6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3169F01-29AD-AE5D-4AAC-E29AC9EB2D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E6103D10-DFBF-B6B6-F432-80A9BDD48FA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74B841E8-51AA-49E6-48B0-CE712435B27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72B81F65-B256-ABEF-4A8A-C66842B3C62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05CE7DC4-0B59-B896-3DEB-BA60B06E034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B05C503E-D84C-79F7-6858-F1C2C371BB2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9"/>
          <p:cNvSpPr txBox="1">
            <a:spLocks noGrp="1"/>
          </p:cNvSpPr>
          <p:nvPr>
            <p:ph type="body" idx="1"/>
          </p:nvPr>
        </p:nvSpPr>
        <p:spPr>
          <a:xfrm>
            <a:off x="427383" y="461877"/>
            <a:ext cx="1083116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dirty="0">
                <a:solidFill>
                  <a:srgbClr val="292668"/>
                </a:solidFill>
                <a:latin typeface="Calibri"/>
                <a:ea typeface="Calibri"/>
                <a:cs typeface="Calibri"/>
                <a:sym typeface="Calibri"/>
              </a:rPr>
              <a:t>Recordatorios: </a:t>
            </a:r>
            <a:r>
              <a:rPr lang="en-US" dirty="0">
                <a:solidFill>
                  <a:schemeClr val="lt1"/>
                </a:solidFill>
                <a:latin typeface="Calibri"/>
                <a:ea typeface="Calibri"/>
                <a:cs typeface="Calibri"/>
                <a:sym typeface="Calibri"/>
              </a:rPr>
              <a:t>Consejos sobre seguridad, equilibrio y </a:t>
            </a:r>
            <a:r>
              <a:rPr lang="en-IE" dirty="0">
                <a:solidFill>
                  <a:schemeClr val="lt1"/>
                </a:solidFill>
                <a:latin typeface="Calibri"/>
                <a:ea typeface="Calibri"/>
                <a:cs typeface="Calibri"/>
                <a:sym typeface="Calibri"/>
              </a:rPr>
              <a:t>uso general</a:t>
            </a:r>
            <a:endParaRPr dirty="0"/>
          </a:p>
          <a:p>
            <a:pPr marL="0" lvl="0" indent="0" algn="l" rtl="0">
              <a:lnSpc>
                <a:spcPct val="90000"/>
              </a:lnSpc>
              <a:spcBef>
                <a:spcPts val="0"/>
              </a:spcBef>
              <a:spcAft>
                <a:spcPts val="0"/>
              </a:spcAft>
              <a:buClr>
                <a:schemeClr val="lt1"/>
              </a:buClr>
              <a:buSzPts val="3600"/>
              <a:buNone/>
            </a:pPr>
            <a:endParaRPr dirty="0"/>
          </a:p>
        </p:txBody>
      </p:sp>
      <p:sp>
        <p:nvSpPr>
          <p:cNvPr id="279" name="Google Shape;279;p29"/>
          <p:cNvSpPr/>
          <p:nvPr/>
        </p:nvSpPr>
        <p:spPr>
          <a:xfrm>
            <a:off x="125707" y="2226099"/>
            <a:ext cx="3703074" cy="3580341"/>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0" name="Google Shape;280;p29"/>
          <p:cNvSpPr/>
          <p:nvPr/>
        </p:nvSpPr>
        <p:spPr>
          <a:xfrm>
            <a:off x="52333" y="2251891"/>
            <a:ext cx="3867509" cy="3580341"/>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1" name="Google Shape;281;p29"/>
          <p:cNvSpPr/>
          <p:nvPr/>
        </p:nvSpPr>
        <p:spPr>
          <a:xfrm>
            <a:off x="53202" y="2144391"/>
            <a:ext cx="3812473" cy="376263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2" name="Google Shape;282;p29"/>
          <p:cNvSpPr/>
          <p:nvPr/>
        </p:nvSpPr>
        <p:spPr>
          <a:xfrm>
            <a:off x="2761311" y="1561761"/>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3" name="Google Shape;283;p29"/>
          <p:cNvSpPr/>
          <p:nvPr/>
        </p:nvSpPr>
        <p:spPr>
          <a:xfrm>
            <a:off x="2686017" y="1522300"/>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4" name="Google Shape;284;p29"/>
          <p:cNvSpPr txBox="1"/>
          <p:nvPr/>
        </p:nvSpPr>
        <p:spPr>
          <a:xfrm>
            <a:off x="6002733" y="4150410"/>
            <a:ext cx="224729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Título tres</a:t>
            </a:r>
            <a:endParaRPr sz="1400" b="0" i="0" u="none" strike="noStrike" cap="none">
              <a:solidFill>
                <a:srgbClr val="000000"/>
              </a:solidFill>
              <a:latin typeface="Arial"/>
              <a:ea typeface="Arial"/>
              <a:cs typeface="Arial"/>
              <a:sym typeface="Arial"/>
            </a:endParaRPr>
          </a:p>
        </p:txBody>
      </p:sp>
      <p:sp>
        <p:nvSpPr>
          <p:cNvPr id="285" name="Google Shape;285;p29"/>
          <p:cNvSpPr txBox="1"/>
          <p:nvPr/>
        </p:nvSpPr>
        <p:spPr>
          <a:xfrm>
            <a:off x="8674677" y="4972609"/>
            <a:ext cx="224559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Título IV</a:t>
            </a:r>
            <a:endParaRPr sz="1400" b="0" i="0" u="none" strike="noStrike" cap="none">
              <a:solidFill>
                <a:srgbClr val="000000"/>
              </a:solidFill>
              <a:latin typeface="Arial"/>
              <a:ea typeface="Arial"/>
              <a:cs typeface="Arial"/>
              <a:sym typeface="Arial"/>
            </a:endParaRPr>
          </a:p>
        </p:txBody>
      </p:sp>
      <p:sp>
        <p:nvSpPr>
          <p:cNvPr id="286" name="Google Shape;286;p29"/>
          <p:cNvSpPr/>
          <p:nvPr/>
        </p:nvSpPr>
        <p:spPr>
          <a:xfrm>
            <a:off x="4411442" y="2968932"/>
            <a:ext cx="3667034" cy="3815771"/>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7" name="Google Shape;287;p29"/>
          <p:cNvSpPr/>
          <p:nvPr/>
        </p:nvSpPr>
        <p:spPr>
          <a:xfrm>
            <a:off x="8181903" y="1906898"/>
            <a:ext cx="3727427" cy="367015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8" name="Google Shape;288;p29"/>
          <p:cNvSpPr/>
          <p:nvPr/>
        </p:nvSpPr>
        <p:spPr>
          <a:xfrm>
            <a:off x="4134747" y="2799265"/>
            <a:ext cx="4034501" cy="398543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CA7BB3"/>
              </a:solidFill>
              <a:latin typeface="Calibri"/>
              <a:ea typeface="Calibri"/>
              <a:cs typeface="Calibri"/>
              <a:sym typeface="Calibri"/>
            </a:endParaRPr>
          </a:p>
        </p:txBody>
      </p:sp>
      <p:sp>
        <p:nvSpPr>
          <p:cNvPr id="289" name="Google Shape;289;p29"/>
          <p:cNvSpPr/>
          <p:nvPr/>
        </p:nvSpPr>
        <p:spPr>
          <a:xfrm>
            <a:off x="8215965" y="2045657"/>
            <a:ext cx="3727426" cy="3531394"/>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0" name="Google Shape;290;p29"/>
          <p:cNvSpPr/>
          <p:nvPr/>
        </p:nvSpPr>
        <p:spPr>
          <a:xfrm>
            <a:off x="4067790" y="2748709"/>
            <a:ext cx="4071021" cy="3901592"/>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1" name="Google Shape;291;p29"/>
          <p:cNvSpPr/>
          <p:nvPr/>
        </p:nvSpPr>
        <p:spPr>
          <a:xfrm>
            <a:off x="8201856" y="1987708"/>
            <a:ext cx="3727427" cy="367015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2" name="Google Shape;292;p29"/>
          <p:cNvSpPr txBox="1"/>
          <p:nvPr/>
        </p:nvSpPr>
        <p:spPr>
          <a:xfrm>
            <a:off x="8570826" y="2564258"/>
            <a:ext cx="3001876" cy="25545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Eres más listo que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la tecnología.</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La IA puede ayudarte con pequeñas cosas prácticas.</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Pero </a:t>
            </a:r>
            <a:r>
              <a:rPr lang="en-US" sz="2000" b="1" i="1" u="none" strike="noStrike" cap="none" dirty="0">
                <a:solidFill>
                  <a:schemeClr val="lt1"/>
                </a:solidFill>
                <a:latin typeface="Calibri"/>
                <a:ea typeface="Calibri"/>
                <a:cs typeface="Calibri"/>
                <a:sym typeface="Calibri"/>
              </a:rPr>
              <a:t>tú eres quien </a:t>
            </a:r>
            <a:r>
              <a:rPr lang="en-US" sz="2000" b="1" i="0" u="none" strike="noStrike" cap="none" dirty="0">
                <a:solidFill>
                  <a:schemeClr val="lt1"/>
                </a:solidFill>
                <a:latin typeface="Calibri"/>
                <a:ea typeface="Calibri"/>
                <a:cs typeface="Calibri"/>
                <a:sym typeface="Calibri"/>
              </a:rPr>
              <a:t>mejor sabe cómo te sientes.</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Utiliza la IA como apoyo, no como la verdad.</a:t>
            </a:r>
            <a:endParaRPr sz="2000" b="0" i="0" u="none" strike="noStrike" cap="none" dirty="0">
              <a:solidFill>
                <a:schemeClr val="lt1"/>
              </a:solidFill>
              <a:latin typeface="Calibri"/>
              <a:ea typeface="Calibri"/>
              <a:cs typeface="Calibri"/>
              <a:sym typeface="Calibri"/>
            </a:endParaRPr>
          </a:p>
        </p:txBody>
      </p:sp>
      <p:sp>
        <p:nvSpPr>
          <p:cNvPr id="293" name="Google Shape;293;p29"/>
          <p:cNvSpPr/>
          <p:nvPr/>
        </p:nvSpPr>
        <p:spPr>
          <a:xfrm>
            <a:off x="10079678" y="1220648"/>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4" name="Google Shape;294;p29"/>
          <p:cNvSpPr/>
          <p:nvPr/>
        </p:nvSpPr>
        <p:spPr>
          <a:xfrm>
            <a:off x="6261990" y="1681717"/>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5" name="Google Shape;295;p29"/>
          <p:cNvSpPr/>
          <p:nvPr/>
        </p:nvSpPr>
        <p:spPr>
          <a:xfrm>
            <a:off x="10154721" y="1242560"/>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6" name="Google Shape;296;p29"/>
          <p:cNvSpPr/>
          <p:nvPr/>
        </p:nvSpPr>
        <p:spPr>
          <a:xfrm>
            <a:off x="6325035" y="1757920"/>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7" name="Google Shape;297;p29"/>
          <p:cNvSpPr txBox="1"/>
          <p:nvPr/>
        </p:nvSpPr>
        <p:spPr>
          <a:xfrm>
            <a:off x="6351312" y="1849641"/>
            <a:ext cx="1382924"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 </a:t>
            </a:r>
          </a:p>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Consejo de </a:t>
            </a:r>
            <a:r>
              <a:rPr lang="en-US" sz="2000" b="1" i="0" u="none" strike="noStrike" cap="none" dirty="0" err="1">
                <a:solidFill>
                  <a:schemeClr val="lt1"/>
                </a:solidFill>
                <a:latin typeface="Calibri"/>
                <a:ea typeface="Calibri"/>
                <a:cs typeface="Calibri"/>
                <a:sym typeface="Calibri"/>
              </a:rPr>
              <a:t>seguridad</a:t>
            </a:r>
            <a:endParaRPr sz="2000" b="0" i="0" u="none" strike="noStrike" cap="none" dirty="0">
              <a:solidFill>
                <a:schemeClr val="lt1"/>
              </a:solidFill>
              <a:latin typeface="Arial"/>
              <a:ea typeface="Arial"/>
              <a:cs typeface="Arial"/>
              <a:sym typeface="Arial"/>
            </a:endParaRPr>
          </a:p>
        </p:txBody>
      </p:sp>
      <p:sp>
        <p:nvSpPr>
          <p:cNvPr id="298" name="Google Shape;298;p29"/>
          <p:cNvSpPr txBox="1"/>
          <p:nvPr/>
        </p:nvSpPr>
        <p:spPr>
          <a:xfrm>
            <a:off x="4411441" y="3045135"/>
            <a:ext cx="3563184"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Detente y piensa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si algo te parece raro.</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Si la IA sugiere algo que parece exagerado o inesperado:</a:t>
            </a:r>
            <a:endParaRPr sz="2000" b="0" i="0" u="none" strike="noStrike" cap="none" dirty="0">
              <a:solidFill>
                <a:schemeClr val="lt1"/>
              </a:solidFill>
              <a:latin typeface="Calibri"/>
              <a:ea typeface="Calibri"/>
              <a:cs typeface="Calibri"/>
              <a:sym typeface="Calibri"/>
            </a:endParaRP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 Párate a pensar</a:t>
            </a:r>
            <a:endParaRPr sz="2000" b="0" i="0" u="none" strike="noStrike" cap="none" dirty="0">
              <a:solidFill>
                <a:schemeClr val="lt1"/>
              </a:solidFill>
              <a:latin typeface="Calibri"/>
              <a:ea typeface="Calibri"/>
              <a:cs typeface="Calibri"/>
              <a:sym typeface="Calibri"/>
            </a:endParaRP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 Evalúa la sugerencia</a:t>
            </a: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Sigue adelante o ignórala</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lang="en-US" sz="20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Recuerda: un recordatorio no debe causar </a:t>
            </a:r>
            <a:r>
              <a:rPr lang="en-US" sz="2000" b="1" i="1" u="none" strike="noStrike" cap="none" dirty="0">
                <a:solidFill>
                  <a:schemeClr val="lt1"/>
                </a:solidFill>
                <a:latin typeface="Calibri"/>
                <a:ea typeface="Calibri"/>
                <a:cs typeface="Calibri"/>
                <a:sym typeface="Calibri"/>
              </a:rPr>
              <a:t>alarma</a:t>
            </a:r>
            <a:r>
              <a:rPr lang="en-US" sz="2000" b="1" i="0" u="none" strike="noStrike" cap="none" dirty="0">
                <a:solidFill>
                  <a:schemeClr val="lt1"/>
                </a:solidFill>
                <a:latin typeface="Calibri"/>
                <a:ea typeface="Calibri"/>
                <a:cs typeface="Calibri"/>
                <a:sym typeface="Calibri"/>
              </a:rPr>
              <a:t>.</a:t>
            </a:r>
            <a:endParaRPr sz="2000" b="0" i="0" u="none" strike="noStrike" cap="none" dirty="0">
              <a:solidFill>
                <a:schemeClr val="lt1"/>
              </a:solidFill>
              <a:latin typeface="Calibri"/>
              <a:ea typeface="Calibri"/>
              <a:cs typeface="Calibri"/>
              <a:sym typeface="Calibri"/>
            </a:endParaRPr>
          </a:p>
        </p:txBody>
      </p:sp>
      <p:sp>
        <p:nvSpPr>
          <p:cNvPr id="299" name="Google Shape;299;p29"/>
          <p:cNvSpPr txBox="1"/>
          <p:nvPr/>
        </p:nvSpPr>
        <p:spPr>
          <a:xfrm>
            <a:off x="10061952" y="1380686"/>
            <a:ext cx="1568002"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Consejo</a:t>
            </a:r>
          </a:p>
          <a:p>
            <a:pPr marL="0" marR="0" lvl="0" indent="0" algn="ctr" rtl="0">
              <a:lnSpc>
                <a:spcPct val="100000"/>
              </a:lnSpc>
              <a:spcBef>
                <a:spcPts val="0"/>
              </a:spcBef>
              <a:spcAft>
                <a:spcPts val="0"/>
              </a:spcAft>
              <a:buNone/>
            </a:pPr>
            <a:r>
              <a:rPr lang="en-US" sz="2000" b="1" dirty="0" err="1">
                <a:solidFill>
                  <a:schemeClr val="lt1"/>
                </a:solidFill>
                <a:latin typeface="Calibri"/>
                <a:cs typeface="Calibri"/>
                <a:sym typeface="Calibri"/>
              </a:rPr>
              <a:t>humano</a:t>
            </a:r>
            <a:endParaRPr sz="2000" b="0" i="0" u="none" strike="noStrike" cap="none" dirty="0">
              <a:solidFill>
                <a:schemeClr val="lt1"/>
              </a:solidFill>
              <a:latin typeface="Arial"/>
              <a:ea typeface="Arial"/>
              <a:cs typeface="Arial"/>
              <a:sym typeface="Arial"/>
            </a:endParaRPr>
          </a:p>
        </p:txBody>
      </p:sp>
      <p:sp>
        <p:nvSpPr>
          <p:cNvPr id="300" name="Google Shape;300;p29"/>
          <p:cNvSpPr txBox="1"/>
          <p:nvPr/>
        </p:nvSpPr>
        <p:spPr>
          <a:xfrm>
            <a:off x="2594136" y="1589254"/>
            <a:ext cx="1697246"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 </a:t>
            </a: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Consejo de </a:t>
            </a:r>
            <a:r>
              <a:rPr lang="en-US" sz="2000" b="1" i="0" u="none" strike="noStrike" cap="none" dirty="0" err="1">
                <a:solidFill>
                  <a:schemeClr val="lt1"/>
                </a:solidFill>
                <a:latin typeface="Calibri"/>
                <a:ea typeface="Calibri"/>
                <a:cs typeface="Calibri"/>
                <a:sym typeface="Calibri"/>
              </a:rPr>
              <a:t>equilibrio</a:t>
            </a:r>
            <a:r>
              <a:rPr lang="en-US" sz="2000" b="1" i="0" u="none" strike="noStrike" cap="none" dirty="0">
                <a:solidFill>
                  <a:schemeClr val="lt1"/>
                </a:solidFill>
                <a:latin typeface="Calibri"/>
                <a:ea typeface="Calibri"/>
                <a:cs typeface="Calibri"/>
                <a:sym typeface="Calibri"/>
              </a:rPr>
              <a:t> </a:t>
            </a:r>
            <a:endParaRPr sz="2000" b="0" i="0" u="none" strike="noStrike" cap="none" dirty="0">
              <a:solidFill>
                <a:schemeClr val="lt1"/>
              </a:solidFill>
              <a:latin typeface="Arial"/>
              <a:ea typeface="Arial"/>
              <a:cs typeface="Arial"/>
              <a:sym typeface="Arial"/>
            </a:endParaRPr>
          </a:p>
        </p:txBody>
      </p:sp>
      <p:sp>
        <p:nvSpPr>
          <p:cNvPr id="301" name="Google Shape;301;p29"/>
          <p:cNvSpPr txBox="1"/>
          <p:nvPr/>
        </p:nvSpPr>
        <p:spPr>
          <a:xfrm>
            <a:off x="336941" y="2729692"/>
            <a:ext cx="3350414"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Utiliza dispositivos o aplicaciones de recordatorio con moderación.</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Si recibes demasiados recordatorios, desactiva algunos de ellos.</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Encuentra la cantidad que te aporte tranquilidad, no estrés.</a:t>
            </a:r>
            <a:endParaRPr sz="20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75"/>
          <p:cNvSpPr txBox="1">
            <a:spLocks noGrp="1"/>
          </p:cNvSpPr>
          <p:nvPr>
            <p:ph type="body" idx="1"/>
          </p:nvPr>
        </p:nvSpPr>
        <p:spPr>
          <a:xfrm>
            <a:off x="834887" y="432697"/>
            <a:ext cx="8689692"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4800" dirty="0" err="1">
                <a:solidFill>
                  <a:schemeClr val="lt1"/>
                </a:solidFill>
                <a:latin typeface="Calibri"/>
                <a:ea typeface="Calibri"/>
                <a:cs typeface="Calibri"/>
                <a:sym typeface="Calibri"/>
              </a:rPr>
              <a:t>Consejos</a:t>
            </a:r>
            <a:r>
              <a:rPr lang="en-US" sz="4800" dirty="0">
                <a:solidFill>
                  <a:schemeClr val="lt1"/>
                </a:solidFill>
                <a:latin typeface="Calibri"/>
                <a:ea typeface="Calibri"/>
                <a:cs typeface="Calibri"/>
                <a:sym typeface="Calibri"/>
              </a:rPr>
              <a:t> </a:t>
            </a:r>
            <a:r>
              <a:rPr lang="en-US" sz="4800" dirty="0" err="1">
                <a:solidFill>
                  <a:schemeClr val="lt1"/>
                </a:solidFill>
                <a:latin typeface="Calibri"/>
                <a:ea typeface="Calibri"/>
                <a:cs typeface="Calibri"/>
                <a:sym typeface="Calibri"/>
              </a:rPr>
              <a:t>sobre</a:t>
            </a:r>
            <a:r>
              <a:rPr lang="en-US" sz="4800" dirty="0">
                <a:solidFill>
                  <a:schemeClr val="lt1"/>
                </a:solidFill>
                <a:latin typeface="Calibri"/>
                <a:ea typeface="Calibri"/>
                <a:cs typeface="Calibri"/>
                <a:sym typeface="Calibri"/>
              </a:rPr>
              <a:t> </a:t>
            </a:r>
            <a:r>
              <a:rPr lang="en-US" sz="4800" dirty="0" err="1">
                <a:solidFill>
                  <a:schemeClr val="lt1"/>
                </a:solidFill>
                <a:latin typeface="Calibri"/>
                <a:ea typeface="Calibri"/>
                <a:cs typeface="Calibri"/>
                <a:sym typeface="Calibri"/>
              </a:rPr>
              <a:t>ética</a:t>
            </a:r>
            <a:r>
              <a:rPr lang="en-US" sz="4800" dirty="0">
                <a:solidFill>
                  <a:schemeClr val="lt1"/>
                </a:solidFill>
                <a:latin typeface="Calibri"/>
                <a:ea typeface="Calibri"/>
                <a:cs typeface="Calibri"/>
                <a:sym typeface="Calibri"/>
              </a:rPr>
              <a:t> y </a:t>
            </a:r>
            <a:r>
              <a:rPr lang="en-US" sz="4800" dirty="0" err="1">
                <a:solidFill>
                  <a:schemeClr val="lt1"/>
                </a:solidFill>
                <a:latin typeface="Calibri"/>
                <a:ea typeface="Calibri"/>
                <a:cs typeface="Calibri"/>
                <a:sym typeface="Calibri"/>
              </a:rPr>
              <a:t>datos</a:t>
            </a:r>
            <a:endParaRPr dirty="0"/>
          </a:p>
          <a:p>
            <a:pPr marL="0" lvl="0" indent="0" algn="l" rtl="0">
              <a:lnSpc>
                <a:spcPct val="90000"/>
              </a:lnSpc>
              <a:spcBef>
                <a:spcPts val="0"/>
              </a:spcBef>
              <a:spcAft>
                <a:spcPts val="0"/>
              </a:spcAft>
              <a:buClr>
                <a:schemeClr val="lt1"/>
              </a:buClr>
              <a:buSzPts val="3600"/>
              <a:buNone/>
            </a:pPr>
            <a:endParaRPr sz="4800" dirty="0"/>
          </a:p>
        </p:txBody>
      </p:sp>
      <p:sp>
        <p:nvSpPr>
          <p:cNvPr id="307" name="Google Shape;307;p75"/>
          <p:cNvSpPr/>
          <p:nvPr/>
        </p:nvSpPr>
        <p:spPr>
          <a:xfrm>
            <a:off x="1179669" y="2101351"/>
            <a:ext cx="4310740" cy="4292945"/>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08" name="Google Shape;308;p75"/>
          <p:cNvSpPr/>
          <p:nvPr/>
        </p:nvSpPr>
        <p:spPr>
          <a:xfrm>
            <a:off x="1063463" y="2028865"/>
            <a:ext cx="4497152" cy="443791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09" name="Google Shape;309;p75"/>
          <p:cNvSpPr/>
          <p:nvPr/>
        </p:nvSpPr>
        <p:spPr>
          <a:xfrm>
            <a:off x="1003068" y="2081754"/>
            <a:ext cx="4468211" cy="4292945"/>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0" name="Google Shape;310;p75"/>
          <p:cNvSpPr/>
          <p:nvPr/>
        </p:nvSpPr>
        <p:spPr>
          <a:xfrm>
            <a:off x="4273802" y="1546011"/>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  Consejo de </a:t>
            </a:r>
            <a:r>
              <a:rPr lang="en-US" sz="2000" b="1" i="0" u="none" strike="noStrike" cap="none" dirty="0" err="1">
                <a:solidFill>
                  <a:schemeClr val="lt1"/>
                </a:solidFill>
                <a:latin typeface="Calibri"/>
                <a:ea typeface="Calibri"/>
                <a:cs typeface="Calibri"/>
                <a:sym typeface="Calibri"/>
              </a:rPr>
              <a:t>datos</a:t>
            </a:r>
            <a:endParaRPr dirty="0"/>
          </a:p>
        </p:txBody>
      </p:sp>
      <p:sp>
        <p:nvSpPr>
          <p:cNvPr id="311" name="Google Shape;311;p75"/>
          <p:cNvSpPr/>
          <p:nvPr/>
        </p:nvSpPr>
        <p:spPr>
          <a:xfrm>
            <a:off x="4181818" y="1569726"/>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2" name="Google Shape;312;p75"/>
          <p:cNvSpPr txBox="1"/>
          <p:nvPr/>
        </p:nvSpPr>
        <p:spPr>
          <a:xfrm>
            <a:off x="6002733" y="4150410"/>
            <a:ext cx="224729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Título tres</a:t>
            </a:r>
            <a:endParaRPr sz="1400" b="0" i="0" u="none" strike="noStrike" cap="none">
              <a:solidFill>
                <a:srgbClr val="000000"/>
              </a:solidFill>
              <a:latin typeface="Arial"/>
              <a:ea typeface="Arial"/>
              <a:cs typeface="Arial"/>
              <a:sym typeface="Arial"/>
            </a:endParaRPr>
          </a:p>
        </p:txBody>
      </p:sp>
      <p:sp>
        <p:nvSpPr>
          <p:cNvPr id="313" name="Google Shape;313;p75"/>
          <p:cNvSpPr txBox="1"/>
          <p:nvPr/>
        </p:nvSpPr>
        <p:spPr>
          <a:xfrm>
            <a:off x="8674677" y="4972609"/>
            <a:ext cx="224559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Título cuatro</a:t>
            </a:r>
            <a:endParaRPr sz="1400" b="0" i="0" u="none" strike="noStrike" cap="none">
              <a:solidFill>
                <a:srgbClr val="000000"/>
              </a:solidFill>
              <a:latin typeface="Arial"/>
              <a:ea typeface="Arial"/>
              <a:cs typeface="Arial"/>
              <a:sym typeface="Arial"/>
            </a:endParaRPr>
          </a:p>
        </p:txBody>
      </p:sp>
      <p:sp>
        <p:nvSpPr>
          <p:cNvPr id="314" name="Google Shape;314;p75"/>
          <p:cNvSpPr/>
          <p:nvPr/>
        </p:nvSpPr>
        <p:spPr>
          <a:xfrm>
            <a:off x="6979302" y="2119998"/>
            <a:ext cx="4381703" cy="4292944"/>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5" name="Google Shape;315;p75"/>
          <p:cNvSpPr/>
          <p:nvPr/>
        </p:nvSpPr>
        <p:spPr>
          <a:xfrm>
            <a:off x="6979302" y="2119996"/>
            <a:ext cx="4381703" cy="4143643"/>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6" name="Google Shape;316;p75"/>
          <p:cNvSpPr/>
          <p:nvPr/>
        </p:nvSpPr>
        <p:spPr>
          <a:xfrm>
            <a:off x="6989222" y="2119997"/>
            <a:ext cx="4468210" cy="4255655"/>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7" name="Google Shape;317;p75"/>
          <p:cNvSpPr txBox="1"/>
          <p:nvPr/>
        </p:nvSpPr>
        <p:spPr>
          <a:xfrm>
            <a:off x="7357915" y="2684648"/>
            <a:ext cx="3750744"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Comparte solo con lo </a:t>
            </a:r>
            <a:r>
              <a:rPr lang="en-US" sz="2000" b="1" i="0" u="none" strike="noStrike" cap="none" dirty="0" err="1">
                <a:solidFill>
                  <a:schemeClr val="lt1"/>
                </a:solidFill>
                <a:latin typeface="Calibri"/>
                <a:ea typeface="Calibri"/>
                <a:cs typeface="Calibri"/>
                <a:sym typeface="Calibri"/>
              </a:rPr>
              <a:t>que</a:t>
            </a:r>
            <a:r>
              <a:rPr lang="en-US" sz="2000" b="1"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te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sientas</a:t>
            </a:r>
            <a:r>
              <a:rPr lang="en-US" sz="2000" b="1" i="0" u="none" strike="noStrike" cap="none" dirty="0">
                <a:solidFill>
                  <a:schemeClr val="lt1"/>
                </a:solidFill>
                <a:latin typeface="Calibri"/>
                <a:ea typeface="Calibri"/>
                <a:cs typeface="Calibri"/>
                <a:sym typeface="Calibri"/>
              </a:rPr>
              <a:t> cómodo</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Los recordatorios no necesitan tu información médica personal.</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No es necesario que compartas tu ubicación ni tus contactos para utilizar esta función.</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Regla general:</a:t>
            </a:r>
            <a:endParaRPr sz="2000" b="0" i="0" u="none" strike="noStrike" cap="none" dirty="0">
              <a:solidFill>
                <a:srgbClr val="292668"/>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Cuantos menos datos compartas,</a:t>
            </a:r>
            <a:endParaRPr dirty="0"/>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 más control tendrás.</a:t>
            </a:r>
            <a:endParaRPr sz="2000" b="0" i="0" u="none" strike="noStrike" cap="none" dirty="0">
              <a:solidFill>
                <a:schemeClr val="lt1"/>
              </a:solidFill>
              <a:latin typeface="Calibri"/>
              <a:ea typeface="Calibri"/>
              <a:cs typeface="Calibri"/>
              <a:sym typeface="Calibri"/>
            </a:endParaRPr>
          </a:p>
        </p:txBody>
      </p:sp>
      <p:sp>
        <p:nvSpPr>
          <p:cNvPr id="318" name="Google Shape;318;p75"/>
          <p:cNvSpPr txBox="1"/>
          <p:nvPr/>
        </p:nvSpPr>
        <p:spPr>
          <a:xfrm>
            <a:off x="1443375" y="2746749"/>
            <a:ext cx="3814422"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Tu </a:t>
            </a:r>
            <a:r>
              <a:rPr lang="en-US" sz="2000" b="1" i="0" u="none" strike="noStrike" cap="none" dirty="0" err="1">
                <a:solidFill>
                  <a:schemeClr val="lt1"/>
                </a:solidFill>
                <a:latin typeface="Calibri"/>
                <a:ea typeface="Calibri"/>
                <a:cs typeface="Calibri"/>
                <a:sym typeface="Calibri"/>
              </a:rPr>
              <a:t>tienes</a:t>
            </a:r>
            <a:r>
              <a:rPr lang="en-US" sz="2000" b="1" i="0" u="none" strike="noStrike" cap="none" dirty="0">
                <a:solidFill>
                  <a:schemeClr val="lt1"/>
                </a:solidFill>
                <a:latin typeface="Calibri"/>
                <a:ea typeface="Calibri"/>
                <a:cs typeface="Calibri"/>
                <a:sym typeface="Calibri"/>
              </a:rPr>
              <a:t> el control; la IA solo </a:t>
            </a:r>
            <a:r>
              <a:rPr lang="en-US" sz="2000" b="1" i="0" u="none" strike="noStrike" cap="none" dirty="0" err="1">
                <a:solidFill>
                  <a:schemeClr val="lt1"/>
                </a:solidFill>
                <a:latin typeface="Calibri"/>
                <a:ea typeface="Calibri"/>
                <a:cs typeface="Calibri"/>
                <a:sym typeface="Calibri"/>
              </a:rPr>
              <a:t>puede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hacer</a:t>
            </a:r>
            <a:r>
              <a:rPr lang="en-US" sz="2000" b="1" i="0" u="none" strike="noStrike" cap="none" dirty="0">
                <a:solidFill>
                  <a:schemeClr val="lt1"/>
                </a:solidFill>
                <a:latin typeface="Calibri"/>
                <a:ea typeface="Calibri"/>
                <a:cs typeface="Calibri"/>
                <a:sym typeface="Calibri"/>
              </a:rPr>
              <a:t> sugerencias </a:t>
            </a:r>
            <a:r>
              <a:rPr lang="en-US" sz="2000" b="1" i="0" u="none" strike="noStrike" cap="none" dirty="0" err="1">
                <a:solidFill>
                  <a:schemeClr val="lt1"/>
                </a:solidFill>
                <a:latin typeface="Calibri"/>
                <a:ea typeface="Calibri"/>
                <a:cs typeface="Calibri"/>
                <a:sym typeface="Calibri"/>
              </a:rPr>
              <a:t>cuando</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pueda</a:t>
            </a:r>
            <a:r>
              <a:rPr lang="en-US" sz="2000" b="1" i="0" u="none" strike="noStrike" cap="none" dirty="0">
                <a:solidFill>
                  <a:schemeClr val="lt1"/>
                </a:solidFill>
                <a:latin typeface="Calibri"/>
                <a:ea typeface="Calibri"/>
                <a:cs typeface="Calibri"/>
                <a:sym typeface="Calibri"/>
              </a:rPr>
              <a:t> acceder a tus datos. Puedes </a:t>
            </a:r>
            <a:r>
              <a:rPr lang="en-US" sz="2000" b="1" i="1" u="none" strike="noStrike" cap="none" dirty="0" err="1">
                <a:solidFill>
                  <a:schemeClr val="lt1"/>
                </a:solidFill>
                <a:latin typeface="Calibri"/>
                <a:ea typeface="Calibri"/>
                <a:cs typeface="Calibri"/>
                <a:sym typeface="Calibri"/>
              </a:rPr>
              <a:t>activar</a:t>
            </a:r>
            <a:r>
              <a:rPr lang="en-US" sz="2000" b="1" i="1" u="none" strike="noStrike" cap="none" dirty="0">
                <a:solidFill>
                  <a:schemeClr val="lt1"/>
                </a:solidFill>
                <a:latin typeface="Calibri"/>
                <a:ea typeface="Calibri"/>
                <a:cs typeface="Calibri"/>
                <a:sym typeface="Calibri"/>
              </a:rPr>
              <a:t> o </a:t>
            </a:r>
            <a:r>
              <a:rPr lang="en-US" sz="2000" b="1" i="1" u="none" strike="noStrike" cap="none" dirty="0" err="1">
                <a:solidFill>
                  <a:schemeClr val="lt1"/>
                </a:solidFill>
                <a:latin typeface="Calibri"/>
                <a:ea typeface="Calibri"/>
                <a:cs typeface="Calibri"/>
                <a:sym typeface="Calibri"/>
              </a:rPr>
              <a:t>desactivar</a:t>
            </a:r>
            <a:r>
              <a:rPr lang="en-US" sz="2000" b="1" i="1" u="none" strike="noStrike" cap="none" dirty="0">
                <a:solidFill>
                  <a:schemeClr val="lt1"/>
                </a:solidFill>
                <a:latin typeface="Calibri"/>
                <a:ea typeface="Calibri"/>
                <a:cs typeface="Calibri"/>
                <a:sym typeface="Calibri"/>
              </a:rPr>
              <a:t> estas </a:t>
            </a:r>
            <a:r>
              <a:rPr lang="en-US" sz="2000" b="1" i="1" u="none" strike="noStrike" cap="none" dirty="0" err="1">
                <a:solidFill>
                  <a:schemeClr val="lt1"/>
                </a:solidFill>
                <a:latin typeface="Calibri"/>
                <a:ea typeface="Calibri"/>
                <a:cs typeface="Calibri"/>
                <a:sym typeface="Calibri"/>
              </a:rPr>
              <a:t>funciones</a:t>
            </a:r>
            <a:r>
              <a:rPr lang="en-US" sz="2000" b="1" i="1"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en</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cualquier</a:t>
            </a:r>
            <a:r>
              <a:rPr lang="en-US" sz="2000" b="1" i="0" u="none" strike="noStrike" cap="none" dirty="0">
                <a:solidFill>
                  <a:schemeClr val="lt1"/>
                </a:solidFill>
                <a:latin typeface="Calibri"/>
                <a:ea typeface="Calibri"/>
                <a:cs typeface="Calibri"/>
                <a:sym typeface="Calibri"/>
              </a:rPr>
              <a:t> momento en los Ajustes de </a:t>
            </a:r>
            <a:r>
              <a:rPr lang="en-US" sz="2000" b="1" i="0" u="none" strike="noStrike" cap="none" dirty="0" err="1">
                <a:solidFill>
                  <a:schemeClr val="lt1"/>
                </a:solidFill>
                <a:latin typeface="Calibri"/>
                <a:ea typeface="Calibri"/>
                <a:cs typeface="Calibri"/>
                <a:sym typeface="Calibri"/>
              </a:rPr>
              <a:t>tu</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teléfono</a:t>
            </a:r>
            <a:r>
              <a:rPr lang="en-US" sz="2000" b="1" dirty="0">
                <a:solidFill>
                  <a:schemeClr val="lt1"/>
                </a:solidFill>
                <a:latin typeface="Calibri"/>
                <a:ea typeface="Calibri"/>
                <a:cs typeface="Calibri"/>
                <a:sym typeface="Calibri"/>
              </a:rPr>
              <a:t> </a:t>
            </a:r>
            <a:r>
              <a:rPr lang="en-US" sz="2000" b="1" i="0" u="none" strike="noStrike" cap="none" dirty="0">
                <a:solidFill>
                  <a:schemeClr val="lt1"/>
                </a:solidFill>
                <a:latin typeface="Calibri"/>
                <a:ea typeface="Calibri"/>
                <a:cs typeface="Calibri"/>
                <a:sym typeface="Calibri"/>
              </a:rPr>
              <a:t>(</a:t>
            </a:r>
            <a:r>
              <a:rPr lang="en-US" sz="2000" b="1" i="0" u="none" strike="noStrike" cap="none" dirty="0" err="1">
                <a:solidFill>
                  <a:schemeClr val="lt1"/>
                </a:solidFill>
                <a:latin typeface="Calibri"/>
                <a:ea typeface="Calibri"/>
                <a:cs typeface="Calibri"/>
                <a:sym typeface="Calibri"/>
              </a:rPr>
              <a:t>Módulo</a:t>
            </a:r>
            <a:r>
              <a:rPr lang="en-US" sz="2000" b="1" i="0" u="none" strike="noStrike" cap="none" dirty="0">
                <a:solidFill>
                  <a:schemeClr val="lt1"/>
                </a:solidFill>
                <a:latin typeface="Calibri"/>
                <a:ea typeface="Calibri"/>
                <a:cs typeface="Calibri"/>
                <a:sym typeface="Calibri"/>
              </a:rPr>
              <a:t> 1)</a:t>
            </a:r>
            <a:r>
              <a:rPr lang="en-US" sz="2000"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Recuerda</a:t>
            </a:r>
            <a:r>
              <a:rPr lang="en-US" sz="2000" b="1" i="0" u="none" strike="noStrike" cap="none" dirty="0">
                <a:solidFill>
                  <a:schemeClr val="lt1"/>
                </a:solidFill>
                <a:latin typeface="Calibri"/>
                <a:ea typeface="Calibri"/>
                <a:cs typeface="Calibri"/>
                <a:sym typeface="Calibri"/>
              </a:rPr>
              <a:t>:</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Si una aplicación te pide algo que no entiendes → </a:t>
            </a:r>
            <a:endParaRPr dirty="0"/>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selecciona «No permitir».</a:t>
            </a:r>
            <a:endParaRPr sz="2000" b="0" i="0" u="none" strike="noStrike" cap="none" dirty="0">
              <a:solidFill>
                <a:schemeClr val="lt1"/>
              </a:solidFill>
              <a:latin typeface="Calibri"/>
              <a:ea typeface="Calibri"/>
              <a:cs typeface="Calibri"/>
              <a:sym typeface="Calibri"/>
            </a:endParaRPr>
          </a:p>
        </p:txBody>
      </p:sp>
      <p:sp>
        <p:nvSpPr>
          <p:cNvPr id="319" name="Google Shape;319;p75"/>
          <p:cNvSpPr/>
          <p:nvPr/>
        </p:nvSpPr>
        <p:spPr>
          <a:xfrm>
            <a:off x="10590127" y="1857012"/>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20" name="Google Shape;320;p75"/>
          <p:cNvSpPr/>
          <p:nvPr/>
        </p:nvSpPr>
        <p:spPr>
          <a:xfrm>
            <a:off x="10679463" y="1919329"/>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21" name="Google Shape;321;p75"/>
          <p:cNvSpPr txBox="1"/>
          <p:nvPr/>
        </p:nvSpPr>
        <p:spPr>
          <a:xfrm>
            <a:off x="10603256" y="2119995"/>
            <a:ext cx="1543870"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Consejo </a:t>
            </a:r>
            <a:r>
              <a:rPr lang="en-US" sz="2000" b="1" i="0" u="none" strike="noStrike" cap="none" dirty="0" err="1">
                <a:solidFill>
                  <a:schemeClr val="lt1"/>
                </a:solidFill>
                <a:latin typeface="Calibri"/>
                <a:ea typeface="Calibri"/>
                <a:cs typeface="Calibri"/>
                <a:sym typeface="Calibri"/>
              </a:rPr>
              <a:t>ético</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11"/>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344" name="Google Shape;344;p11"/>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Ejercicio paso a paso</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sp>
        <p:nvSpPr>
          <p:cNvPr id="345" name="Google Shape;345;p11"/>
          <p:cNvSpPr/>
          <p:nvPr/>
        </p:nvSpPr>
        <p:spPr>
          <a:xfrm>
            <a:off x="820258" y="1461969"/>
            <a:ext cx="5626261" cy="489360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1️⃣ </a:t>
            </a:r>
            <a:r>
              <a:rPr lang="en-US" sz="2000" b="1" i="0" u="none" strike="noStrike" cap="none" dirty="0">
                <a:solidFill>
                  <a:srgbClr val="292668"/>
                </a:solidFill>
                <a:latin typeface="Calibri"/>
                <a:ea typeface="Calibri"/>
                <a:cs typeface="Calibri"/>
                <a:sym typeface="Calibri"/>
              </a:rPr>
              <a:t>Abre la aplicación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Recordatorios o Calendario  </a:t>
            </a:r>
            <a:endParaRPr dirty="0"/>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2️⃣ Toca «+» o «Nuevo recordatorio»</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3️⃣ Escribe tu recordatorio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a:t>
            </a:r>
            <a:r>
              <a:rPr lang="en-US" sz="2000" b="0" i="1" u="none" strike="noStrike" cap="none" dirty="0">
                <a:solidFill>
                  <a:srgbClr val="292668"/>
                </a:solidFill>
                <a:latin typeface="Calibri"/>
                <a:ea typeface="Calibri"/>
                <a:cs typeface="Calibri"/>
                <a:sym typeface="Calibri"/>
              </a:rPr>
              <a:t>«Tomar la medicación para la tensión arterial a las 10:</a:t>
            </a:r>
            <a:r>
              <a:rPr lang="en-US" sz="2000" b="0" i="0" u="none" strike="noStrike" cap="none" dirty="0">
                <a:solidFill>
                  <a:srgbClr val="292668"/>
                </a:solidFill>
                <a:latin typeface="Calibri"/>
                <a:ea typeface="Calibri"/>
                <a:cs typeface="Calibri"/>
                <a:sym typeface="Calibri"/>
              </a:rPr>
              <a:t>00»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4️⃣ Elige una hora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Elige una hora que se adapte a tu rutina diaria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5️⃣ Pulsa «Guardar»✅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6️⃣ Comprueba tu recordatorio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¿Lo ves en tu lista?</a:t>
            </a:r>
            <a:endParaRPr sz="20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76" descr="Person, der nyder kaffe og slapper af på en sofa"/>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99821" y="323708"/>
            <a:ext cx="4671448" cy="6126480"/>
          </a:xfrm>
          <a:prstGeom prst="rect">
            <a:avLst/>
          </a:prstGeom>
          <a:solidFill>
            <a:srgbClr val="D8D8D8"/>
          </a:solidFill>
          <a:ln>
            <a:noFill/>
          </a:ln>
        </p:spPr>
      </p:pic>
      <p:sp>
        <p:nvSpPr>
          <p:cNvPr id="335" name="Google Shape;335;p76"/>
          <p:cNvSpPr txBox="1">
            <a:spLocks noGrp="1"/>
          </p:cNvSpPr>
          <p:nvPr>
            <p:ph type="body" idx="1"/>
          </p:nvPr>
        </p:nvSpPr>
        <p:spPr>
          <a:xfrm>
            <a:off x="228600" y="103018"/>
            <a:ext cx="5867400" cy="1177888"/>
          </a:xfrm>
          <a:prstGeom prst="rect">
            <a:avLst/>
          </a:prstGeom>
          <a:noFill/>
          <a:ln>
            <a:noFill/>
          </a:ln>
        </p:spPr>
        <p:txBody>
          <a:bodyPr spcFirstLastPara="1" wrap="square" lIns="91425" tIns="45700" rIns="91425" bIns="45700" anchor="t" anchorCtr="0">
            <a:noAutofit/>
          </a:bodyPr>
          <a:lstStyle/>
          <a:p>
            <a:pPr marL="0" lvl="0" indent="0" algn="ctr" rtl="0">
              <a:lnSpc>
                <a:spcPct val="103333"/>
              </a:lnSpc>
              <a:spcBef>
                <a:spcPts val="0"/>
              </a:spcBef>
              <a:spcAft>
                <a:spcPts val="0"/>
              </a:spcAft>
              <a:buSzPts val="3600"/>
              <a:buNone/>
            </a:pPr>
            <a:r>
              <a:rPr lang="en-US" b="1" i="1" dirty="0" err="1">
                <a:solidFill>
                  <a:schemeClr val="lt1"/>
                </a:solidFill>
                <a:latin typeface="Calibri"/>
                <a:ea typeface="Calibri"/>
                <a:cs typeface="Calibri"/>
                <a:sym typeface="Calibri"/>
              </a:rPr>
              <a:t>Ejercicio</a:t>
            </a:r>
            <a:r>
              <a:rPr lang="en-US" b="1" i="1" dirty="0">
                <a:solidFill>
                  <a:schemeClr val="lt1"/>
                </a:solidFill>
                <a:latin typeface="Calibri"/>
                <a:ea typeface="Calibri"/>
                <a:cs typeface="Calibri"/>
                <a:sym typeface="Calibri"/>
              </a:rPr>
              <a:t> </a:t>
            </a:r>
            <a:r>
              <a:rPr lang="en-US" b="1" i="1" dirty="0" err="1">
                <a:solidFill>
                  <a:schemeClr val="lt1"/>
                </a:solidFill>
                <a:latin typeface="Calibri"/>
                <a:ea typeface="Calibri"/>
                <a:cs typeface="Calibri"/>
                <a:sym typeface="Calibri"/>
              </a:rPr>
              <a:t>práctico</a:t>
            </a:r>
            <a:r>
              <a:rPr lang="en-US" b="1" i="1" dirty="0">
                <a:solidFill>
                  <a:schemeClr val="lt1"/>
                </a:solidFill>
                <a:latin typeface="Calibri"/>
                <a:ea typeface="Calibri"/>
                <a:cs typeface="Calibri"/>
                <a:sym typeface="Calibri"/>
              </a:rPr>
              <a:t> 1 </a:t>
            </a:r>
            <a:endParaRPr dirty="0"/>
          </a:p>
          <a:p>
            <a:pPr marL="0" lvl="0" indent="0" algn="l" rtl="0">
              <a:lnSpc>
                <a:spcPct val="103333"/>
              </a:lnSpc>
              <a:spcBef>
                <a:spcPts val="0"/>
              </a:spcBef>
              <a:spcAft>
                <a:spcPts val="0"/>
              </a:spcAft>
              <a:buSzPts val="3600"/>
              <a:buNone/>
            </a:pPr>
            <a:r>
              <a:rPr lang="en-US" b="1" i="1" dirty="0"/>
              <a:t>"</a:t>
            </a:r>
            <a:r>
              <a:rPr lang="en-US" b="1" i="1" dirty="0">
                <a:solidFill>
                  <a:schemeClr val="lt1"/>
                </a:solidFill>
                <a:latin typeface="Calibri"/>
                <a:ea typeface="Calibri"/>
                <a:cs typeface="Calibri"/>
                <a:sym typeface="Calibri"/>
              </a:rPr>
              <a:t>La </a:t>
            </a:r>
            <a:r>
              <a:rPr lang="en-US" b="1" i="1" dirty="0" err="1">
                <a:solidFill>
                  <a:schemeClr val="lt1"/>
                </a:solidFill>
                <a:latin typeface="Calibri"/>
                <a:ea typeface="Calibri"/>
                <a:cs typeface="Calibri"/>
                <a:sym typeface="Calibri"/>
              </a:rPr>
              <a:t>rutina</a:t>
            </a:r>
            <a:r>
              <a:rPr lang="en-US" b="1" i="1" dirty="0">
                <a:solidFill>
                  <a:schemeClr val="lt1"/>
                </a:solidFill>
                <a:latin typeface="Calibri"/>
                <a:ea typeface="Calibri"/>
                <a:cs typeface="Calibri"/>
                <a:sym typeface="Calibri"/>
              </a:rPr>
              <a:t> </a:t>
            </a:r>
            <a:r>
              <a:rPr lang="en-US" b="1" i="1" dirty="0" err="1">
                <a:solidFill>
                  <a:schemeClr val="lt1"/>
                </a:solidFill>
                <a:latin typeface="Calibri"/>
                <a:ea typeface="Calibri"/>
                <a:cs typeface="Calibri"/>
                <a:sym typeface="Calibri"/>
              </a:rPr>
              <a:t>matutina</a:t>
            </a:r>
            <a:r>
              <a:rPr lang="en-US" b="1" i="1" dirty="0">
                <a:solidFill>
                  <a:schemeClr val="lt1"/>
                </a:solidFill>
                <a:latin typeface="Calibri"/>
                <a:ea typeface="Calibri"/>
                <a:cs typeface="Calibri"/>
                <a:sym typeface="Calibri"/>
              </a:rPr>
              <a:t> de Peter”</a:t>
            </a:r>
            <a:endParaRPr i="1" dirty="0">
              <a:solidFill>
                <a:schemeClr val="lt1"/>
              </a:solidFill>
              <a:latin typeface="Calibri"/>
              <a:ea typeface="Calibri"/>
              <a:cs typeface="Calibri"/>
              <a:sym typeface="Calibri"/>
            </a:endParaRPr>
          </a:p>
          <a:p>
            <a:pPr marL="0" lvl="0" indent="0" algn="l" rtl="0">
              <a:lnSpc>
                <a:spcPct val="103333"/>
              </a:lnSpc>
              <a:spcBef>
                <a:spcPts val="0"/>
              </a:spcBef>
              <a:spcAft>
                <a:spcPts val="0"/>
              </a:spcAft>
              <a:buSzPts val="3600"/>
              <a:buNone/>
            </a:pPr>
            <a:endParaRPr dirty="0"/>
          </a:p>
        </p:txBody>
      </p:sp>
      <p:pic>
        <p:nvPicPr>
          <p:cNvPr id="336" name="Google Shape;336;p76"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4970234" y="4748556"/>
            <a:ext cx="3845287" cy="3119493"/>
          </a:xfrm>
          <a:prstGeom prst="rect">
            <a:avLst/>
          </a:prstGeom>
          <a:noFill/>
          <a:ln>
            <a:noFill/>
          </a:ln>
        </p:spPr>
      </p:pic>
      <p:sp>
        <p:nvSpPr>
          <p:cNvPr id="337" name="Google Shape;337;p76"/>
          <p:cNvSpPr/>
          <p:nvPr/>
        </p:nvSpPr>
        <p:spPr>
          <a:xfrm>
            <a:off x="228600" y="1126390"/>
            <a:ext cx="5879250" cy="5324494"/>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err="1">
                <a:solidFill>
                  <a:srgbClr val="292668"/>
                </a:solidFill>
                <a:latin typeface="Calibri"/>
                <a:ea typeface="Calibri"/>
                <a:cs typeface="Calibri"/>
                <a:sym typeface="Calibri"/>
              </a:rPr>
              <a:t>Recordatorios</a:t>
            </a:r>
            <a:r>
              <a:rPr lang="en-US" sz="2000" b="1" i="0" u="none" strike="noStrike" cap="none" dirty="0">
                <a:solidFill>
                  <a:srgbClr val="292668"/>
                </a:solidFill>
                <a:latin typeface="Calibri"/>
                <a:ea typeface="Calibri"/>
                <a:cs typeface="Calibri"/>
                <a:sym typeface="Calibri"/>
              </a:rPr>
              <a:t> con IA y seguimiento de la actividad</a:t>
            </a:r>
            <a:endParaRPr sz="20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Peter, de 76 años, se ha olvidado un par de veces de tomarse la medicación para la tensión arterial. </a:t>
            </a: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Su reloj inteligente empieza a sugerirle un recordatorio a las 9 de la mañana, porque a esa hora suele estar en la cocina. Peter se pregunta: </a:t>
            </a:r>
            <a:r>
              <a:rPr lang="en-US" sz="2000" i="1" dirty="0">
                <a:solidFill>
                  <a:schemeClr val="lt1"/>
                </a:solidFill>
                <a:latin typeface="Calibri"/>
                <a:ea typeface="Calibri"/>
                <a:cs typeface="Calibri"/>
                <a:sym typeface="Calibri"/>
              </a:rPr>
              <a:t>“</a:t>
            </a:r>
            <a:r>
              <a:rPr lang="en-US" sz="2000" b="0" i="1" u="none" strike="noStrike" cap="none" dirty="0">
                <a:solidFill>
                  <a:schemeClr val="lt1"/>
                </a:solidFill>
                <a:latin typeface="Calibri"/>
                <a:ea typeface="Calibri"/>
                <a:cs typeface="Calibri"/>
                <a:sym typeface="Calibri"/>
              </a:rPr>
              <a:t>¿Cómo lo sabe el </a:t>
            </a:r>
            <a:r>
              <a:rPr lang="en-US" sz="2000" b="0" i="1" u="none" strike="noStrike" cap="none" dirty="0" err="1">
                <a:solidFill>
                  <a:schemeClr val="lt1"/>
                </a:solidFill>
                <a:latin typeface="Calibri"/>
                <a:ea typeface="Calibri"/>
                <a:cs typeface="Calibri"/>
                <a:sym typeface="Calibri"/>
              </a:rPr>
              <a:t>reloj</a:t>
            </a:r>
            <a:r>
              <a:rPr lang="en-US" sz="2000" b="0" i="1" u="none" strike="noStrike" cap="none" dirty="0">
                <a:solidFill>
                  <a:schemeClr val="lt1"/>
                </a:solidFill>
                <a:latin typeface="Calibri"/>
                <a:ea typeface="Calibri"/>
                <a:cs typeface="Calibri"/>
                <a:sym typeface="Calibri"/>
              </a:rPr>
              <a:t>?”</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Prueba el recordatorio durante una semana y descubre que realmente le ayuda, pero lo desactiva el fin de semana, cuando su rutina es diferente.</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Preguntas sobre el escenario:</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¿Qué hace aquí la IA y qué es lo que no hace?</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¿Cómo puede Peter gestionar su propio recordatorio?</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¿Qué harías TÚ?</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p:txBody>
      </p:sp>
      <p:pic>
        <p:nvPicPr>
          <p:cNvPr id="2" name="Billede 1" descr="Et billede, der indeholder tekst, smil, Ansigt, ballon&#10;&#10;AI-genereret indhold kan være ukorrekt.">
            <a:extLst>
              <a:ext uri="{FF2B5EF4-FFF2-40B4-BE49-F238E27FC236}">
                <a16:creationId xmlns:a16="http://schemas.microsoft.com/office/drawing/2014/main" id="{E1EC5326-FFA9-9812-98EC-0096B0775411}"/>
              </a:ext>
            </a:extLst>
          </p:cNvPr>
          <p:cNvPicPr>
            <a:picLocks noChangeAspect="1"/>
          </p:cNvPicPr>
          <p:nvPr/>
        </p:nvPicPr>
        <p:blipFill>
          <a:blip r:embed="rId5"/>
          <a:stretch>
            <a:fillRect/>
          </a:stretch>
        </p:blipFill>
        <p:spPr>
          <a:xfrm>
            <a:off x="5446486" y="5245554"/>
            <a:ext cx="1066800" cy="1504950"/>
          </a:xfrm>
          <a:prstGeom prst="rect">
            <a:avLst/>
          </a:prstGeom>
        </p:spPr>
      </p:pic>
      <p:sp>
        <p:nvSpPr>
          <p:cNvPr id="3" name="Tekstfelt 2">
            <a:extLst>
              <a:ext uri="{FF2B5EF4-FFF2-40B4-BE49-F238E27FC236}">
                <a16:creationId xmlns:a16="http://schemas.microsoft.com/office/drawing/2014/main" id="{1D8EDE4D-FC1E-DA67-9051-5F748885E883}"/>
              </a:ext>
            </a:extLst>
          </p:cNvPr>
          <p:cNvSpPr txBox="1"/>
          <p:nvPr/>
        </p:nvSpPr>
        <p:spPr>
          <a:xfrm>
            <a:off x="1870608" y="6157686"/>
            <a:ext cx="309880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dirty="0" err="1">
                <a:solidFill>
                  <a:srgbClr val="292668"/>
                </a:solidFill>
                <a:latin typeface="Calibri"/>
              </a:rPr>
              <a:t>Encuentra</a:t>
            </a:r>
            <a:r>
              <a:rPr lang="da-DK" sz="1800" b="0" i="0" u="none" strike="noStrike" baseline="0" dirty="0">
                <a:solidFill>
                  <a:srgbClr val="292668"/>
                </a:solidFill>
                <a:latin typeface="Calibri"/>
              </a:rPr>
              <a:t> la </a:t>
            </a:r>
            <a:r>
              <a:rPr lang="da-DK" sz="1800" b="0" i="0" u="none" strike="noStrike" baseline="0" dirty="0" err="1">
                <a:solidFill>
                  <a:srgbClr val="292668"/>
                </a:solidFill>
                <a:latin typeface="Calibri"/>
              </a:rPr>
              <a:t>respuesta</a:t>
            </a:r>
            <a:r>
              <a:rPr lang="da-DK" sz="1800" b="0" i="0" u="none" strike="noStrike" baseline="0" dirty="0">
                <a:solidFill>
                  <a:srgbClr val="292668"/>
                </a:solidFill>
                <a:latin typeface="Calibri"/>
              </a:rPr>
              <a:t> </a:t>
            </a:r>
            <a:r>
              <a:rPr lang="da-DK" sz="1800" b="0" i="0" u="none" strike="noStrike" baseline="0" dirty="0" err="1">
                <a:solidFill>
                  <a:srgbClr val="292668"/>
                </a:solidFill>
                <a:latin typeface="Calibri"/>
              </a:rPr>
              <a:t>aquí</a:t>
            </a:r>
            <a:endParaRPr lang="da-DK" dirty="0"/>
          </a:p>
          <a:p>
            <a:pPr algn="ctr"/>
            <a:endParaRPr lang="da-DK" dirty="0"/>
          </a:p>
        </p:txBody>
      </p:sp>
      <p:grpSp>
        <p:nvGrpSpPr>
          <p:cNvPr id="16" name="Graphic 4">
            <a:extLst>
              <a:ext uri="{FF2B5EF4-FFF2-40B4-BE49-F238E27FC236}">
                <a16:creationId xmlns:a16="http://schemas.microsoft.com/office/drawing/2014/main" id="{2B4ABD5F-BF28-2F55-4BEE-C039F0A1FCCB}"/>
              </a:ext>
            </a:extLst>
          </p:cNvPr>
          <p:cNvGrpSpPr/>
          <p:nvPr/>
        </p:nvGrpSpPr>
        <p:grpSpPr>
          <a:xfrm rot="3928889">
            <a:off x="4830000" y="5877818"/>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66559A6C-4E6D-2B23-C1EE-7F55BC3E10B4}"/>
                </a:ext>
              </a:extLst>
            </p:cNvPr>
            <p:cNvGrpSpPr/>
            <p:nvPr/>
          </p:nvGrpSpPr>
          <p:grpSpPr>
            <a:xfrm>
              <a:off x="4911037" y="6124557"/>
              <a:ext cx="446280" cy="440141"/>
              <a:chOff x="4911037" y="6124557"/>
              <a:chExt cx="446280" cy="440141"/>
            </a:xfrm>
            <a:grpFill/>
          </p:grpSpPr>
          <p:sp>
            <p:nvSpPr>
              <p:cNvPr id="14" name="Freeform 21">
                <a:extLst>
                  <a:ext uri="{FF2B5EF4-FFF2-40B4-BE49-F238E27FC236}">
                    <a16:creationId xmlns:a16="http://schemas.microsoft.com/office/drawing/2014/main" id="{710A4A8D-51C0-CE0D-5CE6-CF648FD7A713}"/>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Freeform 22">
                <a:extLst>
                  <a:ext uri="{FF2B5EF4-FFF2-40B4-BE49-F238E27FC236}">
                    <a16:creationId xmlns:a16="http://schemas.microsoft.com/office/drawing/2014/main" id="{F86988B5-28C7-B302-D4B9-7F0AA79B39C8}"/>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4">
              <a:extLst>
                <a:ext uri="{FF2B5EF4-FFF2-40B4-BE49-F238E27FC236}">
                  <a16:creationId xmlns:a16="http://schemas.microsoft.com/office/drawing/2014/main" id="{A2E484E4-9611-A79A-5501-673AE348B119}"/>
                </a:ext>
              </a:extLst>
            </p:cNvPr>
            <p:cNvGrpSpPr/>
            <p:nvPr/>
          </p:nvGrpSpPr>
          <p:grpSpPr>
            <a:xfrm>
              <a:off x="4880804" y="6299331"/>
              <a:ext cx="717140" cy="1211723"/>
              <a:chOff x="4880804" y="6299331"/>
              <a:chExt cx="717140" cy="1211723"/>
            </a:xfrm>
            <a:grpFill/>
          </p:grpSpPr>
          <p:sp>
            <p:nvSpPr>
              <p:cNvPr id="7" name="Freeform 14">
                <a:extLst>
                  <a:ext uri="{FF2B5EF4-FFF2-40B4-BE49-F238E27FC236}">
                    <a16:creationId xmlns:a16="http://schemas.microsoft.com/office/drawing/2014/main" id="{9256EE37-BB70-D3FE-CD69-7FA98F17D57A}"/>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15">
                <a:extLst>
                  <a:ext uri="{FF2B5EF4-FFF2-40B4-BE49-F238E27FC236}">
                    <a16:creationId xmlns:a16="http://schemas.microsoft.com/office/drawing/2014/main" id="{FE25D250-B5EF-8C00-FE1F-A541EF089712}"/>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6">
                <a:extLst>
                  <a:ext uri="{FF2B5EF4-FFF2-40B4-BE49-F238E27FC236}">
                    <a16:creationId xmlns:a16="http://schemas.microsoft.com/office/drawing/2014/main" id="{3E49ECF0-E467-F91C-AB16-62BBB7A51F5E}"/>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7">
                <a:extLst>
                  <a:ext uri="{FF2B5EF4-FFF2-40B4-BE49-F238E27FC236}">
                    <a16:creationId xmlns:a16="http://schemas.microsoft.com/office/drawing/2014/main" id="{04BAC077-A540-AFD0-CF5A-59CD3820A0F9}"/>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8">
                <a:extLst>
                  <a:ext uri="{FF2B5EF4-FFF2-40B4-BE49-F238E27FC236}">
                    <a16:creationId xmlns:a16="http://schemas.microsoft.com/office/drawing/2014/main" id="{13AE4F5D-4092-A982-6DBD-38E7EB6BDBE9}"/>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9">
                <a:extLst>
                  <a:ext uri="{FF2B5EF4-FFF2-40B4-BE49-F238E27FC236}">
                    <a16:creationId xmlns:a16="http://schemas.microsoft.com/office/drawing/2014/main" id="{DC2BDB81-D3A4-3D36-C95E-7518EDC8A78B}"/>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0">
                <a:extLst>
                  <a:ext uri="{FF2B5EF4-FFF2-40B4-BE49-F238E27FC236}">
                    <a16:creationId xmlns:a16="http://schemas.microsoft.com/office/drawing/2014/main" id="{1C3F3562-B689-51F8-5E73-50295E76955E}"/>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ACCCC-0539-1E48-DA6C-AFC12C9C29B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371C119-80E0-D9E2-D6FE-7A01423CCE0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4312A41C-EF13-D91E-6EB6-4F940D204F48}"/>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02</a:t>
            </a:r>
          </a:p>
        </p:txBody>
      </p:sp>
      <p:sp>
        <p:nvSpPr>
          <p:cNvPr id="14" name="Rectangle 13">
            <a:extLst>
              <a:ext uri="{FF2B5EF4-FFF2-40B4-BE49-F238E27FC236}">
                <a16:creationId xmlns:a16="http://schemas.microsoft.com/office/drawing/2014/main" id="{F9234F9D-D421-0609-EEE7-BA354FF74B34}"/>
              </a:ext>
            </a:extLst>
          </p:cNvPr>
          <p:cNvSpPr/>
          <p:nvPr/>
        </p:nvSpPr>
        <p:spPr>
          <a:xfrm>
            <a:off x="3876675" y="3429000"/>
            <a:ext cx="6525758"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B539F430-2BF1-9220-E582-576BD36C4ADE}"/>
              </a:ext>
            </a:extLst>
          </p:cNvPr>
          <p:cNvSpPr txBox="1"/>
          <p:nvPr/>
        </p:nvSpPr>
        <p:spPr>
          <a:xfrm>
            <a:off x="4114800" y="3481298"/>
            <a:ext cx="62876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COMPRENSIÓN DE LAS </a:t>
            </a:r>
            <a:r>
              <a:rPr lang="en-US" sz="3600" b="1" spc="324" dirty="0">
                <a:solidFill>
                  <a:srgbClr val="242B62"/>
                </a:solidFill>
                <a:latin typeface="Calibri" panose="020F0502020204030204" pitchFamily="34" charset="0"/>
                <a:cs typeface="Calibri" panose="020F0502020204030204" pitchFamily="34" charset="0"/>
              </a:rPr>
              <a:t>APPS</a:t>
            </a: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 DE SALUD Y LAS TECNOLOGÍAS VESTIBLES</a:t>
            </a:r>
          </a:p>
        </p:txBody>
      </p:sp>
    </p:spTree>
    <p:extLst>
      <p:ext uri="{BB962C8B-B14F-4D97-AF65-F5344CB8AC3E}">
        <p14:creationId xmlns:p14="http://schemas.microsoft.com/office/powerpoint/2010/main" val="79599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78"/>
          <p:cNvSpPr txBox="1">
            <a:spLocks noGrp="1"/>
          </p:cNvSpPr>
          <p:nvPr>
            <p:ph type="body" idx="1"/>
          </p:nvPr>
        </p:nvSpPr>
        <p:spPr>
          <a:xfrm>
            <a:off x="448191" y="387062"/>
            <a:ext cx="4787310" cy="77585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b="1" dirty="0">
                <a:solidFill>
                  <a:srgbClr val="292668"/>
                </a:solidFill>
                <a:latin typeface="Calibri"/>
                <a:ea typeface="Calibri"/>
                <a:cs typeface="Calibri"/>
                <a:sym typeface="Calibri"/>
              </a:rPr>
              <a:t>¿Qué es una app?</a:t>
            </a:r>
            <a:endParaRPr dirty="0">
              <a:solidFill>
                <a:srgbClr val="292668"/>
              </a:solidFill>
            </a:endParaRPr>
          </a:p>
        </p:txBody>
      </p:sp>
      <p:pic>
        <p:nvPicPr>
          <p:cNvPr id="363" name="Google Shape;363;p78" descr="What is an App? Meaning, Types, and Importance - Spicework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65698" y="668388"/>
            <a:ext cx="5672979" cy="3810000"/>
          </a:xfrm>
          <a:prstGeom prst="rect">
            <a:avLst/>
          </a:prstGeom>
          <a:noFill/>
          <a:ln>
            <a:noFill/>
          </a:ln>
        </p:spPr>
      </p:pic>
      <p:sp>
        <p:nvSpPr>
          <p:cNvPr id="364" name="Google Shape;364;p78"/>
          <p:cNvSpPr txBox="1">
            <a:spLocks noGrp="1"/>
          </p:cNvSpPr>
          <p:nvPr>
            <p:ph type="body" idx="3"/>
          </p:nvPr>
        </p:nvSpPr>
        <p:spPr>
          <a:xfrm>
            <a:off x="448191" y="1371601"/>
            <a:ext cx="5478112" cy="370932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lt1"/>
              </a:buClr>
              <a:buSzPts val="2400"/>
              <a:buNone/>
            </a:pPr>
            <a:r>
              <a:rPr lang="en-US" b="1" dirty="0"/>
              <a:t>“</a:t>
            </a:r>
            <a:r>
              <a:rPr lang="en-US" b="1" dirty="0">
                <a:solidFill>
                  <a:schemeClr val="lt1"/>
                </a:solidFill>
                <a:latin typeface="Calibri"/>
                <a:ea typeface="Calibri"/>
                <a:cs typeface="Calibri"/>
                <a:sym typeface="Calibri"/>
              </a:rPr>
              <a:t>App</a:t>
            </a:r>
            <a:r>
              <a:rPr lang="en-US" b="1" dirty="0"/>
              <a:t>”</a:t>
            </a:r>
            <a:r>
              <a:rPr lang="en-US" b="1" dirty="0">
                <a:solidFill>
                  <a:schemeClr val="lt1"/>
                </a:solidFill>
                <a:latin typeface="Calibri"/>
                <a:ea typeface="Calibri"/>
                <a:cs typeface="Calibri"/>
                <a:sym typeface="Calibri"/>
              </a:rPr>
              <a:t> </a:t>
            </a:r>
            <a:r>
              <a:rPr lang="en-US" dirty="0">
                <a:solidFill>
                  <a:schemeClr val="lt1"/>
                </a:solidFill>
                <a:latin typeface="Calibri"/>
                <a:ea typeface="Calibri"/>
                <a:cs typeface="Calibri"/>
                <a:sym typeface="Calibri"/>
              </a:rPr>
              <a:t>es la abreviatura de </a:t>
            </a:r>
            <a:r>
              <a:rPr lang="en-US" b="1" i="1" dirty="0">
                <a:solidFill>
                  <a:srgbClr val="292668"/>
                </a:solidFill>
              </a:rPr>
              <a:t>“</a:t>
            </a:r>
            <a:r>
              <a:rPr lang="en-US" b="1" i="1" dirty="0" err="1">
                <a:solidFill>
                  <a:srgbClr val="292668"/>
                </a:solidFill>
                <a:latin typeface="Calibri"/>
                <a:ea typeface="Calibri"/>
                <a:cs typeface="Calibri"/>
                <a:sym typeface="Calibri"/>
              </a:rPr>
              <a:t>aplicación</a:t>
            </a:r>
            <a:r>
              <a:rPr lang="en-US" b="1" i="1" dirty="0">
                <a:solidFill>
                  <a:srgbClr val="292668"/>
                </a:solidFill>
                <a:latin typeface="Calibri"/>
                <a:ea typeface="Calibri"/>
                <a:cs typeface="Calibri"/>
                <a:sym typeface="Calibri"/>
              </a:rPr>
              <a:t>”</a:t>
            </a:r>
            <a:r>
              <a:rPr lang="en-US" dirty="0">
                <a:solidFill>
                  <a:schemeClr val="lt1"/>
                </a:solidFill>
                <a:latin typeface="Calibri"/>
                <a:ea typeface="Calibri"/>
                <a:cs typeface="Calibri"/>
                <a:sym typeface="Calibri"/>
              </a:rPr>
              <a:t>.</a:t>
            </a:r>
            <a:endParaRPr dirty="0"/>
          </a:p>
          <a:p>
            <a:pPr marL="0" lvl="0" indent="0" algn="l" rtl="0">
              <a:lnSpc>
                <a:spcPct val="100000"/>
              </a:lnSpc>
              <a:spcBef>
                <a:spcPts val="0"/>
              </a:spcBef>
              <a:spcAft>
                <a:spcPts val="0"/>
              </a:spcAft>
              <a:buClr>
                <a:schemeClr val="lt1"/>
              </a:buClr>
              <a:buSzPts val="2400"/>
              <a:buNone/>
            </a:pPr>
            <a:r>
              <a:rPr lang="en-US" dirty="0">
                <a:latin typeface="Calibri"/>
                <a:ea typeface="Calibri"/>
                <a:cs typeface="Calibri"/>
                <a:sym typeface="Calibri"/>
              </a:rPr>
              <a:t>Una </a:t>
            </a:r>
            <a:r>
              <a:rPr lang="en-US" b="1" dirty="0">
                <a:latin typeface="Calibri"/>
                <a:ea typeface="Calibri"/>
                <a:cs typeface="Calibri"/>
                <a:sym typeface="Calibri"/>
              </a:rPr>
              <a:t>app </a:t>
            </a:r>
            <a:r>
              <a:rPr lang="en-US" dirty="0">
                <a:latin typeface="Calibri"/>
                <a:ea typeface="Calibri"/>
                <a:cs typeface="Calibri"/>
                <a:sym typeface="Calibri"/>
              </a:rPr>
              <a:t>es un pequeño programa para tu móvil, tableta u ordenador que te permite realizar tareas, por ejemplo:</a:t>
            </a:r>
            <a:endParaRPr dirty="0"/>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Enviar mensajes</a:t>
            </a:r>
            <a:endParaRPr dirty="0">
              <a:solidFill>
                <a:srgbClr val="292668"/>
              </a:solidFill>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Leer las noticias</a:t>
            </a:r>
            <a:endParaRPr dirty="0">
              <a:solidFill>
                <a:srgbClr val="292668"/>
              </a:solidFill>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Consultar el tiempo</a:t>
            </a:r>
            <a:endParaRPr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Hacer un seguimiento de tu forma física o tu salud</a:t>
            </a:r>
            <a:endParaRPr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Recibir recordatorios</a:t>
            </a:r>
            <a:endParaRPr lang="en-US"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rPr>
              <a:t> Comprar online</a:t>
            </a:r>
            <a:endParaRPr dirty="0">
              <a:solidFill>
                <a:srgbClr val="292668"/>
              </a:solidFill>
            </a:endParaRPr>
          </a:p>
          <a:p>
            <a:pPr marL="0" lvl="0" indent="0" algn="l" rtl="0">
              <a:lnSpc>
                <a:spcPct val="100000"/>
              </a:lnSpc>
              <a:spcBef>
                <a:spcPts val="0"/>
              </a:spcBef>
              <a:spcAft>
                <a:spcPts val="0"/>
              </a:spcAft>
              <a:buClr>
                <a:schemeClr val="lt1"/>
              </a:buClr>
              <a:buSzPts val="2400"/>
              <a:buNone/>
            </a:pPr>
            <a:endParaRPr dirty="0">
              <a:solidFill>
                <a:srgbClr val="292668"/>
              </a:solidFill>
              <a:latin typeface="Calibri"/>
              <a:ea typeface="Calibri"/>
              <a:cs typeface="Calibri"/>
              <a:sym typeface="Calibri"/>
            </a:endParaRPr>
          </a:p>
        </p:txBody>
      </p:sp>
      <p:pic>
        <p:nvPicPr>
          <p:cNvPr id="362" name="Google Shape;362;p78"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820184" y="4463130"/>
            <a:ext cx="3845287" cy="311949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64ACC781-5523-22B1-EFD6-94FC0805F467}"/>
            </a:ext>
          </a:extLst>
        </p:cNvPr>
        <p:cNvGrpSpPr/>
        <p:nvPr/>
      </p:nvGrpSpPr>
      <p:grpSpPr>
        <a:xfrm>
          <a:off x="0" y="0"/>
          <a:ext cx="0" cy="0"/>
          <a:chOff x="0" y="0"/>
          <a:chExt cx="0" cy="0"/>
        </a:xfrm>
      </p:grpSpPr>
      <p:sp>
        <p:nvSpPr>
          <p:cNvPr id="388" name="Google Shape;388;p20">
            <a:extLst>
              <a:ext uri="{FF2B5EF4-FFF2-40B4-BE49-F238E27FC236}">
                <a16:creationId xmlns:a16="http://schemas.microsoft.com/office/drawing/2014/main" id="{DA6E193D-4704-8EFC-1884-F04EE01F415F}"/>
              </a:ext>
            </a:extLst>
          </p:cNvPr>
          <p:cNvSpPr txBox="1">
            <a:spLocks noGrp="1"/>
          </p:cNvSpPr>
          <p:nvPr>
            <p:ph type="body" idx="1"/>
          </p:nvPr>
        </p:nvSpPr>
        <p:spPr>
          <a:xfrm>
            <a:off x="1479846" y="351244"/>
            <a:ext cx="6769632" cy="697353"/>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¿Qué es </a:t>
            </a:r>
            <a:r>
              <a:rPr lang="da-DK" altLang="da-DK" b="1" dirty="0" err="1">
                <a:solidFill>
                  <a:srgbClr val="292668"/>
                </a:solidFill>
                <a:latin typeface="Calibri" panose="020F0502020204030204" pitchFamily="34" charset="0"/>
                <a:ea typeface="Calibri" panose="020F0502020204030204" pitchFamily="34" charset="0"/>
                <a:cs typeface="Calibri" panose="020F0502020204030204" pitchFamily="34" charset="0"/>
              </a:rPr>
              <a:t>una</a:t>
            </a: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 app de salud?</a:t>
            </a:r>
          </a:p>
        </p:txBody>
      </p:sp>
      <p:sp>
        <p:nvSpPr>
          <p:cNvPr id="389" name="Google Shape;389;p20">
            <a:extLst>
              <a:ext uri="{FF2B5EF4-FFF2-40B4-BE49-F238E27FC236}">
                <a16:creationId xmlns:a16="http://schemas.microsoft.com/office/drawing/2014/main" id="{F433213A-21CD-2E36-1DEC-CAFBF3F9A3D1}"/>
              </a:ext>
            </a:extLst>
          </p:cNvPr>
          <p:cNvSpPr txBox="1">
            <a:spLocks noGrp="1"/>
          </p:cNvSpPr>
          <p:nvPr>
            <p:ph type="body" idx="3"/>
          </p:nvPr>
        </p:nvSpPr>
        <p:spPr>
          <a:xfrm>
            <a:off x="1479845" y="1170704"/>
            <a:ext cx="5140029" cy="4021291"/>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Son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herramientas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digitales que recopilan información sencilla sobre tu vida diaria, como el número de pasos que das, cuánto tiempo duermes o tu frecuencia cardíaca. </a:t>
            </a:r>
          </a:p>
          <a:p>
            <a:pPr marL="0" lvl="0" indent="0" eaLnBrk="0" fontAlgn="base" hangingPunct="0">
              <a:lnSpc>
                <a:spcPct val="100000"/>
              </a:lnSpc>
              <a:spcBef>
                <a:spcPct val="0"/>
              </a:spcBef>
              <a:spcAft>
                <a:spcPct val="0"/>
              </a:spcAft>
              <a:buClrTx/>
              <a:buSzTx/>
            </a:pP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Te</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ofrecen una visión general clara y fácil de entender de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tus actividades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para que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puedas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detectar patrones a lo largo del tiempo.</a:t>
            </a:r>
          </a:p>
          <a:p>
            <a:pPr marL="0" lvl="0" indent="0" eaLnBrk="0" fontAlgn="base" hangingPunct="0">
              <a:lnSpc>
                <a:spcPct val="100000"/>
              </a:lnSpc>
              <a:spcBef>
                <a:spcPct val="0"/>
              </a:spcBef>
              <a:spcAft>
                <a:spcPct val="0"/>
              </a:spcAft>
              <a:buClrTx/>
              <a:buSzTx/>
            </a:pP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La app no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interpreta</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los datos por ti, sino que te los presenta para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que</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puedas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utilizarlos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tú</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mismo</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y comprender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mejor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tus hábitos y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tu</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bienestar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t>
            </a:r>
          </a:p>
        </p:txBody>
      </p:sp>
      <p:pic>
        <p:nvPicPr>
          <p:cNvPr id="2" name="Billede 4" descr="Et billede, der indeholder skærmbillede, tekst, Farverigt, design&#10;&#10;AI-genereret indhold kan være ukorrekt.">
            <a:extLst>
              <a:ext uri="{FF2B5EF4-FFF2-40B4-BE49-F238E27FC236}">
                <a16:creationId xmlns:a16="http://schemas.microsoft.com/office/drawing/2014/main" id="{C347C218-9717-FC5A-92E2-A8349CBD6ACC}"/>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948488" y="2884488"/>
            <a:ext cx="3895725" cy="3973512"/>
          </a:xfrm>
          <a:prstGeom prst="rect">
            <a:avLst/>
          </a:prstGeom>
        </p:spPr>
      </p:pic>
    </p:spTree>
    <p:extLst>
      <p:ext uri="{BB962C8B-B14F-4D97-AF65-F5344CB8AC3E}">
        <p14:creationId xmlns:p14="http://schemas.microsoft.com/office/powerpoint/2010/main" val="452904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01</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5" name="Google Shape;175;p2"/>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latin typeface="Calibri" panose="020F0502020204030204" pitchFamily="34" charset="0"/>
                <a:ea typeface="Calibri" panose="020F0502020204030204" pitchFamily="34" charset="0"/>
                <a:cs typeface="Calibri" panose="020F0502020204030204" pitchFamily="34" charset="0"/>
              </a:rPr>
              <a:t>Recordatorios basados en IA y seguimiento de la actividad</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6" name="Google Shape;176;p2"/>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02</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7" name="Google Shape;177;p2"/>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latin typeface="Calibri" panose="020F0502020204030204" pitchFamily="34" charset="0"/>
                <a:ea typeface="Calibri" panose="020F0502020204030204" pitchFamily="34" charset="0"/>
                <a:cs typeface="Calibri" panose="020F0502020204030204" pitchFamily="34" charset="0"/>
              </a:rPr>
              <a:t>Aplicaciones de salud y tecnologías wearables</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8" name="Google Shape;178;p2"/>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03</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9" name="Google Shape;179;p2"/>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Privacidad de los datos y confidencialidad de la información sanitaria</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0" name="Google Shape;180;p2"/>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dirty="0">
                <a:latin typeface="Calibri" panose="020F0502020204030204" pitchFamily="34" charset="0"/>
                <a:ea typeface="Calibri" panose="020F0502020204030204" pitchFamily="34" charset="0"/>
                <a:cs typeface="Calibri" panose="020F0502020204030204" pitchFamily="34" charset="0"/>
              </a:rPr>
              <a:t>04</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81" name="Google Shape;181;p2"/>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Riesgos, límites y ética de la IA en el ámbito sanitario</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2" name="Google Shape;182;p2"/>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05</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3" name="Google Shape;183;p2"/>
          <p:cNvSpPr txBox="1">
            <a:spLocks noGrp="1"/>
          </p:cNvSpPr>
          <p:nvPr>
            <p:ph type="body" idx="14"/>
          </p:nvPr>
        </p:nvSpPr>
        <p:spPr>
          <a:xfrm>
            <a:off x="2753780" y="5195146"/>
            <a:ext cx="8638120"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Saber cuándo confiar en la IA y cuándo buscar asesoramiento profesional</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4" name="Google Shape;184;p2"/>
          <p:cNvSpPr/>
          <p:nvPr/>
        </p:nvSpPr>
        <p:spPr>
          <a:xfrm>
            <a:off x="492582" y="1510607"/>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Montserrat"/>
              <a:ea typeface="Montserrat"/>
              <a:cs typeface="Montserrat"/>
              <a:sym typeface="Montserrat"/>
            </a:endParaRPr>
          </a:p>
        </p:txBody>
      </p:sp>
      <p:sp>
        <p:nvSpPr>
          <p:cNvPr id="185" name="Google Shape;185;p2"/>
          <p:cNvSpPr txBox="1"/>
          <p:nvPr/>
        </p:nvSpPr>
        <p:spPr>
          <a:xfrm>
            <a:off x="606266" y="1562905"/>
            <a:ext cx="18968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242B62"/>
                </a:solidFill>
                <a:latin typeface="Calibri"/>
                <a:ea typeface="Calibri"/>
                <a:cs typeface="Calibri"/>
                <a:sym typeface="Calibri"/>
              </a:rPr>
              <a:t>Índice</a:t>
            </a:r>
            <a:endParaRPr/>
          </a:p>
        </p:txBody>
      </p:sp>
      <p:pic>
        <p:nvPicPr>
          <p:cNvPr id="186" name="Google Shape;186;p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178028">
            <a:off x="-1316377" y="3967779"/>
            <a:ext cx="3845287" cy="3119494"/>
          </a:xfrm>
          <a:prstGeom prst="rect">
            <a:avLst/>
          </a:prstGeom>
          <a:noFill/>
          <a:ln>
            <a:noFill/>
          </a:ln>
        </p:spPr>
      </p:pic>
      <p:pic>
        <p:nvPicPr>
          <p:cNvPr id="187" name="Google Shape;187;p2"/>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393700" y="236538"/>
            <a:ext cx="11404600" cy="2222500"/>
          </a:xfrm>
          <a:prstGeom prst="rect">
            <a:avLst/>
          </a:prstGeom>
          <a:solidFill>
            <a:srgbClr val="D9D9D9"/>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5"/>
          <p:cNvSpPr txBox="1">
            <a:spLocks noGrp="1"/>
          </p:cNvSpPr>
          <p:nvPr>
            <p:ph type="body" idx="1"/>
          </p:nvPr>
        </p:nvSpPr>
        <p:spPr>
          <a:xfrm>
            <a:off x="1498458" y="591697"/>
            <a:ext cx="8973175" cy="697353"/>
          </a:xfrm>
          <a:prstGeom prst="rect">
            <a:avLst/>
          </a:prstGeom>
          <a:noFill/>
          <a:ln>
            <a:noFill/>
          </a:ln>
        </p:spPr>
        <p:txBody>
          <a:bodyPr spcFirstLastPara="1" wrap="square" lIns="91425" tIns="45700" rIns="91425" bIns="45700" anchor="t" anchorCtr="0">
            <a:normAutofit/>
          </a:bodyPr>
          <a:lstStyle/>
          <a:p>
            <a:pPr marL="0" indent="0"/>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¿Qué es un dispositivo wearable?</a:t>
            </a:r>
          </a:p>
          <a:p>
            <a:pPr marL="0" lvl="0" indent="0" algn="l" rtl="0">
              <a:lnSpc>
                <a:spcPct val="103333"/>
              </a:lnSpc>
              <a:spcBef>
                <a:spcPts val="0"/>
              </a:spcBef>
              <a:spcAft>
                <a:spcPts val="0"/>
              </a:spcAft>
              <a:buClr>
                <a:srgbClr val="242B62"/>
              </a:buClr>
              <a:buSzPts val="3600"/>
              <a:buNone/>
            </a:pPr>
            <a:endParaRPr dirty="0"/>
          </a:p>
        </p:txBody>
      </p:sp>
      <p:sp>
        <p:nvSpPr>
          <p:cNvPr id="426" name="Google Shape;426;p25"/>
          <p:cNvSpPr txBox="1">
            <a:spLocks noGrp="1"/>
          </p:cNvSpPr>
          <p:nvPr>
            <p:ph type="body" idx="2"/>
          </p:nvPr>
        </p:nvSpPr>
        <p:spPr>
          <a:xfrm>
            <a:off x="1498458" y="1617663"/>
            <a:ext cx="5560524" cy="4166788"/>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Los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dispositivos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wearables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vestibles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son pequeños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aparatos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normalmente un reloj inteligente o un monitor de actividad física,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que</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miden el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movimiento</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la frecuencia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cardíaca</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y la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actividad</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general a lo largo del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día</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Actúan como sensores que registran datos que una aplicación de salud puede mostrar en un formato fácil de leer.</a:t>
            </a:r>
          </a:p>
          <a:p>
            <a:pPr marL="0" lvl="0" indent="0" eaLnBrk="0" fontAlgn="base" hangingPunct="0">
              <a:lnSpc>
                <a:spcPct val="100000"/>
              </a:lnSpc>
              <a:spcBef>
                <a:spcPct val="0"/>
              </a:spcBef>
              <a:spcAft>
                <a:spcPct val="0"/>
              </a:spcAft>
              <a:buClrTx/>
              <a:buSzTx/>
            </a:pP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Los dispositivos wearables te</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permiten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acceder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mediciones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en tiempo real, pero no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evalúan la salud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ni los síntomas: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simplemente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muestran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lo que se está midiendo</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t>
            </a:r>
          </a:p>
        </p:txBody>
      </p:sp>
      <p:grpSp>
        <p:nvGrpSpPr>
          <p:cNvPr id="427" name="Google Shape;427;p25"/>
          <p:cNvGrpSpPr/>
          <p:nvPr/>
        </p:nvGrpSpPr>
        <p:grpSpPr>
          <a:xfrm>
            <a:off x="8399463" y="2397919"/>
            <a:ext cx="546100" cy="546100"/>
            <a:chOff x="6483350" y="2427288"/>
            <a:chExt cx="546100" cy="546100"/>
          </a:xfrm>
        </p:grpSpPr>
        <p:sp>
          <p:nvSpPr>
            <p:cNvPr id="428" name="Google Shape;428;p25"/>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29" name="Google Shape;429;p25"/>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0" name="Google Shape;430;p25"/>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grpSp>
        <p:nvGrpSpPr>
          <p:cNvPr id="431" name="Google Shape;431;p25"/>
          <p:cNvGrpSpPr/>
          <p:nvPr/>
        </p:nvGrpSpPr>
        <p:grpSpPr>
          <a:xfrm>
            <a:off x="8365332" y="1071563"/>
            <a:ext cx="614363" cy="546100"/>
            <a:chOff x="6480175" y="1214438"/>
            <a:chExt cx="614363" cy="546100"/>
          </a:xfrm>
        </p:grpSpPr>
        <p:sp>
          <p:nvSpPr>
            <p:cNvPr id="432" name="Google Shape;432;p25"/>
            <p:cNvSpPr/>
            <p:nvPr/>
          </p:nvSpPr>
          <p:spPr>
            <a:xfrm>
              <a:off x="6480175" y="1214438"/>
              <a:ext cx="614363" cy="546100"/>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3" name="Google Shape;433;p25"/>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4" name="Google Shape;434;p25"/>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5" name="Google Shape;435;p25"/>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pic>
        <p:nvPicPr>
          <p:cNvPr id="7" name="Billede 6" descr="Et billede, der indeholder se, ur, Brand, Dagligdags ting&#10;&#10;AI-genereret indhold kan være ukorrekt.">
            <a:extLst>
              <a:ext uri="{FF2B5EF4-FFF2-40B4-BE49-F238E27FC236}">
                <a16:creationId xmlns:a16="http://schemas.microsoft.com/office/drawing/2014/main" id="{1AC0960D-C799-7920-650B-71C11708DDD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513656" y="1163638"/>
            <a:ext cx="3219269" cy="502196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30755" y="3331527"/>
            <a:ext cx="2007327" cy="2974563"/>
          </a:xfrm>
          <a:prstGeom prst="rect">
            <a:avLst/>
          </a:prstGeom>
          <a:solidFill>
            <a:srgbClr val="BFBFBF"/>
          </a:solidFill>
          <a:ln>
            <a:noFill/>
          </a:ln>
        </p:spPr>
      </p:pic>
      <p:pic>
        <p:nvPicPr>
          <p:cNvPr id="404" name="Google Shape;404;p80" descr="Et billede, der indeholder tekst, skærmbillede, Mobiltelefon, multimedier&#10;&#10;AI-genereret indhold kan være ukorrek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80376" y="1048596"/>
            <a:ext cx="1919900" cy="3532087"/>
          </a:xfrm>
          <a:prstGeom prst="rect">
            <a:avLst/>
          </a:prstGeom>
          <a:noFill/>
          <a:ln>
            <a:noFill/>
          </a:ln>
        </p:spPr>
      </p:pic>
      <p:pic>
        <p:nvPicPr>
          <p:cNvPr id="405" name="Google Shape;405;p80" descr="A colorful circles with white lines and dots&#10;&#10;AI-generated content may be incorrec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2" name="TextBox 1">
            <a:extLst>
              <a:ext uri="{FF2B5EF4-FFF2-40B4-BE49-F238E27FC236}">
                <a16:creationId xmlns:a16="http://schemas.microsoft.com/office/drawing/2014/main" id="{C2D8F908-DC49-598D-46F8-CCDB8B2D59DF}"/>
              </a:ext>
            </a:extLst>
          </p:cNvPr>
          <p:cNvSpPr txBox="1"/>
          <p:nvPr/>
        </p:nvSpPr>
        <p:spPr>
          <a:xfrm>
            <a:off x="11744325" y="4476750"/>
            <a:ext cx="323850" cy="2266950"/>
          </a:xfrm>
          <a:prstGeom prst="rect">
            <a:avLst/>
          </a:prstGeom>
          <a:solidFill>
            <a:schemeClr val="bg1"/>
          </a:solidFill>
        </p:spPr>
        <p:txBody>
          <a:bodyPr wrap="square" rtlCol="0">
            <a:spAutoFit/>
          </a:bodyPr>
          <a:lstStyle/>
          <a:p>
            <a:endParaRPr lang="en-IE" dirty="0"/>
          </a:p>
        </p:txBody>
      </p:sp>
      <p:sp>
        <p:nvSpPr>
          <p:cNvPr id="406" name="Google Shape;406;p80"/>
          <p:cNvSpPr txBox="1">
            <a:spLocks noGrp="1"/>
          </p:cNvSpPr>
          <p:nvPr>
            <p:ph type="body" idx="3"/>
          </p:nvPr>
        </p:nvSpPr>
        <p:spPr>
          <a:xfrm>
            <a:off x="4152902" y="940392"/>
            <a:ext cx="7915274" cy="402129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¿Qué miden realmente las apps de salud y los dispositivos wearables?</a:t>
            </a:r>
            <a:endParaRPr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Los dispositivos wearables miden datos sencillos: frecuencia cardíaca, pasos, sueño y actividad. Ofrecen una </a:t>
            </a:r>
            <a:r>
              <a:rPr lang="en-US" sz="2000" dirty="0" err="1">
                <a:solidFill>
                  <a:srgbClr val="292668"/>
                </a:solidFill>
                <a:latin typeface="Calibri"/>
                <a:ea typeface="Calibri"/>
                <a:cs typeface="Calibri"/>
                <a:sym typeface="Calibri"/>
              </a:rPr>
              <a:t>visión</a:t>
            </a:r>
            <a:r>
              <a:rPr lang="en-US" sz="2000" dirty="0">
                <a:solidFill>
                  <a:srgbClr val="292668"/>
                </a:solidFill>
                <a:latin typeface="Calibri"/>
                <a:ea typeface="Calibri"/>
                <a:cs typeface="Calibri"/>
                <a:sym typeface="Calibri"/>
              </a:rPr>
              <a:t> general, no un diagnóstico.</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Qué te indican los iconos y los gráficos</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Un corazón significa frecuencia cardíaca, una luna significa sueño y una huella significa pasos. Los gráficos simplemente muestran </a:t>
            </a:r>
            <a:r>
              <a:rPr lang="en-US" sz="2000" i="1" dirty="0">
                <a:solidFill>
                  <a:srgbClr val="292668"/>
                </a:solidFill>
                <a:latin typeface="Calibri"/>
                <a:ea typeface="Calibri"/>
                <a:cs typeface="Calibri"/>
                <a:sym typeface="Calibri"/>
              </a:rPr>
              <a:t>cuándo </a:t>
            </a:r>
            <a:r>
              <a:rPr lang="en-US" sz="2000" dirty="0">
                <a:solidFill>
                  <a:srgbClr val="292668"/>
                </a:solidFill>
                <a:latin typeface="Calibri"/>
                <a:ea typeface="Calibri"/>
                <a:cs typeface="Calibri"/>
                <a:sym typeface="Calibri"/>
              </a:rPr>
              <a:t>ha ocurrido algo, no si es bueno o malo.</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Cómo navegar por una aplicación de salud</a:t>
            </a:r>
            <a:endParaRPr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La mayoría de las apps tienen una pantalla de inicio donde se muestran claramente las cifras de hoy. Solo necesitas conocer unos </a:t>
            </a:r>
            <a:r>
              <a:rPr lang="en-US" sz="2000" dirty="0" err="1">
                <a:solidFill>
                  <a:srgbClr val="292668"/>
                </a:solidFill>
                <a:latin typeface="Calibri"/>
                <a:ea typeface="Calibri"/>
                <a:cs typeface="Calibri"/>
                <a:sym typeface="Calibri"/>
              </a:rPr>
              <a:t>pocos</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botones</a:t>
            </a:r>
            <a:r>
              <a:rPr lang="en-US" sz="2000" dirty="0">
                <a:solidFill>
                  <a:srgbClr val="292668"/>
                </a:solidFill>
                <a:latin typeface="Calibri"/>
                <a:ea typeface="Calibri"/>
                <a:cs typeface="Calibri"/>
                <a:sym typeface="Calibri"/>
              </a:rPr>
              <a:t>.</a:t>
            </a: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❓Para qué puedes utilizar la información</a:t>
            </a:r>
            <a:endParaRPr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Las cifras te ayudan a detectar pequeños patrones: “Ayer </a:t>
            </a:r>
            <a:r>
              <a:rPr lang="en-US" sz="2000" dirty="0" err="1">
                <a:solidFill>
                  <a:srgbClr val="292668"/>
                </a:solidFill>
                <a:latin typeface="Calibri"/>
                <a:ea typeface="Calibri"/>
                <a:cs typeface="Calibri"/>
                <a:sym typeface="Calibri"/>
              </a:rPr>
              <a:t>caminé</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más</a:t>
            </a:r>
            <a:r>
              <a:rPr lang="en-US" sz="2000" dirty="0">
                <a:solidFill>
                  <a:srgbClr val="292668"/>
                </a:solidFill>
              </a:rPr>
              <a:t>” </a:t>
            </a:r>
            <a:r>
              <a:rPr lang="en-US" sz="2000" dirty="0">
                <a:solidFill>
                  <a:srgbClr val="292668"/>
                </a:solidFill>
                <a:latin typeface="Calibri"/>
                <a:ea typeface="Calibri"/>
                <a:cs typeface="Calibri"/>
                <a:sym typeface="Calibri"/>
              </a:rPr>
              <a:t>o “</a:t>
            </a:r>
            <a:r>
              <a:rPr lang="en-US" sz="2000" dirty="0" err="1">
                <a:solidFill>
                  <a:srgbClr val="292668"/>
                </a:solidFill>
              </a:rPr>
              <a:t>D</a:t>
            </a:r>
            <a:r>
              <a:rPr lang="en-US" sz="2000" dirty="0" err="1">
                <a:solidFill>
                  <a:srgbClr val="292668"/>
                </a:solidFill>
                <a:latin typeface="Calibri"/>
                <a:ea typeface="Calibri"/>
                <a:cs typeface="Calibri"/>
                <a:sym typeface="Calibri"/>
              </a:rPr>
              <a:t>ormí</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menos</a:t>
            </a:r>
            <a:r>
              <a:rPr lang="en-US" sz="2000" dirty="0">
                <a:solidFill>
                  <a:srgbClr val="292668"/>
                </a:solidFill>
                <a:latin typeface="Calibri"/>
                <a:ea typeface="Calibri"/>
                <a:cs typeface="Calibri"/>
                <a:sym typeface="Calibri"/>
              </a:rPr>
              <a:t>”. Son una herramienta para la reflexión, no unas reglas.</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❗Cómo evaluar si una aplicación es fiable</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Una </a:t>
            </a:r>
            <a:r>
              <a:rPr lang="en-US" sz="2000" dirty="0" err="1">
                <a:solidFill>
                  <a:srgbClr val="292668"/>
                </a:solidFill>
                <a:latin typeface="Calibri"/>
                <a:ea typeface="Calibri"/>
                <a:cs typeface="Calibri"/>
                <a:sym typeface="Calibri"/>
              </a:rPr>
              <a:t>buena</a:t>
            </a:r>
            <a:r>
              <a:rPr lang="en-US" sz="2000" dirty="0">
                <a:solidFill>
                  <a:srgbClr val="292668"/>
                </a:solidFill>
                <a:latin typeface="Calibri"/>
                <a:ea typeface="Calibri"/>
                <a:cs typeface="Calibri"/>
                <a:sym typeface="Calibri"/>
              </a:rPr>
              <a:t> app indica </a:t>
            </a:r>
            <a:r>
              <a:rPr lang="en-US" sz="2000" dirty="0" err="1">
                <a:solidFill>
                  <a:srgbClr val="292668"/>
                </a:solidFill>
                <a:latin typeface="Calibri"/>
                <a:ea typeface="Calibri"/>
                <a:cs typeface="Calibri"/>
                <a:sym typeface="Calibri"/>
              </a:rPr>
              <a:t>quién</a:t>
            </a:r>
            <a:r>
              <a:rPr lang="en-US" sz="2000" dirty="0">
                <a:solidFill>
                  <a:srgbClr val="292668"/>
                </a:solidFill>
                <a:latin typeface="Calibri"/>
                <a:ea typeface="Calibri"/>
                <a:cs typeface="Calibri"/>
                <a:sym typeface="Calibri"/>
              </a:rPr>
              <a:t> está detrás de ella y para qué se </a:t>
            </a:r>
            <a:r>
              <a:rPr lang="en-US" sz="2000" dirty="0" err="1">
                <a:solidFill>
                  <a:srgbClr val="292668"/>
                </a:solidFill>
                <a:latin typeface="Calibri"/>
                <a:ea typeface="Calibri"/>
                <a:cs typeface="Calibri"/>
                <a:sym typeface="Calibri"/>
              </a:rPr>
              <a:t>usan</a:t>
            </a:r>
            <a:r>
              <a:rPr lang="en-US" sz="2000" dirty="0">
                <a:solidFill>
                  <a:srgbClr val="292668"/>
                </a:solidFill>
                <a:latin typeface="Calibri"/>
                <a:ea typeface="Calibri"/>
                <a:cs typeface="Calibri"/>
                <a:sym typeface="Calibri"/>
              </a:rPr>
              <a:t> los datos. Deberías </a:t>
            </a:r>
            <a:r>
              <a:rPr lang="en-US" sz="2000" dirty="0" err="1">
                <a:solidFill>
                  <a:srgbClr val="292668"/>
                </a:solidFill>
                <a:latin typeface="Calibri"/>
                <a:ea typeface="Calibri"/>
                <a:cs typeface="Calibri"/>
                <a:sym typeface="Calibri"/>
              </a:rPr>
              <a:t>poder</a:t>
            </a:r>
            <a:r>
              <a:rPr lang="en-US" sz="2000" dirty="0">
                <a:solidFill>
                  <a:srgbClr val="292668"/>
                </a:solidFill>
                <a:latin typeface="Calibri"/>
                <a:ea typeface="Calibri"/>
                <a:cs typeface="Calibri"/>
                <a:sym typeface="Calibri"/>
              </a:rPr>
              <a:t> no compartir datos y seguir utilizando la app.</a:t>
            </a:r>
            <a:endParaRPr dirty="0"/>
          </a:p>
        </p:txBody>
      </p:sp>
      <p:sp>
        <p:nvSpPr>
          <p:cNvPr id="3" name="Google Shape;388;p20">
            <a:extLst>
              <a:ext uri="{FF2B5EF4-FFF2-40B4-BE49-F238E27FC236}">
                <a16:creationId xmlns:a16="http://schemas.microsoft.com/office/drawing/2014/main" id="{9CCFEEFB-D8C4-9C94-5665-27942760B95E}"/>
              </a:ext>
            </a:extLst>
          </p:cNvPr>
          <p:cNvSpPr txBox="1">
            <a:spLocks noGrp="1"/>
          </p:cNvSpPr>
          <p:nvPr>
            <p:ph type="body" idx="1"/>
          </p:nvPr>
        </p:nvSpPr>
        <p:spPr>
          <a:xfrm>
            <a:off x="4299246" y="141694"/>
            <a:ext cx="5354810" cy="697353"/>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a:t>
            </a:r>
            <a:r>
              <a:rPr lang="da-DK" altLang="da-DK" b="1" dirty="0" err="1">
                <a:solidFill>
                  <a:srgbClr val="292668"/>
                </a:solidFill>
                <a:latin typeface="Calibri" panose="020F0502020204030204" pitchFamily="34" charset="0"/>
                <a:ea typeface="Calibri" panose="020F0502020204030204" pitchFamily="34" charset="0"/>
                <a:cs typeface="Calibri" panose="020F0502020204030204" pitchFamily="34" charset="0"/>
              </a:rPr>
              <a:t>Utilizas</a:t>
            </a: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 apps de salud?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F8A6048-A9A2-D9C8-CF65-13D57642774A}"/>
              </a:ext>
            </a:extLst>
          </p:cNvPr>
          <p:cNvSpPr>
            <a:spLocks noGrp="1"/>
          </p:cNvSpPr>
          <p:nvPr>
            <p:ph type="pic" idx="2"/>
          </p:nvPr>
        </p:nvSpPr>
        <p:spPr/>
        <p:txBody>
          <a:bodyPr/>
          <a:lstStyle/>
          <a:p>
            <a:endParaRPr lang="en-IE"/>
          </a:p>
        </p:txBody>
      </p:sp>
      <p:sp>
        <p:nvSpPr>
          <p:cNvPr id="3" name="Text Placeholder 2">
            <a:extLst>
              <a:ext uri="{FF2B5EF4-FFF2-40B4-BE49-F238E27FC236}">
                <a16:creationId xmlns:a16="http://schemas.microsoft.com/office/drawing/2014/main" id="{629B555F-56A0-E9BA-127B-8705C0ED6906}"/>
              </a:ext>
            </a:extLst>
          </p:cNvPr>
          <p:cNvSpPr>
            <a:spLocks noGrp="1"/>
          </p:cNvSpPr>
          <p:nvPr>
            <p:ph type="body" idx="1"/>
          </p:nvPr>
        </p:nvSpPr>
        <p:spPr>
          <a:xfrm>
            <a:off x="5515221" y="851778"/>
            <a:ext cx="5719513" cy="697353"/>
          </a:xfrm>
        </p:spPr>
        <p:txBody>
          <a:bodyPr>
            <a:noAutofit/>
          </a:bodyPr>
          <a:lstStyle/>
          <a:p>
            <a:r>
              <a:rPr lang="en-IE" b="1" dirty="0"/>
              <a:t>Cómo usar el móvil como podómetro</a:t>
            </a:r>
          </a:p>
        </p:txBody>
      </p:sp>
      <p:sp>
        <p:nvSpPr>
          <p:cNvPr id="4" name="Text Placeholder 3">
            <a:extLst>
              <a:ext uri="{FF2B5EF4-FFF2-40B4-BE49-F238E27FC236}">
                <a16:creationId xmlns:a16="http://schemas.microsoft.com/office/drawing/2014/main" id="{227D5818-2619-698F-3919-21E4A3F96BB3}"/>
              </a:ext>
            </a:extLst>
          </p:cNvPr>
          <p:cNvSpPr>
            <a:spLocks noGrp="1"/>
          </p:cNvSpPr>
          <p:nvPr>
            <p:ph type="body" idx="3"/>
          </p:nvPr>
        </p:nvSpPr>
        <p:spPr>
          <a:xfrm>
            <a:off x="6794333" y="2363856"/>
            <a:ext cx="4545176" cy="3283543"/>
          </a:xfrm>
        </p:spPr>
        <p:txBody>
          <a:bodyPr/>
          <a:lstStyle/>
          <a:p>
            <a:r>
              <a:rPr lang="en-IE" dirty="0">
                <a:solidFill>
                  <a:srgbClr val="292668"/>
                </a:solidFill>
              </a:rPr>
              <a:t>Mira estos breves vídeos para aprender a contar tus pasos sin necesidad de un dispositivo wearable: solo tienes que llevar el móvil contigo mientras caminas o haces ejercicio.</a:t>
            </a:r>
          </a:p>
          <a:p>
            <a:endParaRPr lang="en-IE" dirty="0">
              <a:solidFill>
                <a:srgbClr val="292668"/>
              </a:solidFill>
            </a:endParaRPr>
          </a:p>
          <a:p>
            <a:r>
              <a:rPr lang="en-US" dirty="0">
                <a:solidFill>
                  <a:srgbClr val="292668"/>
                </a:solidFill>
                <a:hlinkClick r:id="rId3">
                  <a:extLst>
                    <a:ext uri="{A12FA001-AC4F-418D-AE19-62706E023703}">
                      <ahyp:hlinkClr xmlns:ahyp="http://schemas.microsoft.com/office/drawing/2018/hyperlinkcolor" val="tx"/>
                    </a:ext>
                  </a:extLst>
                </a:hlinkClick>
              </a:rPr>
              <a:t>¡Cómo contar los pasos en un Samsung Galaxy sin reloj!</a:t>
            </a:r>
            <a:endParaRPr lang="en-IE" dirty="0">
              <a:solidFill>
                <a:srgbClr val="292668"/>
              </a:solidFill>
            </a:endParaRPr>
          </a:p>
        </p:txBody>
      </p:sp>
      <p:sp>
        <p:nvSpPr>
          <p:cNvPr id="7" name="TextBox 6">
            <a:extLst>
              <a:ext uri="{FF2B5EF4-FFF2-40B4-BE49-F238E27FC236}">
                <a16:creationId xmlns:a16="http://schemas.microsoft.com/office/drawing/2014/main" id="{5088871B-9281-1F8C-AF54-580268C98D4C}"/>
              </a:ext>
            </a:extLst>
          </p:cNvPr>
          <p:cNvSpPr txBox="1"/>
          <p:nvPr/>
        </p:nvSpPr>
        <p:spPr>
          <a:xfrm>
            <a:off x="1182924" y="6408837"/>
            <a:ext cx="6848272" cy="307777"/>
          </a:xfrm>
          <a:prstGeom prst="rect">
            <a:avLst/>
          </a:prstGeom>
          <a:noFill/>
        </p:spPr>
        <p:txBody>
          <a:bodyPr wrap="square">
            <a:spAutoFit/>
          </a:bodyPr>
          <a:lstStyle/>
          <a:p>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Cómo contar los pasos en un iPhone sin Apple Watch - YouTube</a:t>
            </a:r>
            <a:endParaRPr lang="en-IE"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 name="Graphic 4">
            <a:extLst>
              <a:ext uri="{FF2B5EF4-FFF2-40B4-BE49-F238E27FC236}">
                <a16:creationId xmlns:a16="http://schemas.microsoft.com/office/drawing/2014/main" id="{F686C2DD-34E2-BB93-7803-0E229F7E3AC8}"/>
              </a:ext>
            </a:extLst>
          </p:cNvPr>
          <p:cNvGrpSpPr/>
          <p:nvPr/>
        </p:nvGrpSpPr>
        <p:grpSpPr>
          <a:xfrm rot="18986839">
            <a:off x="7345720" y="5898295"/>
            <a:ext cx="416812" cy="946355"/>
            <a:chOff x="9129274" y="2719113"/>
            <a:chExt cx="717139" cy="1386497"/>
          </a:xfrm>
          <a:solidFill>
            <a:srgbClr val="242B62"/>
          </a:solidFill>
        </p:grpSpPr>
        <p:grpSp>
          <p:nvGrpSpPr>
            <p:cNvPr id="9" name="Graphic 4">
              <a:extLst>
                <a:ext uri="{FF2B5EF4-FFF2-40B4-BE49-F238E27FC236}">
                  <a16:creationId xmlns:a16="http://schemas.microsoft.com/office/drawing/2014/main" id="{CFCBDA40-4B99-13A5-4BF5-76D105A5DBEF}"/>
                </a:ext>
              </a:extLst>
            </p:cNvPr>
            <p:cNvGrpSpPr/>
            <p:nvPr/>
          </p:nvGrpSpPr>
          <p:grpSpPr>
            <a:xfrm>
              <a:off x="9159507" y="2719113"/>
              <a:ext cx="446280" cy="440141"/>
              <a:chOff x="9159507" y="2719113"/>
              <a:chExt cx="446280" cy="440141"/>
            </a:xfrm>
            <a:grpFill/>
          </p:grpSpPr>
          <p:sp>
            <p:nvSpPr>
              <p:cNvPr id="18" name="Freeform 21">
                <a:extLst>
                  <a:ext uri="{FF2B5EF4-FFF2-40B4-BE49-F238E27FC236}">
                    <a16:creationId xmlns:a16="http://schemas.microsoft.com/office/drawing/2014/main" id="{D03F6AC3-498C-6E5E-1835-C01D9DA4E68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9" name="Freeform 22">
                <a:extLst>
                  <a:ext uri="{FF2B5EF4-FFF2-40B4-BE49-F238E27FC236}">
                    <a16:creationId xmlns:a16="http://schemas.microsoft.com/office/drawing/2014/main" id="{677EFD8A-054B-F959-7B28-B007C0FB187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10" name="Graphic 4">
              <a:extLst>
                <a:ext uri="{FF2B5EF4-FFF2-40B4-BE49-F238E27FC236}">
                  <a16:creationId xmlns:a16="http://schemas.microsoft.com/office/drawing/2014/main" id="{E96BAC71-391F-A486-EAE3-7D69AA19266B}"/>
                </a:ext>
              </a:extLst>
            </p:cNvPr>
            <p:cNvGrpSpPr/>
            <p:nvPr/>
          </p:nvGrpSpPr>
          <p:grpSpPr>
            <a:xfrm>
              <a:off x="9129274" y="2893887"/>
              <a:ext cx="717139" cy="1211724"/>
              <a:chOff x="9129274" y="2893887"/>
              <a:chExt cx="717139" cy="1211724"/>
            </a:xfrm>
            <a:grpFill/>
          </p:grpSpPr>
          <p:sp>
            <p:nvSpPr>
              <p:cNvPr id="11" name="Freeform 14">
                <a:extLst>
                  <a:ext uri="{FF2B5EF4-FFF2-40B4-BE49-F238E27FC236}">
                    <a16:creationId xmlns:a16="http://schemas.microsoft.com/office/drawing/2014/main" id="{D08A1E4F-F065-C2DE-6A62-030A1215269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5">
                <a:extLst>
                  <a:ext uri="{FF2B5EF4-FFF2-40B4-BE49-F238E27FC236}">
                    <a16:creationId xmlns:a16="http://schemas.microsoft.com/office/drawing/2014/main" id="{F6363A3A-B66C-7BBB-8D92-AF566208C9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6">
                <a:extLst>
                  <a:ext uri="{FF2B5EF4-FFF2-40B4-BE49-F238E27FC236}">
                    <a16:creationId xmlns:a16="http://schemas.microsoft.com/office/drawing/2014/main" id="{F726F8B4-B599-9A00-AB9C-9BD265C95F2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7">
                <a:extLst>
                  <a:ext uri="{FF2B5EF4-FFF2-40B4-BE49-F238E27FC236}">
                    <a16:creationId xmlns:a16="http://schemas.microsoft.com/office/drawing/2014/main" id="{80FCE594-1F1C-B486-E80A-FDA10ACA995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18">
                <a:extLst>
                  <a:ext uri="{FF2B5EF4-FFF2-40B4-BE49-F238E27FC236}">
                    <a16:creationId xmlns:a16="http://schemas.microsoft.com/office/drawing/2014/main" id="{F5B0235E-5142-DCBC-24FB-D78D9411B0D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6" name="Freeform 19">
                <a:extLst>
                  <a:ext uri="{FF2B5EF4-FFF2-40B4-BE49-F238E27FC236}">
                    <a16:creationId xmlns:a16="http://schemas.microsoft.com/office/drawing/2014/main" id="{8DAB3B12-1CDA-6B6D-92BD-22F4F6126F4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7" name="Freeform 20">
                <a:extLst>
                  <a:ext uri="{FF2B5EF4-FFF2-40B4-BE49-F238E27FC236}">
                    <a16:creationId xmlns:a16="http://schemas.microsoft.com/office/drawing/2014/main" id="{98BC1E00-103F-4BBB-A744-752D4580756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pic>
        <p:nvPicPr>
          <p:cNvPr id="6" name="Elementos multimedia en línea 5" descr="Cómo medir tus pasos diarios desde tu iPhone (sin Apple Watch)">
            <a:hlinkClick r:id="" action="ppaction://media"/>
            <a:extLst>
              <a:ext uri="{FF2B5EF4-FFF2-40B4-BE49-F238E27FC236}">
                <a16:creationId xmlns:a16="http://schemas.microsoft.com/office/drawing/2014/main" id="{9CED4A06-7435-7B55-C9C2-EAEA85B2BB47}"/>
              </a:ext>
            </a:extLst>
          </p:cNvPr>
          <p:cNvPicPr>
            <a:picLocks noRot="1" noChangeAspect="1"/>
          </p:cNvPicPr>
          <p:nvPr>
            <a:videoFile r:link="rId1"/>
          </p:nvPr>
        </p:nvPicPr>
        <p:blipFill>
          <a:blip r:embed="rId5"/>
          <a:stretch>
            <a:fillRect/>
          </a:stretch>
        </p:blipFill>
        <p:spPr>
          <a:xfrm>
            <a:off x="1065181" y="2768403"/>
            <a:ext cx="5095568" cy="3090444"/>
          </a:xfrm>
          <a:prstGeom prst="rect">
            <a:avLst/>
          </a:prstGeom>
        </p:spPr>
      </p:pic>
    </p:spTree>
    <p:extLst>
      <p:ext uri="{BB962C8B-B14F-4D97-AF65-F5344CB8AC3E}">
        <p14:creationId xmlns:p14="http://schemas.microsoft.com/office/powerpoint/2010/main" val="192873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81"/>
          <p:cNvSpPr txBox="1">
            <a:spLocks noGrp="1"/>
          </p:cNvSpPr>
          <p:nvPr>
            <p:ph type="body" idx="1"/>
          </p:nvPr>
        </p:nvSpPr>
        <p:spPr>
          <a:xfrm>
            <a:off x="897454" y="620201"/>
            <a:ext cx="949012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solidFill>
                  <a:schemeClr val="lt1"/>
                </a:solidFill>
                <a:latin typeface="Calibri"/>
                <a:ea typeface="Calibri"/>
                <a:cs typeface="Calibri"/>
                <a:sym typeface="Calibri"/>
              </a:rPr>
              <a:t>Consejos sobre ética, datos y funcionalidad</a:t>
            </a:r>
            <a:endParaRPr/>
          </a:p>
          <a:p>
            <a:pPr marL="0" lvl="0" indent="0" algn="l" rtl="0">
              <a:lnSpc>
                <a:spcPct val="90000"/>
              </a:lnSpc>
              <a:spcBef>
                <a:spcPts val="0"/>
              </a:spcBef>
              <a:spcAft>
                <a:spcPts val="0"/>
              </a:spcAft>
              <a:buSzPts val="3600"/>
              <a:buNone/>
            </a:pPr>
            <a:endParaRPr/>
          </a:p>
          <a:p>
            <a:pPr marL="0" lvl="0" indent="0" algn="l" rtl="0">
              <a:lnSpc>
                <a:spcPct val="90000"/>
              </a:lnSpc>
              <a:spcBef>
                <a:spcPts val="0"/>
              </a:spcBef>
              <a:spcAft>
                <a:spcPts val="0"/>
              </a:spcAft>
              <a:buClr>
                <a:schemeClr val="lt1"/>
              </a:buClr>
              <a:buSzPts val="3600"/>
              <a:buNone/>
            </a:pPr>
            <a:endParaRPr/>
          </a:p>
        </p:txBody>
      </p:sp>
      <p:sp>
        <p:nvSpPr>
          <p:cNvPr id="412" name="Google Shape;412;p81"/>
          <p:cNvSpPr/>
          <p:nvPr/>
        </p:nvSpPr>
        <p:spPr>
          <a:xfrm>
            <a:off x="199738" y="3675432"/>
            <a:ext cx="2791328" cy="2668218"/>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3" name="Google Shape;413;p81"/>
          <p:cNvSpPr/>
          <p:nvPr/>
        </p:nvSpPr>
        <p:spPr>
          <a:xfrm>
            <a:off x="897454" y="2240425"/>
            <a:ext cx="1581755" cy="1700704"/>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chemeClr val="lt1"/>
              </a:solidFill>
              <a:latin typeface="Calibri"/>
              <a:ea typeface="Calibri"/>
              <a:cs typeface="Calibri"/>
              <a:sym typeface="Calibri"/>
            </a:endParaRPr>
          </a:p>
        </p:txBody>
      </p:sp>
      <p:sp>
        <p:nvSpPr>
          <p:cNvPr id="414" name="Google Shape;414;p81"/>
          <p:cNvSpPr/>
          <p:nvPr/>
        </p:nvSpPr>
        <p:spPr>
          <a:xfrm>
            <a:off x="3255019" y="3675432"/>
            <a:ext cx="2644101" cy="266821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5" name="Google Shape;415;p81"/>
          <p:cNvSpPr/>
          <p:nvPr/>
        </p:nvSpPr>
        <p:spPr>
          <a:xfrm>
            <a:off x="3768972" y="2190522"/>
            <a:ext cx="1708297"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6" name="Google Shape;416;p81"/>
          <p:cNvSpPr/>
          <p:nvPr/>
        </p:nvSpPr>
        <p:spPr>
          <a:xfrm>
            <a:off x="6153785" y="3675431"/>
            <a:ext cx="2644101" cy="2668217"/>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7" name="Google Shape;417;p81"/>
          <p:cNvSpPr/>
          <p:nvPr/>
        </p:nvSpPr>
        <p:spPr>
          <a:xfrm>
            <a:off x="6619454" y="2240425"/>
            <a:ext cx="1581755"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8" name="Google Shape;418;p81"/>
          <p:cNvSpPr/>
          <p:nvPr/>
        </p:nvSpPr>
        <p:spPr>
          <a:xfrm>
            <a:off x="9052550" y="3675430"/>
            <a:ext cx="2671311" cy="2668217"/>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9" name="Google Shape;419;p81"/>
          <p:cNvSpPr/>
          <p:nvPr/>
        </p:nvSpPr>
        <p:spPr>
          <a:xfrm>
            <a:off x="9518220" y="2269860"/>
            <a:ext cx="1581755"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0" name="Google Shape;420;p81"/>
          <p:cNvSpPr txBox="1"/>
          <p:nvPr/>
        </p:nvSpPr>
        <p:spPr>
          <a:xfrm>
            <a:off x="357668" y="3848580"/>
            <a:ext cx="2528801"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Tú decides qué sensores y datos quieres compartir. Los dispositivos wearables funcionan perfectamente incluso si desactivas muchas funciones.</a:t>
            </a:r>
            <a:endParaRPr sz="2000" b="0" i="0" u="none" strike="noStrike" cap="none" dirty="0">
              <a:solidFill>
                <a:schemeClr val="lt1"/>
              </a:solidFill>
              <a:latin typeface="Calibri"/>
              <a:ea typeface="Calibri"/>
              <a:cs typeface="Calibri"/>
              <a:sym typeface="Calibri"/>
            </a:endParaRPr>
          </a:p>
        </p:txBody>
      </p:sp>
      <p:sp>
        <p:nvSpPr>
          <p:cNvPr id="421" name="Google Shape;421;p81"/>
          <p:cNvSpPr txBox="1"/>
          <p:nvPr/>
        </p:nvSpPr>
        <p:spPr>
          <a:xfrm>
            <a:off x="3255019" y="3941129"/>
            <a:ext cx="2644101"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Si una lectura de datos parece inusual, suele deberse al movimiento, a que el reloj está suelto o a un fallo técnico, no a un problema de salud.</a:t>
            </a:r>
            <a:endParaRPr sz="2000" b="0" i="0" u="none" strike="noStrike" cap="none" dirty="0">
              <a:solidFill>
                <a:schemeClr val="lt1"/>
              </a:solidFill>
              <a:latin typeface="Calibri"/>
              <a:ea typeface="Calibri"/>
              <a:cs typeface="Calibri"/>
              <a:sym typeface="Calibri"/>
            </a:endParaRPr>
          </a:p>
        </p:txBody>
      </p:sp>
      <p:sp>
        <p:nvSpPr>
          <p:cNvPr id="422" name="Google Shape;422;p81"/>
          <p:cNvSpPr txBox="1"/>
          <p:nvPr/>
        </p:nvSpPr>
        <p:spPr>
          <a:xfrm>
            <a:off x="6269193" y="3941129"/>
            <a:ext cx="2513093"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Los datos de los dispositivos wearables son privados. Compártelos solo </a:t>
            </a:r>
            <a:r>
              <a:rPr lang="en-US" sz="2000" b="1" i="0" u="none" strike="noStrike" cap="none">
                <a:solidFill>
                  <a:schemeClr val="lt1"/>
                </a:solidFill>
                <a:latin typeface="Calibri"/>
                <a:ea typeface="Calibri"/>
                <a:cs typeface="Calibri"/>
                <a:sym typeface="Calibri"/>
              </a:rPr>
              <a:t>con apps </a:t>
            </a:r>
            <a:r>
              <a:rPr lang="en-US" sz="2000" b="1" i="0" u="none" strike="noStrike" cap="none" dirty="0">
                <a:solidFill>
                  <a:schemeClr val="lt1"/>
                </a:solidFill>
                <a:latin typeface="Calibri"/>
                <a:ea typeface="Calibri"/>
                <a:cs typeface="Calibri"/>
                <a:sym typeface="Calibri"/>
              </a:rPr>
              <a:t>o personas en las que confíes</a:t>
            </a:r>
            <a:endParaRPr sz="2000" b="0" i="0" u="none" strike="noStrike" cap="none" dirty="0">
              <a:solidFill>
                <a:schemeClr val="lt1"/>
              </a:solidFill>
              <a:latin typeface="Arial"/>
              <a:ea typeface="Arial"/>
              <a:cs typeface="Arial"/>
              <a:sym typeface="Arial"/>
            </a:endParaRPr>
          </a:p>
        </p:txBody>
      </p:sp>
      <p:sp>
        <p:nvSpPr>
          <p:cNvPr id="423" name="Google Shape;423;p81"/>
          <p:cNvSpPr txBox="1"/>
          <p:nvPr/>
        </p:nvSpPr>
        <p:spPr>
          <a:xfrm>
            <a:off x="9307215" y="3990094"/>
            <a:ext cx="2342242"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La cifra no es un </a:t>
            </a:r>
            <a:r>
              <a:rPr lang="en-US" sz="2000" b="1" i="1" u="none" strike="noStrike" cap="none" dirty="0">
                <a:solidFill>
                  <a:schemeClr val="lt1"/>
                </a:solidFill>
                <a:latin typeface="Calibri"/>
                <a:ea typeface="Calibri"/>
                <a:cs typeface="Calibri"/>
                <a:sym typeface="Calibri"/>
              </a:rPr>
              <a:t>veredicto</a:t>
            </a:r>
            <a:r>
              <a:rPr lang="en-US" sz="2000" b="1" i="0" u="none" strike="noStrike" cap="none" dirty="0">
                <a:solidFill>
                  <a:schemeClr val="lt1"/>
                </a:solidFill>
                <a:latin typeface="Calibri"/>
                <a:ea typeface="Calibri"/>
                <a:cs typeface="Calibri"/>
                <a:sym typeface="Calibri"/>
              </a:rPr>
              <a:t>. Úsala como inspiración, no como un juicio.</a:t>
            </a:r>
            <a:endParaRPr sz="2000" b="0" i="0" u="none" strike="noStrike" cap="none" dirty="0">
              <a:solidFill>
                <a:schemeClr val="lt1"/>
              </a:solidFill>
              <a:latin typeface="Calibri"/>
              <a:ea typeface="Calibri"/>
              <a:cs typeface="Calibri"/>
              <a:sym typeface="Calibri"/>
            </a:endParaRPr>
          </a:p>
        </p:txBody>
      </p:sp>
      <p:sp>
        <p:nvSpPr>
          <p:cNvPr id="424" name="Google Shape;424;p81"/>
          <p:cNvSpPr txBox="1"/>
          <p:nvPr/>
        </p:nvSpPr>
        <p:spPr>
          <a:xfrm flipH="1">
            <a:off x="3839478" y="2580994"/>
            <a:ext cx="1565544"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Consejo </a:t>
            </a:r>
            <a:r>
              <a:rPr lang="en-US" sz="2000" b="1" i="0" u="none" strike="noStrike" cap="none">
                <a:solidFill>
                  <a:schemeClr val="lt1"/>
                </a:solidFill>
                <a:latin typeface="Calibri"/>
                <a:ea typeface="Calibri"/>
                <a:cs typeface="Calibri"/>
                <a:sym typeface="Calibri"/>
              </a:rPr>
              <a:t>funcional</a:t>
            </a:r>
            <a:endParaRPr sz="2200" b="0" i="0" u="none" strike="noStrike" cap="none">
              <a:solidFill>
                <a:schemeClr val="lt1"/>
              </a:solidFill>
              <a:latin typeface="Calibri"/>
              <a:ea typeface="Calibri"/>
              <a:cs typeface="Calibri"/>
              <a:sym typeface="Calibri"/>
            </a:endParaRPr>
          </a:p>
        </p:txBody>
      </p:sp>
      <p:sp>
        <p:nvSpPr>
          <p:cNvPr id="425" name="Google Shape;425;p81"/>
          <p:cNvSpPr txBox="1"/>
          <p:nvPr/>
        </p:nvSpPr>
        <p:spPr>
          <a:xfrm>
            <a:off x="6666895" y="2665067"/>
            <a:ext cx="1439976" cy="76940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🌱Consejo ético</a:t>
            </a:r>
            <a:endParaRPr sz="2200" b="0" i="0" u="none" strike="noStrike" cap="none">
              <a:solidFill>
                <a:schemeClr val="lt1"/>
              </a:solidFill>
              <a:latin typeface="Calibri"/>
              <a:ea typeface="Calibri"/>
              <a:cs typeface="Calibri"/>
              <a:sym typeface="Calibri"/>
            </a:endParaRPr>
          </a:p>
        </p:txBody>
      </p:sp>
      <p:sp>
        <p:nvSpPr>
          <p:cNvPr id="426" name="Google Shape;426;p81"/>
          <p:cNvSpPr txBox="1"/>
          <p:nvPr/>
        </p:nvSpPr>
        <p:spPr>
          <a:xfrm>
            <a:off x="9475398" y="2483970"/>
            <a:ext cx="1754756"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Consejo humano</a:t>
            </a:r>
            <a:endParaRPr sz="2200" b="0" i="0" u="none" strike="noStrike" cap="none">
              <a:solidFill>
                <a:schemeClr val="lt1"/>
              </a:solidFill>
              <a:latin typeface="Calibri"/>
              <a:ea typeface="Calibri"/>
              <a:cs typeface="Calibri"/>
              <a:sym typeface="Calibri"/>
            </a:endParaRPr>
          </a:p>
        </p:txBody>
      </p:sp>
      <p:sp>
        <p:nvSpPr>
          <p:cNvPr id="427" name="Google Shape;427;p81"/>
          <p:cNvSpPr txBox="1"/>
          <p:nvPr/>
        </p:nvSpPr>
        <p:spPr>
          <a:xfrm>
            <a:off x="897454" y="2573228"/>
            <a:ext cx="1563651" cy="76940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🛡️Consejo sobre datos</a:t>
            </a:r>
            <a:endParaRPr sz="2200" b="0" i="0" u="none" strike="noStrike" cap="none">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2" name="Picture 4" descr="587 tusind Fodspor royaltyfrie billeder, stock-fotos og illustrationer |  Shutterstock">
            <a:extLst>
              <a:ext uri="{FF2B5EF4-FFF2-40B4-BE49-F238E27FC236}">
                <a16:creationId xmlns:a16="http://schemas.microsoft.com/office/drawing/2014/main" id="{20A56432-E78F-C711-91B9-8266BA0B1A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03" t="16193" r="1808" b="23733"/>
          <a:stretch>
            <a:fillRect/>
          </a:stretch>
        </p:blipFill>
        <p:spPr bwMode="auto">
          <a:xfrm rot="19980000">
            <a:off x="6008496" y="3249378"/>
            <a:ext cx="6223811" cy="1313311"/>
          </a:xfrm>
          <a:prstGeom prst="rect">
            <a:avLst/>
          </a:prstGeom>
          <a:noFill/>
          <a:extLst>
            <a:ext uri="{909E8E84-426E-40DD-AFC4-6F175D3DCCD1}">
              <a14:hiddenFill xmlns:a14="http://schemas.microsoft.com/office/drawing/2010/main">
                <a:solidFill>
                  <a:srgbClr val="FFFFFF"/>
                </a:solidFill>
              </a14:hiddenFill>
            </a:ext>
          </a:extLst>
        </p:spPr>
      </p:pic>
      <p:pic>
        <p:nvPicPr>
          <p:cNvPr id="432" name="Google Shape;432;p82"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433" name="Google Shape;433;p82"/>
          <p:cNvSpPr/>
          <p:nvPr/>
        </p:nvSpPr>
        <p:spPr>
          <a:xfrm>
            <a:off x="209478" y="1241485"/>
            <a:ext cx="5886522" cy="5324494"/>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Comprender </a:t>
            </a:r>
            <a:r>
              <a:rPr lang="en-US" sz="2000" b="1" i="0" u="none" strike="noStrike" cap="none">
                <a:solidFill>
                  <a:srgbClr val="292668"/>
                </a:solidFill>
                <a:latin typeface="Calibri"/>
                <a:ea typeface="Calibri"/>
                <a:cs typeface="Calibri"/>
                <a:sym typeface="Calibri"/>
              </a:rPr>
              <a:t>las apps </a:t>
            </a:r>
            <a:r>
              <a:rPr lang="en-US" sz="2000" b="1" i="0" u="none" strike="noStrike" cap="none" dirty="0">
                <a:solidFill>
                  <a:srgbClr val="292668"/>
                </a:solidFill>
                <a:latin typeface="Calibri"/>
                <a:ea typeface="Calibri"/>
                <a:cs typeface="Calibri"/>
                <a:sym typeface="Calibri"/>
              </a:rPr>
              <a:t>de salud </a:t>
            </a:r>
            <a:r>
              <a:rPr lang="en-US" sz="2000" b="1" i="0" u="none" strike="noStrike" cap="none">
                <a:solidFill>
                  <a:srgbClr val="292668"/>
                </a:solidFill>
                <a:latin typeface="Calibri"/>
                <a:ea typeface="Calibri"/>
                <a:cs typeface="Calibri"/>
                <a:sym typeface="Calibri"/>
              </a:rPr>
              <a:t>y los wereables</a:t>
            </a: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a:solidFill>
                  <a:schemeClr val="lt1"/>
                </a:solidFill>
                <a:latin typeface="Calibri"/>
                <a:ea typeface="Calibri"/>
                <a:cs typeface="Calibri"/>
                <a:sym typeface="Calibri"/>
              </a:rPr>
              <a:t>Ana, </a:t>
            </a:r>
            <a:r>
              <a:rPr lang="en-US" sz="2000" b="0" i="0" u="none" strike="noStrike" cap="none" dirty="0">
                <a:solidFill>
                  <a:schemeClr val="lt1"/>
                </a:solidFill>
                <a:latin typeface="Calibri"/>
                <a:ea typeface="Calibri"/>
                <a:cs typeface="Calibri"/>
                <a:sym typeface="Calibri"/>
              </a:rPr>
              <a:t>de 74 años, abre </a:t>
            </a:r>
            <a:r>
              <a:rPr lang="en-US" sz="2000" b="0" i="0" u="none" strike="noStrike" cap="none">
                <a:solidFill>
                  <a:schemeClr val="lt1"/>
                </a:solidFill>
                <a:latin typeface="Calibri"/>
                <a:ea typeface="Calibri"/>
                <a:cs typeface="Calibri"/>
                <a:sym typeface="Calibri"/>
              </a:rPr>
              <a:t>su app </a:t>
            </a:r>
            <a:r>
              <a:rPr lang="en-US" sz="2000" b="0" i="0" u="none" strike="noStrike" cap="none" dirty="0">
                <a:solidFill>
                  <a:schemeClr val="lt1"/>
                </a:solidFill>
                <a:latin typeface="Calibri"/>
                <a:ea typeface="Calibri"/>
                <a:cs typeface="Calibri"/>
                <a:sym typeface="Calibri"/>
              </a:rPr>
              <a:t>de salud por primera vez en mucho tiempo. Ve que ha dado 4.200 pasos ese día y un gráfico que muestra un pico de actividad a media tarde.</a:t>
            </a:r>
            <a:endParaRPr dirty="0"/>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Piensa</a:t>
            </a:r>
            <a:r>
              <a:rPr lang="en-US" sz="2000" b="0" i="0" u="none" strike="noStrike" cap="none">
                <a:solidFill>
                  <a:schemeClr val="lt1"/>
                </a:solidFill>
                <a:latin typeface="Calibri"/>
                <a:ea typeface="Calibri"/>
                <a:cs typeface="Calibri"/>
                <a:sym typeface="Calibri"/>
              </a:rPr>
              <a:t>: </a:t>
            </a:r>
            <a:r>
              <a:rPr lang="en-US" sz="2000" i="1">
                <a:solidFill>
                  <a:schemeClr val="lt1"/>
                </a:solidFill>
                <a:latin typeface="Calibri"/>
                <a:ea typeface="Calibri"/>
                <a:cs typeface="Calibri"/>
                <a:sym typeface="Calibri"/>
              </a:rPr>
              <a:t>“</a:t>
            </a:r>
            <a:r>
              <a:rPr lang="en-US" sz="2000" b="0" i="1" u="none" strike="noStrike" cap="none">
                <a:solidFill>
                  <a:schemeClr val="lt1"/>
                </a:solidFill>
                <a:latin typeface="Calibri"/>
                <a:ea typeface="Calibri"/>
                <a:cs typeface="Calibri"/>
                <a:sym typeface="Calibri"/>
              </a:rPr>
              <a:t>Ah</a:t>
            </a:r>
            <a:r>
              <a:rPr lang="en-US" sz="2000" b="0" i="1" u="none" strike="noStrike" cap="none" dirty="0">
                <a:solidFill>
                  <a:schemeClr val="lt1"/>
                </a:solidFill>
                <a:latin typeface="Calibri"/>
                <a:ea typeface="Calibri"/>
                <a:cs typeface="Calibri"/>
                <a:sym typeface="Calibri"/>
              </a:rPr>
              <a:t>, sí, eso fue cuando salí </a:t>
            </a:r>
            <a:r>
              <a:rPr lang="en-US" sz="2000" b="0" i="1" u="none" strike="noStrike" cap="none">
                <a:solidFill>
                  <a:schemeClr val="lt1"/>
                </a:solidFill>
                <a:latin typeface="Calibri"/>
                <a:ea typeface="Calibri"/>
                <a:cs typeface="Calibri"/>
                <a:sym typeface="Calibri"/>
              </a:rPr>
              <a:t>de compras”.</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Le pica la curiosidad y comprueba sus estadísticas de sueño, y descubre que la aplicación solo ha registrado su sueño durante media noche, porque el reloj le quedaba holgado.</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Preguntas sobre el escenario:</a:t>
            </a:r>
            <a:endParaRPr dirty="0"/>
          </a:p>
          <a:p>
            <a:pPr marL="342900" marR="0" lvl="0" indent="-342900" algn="l" rtl="0">
              <a:lnSpc>
                <a:spcPct val="100000"/>
              </a:lnSpc>
              <a:spcBef>
                <a:spcPts val="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¿Qué le dicen las cifras </a:t>
            </a:r>
            <a:r>
              <a:rPr lang="en-US" sz="2000" b="0" i="0" u="none" strike="noStrike" cap="none">
                <a:solidFill>
                  <a:schemeClr val="lt1"/>
                </a:solidFill>
                <a:latin typeface="Calibri"/>
                <a:ea typeface="Calibri"/>
                <a:cs typeface="Calibri"/>
                <a:sym typeface="Calibri"/>
              </a:rPr>
              <a:t>a Ana? ¿Y </a:t>
            </a:r>
            <a:r>
              <a:rPr lang="en-US" sz="2000" b="0" i="0" u="none" strike="noStrike" cap="none" dirty="0">
                <a:solidFill>
                  <a:schemeClr val="lt1"/>
                </a:solidFill>
                <a:latin typeface="Calibri"/>
                <a:ea typeface="Calibri"/>
                <a:cs typeface="Calibri"/>
                <a:sym typeface="Calibri"/>
              </a:rPr>
              <a:t>qué </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no le dicen?</a:t>
            </a:r>
            <a:endParaRPr dirty="0"/>
          </a:p>
          <a:p>
            <a:pPr marL="342900" marR="0" lvl="0" indent="-342900" algn="l" rtl="0">
              <a:lnSpc>
                <a:spcPct val="100000"/>
              </a:lnSpc>
              <a:spcBef>
                <a:spcPts val="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¿Cómo puede utilizar esto como inspiración en lugar de como un juicio?</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p:txBody>
      </p:sp>
      <p:sp>
        <p:nvSpPr>
          <p:cNvPr id="434" name="Google Shape;434;p82"/>
          <p:cNvSpPr txBox="1"/>
          <p:nvPr/>
        </p:nvSpPr>
        <p:spPr>
          <a:xfrm>
            <a:off x="209478" y="146857"/>
            <a:ext cx="5714562"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0" i="0" u="none" strike="noStrike" cap="none">
                <a:solidFill>
                  <a:schemeClr val="lt1"/>
                </a:solidFill>
                <a:latin typeface="Calibri"/>
                <a:ea typeface="Calibri"/>
                <a:cs typeface="Calibri"/>
                <a:sym typeface="Calibri"/>
              </a:rPr>
              <a:t>Ejercicio práctico 2 </a:t>
            </a:r>
          </a:p>
          <a:p>
            <a:pPr marL="0" marR="0" lvl="0" indent="0" algn="ctr" rtl="0">
              <a:lnSpc>
                <a:spcPct val="100000"/>
              </a:lnSpc>
              <a:spcBef>
                <a:spcPts val="0"/>
              </a:spcBef>
              <a:spcAft>
                <a:spcPts val="0"/>
              </a:spcAft>
              <a:buNone/>
            </a:pPr>
            <a:r>
              <a:rPr lang="en-US" sz="3600" b="1" i="1" u="none" strike="noStrike" cap="none">
                <a:solidFill>
                  <a:schemeClr val="lt1"/>
                </a:solidFill>
                <a:latin typeface="Calibri"/>
                <a:ea typeface="Calibri"/>
                <a:cs typeface="Calibri"/>
                <a:sym typeface="Calibri"/>
              </a:rPr>
              <a:t>Ana y el contador de pasos</a:t>
            </a:r>
            <a:endParaRPr sz="3600" b="0" i="1" u="none" strike="noStrike" cap="none">
              <a:solidFill>
                <a:schemeClr val="lt1"/>
              </a:solidFill>
              <a:latin typeface="Calibri"/>
              <a:ea typeface="Calibri"/>
              <a:cs typeface="Calibri"/>
              <a:sym typeface="Calibri"/>
            </a:endParaRPr>
          </a:p>
        </p:txBody>
      </p:sp>
      <p:pic>
        <p:nvPicPr>
          <p:cNvPr id="1026" name="Picture 2" descr="Rediger udseendet på søjler, lagkagestykker m.m. i Numbers på Mac -  Apple-support (DK)">
            <a:extLst>
              <a:ext uri="{FF2B5EF4-FFF2-40B4-BE49-F238E27FC236}">
                <a16:creationId xmlns:a16="http://schemas.microsoft.com/office/drawing/2014/main" id="{779E04F4-AA95-7A45-46C9-8D2B2C4F1D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9794" y="756557"/>
            <a:ext cx="3780793" cy="1994399"/>
          </a:xfrm>
          <a:prstGeom prst="rect">
            <a:avLst/>
          </a:prstGeom>
          <a:noFill/>
          <a:extLst>
            <a:ext uri="{909E8E84-426E-40DD-AFC4-6F175D3DCCD1}">
              <a14:hiddenFill xmlns:a14="http://schemas.microsoft.com/office/drawing/2010/main">
                <a:solidFill>
                  <a:srgbClr val="FFFFFF"/>
                </a:solidFill>
              </a14:hiddenFill>
            </a:ext>
          </a:extLst>
        </p:spPr>
      </p:pic>
      <p:pic>
        <p:nvPicPr>
          <p:cNvPr id="3" name="Billede 2" descr="Et billede, der indeholder tekst, smil, Ansigt, ballon&#10;&#10;AI-genereret indhold kan være ukorrekt.">
            <a:extLst>
              <a:ext uri="{FF2B5EF4-FFF2-40B4-BE49-F238E27FC236}">
                <a16:creationId xmlns:a16="http://schemas.microsoft.com/office/drawing/2014/main" id="{00BF0946-855D-501D-0EFF-84A3A5A80380}"/>
              </a:ext>
            </a:extLst>
          </p:cNvPr>
          <p:cNvPicPr>
            <a:picLocks noChangeAspect="1"/>
          </p:cNvPicPr>
          <p:nvPr/>
        </p:nvPicPr>
        <p:blipFill>
          <a:blip r:embed="rId6"/>
          <a:stretch>
            <a:fillRect/>
          </a:stretch>
        </p:blipFill>
        <p:spPr>
          <a:xfrm>
            <a:off x="10141857" y="5158468"/>
            <a:ext cx="1066800" cy="1490436"/>
          </a:xfrm>
          <a:prstGeom prst="rect">
            <a:avLst/>
          </a:prstGeom>
        </p:spPr>
      </p:pic>
      <p:grpSp>
        <p:nvGrpSpPr>
          <p:cNvPr id="4" name="Graphic 4">
            <a:extLst>
              <a:ext uri="{FF2B5EF4-FFF2-40B4-BE49-F238E27FC236}">
                <a16:creationId xmlns:a16="http://schemas.microsoft.com/office/drawing/2014/main" id="{5785BEA1-6B2F-2CF2-DBBB-0C31833FCE06}"/>
              </a:ext>
            </a:extLst>
          </p:cNvPr>
          <p:cNvGrpSpPr/>
          <p:nvPr/>
        </p:nvGrpSpPr>
        <p:grpSpPr>
          <a:xfrm rot="3928889">
            <a:off x="9431029" y="5943132"/>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7FDD987B-2EDE-B0C6-93B5-46C11268DBC7}"/>
                </a:ext>
              </a:extLst>
            </p:cNvPr>
            <p:cNvGrpSpPr/>
            <p:nvPr/>
          </p:nvGrpSpPr>
          <p:grpSpPr>
            <a:xfrm>
              <a:off x="4911037" y="6124557"/>
              <a:ext cx="446280" cy="440141"/>
              <a:chOff x="4911037" y="6124557"/>
              <a:chExt cx="446280" cy="440141"/>
            </a:xfrm>
            <a:grpFill/>
          </p:grpSpPr>
          <p:sp>
            <p:nvSpPr>
              <p:cNvPr id="14" name="Freeform 21">
                <a:extLst>
                  <a:ext uri="{FF2B5EF4-FFF2-40B4-BE49-F238E27FC236}">
                    <a16:creationId xmlns:a16="http://schemas.microsoft.com/office/drawing/2014/main" id="{E80BA5EF-6D5C-308E-543A-88F40768AA2B}"/>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Freeform 22">
                <a:extLst>
                  <a:ext uri="{FF2B5EF4-FFF2-40B4-BE49-F238E27FC236}">
                    <a16:creationId xmlns:a16="http://schemas.microsoft.com/office/drawing/2014/main" id="{C35E8537-FC87-79DD-DB2C-E18380C8208D}"/>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4">
              <a:extLst>
                <a:ext uri="{FF2B5EF4-FFF2-40B4-BE49-F238E27FC236}">
                  <a16:creationId xmlns:a16="http://schemas.microsoft.com/office/drawing/2014/main" id="{B8685138-33CF-D6CA-CBC1-94B2F12A45F0}"/>
                </a:ext>
              </a:extLst>
            </p:cNvPr>
            <p:cNvGrpSpPr/>
            <p:nvPr/>
          </p:nvGrpSpPr>
          <p:grpSpPr>
            <a:xfrm>
              <a:off x="4880804" y="6299331"/>
              <a:ext cx="717140" cy="1211723"/>
              <a:chOff x="4880804" y="6299331"/>
              <a:chExt cx="717140" cy="1211723"/>
            </a:xfrm>
            <a:grpFill/>
          </p:grpSpPr>
          <p:sp>
            <p:nvSpPr>
              <p:cNvPr id="7" name="Freeform 14">
                <a:extLst>
                  <a:ext uri="{FF2B5EF4-FFF2-40B4-BE49-F238E27FC236}">
                    <a16:creationId xmlns:a16="http://schemas.microsoft.com/office/drawing/2014/main" id="{04B1BC49-CD9C-6231-3310-C254ED572EB7}"/>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15">
                <a:extLst>
                  <a:ext uri="{FF2B5EF4-FFF2-40B4-BE49-F238E27FC236}">
                    <a16:creationId xmlns:a16="http://schemas.microsoft.com/office/drawing/2014/main" id="{35D4208E-1B0E-6353-FFE3-63964597D59A}"/>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6">
                <a:extLst>
                  <a:ext uri="{FF2B5EF4-FFF2-40B4-BE49-F238E27FC236}">
                    <a16:creationId xmlns:a16="http://schemas.microsoft.com/office/drawing/2014/main" id="{2FFADD45-61B9-4AEA-CEF1-570DAE0C2209}"/>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7">
                <a:extLst>
                  <a:ext uri="{FF2B5EF4-FFF2-40B4-BE49-F238E27FC236}">
                    <a16:creationId xmlns:a16="http://schemas.microsoft.com/office/drawing/2014/main" id="{4B50672F-5C5B-C69B-8E4E-E7D3E7CC13BB}"/>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8">
                <a:extLst>
                  <a:ext uri="{FF2B5EF4-FFF2-40B4-BE49-F238E27FC236}">
                    <a16:creationId xmlns:a16="http://schemas.microsoft.com/office/drawing/2014/main" id="{B8449B7C-1079-8958-5183-F6973E04251C}"/>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9">
                <a:extLst>
                  <a:ext uri="{FF2B5EF4-FFF2-40B4-BE49-F238E27FC236}">
                    <a16:creationId xmlns:a16="http://schemas.microsoft.com/office/drawing/2014/main" id="{7E25ADC1-BF44-04AE-F247-D3E9EDA0CDD8}"/>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0">
                <a:extLst>
                  <a:ext uri="{FF2B5EF4-FFF2-40B4-BE49-F238E27FC236}">
                    <a16:creationId xmlns:a16="http://schemas.microsoft.com/office/drawing/2014/main" id="{D6ED7F95-3CC9-6D46-DFFC-689AF4CDC7E8}"/>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8" name="Tekstfelt 27">
            <a:extLst>
              <a:ext uri="{FF2B5EF4-FFF2-40B4-BE49-F238E27FC236}">
                <a16:creationId xmlns:a16="http://schemas.microsoft.com/office/drawing/2014/main" id="{9BDDEA52-4AD5-45BA-A20A-52F482C3450D}"/>
              </a:ext>
            </a:extLst>
          </p:cNvPr>
          <p:cNvSpPr txBox="1"/>
          <p:nvPr/>
        </p:nvSpPr>
        <p:spPr>
          <a:xfrm>
            <a:off x="7301396" y="6083821"/>
            <a:ext cx="22754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dirty="0">
                <a:solidFill>
                  <a:srgbClr val="292668"/>
                </a:solidFill>
                <a:latin typeface="Calibri"/>
                <a:ea typeface="Calibri"/>
                <a:cs typeface="Calibri"/>
              </a:rPr>
              <a:t>Encuentra la </a:t>
            </a:r>
            <a:r>
              <a:rPr lang="da-DK" sz="1800" dirty="0" err="1">
                <a:solidFill>
                  <a:srgbClr val="292668"/>
                </a:solidFill>
                <a:latin typeface="Calibri"/>
                <a:ea typeface="Calibri"/>
                <a:cs typeface="Calibri"/>
              </a:rPr>
              <a:t>respuesta aquí</a:t>
            </a:r>
            <a:endParaRPr lang="da-DK" sz="1800" dirty="0">
              <a:solidFill>
                <a:srgbClr val="292668"/>
              </a:solidFill>
              <a:latin typeface="Calibri"/>
              <a:ea typeface="Calibri"/>
              <a:cs typeface="Calibri"/>
            </a:endParaRPr>
          </a:p>
          <a:p>
            <a:pPr algn="l"/>
            <a:endParaRPr lang="da-DK" sz="1800" dirty="0">
              <a:latin typeface="Calibri"/>
              <a:ea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84"/>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Ejercicio paso a paso</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449" name="Google Shape;449;p84"/>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50" name="Google Shape;450;p84"/>
          <p:cNvSpPr/>
          <p:nvPr/>
        </p:nvSpPr>
        <p:spPr>
          <a:xfrm>
            <a:off x="676275" y="1250835"/>
            <a:ext cx="6172581" cy="526293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1️⃣ Abre tu aplicación de Salud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2️⃣ Busca:</a:t>
            </a:r>
            <a:endParaRPr sz="2400" dirty="0"/>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      👣 </a:t>
            </a:r>
            <a:r>
              <a:rPr lang="en-US" sz="2400" i="0" u="none" strike="noStrike" cap="none" dirty="0">
                <a:solidFill>
                  <a:srgbClr val="292668"/>
                </a:solidFill>
                <a:latin typeface="Calibri"/>
                <a:ea typeface="Calibri"/>
                <a:cs typeface="Calibri"/>
                <a:sym typeface="Calibri"/>
              </a:rPr>
              <a:t>Pasos  </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Frecuencia cardíaca  </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Sueño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3️⃣ Toca una de ellas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4️⃣ Pregúntate:</a:t>
            </a:r>
            <a:endParaRPr sz="2400" dirty="0"/>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       👉 </a:t>
            </a:r>
            <a:r>
              <a:rPr lang="en-US" sz="2400" i="0" u="none" strike="noStrike" cap="none" dirty="0">
                <a:solidFill>
                  <a:srgbClr val="292668"/>
                </a:solidFill>
                <a:latin typeface="Calibri"/>
                <a:ea typeface="Calibri"/>
                <a:cs typeface="Calibri"/>
                <a:sym typeface="Calibri"/>
              </a:rPr>
              <a:t>¿Cuándo se midió esto?</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¿Se ajusta a cómo ha sido tu día?</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5️⃣ Di en voz alta:</a:t>
            </a:r>
            <a:endParaRPr sz="2400" dirty="0"/>
          </a:p>
          <a:p>
            <a:pPr marL="0" marR="0" lvl="0" indent="0" algn="l" rtl="0">
              <a:lnSpc>
                <a:spcPct val="100000"/>
              </a:lnSpc>
              <a:spcBef>
                <a:spcPts val="0"/>
              </a:spcBef>
              <a:spcAft>
                <a:spcPts val="0"/>
              </a:spcAft>
              <a:buNone/>
            </a:pPr>
            <a:endParaRPr sz="24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dirty="0">
                <a:solidFill>
                  <a:srgbClr val="292668"/>
                </a:solidFill>
                <a:latin typeface="Calibri"/>
                <a:ea typeface="Calibri"/>
                <a:cs typeface="Calibri"/>
                <a:sym typeface="Calibri"/>
              </a:rPr>
              <a:t>"</a:t>
            </a:r>
            <a:r>
              <a:rPr lang="en-US" sz="2400" b="1" i="0" u="none" strike="noStrike" cap="none">
                <a:solidFill>
                  <a:srgbClr val="292668"/>
                </a:solidFill>
                <a:latin typeface="Calibri"/>
                <a:ea typeface="Calibri"/>
                <a:cs typeface="Calibri"/>
                <a:sym typeface="Calibri"/>
              </a:rPr>
              <a:t>Esto </a:t>
            </a:r>
            <a:r>
              <a:rPr lang="en-US" sz="2400" b="1" i="0" u="none" strike="noStrike" cap="none" dirty="0">
                <a:solidFill>
                  <a:srgbClr val="292668"/>
                </a:solidFill>
                <a:latin typeface="Calibri"/>
                <a:ea typeface="Calibri"/>
                <a:cs typeface="Calibri"/>
                <a:sym typeface="Calibri"/>
              </a:rPr>
              <a:t>es información, no </a:t>
            </a:r>
            <a:r>
              <a:rPr lang="en-US" sz="2400" b="1" i="0" u="none" strike="noStrike" cap="none">
                <a:solidFill>
                  <a:srgbClr val="292668"/>
                </a:solidFill>
                <a:latin typeface="Calibri"/>
                <a:ea typeface="Calibri"/>
                <a:cs typeface="Calibri"/>
                <a:sym typeface="Calibri"/>
              </a:rPr>
              <a:t>un diagnóstico”</a:t>
            </a:r>
            <a:endParaRPr sz="24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85" descr="Et billede, der indeholder elektronik, Elektronisk enhed, gadget, Mobiltelefon&#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6669" y="2628900"/>
            <a:ext cx="7203278" cy="3458535"/>
          </a:xfrm>
          <a:prstGeom prst="rect">
            <a:avLst/>
          </a:prstGeom>
          <a:noFill/>
          <a:ln>
            <a:noFill/>
          </a:ln>
        </p:spPr>
      </p:pic>
      <p:sp>
        <p:nvSpPr>
          <p:cNvPr id="457" name="Google Shape;457;p8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sp>
        <p:nvSpPr>
          <p:cNvPr id="458" name="Google Shape;458;p85"/>
          <p:cNvSpPr/>
          <p:nvPr/>
        </p:nvSpPr>
        <p:spPr>
          <a:xfrm>
            <a:off x="5266944" y="3656015"/>
            <a:ext cx="5830011" cy="1754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59" name="Google Shape;459;p85"/>
          <p:cNvSpPr txBox="1"/>
          <p:nvPr/>
        </p:nvSpPr>
        <p:spPr>
          <a:xfrm>
            <a:off x="5349241" y="3656015"/>
            <a:ext cx="5945032"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PRIVACIDAD </a:t>
            </a:r>
            <a:r>
              <a:rPr lang="en-US" sz="3600" b="1" i="0" u="none" strike="noStrike" cap="none">
                <a:solidFill>
                  <a:srgbClr val="292668"/>
                </a:solidFill>
                <a:latin typeface="Calibri"/>
                <a:ea typeface="Calibri"/>
                <a:cs typeface="Calibri"/>
                <a:sym typeface="Calibri"/>
              </a:rPr>
              <a:t>DE DATOS </a:t>
            </a:r>
            <a:r>
              <a:rPr lang="en-US" sz="3600" b="1" i="0" u="none" strike="noStrike" cap="none" dirty="0">
                <a:solidFill>
                  <a:srgbClr val="292668"/>
                </a:solidFill>
                <a:latin typeface="Calibri"/>
                <a:ea typeface="Calibri"/>
                <a:cs typeface="Calibri"/>
                <a:sym typeface="Calibri"/>
              </a:rPr>
              <a:t>Y CARÁCTER SENSIBLE DE LA INFORMACIÓN SANITARIA</a:t>
            </a:r>
            <a:endParaRPr sz="3600" b="1" i="0" u="none" strike="noStrike" cap="none" dirty="0">
              <a:solidFill>
                <a:srgbClr val="292668"/>
              </a:solidFill>
              <a:highlight>
                <a:srgbClr val="FFFF00"/>
              </a:highlight>
              <a:latin typeface="Calibri"/>
              <a:ea typeface="Calibri"/>
              <a:cs typeface="Calibri"/>
              <a:sym typeface="Calibri"/>
            </a:endParaRPr>
          </a:p>
        </p:txBody>
      </p:sp>
      <p:sp>
        <p:nvSpPr>
          <p:cNvPr id="460" name="Google Shape;460;p85"/>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85"/>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86"/>
          <p:cNvSpPr txBox="1">
            <a:spLocks noGrp="1"/>
          </p:cNvSpPr>
          <p:nvPr>
            <p:ph type="body" idx="1"/>
          </p:nvPr>
        </p:nvSpPr>
        <p:spPr>
          <a:xfrm>
            <a:off x="495300" y="598948"/>
            <a:ext cx="6591300" cy="784502"/>
          </a:xfrm>
          <a:prstGeom prst="rect">
            <a:avLst/>
          </a:prstGeom>
          <a:noFill/>
          <a:ln>
            <a:noFill/>
          </a:ln>
        </p:spPr>
        <p:txBody>
          <a:bodyPr spcFirstLastPara="1" wrap="square" lIns="91425" tIns="45700" rIns="91425" bIns="45700" anchor="t" anchorCtr="0">
            <a:normAutofit fontScale="47500" lnSpcReduction="20000"/>
          </a:bodyPr>
          <a:lstStyle/>
          <a:p>
            <a:pPr marL="0" lvl="0" indent="0" algn="l" rtl="0">
              <a:lnSpc>
                <a:spcPct val="103333"/>
              </a:lnSpc>
              <a:spcBef>
                <a:spcPts val="0"/>
              </a:spcBef>
              <a:spcAft>
                <a:spcPts val="0"/>
              </a:spcAft>
              <a:buSzPct val="99310"/>
              <a:buNone/>
            </a:pPr>
            <a:r>
              <a:rPr lang="en-US" sz="5800" b="1">
                <a:solidFill>
                  <a:srgbClr val="292668"/>
                </a:solidFill>
                <a:latin typeface="Calibri"/>
                <a:ea typeface="Calibri"/>
                <a:cs typeface="Calibri"/>
                <a:sym typeface="Calibri"/>
              </a:rPr>
              <a:t>¿Qué son los datos sanitarios sensibles?</a:t>
            </a:r>
            <a:endParaRPr/>
          </a:p>
          <a:p>
            <a:pPr marL="0" lvl="0" indent="0" algn="l" rtl="0">
              <a:lnSpc>
                <a:spcPct val="103333"/>
              </a:lnSpc>
              <a:spcBef>
                <a:spcPts val="0"/>
              </a:spcBef>
              <a:spcAft>
                <a:spcPts val="0"/>
              </a:spcAft>
              <a:buClr>
                <a:srgbClr val="242B62"/>
              </a:buClr>
              <a:buSzPct val="160000"/>
              <a:buNone/>
            </a:pPr>
            <a:endParaRPr/>
          </a:p>
        </p:txBody>
      </p:sp>
      <p:sp>
        <p:nvSpPr>
          <p:cNvPr id="468" name="Google Shape;468;p86"/>
          <p:cNvSpPr txBox="1">
            <a:spLocks noGrp="1"/>
          </p:cNvSpPr>
          <p:nvPr>
            <p:ph type="body" idx="2"/>
          </p:nvPr>
        </p:nvSpPr>
        <p:spPr>
          <a:xfrm>
            <a:off x="496955" y="1373925"/>
            <a:ext cx="6896099" cy="4011766"/>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292668"/>
              </a:buClr>
              <a:buSzPts val="2400"/>
              <a:buNone/>
            </a:pPr>
            <a:r>
              <a:rPr lang="en-US">
                <a:solidFill>
                  <a:srgbClr val="292668"/>
                </a:solidFill>
                <a:latin typeface="Calibri"/>
                <a:ea typeface="Calibri"/>
                <a:cs typeface="Calibri"/>
                <a:sym typeface="Calibri"/>
              </a:rPr>
              <a:t>Es información </a:t>
            </a:r>
            <a:r>
              <a:rPr lang="en-US" dirty="0">
                <a:solidFill>
                  <a:srgbClr val="292668"/>
                </a:solidFill>
                <a:latin typeface="Calibri"/>
                <a:ea typeface="Calibri"/>
                <a:cs typeface="Calibri"/>
                <a:sym typeface="Calibri"/>
              </a:rPr>
              <a:t>que revela detalles sobre tu cuerpo, tus hábitos o tu salud. </a:t>
            </a:r>
            <a:endParaRPr lang="da-DK" dirty="0"/>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Esto podría incluir </a:t>
            </a:r>
            <a:r>
              <a:rPr lang="en-US" b="1" dirty="0">
                <a:solidFill>
                  <a:srgbClr val="292668"/>
                </a:solidFill>
                <a:latin typeface="Calibri"/>
                <a:ea typeface="Calibri"/>
                <a:cs typeface="Calibri"/>
                <a:sym typeface="Calibri"/>
              </a:rPr>
              <a:t>el recuento de pasos, la duración del sueño, las lecturas de la frecuencia cardíaca o la información sobre la medicación.</a:t>
            </a:r>
            <a:r>
              <a:rPr lang="en-US" dirty="0">
                <a:solidFill>
                  <a:srgbClr val="292668"/>
                </a:solidFill>
                <a:latin typeface="Calibri"/>
                <a:ea typeface="Calibri"/>
                <a:cs typeface="Calibri"/>
                <a:sym typeface="Calibri"/>
              </a:rPr>
              <a:t> </a:t>
            </a:r>
            <a:endParaRPr dirty="0"/>
          </a:p>
          <a:p>
            <a:pPr marL="0" lvl="0" indent="0" algn="l" rtl="0">
              <a:lnSpc>
                <a:spcPct val="150000"/>
              </a:lnSpc>
              <a:spcBef>
                <a:spcPts val="0"/>
              </a:spcBef>
              <a:spcAft>
                <a:spcPts val="0"/>
              </a:spcAft>
              <a:buClr>
                <a:srgbClr val="242B62"/>
              </a:buClr>
              <a:buSzPts val="2400"/>
              <a:buNone/>
            </a:pPr>
            <a:endParaRPr dirty="0">
              <a:solidFill>
                <a:srgbClr val="292668"/>
              </a:solidFill>
              <a:latin typeface="Calibri"/>
              <a:ea typeface="Calibri"/>
              <a:cs typeface="Calibri"/>
            </a:endParaRPr>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Estos datos deben tratarse con cuidado, ya que pueden revelar detalles sobre tu estilo de vida y tu bienestar. </a:t>
            </a:r>
            <a:endParaRPr dirty="0"/>
          </a:p>
          <a:p>
            <a:pPr marL="0" lvl="0" indent="0" algn="l" rtl="0">
              <a:lnSpc>
                <a:spcPct val="150000"/>
              </a:lnSpc>
              <a:spcBef>
                <a:spcPts val="0"/>
              </a:spcBef>
              <a:spcAft>
                <a:spcPts val="0"/>
              </a:spcAft>
              <a:buClr>
                <a:srgbClr val="242B62"/>
              </a:buClr>
              <a:buSzPts val="2400"/>
              <a:buNone/>
            </a:pPr>
            <a:endParaRPr dirty="0">
              <a:solidFill>
                <a:srgbClr val="292668"/>
              </a:solidFill>
              <a:latin typeface="Calibri"/>
              <a:ea typeface="Calibri"/>
              <a:cs typeface="Calibri"/>
            </a:endParaRPr>
          </a:p>
          <a:p>
            <a:pPr marL="0" lvl="0" indent="0" algn="l" rtl="0">
              <a:lnSpc>
                <a:spcPct val="150000"/>
              </a:lnSpc>
              <a:spcBef>
                <a:spcPts val="0"/>
              </a:spcBef>
              <a:spcAft>
                <a:spcPts val="0"/>
              </a:spcAft>
              <a:buClr>
                <a:srgbClr val="292668"/>
              </a:buClr>
              <a:buSzPts val="2400"/>
              <a:buNone/>
            </a:pPr>
            <a:r>
              <a:rPr lang="en-US" b="1" dirty="0">
                <a:solidFill>
                  <a:srgbClr val="292668"/>
                </a:solidFill>
                <a:latin typeface="Calibri"/>
                <a:ea typeface="Calibri"/>
                <a:cs typeface="Calibri"/>
                <a:sym typeface="Calibri"/>
              </a:rPr>
              <a:t>Siempre</a:t>
            </a:r>
            <a:r>
              <a:rPr lang="en-US" dirty="0">
                <a:solidFill>
                  <a:srgbClr val="292668"/>
                </a:solidFill>
                <a:latin typeface="Calibri"/>
                <a:ea typeface="Calibri"/>
                <a:cs typeface="Calibri"/>
                <a:sym typeface="Calibri"/>
              </a:rPr>
              <a:t> tienes derecho a elegir quién puede verlos.</a:t>
            </a:r>
            <a:endParaRPr dirty="0"/>
          </a:p>
        </p:txBody>
      </p:sp>
      <p:pic>
        <p:nvPicPr>
          <p:cNvPr id="469" name="Google Shape;469;p86" descr="Et billede, der indeholder tekst, skærmbillede, Mobiltelefon, multimedier&#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01358" y="1379149"/>
            <a:ext cx="2444127" cy="4341638"/>
          </a:xfrm>
          <a:prstGeom prst="rect">
            <a:avLst/>
          </a:prstGeom>
          <a:noFill/>
          <a:ln>
            <a:noFill/>
          </a:ln>
        </p:spPr>
      </p:pic>
      <p:pic>
        <p:nvPicPr>
          <p:cNvPr id="470" name="Google Shape;470;p86" descr="Et billede, der indeholder tekst, skærmbillede, Mobiltelefon, multimedier&#10;&#10;AI-genereret indhold kan være ukorrekt."/>
          <p:cNvPicPr preferRelativeResize="0">
            <a:picLocks noGrp="1"/>
          </p:cNvPicPr>
          <p:nvPr>
            <p:ph type="pic" idx="3"/>
          </p:nvPr>
        </p:nvPicPr>
        <p:blipFill rotWithShape="1">
          <a:blip r:embed="rId4"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87"/>
          <p:cNvSpPr txBox="1">
            <a:spLocks noGrp="1"/>
          </p:cNvSpPr>
          <p:nvPr>
            <p:ph type="body" idx="1"/>
          </p:nvPr>
        </p:nvSpPr>
        <p:spPr>
          <a:xfrm>
            <a:off x="2675452" y="477136"/>
            <a:ext cx="5559484" cy="697353"/>
          </a:xfrm>
          <a:prstGeom prst="rect">
            <a:avLst/>
          </a:prstGeom>
          <a:noFill/>
          <a:ln>
            <a:noFill/>
          </a:ln>
        </p:spPr>
        <p:txBody>
          <a:bodyPr spcFirstLastPara="1" wrap="square" lIns="91425" tIns="45700" rIns="91425" bIns="45700" anchor="t" anchorCtr="0">
            <a:normAutofit fontScale="92500"/>
          </a:bodyPr>
          <a:lstStyle/>
          <a:p>
            <a:pPr marL="457200" marR="0" lvl="0" indent="-228600" algn="l" rtl="0">
              <a:lnSpc>
                <a:spcPct val="103333"/>
              </a:lnSpc>
              <a:spcBef>
                <a:spcPts val="0"/>
              </a:spcBef>
              <a:spcAft>
                <a:spcPts val="0"/>
              </a:spcAft>
              <a:buClr>
                <a:srgbClr val="242B62"/>
              </a:buClr>
              <a:buSzPts val="3600"/>
              <a:buFont typeface="Arial"/>
              <a:buNone/>
            </a:pPr>
            <a:r>
              <a:rPr lang="en-US" b="1" dirty="0"/>
              <a:t> </a:t>
            </a:r>
            <a:r>
              <a:rPr lang="en-US" b="1" dirty="0">
                <a:solidFill>
                  <a:srgbClr val="292668"/>
                </a:solidFill>
                <a:latin typeface="Calibri"/>
                <a:ea typeface="Calibri"/>
                <a:cs typeface="Calibri"/>
                <a:sym typeface="Calibri"/>
              </a:rPr>
              <a:t>Fiabilidad de las aplicaciones</a:t>
            </a:r>
            <a:endParaRPr dirty="0"/>
          </a:p>
          <a:p>
            <a:pPr marL="457200" marR="0" lvl="0" indent="-228600" algn="l" rtl="0">
              <a:lnSpc>
                <a:spcPct val="103333"/>
              </a:lnSpc>
              <a:spcBef>
                <a:spcPts val="0"/>
              </a:spcBef>
              <a:spcAft>
                <a:spcPts val="0"/>
              </a:spcAft>
              <a:buClr>
                <a:srgbClr val="242B62"/>
              </a:buClr>
              <a:buSzPts val="3600"/>
              <a:buFont typeface="Arial"/>
              <a:buNone/>
            </a:pPr>
            <a:endParaRPr b="1" dirty="0"/>
          </a:p>
        </p:txBody>
      </p:sp>
      <p:grpSp>
        <p:nvGrpSpPr>
          <p:cNvPr id="477" name="Google Shape;477;p87"/>
          <p:cNvGrpSpPr/>
          <p:nvPr/>
        </p:nvGrpSpPr>
        <p:grpSpPr>
          <a:xfrm>
            <a:off x="8399463" y="2397919"/>
            <a:ext cx="546100" cy="546100"/>
            <a:chOff x="6483350" y="2427288"/>
            <a:chExt cx="546100" cy="546100"/>
          </a:xfrm>
        </p:grpSpPr>
        <p:sp>
          <p:nvSpPr>
            <p:cNvPr id="478" name="Google Shape;478;p87"/>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p87"/>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p87"/>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81" name="Google Shape;481;p87"/>
          <p:cNvSpPr/>
          <p:nvPr/>
        </p:nvSpPr>
        <p:spPr>
          <a:xfrm>
            <a:off x="8365332" y="3724275"/>
            <a:ext cx="614363" cy="547688"/>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2" name="Google Shape;482;p87" descr="Elpære med massiv udfyldning"/>
          <p:cNvSpPr/>
          <p:nvPr/>
        </p:nvSpPr>
        <p:spPr>
          <a:xfrm>
            <a:off x="7637944" y="394016"/>
            <a:ext cx="697353" cy="697353"/>
          </a:xfrm>
          <a:prstGeom prst="rect">
            <a:avLst/>
          </a:prstGeom>
          <a:noFill/>
          <a:ln>
            <a:noFill/>
          </a:ln>
        </p:spPr>
        <p:txBody>
          <a:bodyPr/>
          <a:lstStyle/>
          <a:p>
            <a:endParaRPr lang="en-IE"/>
          </a:p>
        </p:txBody>
      </p:sp>
      <p:sp>
        <p:nvSpPr>
          <p:cNvPr id="483" name="Google Shape;483;p87"/>
          <p:cNvSpPr txBox="1"/>
          <p:nvPr/>
        </p:nvSpPr>
        <p:spPr>
          <a:xfrm>
            <a:off x="1419732" y="1398413"/>
            <a:ext cx="4590543" cy="4708941"/>
          </a:xfrm>
          <a:prstGeom prst="rect">
            <a:avLst/>
          </a:prstGeom>
          <a:noFill/>
          <a:ln w="28575">
            <a:solidFill>
              <a:schemeClr val="tx1"/>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292668"/>
                </a:solidFill>
                <a:latin typeface="Calibri"/>
                <a:ea typeface="Calibri"/>
                <a:cs typeface="Calibri"/>
                <a:sym typeface="Calibri"/>
              </a:rPr>
              <a:t>    Señales positivas (más fiables)</a:t>
            </a:r>
            <a:endParaRPr dirty="0"/>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Sabes quién ha creado </a:t>
            </a:r>
            <a:r>
              <a:rPr lang="en-US" sz="2400" b="0" i="0" u="none" strike="noStrike" cap="none">
                <a:solidFill>
                  <a:srgbClr val="292668"/>
                </a:solidFill>
                <a:latin typeface="Calibri"/>
                <a:ea typeface="Calibri"/>
                <a:cs typeface="Calibri"/>
                <a:sym typeface="Calibri"/>
              </a:rPr>
              <a:t>la app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Explica cómo </a:t>
            </a:r>
            <a:r>
              <a:rPr lang="en-US" sz="2400" b="0" i="0" u="none" strike="noStrike" cap="none">
                <a:solidFill>
                  <a:srgbClr val="292668"/>
                </a:solidFill>
                <a:latin typeface="Calibri"/>
                <a:ea typeface="Calibri"/>
                <a:cs typeface="Calibri"/>
                <a:sym typeface="Calibri"/>
              </a:rPr>
              <a:t>se usan </a:t>
            </a:r>
            <a:r>
              <a:rPr lang="en-US" sz="2400" b="0" i="0" u="none" strike="noStrike" cap="none" dirty="0">
                <a:solidFill>
                  <a:srgbClr val="292668"/>
                </a:solidFill>
                <a:latin typeface="Calibri"/>
                <a:ea typeface="Calibri"/>
                <a:cs typeface="Calibri"/>
                <a:sym typeface="Calibri"/>
              </a:rPr>
              <a:t>tus datos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Puedes desactivar ciertas funciones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Funciona sin tener que facilitar demasiados datos</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NO hace afirmaciones médicas</a:t>
            </a:r>
            <a:endParaRPr dirty="0"/>
          </a:p>
        </p:txBody>
      </p:sp>
      <p:sp>
        <p:nvSpPr>
          <p:cNvPr id="484" name="Google Shape;484;p87"/>
          <p:cNvSpPr txBox="1"/>
          <p:nvPr/>
        </p:nvSpPr>
        <p:spPr>
          <a:xfrm>
            <a:off x="6359553" y="1433292"/>
            <a:ext cx="4448120" cy="4847440"/>
          </a:xfrm>
          <a:prstGeom prst="rect">
            <a:avLst/>
          </a:prstGeom>
          <a:noFill/>
          <a:ln w="28575">
            <a:solidFill>
              <a:srgbClr val="FF0000"/>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292668"/>
                </a:solidFill>
                <a:latin typeface="Calibri"/>
                <a:ea typeface="Calibri"/>
                <a:cs typeface="Calibri"/>
                <a:sym typeface="Calibri"/>
              </a:rPr>
              <a:t>    Señales de alerta (ten cuidado)</a:t>
            </a:r>
            <a:endParaRPr dirty="0"/>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Pide demasiada información </a:t>
            </a:r>
            <a:endParaRPr dirty="0"/>
          </a:p>
          <a:p>
            <a:pPr marL="342900" marR="0" lvl="0" indent="-342900" algn="l" rtl="0">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Utiliza un </a:t>
            </a:r>
            <a:r>
              <a:rPr lang="en-US" sz="2400" b="0" i="0" u="none" strike="noStrike" cap="none">
                <a:solidFill>
                  <a:srgbClr val="292668"/>
                </a:solidFill>
                <a:latin typeface="Calibri"/>
                <a:ea typeface="Calibri"/>
                <a:cs typeface="Calibri"/>
                <a:sym typeface="Calibri"/>
              </a:rPr>
              <a:t>lenguaje sensacionalista</a:t>
            </a:r>
            <a:endParaRPr lang="en-US" sz="2400">
              <a:solidFill>
                <a:srgbClr val="292668"/>
              </a:solidFill>
              <a:latin typeface="Calibri"/>
              <a:ea typeface="Calibri"/>
              <a:cs typeface="Calibri"/>
              <a:sym typeface="Calibri"/>
            </a:endParaRPr>
          </a:p>
          <a:p>
            <a:pPr marL="342900" marR="0" lvl="0" indent="-342900" algn="l" rtl="0">
              <a:spcBef>
                <a:spcPts val="0"/>
              </a:spcBef>
              <a:spcAft>
                <a:spcPts val="0"/>
              </a:spcAft>
              <a:buClr>
                <a:srgbClr val="000000"/>
              </a:buClr>
              <a:buSzPts val="2400"/>
              <a:buFont typeface="Wingdings"/>
              <a:buChar char="v"/>
            </a:pPr>
            <a:r>
              <a:rPr lang="en-US" sz="2400" b="0" i="0" u="none" strike="noStrike" cap="none">
                <a:solidFill>
                  <a:srgbClr val="292668"/>
                </a:solidFill>
                <a:latin typeface="Calibri"/>
                <a:ea typeface="Calibri"/>
                <a:cs typeface="Calibri"/>
                <a:sym typeface="Calibri"/>
              </a:rPr>
              <a:t>Te </a:t>
            </a:r>
            <a:r>
              <a:rPr lang="en-US" sz="2400" b="0" i="0" u="none" strike="noStrike" cap="none" dirty="0">
                <a:solidFill>
                  <a:srgbClr val="292668"/>
                </a:solidFill>
                <a:latin typeface="Calibri"/>
                <a:ea typeface="Calibri"/>
                <a:cs typeface="Calibri"/>
                <a:sym typeface="Calibri"/>
              </a:rPr>
              <a:t>presiona para que actúes rápidamente </a:t>
            </a:r>
            <a:endParaRPr dirty="0"/>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No sabes quién lo ha creado </a:t>
            </a:r>
            <a:endParaRPr dirty="0"/>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Intenta sustituir al médico</a:t>
            </a:r>
            <a:endParaRPr lang="en-US" sz="2400" b="0" i="0" u="none" strike="noStrike" cap="none" dirty="0">
              <a:solidFill>
                <a:srgbClr val="292668"/>
              </a:solidFill>
              <a:latin typeface="Calibri"/>
              <a:ea typeface="Calibri"/>
              <a:cs typeface="Calibri"/>
            </a:endParaRPr>
          </a:p>
          <a:p>
            <a:pPr marR="0" lvl="0" algn="l" rtl="0">
              <a:lnSpc>
                <a:spcPct val="150000"/>
              </a:lnSpc>
              <a:spcBef>
                <a:spcPts val="0"/>
              </a:spcBef>
              <a:spcAft>
                <a:spcPts val="0"/>
              </a:spcAft>
              <a:buClr>
                <a:srgbClr val="000000"/>
              </a:buClr>
              <a:buSzPts val="2400"/>
            </a:pPr>
            <a:endParaRPr lang="en-US" sz="2400" dirty="0">
              <a:solidFill>
                <a:srgbClr val="292668"/>
              </a:solidFill>
              <a:latin typeface="Calibri"/>
              <a:ea typeface="Calibri"/>
              <a:cs typeface="Calibri"/>
              <a:sym typeface="Calibri"/>
            </a:endParaRPr>
          </a:p>
          <a:p>
            <a:pPr marR="0" lvl="0" algn="l" rtl="0">
              <a:lnSpc>
                <a:spcPct val="150000"/>
              </a:lnSpc>
              <a:spcBef>
                <a:spcPts val="0"/>
              </a:spcBef>
              <a:spcAft>
                <a:spcPts val="0"/>
              </a:spcAft>
              <a:buClr>
                <a:srgbClr val="000000"/>
              </a:buClr>
              <a:buSzPts val="2400"/>
            </a:pPr>
            <a:endParaRPr dirty="0"/>
          </a:p>
        </p:txBody>
      </p:sp>
      <p:sp>
        <p:nvSpPr>
          <p:cNvPr id="485" name="Google Shape;485;p87" descr="Udråbstegn med massiv udfyldning"/>
          <p:cNvSpPr/>
          <p:nvPr/>
        </p:nvSpPr>
        <p:spPr>
          <a:xfrm>
            <a:off x="6305578" y="1363485"/>
            <a:ext cx="427893" cy="427893"/>
          </a:xfrm>
          <a:prstGeom prst="rect">
            <a:avLst/>
          </a:prstGeom>
          <a:noFill/>
          <a:ln>
            <a:noFill/>
          </a:ln>
        </p:spPr>
        <p:txBody>
          <a:bodyPr/>
          <a:lstStyle/>
          <a:p>
            <a:endParaRPr lang="en-IE"/>
          </a:p>
        </p:txBody>
      </p:sp>
      <p:sp>
        <p:nvSpPr>
          <p:cNvPr id="486" name="Google Shape;486;p87" descr="Afkrydsning kontur"/>
          <p:cNvSpPr/>
          <p:nvPr/>
        </p:nvSpPr>
        <p:spPr>
          <a:xfrm>
            <a:off x="1438302" y="1434539"/>
            <a:ext cx="356839" cy="356839"/>
          </a:xfrm>
          <a:prstGeom prst="rect">
            <a:avLst/>
          </a:prstGeom>
          <a:noFill/>
          <a:ln>
            <a:noFill/>
          </a:ln>
        </p:spPr>
        <p:txBody>
          <a:bodyPr/>
          <a:lstStyle/>
          <a:p>
            <a:endParaRPr lang="en-IE"/>
          </a:p>
        </p:txBody>
      </p:sp>
      <p:sp>
        <p:nvSpPr>
          <p:cNvPr id="475" name="Google Shape;475;p87"/>
          <p:cNvSpPr/>
          <p:nvPr/>
        </p:nvSpPr>
        <p:spPr>
          <a:xfrm>
            <a:off x="8529638" y="5451036"/>
            <a:ext cx="3065944" cy="1219458"/>
          </a:xfrm>
          <a:prstGeom prst="rect">
            <a:avLst/>
          </a:prstGeom>
          <a:solidFill>
            <a:srgbClr val="EBCB1F"/>
          </a:solidFill>
          <a:ln w="25400" cap="flat" cmpd="sng">
            <a:solidFill>
              <a:srgbClr val="EBCB1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7" name="Google Shape;487;p87"/>
          <p:cNvSpPr txBox="1"/>
          <p:nvPr/>
        </p:nvSpPr>
        <p:spPr>
          <a:xfrm>
            <a:off x="8583612" y="5451036"/>
            <a:ext cx="3011969" cy="10771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Aplicaciones fiables:</a:t>
            </a:r>
            <a:endParaRPr sz="1400" b="0" i="0" u="none" strike="noStrike" cap="none">
              <a:solidFill>
                <a:srgbClr val="292668"/>
              </a:solidFill>
              <a:latin typeface="Arial"/>
              <a:ea typeface="Arial"/>
              <a:cs typeface="Arial"/>
              <a:sym typeface="Arial"/>
            </a:endParaRPr>
          </a:p>
          <a:p>
            <a:pPr marL="0" marR="0" lvl="0" indent="0" algn="ctr" rtl="0">
              <a:lnSpc>
                <a:spcPct val="100000"/>
              </a:lnSpc>
              <a:spcBef>
                <a:spcPts val="0"/>
              </a:spcBef>
              <a:spcAft>
                <a:spcPts val="0"/>
              </a:spcAft>
              <a:buNone/>
            </a:pPr>
            <a:r>
              <a:rPr lang="en-US" sz="2000" b="1" i="0" u="sng" strike="noStrike" cap="none">
                <a:solidFill>
                  <a:srgbClr val="292668"/>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Apple Health</a:t>
            </a:r>
            <a:endParaRPr sz="2000" b="1" i="0" u="none" strike="noStrike" cap="none">
              <a:solidFill>
                <a:srgbClr val="292668"/>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sng" strike="noStrike" cap="none">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Fit</a:t>
            </a:r>
            <a:endParaRPr sz="2000" b="1" i="0" u="none" strike="noStrike" cap="none">
              <a:solidFill>
                <a:srgbClr val="292668"/>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3">
          <a:extLst>
            <a:ext uri="{FF2B5EF4-FFF2-40B4-BE49-F238E27FC236}">
              <a16:creationId xmlns:a16="http://schemas.microsoft.com/office/drawing/2014/main" id="{4B4B6132-8780-9EF5-A543-D6F7B1C2204F}"/>
            </a:ext>
          </a:extLst>
        </p:cNvPr>
        <p:cNvGrpSpPr/>
        <p:nvPr/>
      </p:nvGrpSpPr>
      <p:grpSpPr>
        <a:xfrm>
          <a:off x="0" y="0"/>
          <a:ext cx="0" cy="0"/>
          <a:chOff x="0" y="0"/>
          <a:chExt cx="0" cy="0"/>
        </a:xfrm>
      </p:grpSpPr>
      <p:sp>
        <p:nvSpPr>
          <p:cNvPr id="344" name="Google Shape;344;p14">
            <a:extLst>
              <a:ext uri="{FF2B5EF4-FFF2-40B4-BE49-F238E27FC236}">
                <a16:creationId xmlns:a16="http://schemas.microsoft.com/office/drawing/2014/main" id="{64161569-AAD6-71CB-6795-153FF0623B66}"/>
              </a:ext>
            </a:extLst>
          </p:cNvPr>
          <p:cNvSpPr txBox="1">
            <a:spLocks noGrp="1"/>
          </p:cNvSpPr>
          <p:nvPr>
            <p:ph type="body" idx="1"/>
          </p:nvPr>
        </p:nvSpPr>
        <p:spPr>
          <a:xfrm>
            <a:off x="2505456" y="591995"/>
            <a:ext cx="8412480" cy="697353"/>
          </a:xfrm>
          <a:prstGeom prst="rect">
            <a:avLst/>
          </a:prstGeom>
          <a:noFill/>
          <a:ln>
            <a:noFill/>
          </a:ln>
        </p:spPr>
        <p:txBody>
          <a:bodyPr spcFirstLastPara="1" wrap="square" lIns="91425" tIns="45700" rIns="91425" bIns="45700" anchor="t" anchorCtr="0">
            <a:noAutofit/>
          </a:bodyPr>
          <a:lstStyle/>
          <a:p>
            <a:pPr marL="0" indent="0"/>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¿Por qué es importante la privacidad en </a:t>
            </a:r>
            <a:r>
              <a:rPr lang="da-DK" altLang="da-DK" b="1">
                <a:solidFill>
                  <a:srgbClr val="292668"/>
                </a:solidFill>
                <a:latin typeface="Calibri" panose="020F0502020204030204" pitchFamily="34" charset="0"/>
                <a:ea typeface="Calibri" panose="020F0502020204030204" pitchFamily="34" charset="0"/>
                <a:cs typeface="Calibri" panose="020F0502020204030204" pitchFamily="34" charset="0"/>
              </a:rPr>
              <a:t>las apps </a:t>
            </a: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de salud?</a:t>
            </a:r>
          </a:p>
          <a:p>
            <a:pPr marL="0" lvl="0" indent="0" algn="l" rtl="0">
              <a:lnSpc>
                <a:spcPct val="103333"/>
              </a:lnSpc>
              <a:spcBef>
                <a:spcPts val="0"/>
              </a:spcBef>
              <a:spcAft>
                <a:spcPts val="0"/>
              </a:spcAft>
              <a:buClr>
                <a:srgbClr val="242B62"/>
              </a:buClr>
              <a:buSzPts val="3600"/>
              <a:buNone/>
            </a:pPr>
            <a:endParaRPr dirty="0"/>
          </a:p>
        </p:txBody>
      </p:sp>
      <p:sp>
        <p:nvSpPr>
          <p:cNvPr id="4" name="Pladsholder til tekst 3">
            <a:extLst>
              <a:ext uri="{FF2B5EF4-FFF2-40B4-BE49-F238E27FC236}">
                <a16:creationId xmlns:a16="http://schemas.microsoft.com/office/drawing/2014/main" id="{1483E01C-9AE2-32A4-019C-B9783F5CA9F4}"/>
              </a:ext>
            </a:extLst>
          </p:cNvPr>
          <p:cNvSpPr>
            <a:spLocks noGrp="1"/>
          </p:cNvSpPr>
          <p:nvPr>
            <p:ph type="body" idx="2"/>
          </p:nvPr>
        </p:nvSpPr>
        <p:spPr>
          <a:xfrm>
            <a:off x="5971032" y="2107554"/>
            <a:ext cx="5952744" cy="4021291"/>
          </a:xfrm>
        </p:spPr>
        <p:txBody>
          <a:bodyPr/>
          <a:lstStyle/>
          <a:p>
            <a:pPr marL="0" indent="0"/>
            <a:r>
              <a:rPr lang="da-DK" altLang="da-DK">
                <a:solidFill>
                  <a:srgbClr val="292668"/>
                </a:solidFill>
                <a:latin typeface="Calibri" panose="020F0502020204030204" pitchFamily="34" charset="0"/>
                <a:ea typeface="Calibri" panose="020F0502020204030204" pitchFamily="34" charset="0"/>
                <a:cs typeface="Calibri" panose="020F0502020204030204" pitchFamily="34" charset="0"/>
              </a:rPr>
              <a:t>Las apps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y los dispositivos wearables recopilan pequeñas cantidades de datos cada vez que los utilizas. </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Esto las hace útiles, pero también significa que debes estar al tanto de quién tiene acceso a ellos y para qué se utilizan.</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Como se mencionó en </a:t>
            </a: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el Módulo 1</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la privacidad tiene que ver con el control: debes poder ver, ajustar y restringir el acceso según tus propias necesidades.</a:t>
            </a:r>
          </a:p>
          <a:p>
            <a:pPr marL="0" indent="0"/>
            <a:endParaRPr lang="da-DK" dirty="0"/>
          </a:p>
        </p:txBody>
      </p:sp>
      <p:pic>
        <p:nvPicPr>
          <p:cNvPr id="8" name="Pladsholder til billede 7" descr="Et billede, der indeholder elektronik, Elektronisk enhed, gadget, Mobiltelefon&#10;&#10;AI-genereret indhold kan være ukorrekt.">
            <a:extLst>
              <a:ext uri="{FF2B5EF4-FFF2-40B4-BE49-F238E27FC236}">
                <a16:creationId xmlns:a16="http://schemas.microsoft.com/office/drawing/2014/main" id="{0CDD3088-F458-7880-5B3A-E7A82D374AEA}"/>
              </a:ext>
            </a:extLst>
          </p:cNvPr>
          <p:cNvPicPr>
            <a:picLocks noGrp="1" noChangeAspect="1"/>
          </p:cNvPicPr>
          <p:nvPr>
            <p:ph type="pic" idx="3"/>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26212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7" descr="Et billede, der indeholder elektronik, Elektronisk enhed, gadget, Mobiltelefon&#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5461" y="2629572"/>
            <a:ext cx="2124448" cy="1949456"/>
          </a:xfrm>
          <a:prstGeom prst="rect">
            <a:avLst/>
          </a:prstGeom>
          <a:noFill/>
          <a:ln>
            <a:noFill/>
          </a:ln>
        </p:spPr>
      </p:pic>
      <p:pic>
        <p:nvPicPr>
          <p:cNvPr id="194" name="Google Shape;194;p7"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195" name="Google Shape;195;p7"/>
          <p:cNvSpPr txBox="1">
            <a:spLocks noGrp="1"/>
          </p:cNvSpPr>
          <p:nvPr>
            <p:ph type="body" idx="3"/>
          </p:nvPr>
        </p:nvSpPr>
        <p:spPr>
          <a:xfrm>
            <a:off x="4636007" y="990897"/>
            <a:ext cx="7059169" cy="5632271"/>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Clr>
                <a:srgbClr val="292668"/>
              </a:buClr>
              <a:buSzPts val="2400"/>
              <a:buFont typeface="Calibri"/>
              <a:buNone/>
            </a:pPr>
            <a:r>
              <a:rPr lang="en-US" b="0" i="0" u="none" strike="noStrike" cap="none" dirty="0">
                <a:solidFill>
                  <a:srgbClr val="292668"/>
                </a:solidFill>
                <a:latin typeface="Calibri"/>
                <a:ea typeface="Calibri"/>
                <a:cs typeface="Calibri"/>
                <a:sym typeface="Calibri"/>
              </a:rPr>
              <a:t>Utilizar las herramientas digitales que ya tienes puede ser de gran ayuda en el día a día. </a:t>
            </a:r>
            <a:r>
              <a:rPr lang="en-US" b="0" i="0" u="none" strike="noStrike" cap="none">
                <a:solidFill>
                  <a:srgbClr val="292668"/>
                </a:solidFill>
                <a:latin typeface="Calibri"/>
                <a:ea typeface="Calibri"/>
                <a:cs typeface="Calibri"/>
                <a:sym typeface="Calibri"/>
              </a:rPr>
              <a:t>Un móvil, una tablet </a:t>
            </a:r>
            <a:r>
              <a:rPr lang="en-US" b="0" i="0" u="none" strike="noStrike" cap="none" dirty="0">
                <a:solidFill>
                  <a:srgbClr val="292668"/>
                </a:solidFill>
                <a:latin typeface="Calibri"/>
                <a:ea typeface="Calibri"/>
                <a:cs typeface="Calibri"/>
                <a:sym typeface="Calibri"/>
              </a:rPr>
              <a:t>o un reloj inteligente pueden facilitarte pequeñas tareas cotidianas. Cuando utilizas las herramientas que ya tienes</a:t>
            </a:r>
            <a:r>
              <a:rPr lang="en-US" b="0" i="0" u="none" strike="noStrike" cap="none">
                <a:solidFill>
                  <a:srgbClr val="292668"/>
                </a:solidFill>
                <a:latin typeface="Calibri"/>
                <a:ea typeface="Calibri"/>
                <a:cs typeface="Calibri"/>
                <a:sym typeface="Calibri"/>
              </a:rPr>
              <a:t>, pueden </a:t>
            </a:r>
            <a:r>
              <a:rPr lang="en-US" b="0" i="0" u="none" strike="noStrike" cap="none" dirty="0">
                <a:solidFill>
                  <a:srgbClr val="292668"/>
                </a:solidFill>
                <a:latin typeface="Calibri"/>
                <a:ea typeface="Calibri"/>
                <a:cs typeface="Calibri"/>
                <a:sym typeface="Calibri"/>
              </a:rPr>
              <a:t>ayudarte con pequeñas tareas, ofrecerte una visión general rápida, facilitarte el seguimiento de tus hábitos y tu bienestar y, por lo tanto, aportarte más tranquilidad y claridad. </a:t>
            </a:r>
            <a:endParaRPr dirty="0"/>
          </a:p>
          <a:p>
            <a:pPr marL="0" marR="0" lvl="0" indent="0" algn="just" rtl="0">
              <a:lnSpc>
                <a:spcPct val="100000"/>
              </a:lnSpc>
              <a:spcBef>
                <a:spcPts val="0"/>
              </a:spcBef>
              <a:spcAft>
                <a:spcPts val="0"/>
              </a:spcAft>
              <a:buClr>
                <a:srgbClr val="292668"/>
              </a:buClr>
              <a:buSzPts val="2400"/>
              <a:buFont typeface="Calibri"/>
              <a:buNone/>
            </a:pPr>
            <a:r>
              <a:rPr lang="en-US" b="0" i="0" u="none" strike="noStrike" cap="none" dirty="0">
                <a:solidFill>
                  <a:srgbClr val="292668"/>
                </a:solidFill>
                <a:latin typeface="Calibri"/>
                <a:ea typeface="Calibri"/>
                <a:cs typeface="Calibri"/>
                <a:sym typeface="Calibri"/>
              </a:rPr>
              <a:t>Las herramientas digitales se pueden utilizar sin necesidad de conocimientos técnicos avanzados. Una vez que conozcas las funciones principales, podrás decidir qué te resulta útil y qué funciones desactivar. No se trata de ser un experto en tecnología, sino de hacer que la vida cotidiana sea un poco más fácil.</a:t>
            </a:r>
            <a:endParaRPr dirty="0"/>
          </a:p>
          <a:p>
            <a:pPr marL="0" marR="0" lvl="0" indent="0" algn="just" rtl="0">
              <a:lnSpc>
                <a:spcPct val="100000"/>
              </a:lnSpc>
              <a:spcBef>
                <a:spcPts val="0"/>
              </a:spcBef>
              <a:spcAft>
                <a:spcPts val="0"/>
              </a:spcAft>
              <a:buClr>
                <a:srgbClr val="242B62"/>
              </a:buClr>
              <a:buSzPts val="2400"/>
              <a:buFont typeface="Calibri"/>
              <a:buNone/>
            </a:pPr>
            <a:endParaRPr b="0" i="0" u="none" strike="noStrike" cap="none" dirty="0">
              <a:solidFill>
                <a:srgbClr val="292668"/>
              </a:solidFill>
              <a:latin typeface="Calibri"/>
              <a:ea typeface="Calibri"/>
              <a:cs typeface="Calibri"/>
              <a:sym typeface="Calibri"/>
            </a:endParaRPr>
          </a:p>
        </p:txBody>
      </p:sp>
      <p:pic>
        <p:nvPicPr>
          <p:cNvPr id="196" name="Google Shape;196;p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423213" y="703016"/>
            <a:ext cx="1777175" cy="2045428"/>
          </a:xfrm>
          <a:prstGeom prst="rect">
            <a:avLst/>
          </a:prstGeom>
          <a:noFill/>
          <a:ln>
            <a:noFill/>
          </a:ln>
        </p:spPr>
      </p:pic>
      <p:pic>
        <p:nvPicPr>
          <p:cNvPr id="197" name="Google Shape;197;p7" descr="Et billede, der indeholder elektronik, Elektronisk enhed, gadget, Mobiltelefon&#10;&#10;AI-genereret indhold kan være ukorrek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5461" y="460950"/>
            <a:ext cx="2087288" cy="1949456"/>
          </a:xfrm>
          <a:prstGeom prst="rect">
            <a:avLst/>
          </a:prstGeom>
          <a:noFill/>
          <a:ln>
            <a:noFill/>
          </a:ln>
        </p:spPr>
      </p:pic>
      <p:pic>
        <p:nvPicPr>
          <p:cNvPr id="198" name="Google Shape;198;p7" descr="Et billede, der indeholder elektronik, Elektronisk enhed, gadget, Mobiltelefon&#10;&#10;AI-genereret indhold kan være ukorrekt."/>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23213" y="2940468"/>
            <a:ext cx="1857091" cy="2117180"/>
          </a:xfrm>
          <a:prstGeom prst="rect">
            <a:avLst/>
          </a:prstGeom>
          <a:noFill/>
          <a:ln>
            <a:noFill/>
          </a:ln>
        </p:spPr>
      </p:pic>
      <p:sp>
        <p:nvSpPr>
          <p:cNvPr id="199" name="Google Shape;199;p7"/>
          <p:cNvSpPr txBox="1"/>
          <p:nvPr/>
        </p:nvSpPr>
        <p:spPr>
          <a:xfrm>
            <a:off x="4636007" y="460950"/>
            <a:ext cx="607418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De qué trata el módulo 5</a:t>
            </a:r>
            <a:endParaRPr sz="3600" b="1" i="0" u="none" strike="noStrike" cap="none" dirty="0">
              <a:solidFill>
                <a:srgbClr val="292668"/>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501" name="Google Shape;501;p89" descr="Et billede, der indeholder elektronik, Elektronisk enhed, gadget, Mobiltelefon&#10;&#10;AI-genereret indhold kan være ukorrek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388401" y="385460"/>
            <a:ext cx="3657708" cy="6087079"/>
          </a:xfrm>
          <a:prstGeom prst="rect">
            <a:avLst/>
          </a:prstGeom>
          <a:solidFill>
            <a:srgbClr val="BFBFBF"/>
          </a:solidFill>
          <a:ln>
            <a:noFill/>
          </a:ln>
        </p:spPr>
      </p:pic>
      <p:pic>
        <p:nvPicPr>
          <p:cNvPr id="502" name="Google Shape;502;p89"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C7C6EA60-FA21-94EB-D463-AB08C5DDB763}"/>
              </a:ext>
            </a:extLst>
          </p:cNvPr>
          <p:cNvSpPr txBox="1">
            <a:spLocks/>
          </p:cNvSpPr>
          <p:nvPr/>
        </p:nvSpPr>
        <p:spPr>
          <a:xfrm>
            <a:off x="4121581" y="547386"/>
            <a:ext cx="8048624" cy="61759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eaLnBrk="0" fontAlgn="base" hangingPunct="0">
              <a:lnSpc>
                <a:spcPct val="150000"/>
              </a:lnSpc>
              <a:spcBef>
                <a:spcPct val="0"/>
              </a:spcBef>
              <a:spcAft>
                <a:spcPct val="0"/>
              </a:spcAft>
              <a:buClrTx/>
              <a:buSzTx/>
            </a:pPr>
            <a:r>
              <a:rPr lang="da-DK" altLang="da-DK" b="1" dirty="0">
                <a:solidFill>
                  <a:srgbClr val="FF0000"/>
                </a:solidFill>
              </a:rPr>
              <a:t>       </a:t>
            </a:r>
            <a:r>
              <a:rPr lang="da-DK" altLang="da-DK" b="1" dirty="0">
                <a:solidFill>
                  <a:srgbClr val="292668"/>
                </a:solidFill>
              </a:rPr>
              <a:t>Qué deberían HACER </a:t>
            </a:r>
            <a:r>
              <a:rPr lang="da-DK" altLang="da-DK" b="1">
                <a:solidFill>
                  <a:srgbClr val="292668"/>
                </a:solidFill>
              </a:rPr>
              <a:t>las apps </a:t>
            </a:r>
            <a:r>
              <a:rPr lang="da-DK" altLang="da-DK" b="1" dirty="0">
                <a:solidFill>
                  <a:srgbClr val="292668"/>
                </a:solidFill>
              </a:rPr>
              <a:t>y los dispositivos wearables de salud</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a:solidFill>
                  <a:srgbClr val="292668"/>
                </a:solidFill>
              </a:rPr>
              <a:t>Pedir </a:t>
            </a:r>
            <a:r>
              <a:rPr lang="da-DK" altLang="da-DK" dirty="0">
                <a:solidFill>
                  <a:srgbClr val="292668"/>
                </a:solidFill>
              </a:rPr>
              <a:t>permisos, </a:t>
            </a:r>
            <a:r>
              <a:rPr lang="da-DK" altLang="da-DK">
                <a:solidFill>
                  <a:srgbClr val="292668"/>
                </a:solidFill>
              </a:rPr>
              <a:t>para decidir </a:t>
            </a:r>
            <a:r>
              <a:rPr lang="da-DK" altLang="da-DK" err="1">
                <a:solidFill>
                  <a:srgbClr val="292668"/>
                </a:solidFill>
              </a:rPr>
              <a:t>si </a:t>
            </a:r>
            <a:r>
              <a:rPr lang="da-DK" altLang="da-DK">
                <a:solidFill>
                  <a:srgbClr val="292668"/>
                </a:solidFill>
              </a:rPr>
              <a:t>compartir o no la </a:t>
            </a:r>
            <a:r>
              <a:rPr lang="da-DK" altLang="da-DK" dirty="0" err="1">
                <a:solidFill>
                  <a:srgbClr val="292668"/>
                </a:solidFill>
              </a:rPr>
              <a:t>información</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Mostrar </a:t>
            </a:r>
            <a:r>
              <a:rPr lang="da-DK" altLang="da-DK" dirty="0" err="1">
                <a:solidFill>
                  <a:srgbClr val="292668"/>
                </a:solidFill>
              </a:rPr>
              <a:t>qué </a:t>
            </a:r>
            <a:r>
              <a:rPr lang="da-DK" altLang="da-DK" dirty="0">
                <a:solidFill>
                  <a:srgbClr val="292668"/>
                </a:solidFill>
              </a:rPr>
              <a:t>datos </a:t>
            </a:r>
            <a:r>
              <a:rPr lang="da-DK" altLang="da-DK" err="1">
                <a:solidFill>
                  <a:srgbClr val="292668"/>
                </a:solidFill>
              </a:rPr>
              <a:t>utilizan </a:t>
            </a:r>
            <a:endParaRPr lang="da-DK" altLang="da-DK" dirty="0">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err="1">
                <a:solidFill>
                  <a:srgbClr val="292668"/>
                </a:solidFill>
              </a:rPr>
              <a:t>Permitirte </a:t>
            </a:r>
            <a:r>
              <a:rPr lang="da-DK" altLang="da-DK" dirty="0">
                <a:solidFill>
                  <a:srgbClr val="292668"/>
                </a:solidFill>
              </a:rPr>
              <a:t>activar y </a:t>
            </a:r>
            <a:r>
              <a:rPr lang="da-DK" altLang="da-DK" dirty="0" err="1">
                <a:solidFill>
                  <a:srgbClr val="292668"/>
                </a:solidFill>
              </a:rPr>
              <a:t>desactivar el uso compartido</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Almacenar los datos </a:t>
            </a:r>
            <a:r>
              <a:rPr lang="da-DK" altLang="da-DK" dirty="0" err="1">
                <a:solidFill>
                  <a:srgbClr val="292668"/>
                </a:solidFill>
              </a:rPr>
              <a:t>localmente </a:t>
            </a:r>
            <a:r>
              <a:rPr lang="da-DK" altLang="da-DK" dirty="0">
                <a:solidFill>
                  <a:srgbClr val="292668"/>
                </a:solidFill>
              </a:rPr>
              <a:t>o en la nube, </a:t>
            </a:r>
            <a:r>
              <a:rPr lang="da-DK" altLang="da-DK">
                <a:solidFill>
                  <a:srgbClr val="292668"/>
                </a:solidFill>
              </a:rPr>
              <a:t>según elijas</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err="1">
                <a:solidFill>
                  <a:srgbClr val="292668"/>
                </a:solidFill>
              </a:rPr>
              <a:t>Permitirte cambiar la configuración de privacidad </a:t>
            </a:r>
            <a:r>
              <a:rPr lang="da-DK" altLang="da-DK" dirty="0">
                <a:solidFill>
                  <a:srgbClr val="292668"/>
                </a:solidFill>
              </a:rPr>
              <a:t>en </a:t>
            </a:r>
            <a:r>
              <a:rPr lang="da-DK" altLang="da-DK" err="1">
                <a:solidFill>
                  <a:srgbClr val="292668"/>
                </a:solidFill>
              </a:rPr>
              <a:t>cualquier </a:t>
            </a:r>
            <a:r>
              <a:rPr lang="da-DK" altLang="da-DK">
                <a:solidFill>
                  <a:srgbClr val="292668"/>
                </a:solidFill>
              </a:rPr>
              <a:t>momento</a:t>
            </a:r>
          </a:p>
          <a:p>
            <a:pPr marL="0" indent="0" eaLnBrk="0" fontAlgn="base" hangingPunct="0">
              <a:lnSpc>
                <a:spcPct val="100000"/>
              </a:lnSpc>
              <a:spcBef>
                <a:spcPct val="0"/>
              </a:spcBef>
              <a:spcAft>
                <a:spcPct val="0"/>
              </a:spcAft>
              <a:buClrTx/>
              <a:buSzTx/>
            </a:pPr>
            <a:r>
              <a:rPr lang="da-DK" altLang="da-DK" b="1">
                <a:solidFill>
                  <a:srgbClr val="292668"/>
                </a:solidFill>
              </a:rPr>
              <a:t>        Lo </a:t>
            </a:r>
            <a:r>
              <a:rPr lang="da-DK" altLang="da-DK" b="1" dirty="0" err="1">
                <a:solidFill>
                  <a:srgbClr val="292668"/>
                </a:solidFill>
              </a:rPr>
              <a:t>que </a:t>
            </a:r>
            <a:r>
              <a:rPr lang="da-DK" altLang="da-DK" b="1" dirty="0">
                <a:solidFill>
                  <a:srgbClr val="292668"/>
                </a:solidFill>
              </a:rPr>
              <a:t>NO hacen</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b="1" dirty="0">
                <a:solidFill>
                  <a:srgbClr val="292668"/>
                </a:solidFill>
              </a:rPr>
              <a:t>No</a:t>
            </a:r>
            <a:r>
              <a:rPr lang="da-DK" altLang="da-DK" dirty="0">
                <a:solidFill>
                  <a:srgbClr val="292668"/>
                </a:solidFill>
              </a:rPr>
              <a:t> deben </a:t>
            </a:r>
            <a:r>
              <a:rPr lang="da-DK" altLang="da-DK" dirty="0" err="1">
                <a:solidFill>
                  <a:srgbClr val="292668"/>
                </a:solidFill>
              </a:rPr>
              <a:t>compartir tus </a:t>
            </a:r>
            <a:r>
              <a:rPr lang="da-DK" altLang="da-DK" dirty="0">
                <a:solidFill>
                  <a:srgbClr val="292668"/>
                </a:solidFill>
              </a:rPr>
              <a:t>datos </a:t>
            </a:r>
            <a:r>
              <a:rPr lang="da-DK" altLang="da-DK" dirty="0" err="1">
                <a:solidFill>
                  <a:srgbClr val="292668"/>
                </a:solidFill>
              </a:rPr>
              <a:t>de salud sin tu consentimiento</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b="1" dirty="0">
                <a:solidFill>
                  <a:srgbClr val="292668"/>
                </a:solidFill>
              </a:rPr>
              <a:t>No </a:t>
            </a:r>
            <a:r>
              <a:rPr lang="da-DK" altLang="da-DK" dirty="0" err="1">
                <a:solidFill>
                  <a:srgbClr val="292668"/>
                </a:solidFill>
              </a:rPr>
              <a:t>saben quién eres </a:t>
            </a:r>
            <a:r>
              <a:rPr lang="da-DK" altLang="da-DK" dirty="0">
                <a:solidFill>
                  <a:srgbClr val="292668"/>
                </a:solidFill>
              </a:rPr>
              <a:t>como persona, </a:t>
            </a:r>
            <a:r>
              <a:rPr lang="da-DK" altLang="da-DK" dirty="0" err="1">
                <a:solidFill>
                  <a:srgbClr val="292668"/>
                </a:solidFill>
              </a:rPr>
              <a:t>solo conocen tus cifras</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b="1" dirty="0">
                <a:solidFill>
                  <a:srgbClr val="292668"/>
                </a:solidFill>
              </a:rPr>
              <a:t>No </a:t>
            </a:r>
            <a:r>
              <a:rPr lang="da-DK" altLang="da-DK" dirty="0" err="1">
                <a:solidFill>
                  <a:srgbClr val="292668"/>
                </a:solidFill>
              </a:rPr>
              <a:t>leen tus </a:t>
            </a:r>
            <a:r>
              <a:rPr lang="da-DK" altLang="da-DK" dirty="0">
                <a:solidFill>
                  <a:srgbClr val="292668"/>
                </a:solidFill>
              </a:rPr>
              <a:t>mensajes ni tus notas</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b="1" dirty="0">
                <a:solidFill>
                  <a:srgbClr val="292668"/>
                </a:solidFill>
              </a:rPr>
              <a:t>No </a:t>
            </a:r>
            <a:r>
              <a:rPr lang="da-DK" altLang="da-DK" dirty="0">
                <a:solidFill>
                  <a:srgbClr val="292668"/>
                </a:solidFill>
              </a:rPr>
              <a:t>conceden </a:t>
            </a:r>
            <a:r>
              <a:rPr lang="da-DK" altLang="da-DK" dirty="0" err="1">
                <a:solidFill>
                  <a:srgbClr val="292668"/>
                </a:solidFill>
              </a:rPr>
              <a:t>automáticamente acceso a otras personas</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b="1" dirty="0">
                <a:solidFill>
                  <a:srgbClr val="292668"/>
                </a:solidFill>
              </a:rPr>
              <a:t>No </a:t>
            </a:r>
            <a:r>
              <a:rPr lang="da-DK" altLang="da-DK" dirty="0" err="1">
                <a:solidFill>
                  <a:srgbClr val="292668"/>
                </a:solidFill>
              </a:rPr>
              <a:t>evalúan tu estado de salud basándose </a:t>
            </a:r>
            <a:r>
              <a:rPr lang="da-DK" altLang="da-DK" dirty="0">
                <a:solidFill>
                  <a:srgbClr val="292668"/>
                </a:solidFill>
              </a:rPr>
              <a:t>en </a:t>
            </a:r>
            <a:r>
              <a:rPr lang="da-DK" altLang="da-DK" dirty="0" err="1">
                <a:solidFill>
                  <a:srgbClr val="292668"/>
                </a:solidFill>
              </a:rPr>
              <a:t>tus </a:t>
            </a:r>
            <a:r>
              <a:rPr lang="da-DK" altLang="da-DK" dirty="0">
                <a:solidFill>
                  <a:srgbClr val="292668"/>
                </a:solidFill>
              </a:rPr>
              <a:t>datos</a:t>
            </a:r>
          </a:p>
          <a:p>
            <a:pPr marL="0" indent="0" eaLnBrk="0" fontAlgn="base" hangingPunct="0">
              <a:lnSpc>
                <a:spcPct val="100000"/>
              </a:lnSpc>
              <a:spcBef>
                <a:spcPct val="0"/>
              </a:spcBef>
              <a:spcAft>
                <a:spcPct val="0"/>
              </a:spcAft>
              <a:buClrTx/>
              <a:buSzTx/>
            </a:pPr>
            <a:br>
              <a:rPr lang="da-DK" altLang="da-DK" b="1" dirty="0">
                <a:latin typeface="Calibri" panose="020F0502020204030204" pitchFamily="34" charset="0"/>
                <a:ea typeface="Calibri" panose="020F0502020204030204" pitchFamily="34" charset="0"/>
                <a:cs typeface="Calibri" panose="020F0502020204030204" pitchFamily="34" charset="0"/>
              </a:rPr>
            </a:br>
            <a:endParaRPr lang="da-DK" altLang="da-DK" b="1">
              <a:solidFill>
                <a:srgbClr val="292668"/>
              </a:solidFill>
              <a:latin typeface="Calibri" panose="020F0502020204030204" pitchFamily="34" charset="0"/>
              <a:ea typeface="Calibri" panose="020F0502020204030204" pitchFamily="34" charset="0"/>
              <a:cs typeface="Calibri" panose="020F0502020204030204" pitchFamily="34" charset="0"/>
            </a:endParaRPr>
          </a:p>
          <a:p>
            <a:pPr marL="0" indent="0" eaLnBrk="0" fontAlgn="base" hangingPunct="0">
              <a:lnSpc>
                <a:spcPct val="100000"/>
              </a:lnSpc>
              <a:spcBef>
                <a:spcPct val="0"/>
              </a:spcBef>
              <a:spcAft>
                <a:spcPct val="0"/>
              </a:spcAft>
              <a:buClrTx/>
              <a:buSzTx/>
            </a:pPr>
            <a:endPar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fik 1" descr="Afkrydsning med massiv udfyldning">
            <a:extLst>
              <a:ext uri="{FF2B5EF4-FFF2-40B4-BE49-F238E27FC236}">
                <a16:creationId xmlns:a16="http://schemas.microsoft.com/office/drawing/2014/main" id="{5CADFC1A-7A38-6C83-8E91-420D88CD48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48150" y="657225"/>
            <a:ext cx="447675" cy="447675"/>
          </a:xfrm>
          <a:prstGeom prst="rect">
            <a:avLst/>
          </a:prstGeom>
        </p:spPr>
      </p:pic>
      <p:pic>
        <p:nvPicPr>
          <p:cNvPr id="3" name="Grafik 2" descr="Luk med massiv udfyldning">
            <a:extLst>
              <a:ext uri="{FF2B5EF4-FFF2-40B4-BE49-F238E27FC236}">
                <a16:creationId xmlns:a16="http://schemas.microsoft.com/office/drawing/2014/main" id="{22B0279E-9015-FFDE-152B-F08B807469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171950" y="3837644"/>
            <a:ext cx="523875" cy="4762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90"/>
          <p:cNvSpPr txBox="1">
            <a:spLocks noGrp="1"/>
          </p:cNvSpPr>
          <p:nvPr>
            <p:ph type="body" idx="1"/>
          </p:nvPr>
        </p:nvSpPr>
        <p:spPr>
          <a:xfrm>
            <a:off x="2940933" y="603055"/>
            <a:ext cx="8645184" cy="69735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b="1" dirty="0">
                <a:solidFill>
                  <a:schemeClr val="lt1"/>
                </a:solidFill>
                <a:latin typeface="Calibri"/>
                <a:ea typeface="Calibri"/>
                <a:cs typeface="Calibri"/>
                <a:sym typeface="Calibri"/>
              </a:rPr>
              <a:t>Consejos sobre ética, datos y seguridad</a:t>
            </a:r>
            <a:endParaRPr dirty="0"/>
          </a:p>
          <a:p>
            <a:pPr marL="0" lvl="0" indent="0" algn="l" rtl="0">
              <a:lnSpc>
                <a:spcPct val="100000"/>
              </a:lnSpc>
              <a:spcBef>
                <a:spcPts val="0"/>
              </a:spcBef>
              <a:spcAft>
                <a:spcPts val="0"/>
              </a:spcAft>
              <a:buClr>
                <a:schemeClr val="lt1"/>
              </a:buClr>
              <a:buSzPts val="3600"/>
              <a:buNone/>
            </a:pPr>
            <a:br>
              <a:rPr lang="en-US" b="1" dirty="0">
                <a:solidFill>
                  <a:schemeClr val="lt1"/>
                </a:solidFill>
                <a:latin typeface="Calibri"/>
                <a:ea typeface="Calibri"/>
                <a:cs typeface="Calibri"/>
                <a:sym typeface="Calibri"/>
              </a:rPr>
            </a:br>
            <a:endParaRPr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SzPts val="3600"/>
              <a:buNone/>
            </a:pPr>
            <a:endParaRPr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Clr>
                <a:schemeClr val="lt1"/>
              </a:buClr>
              <a:buSzPts val="3600"/>
              <a:buNone/>
            </a:pPr>
            <a:endParaRPr dirty="0"/>
          </a:p>
        </p:txBody>
      </p:sp>
      <p:sp>
        <p:nvSpPr>
          <p:cNvPr id="509" name="Google Shape;509;p90"/>
          <p:cNvSpPr/>
          <p:nvPr/>
        </p:nvSpPr>
        <p:spPr>
          <a:xfrm>
            <a:off x="2131934" y="4924085"/>
            <a:ext cx="4253743" cy="1516655"/>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0" name="Google Shape;510;p90"/>
          <p:cNvSpPr/>
          <p:nvPr/>
        </p:nvSpPr>
        <p:spPr>
          <a:xfrm>
            <a:off x="5673476" y="2796659"/>
            <a:ext cx="4253743" cy="1516655"/>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1" name="Google Shape;511;p90"/>
          <p:cNvSpPr/>
          <p:nvPr/>
        </p:nvSpPr>
        <p:spPr>
          <a:xfrm>
            <a:off x="5781912" y="2388850"/>
            <a:ext cx="3553738" cy="645895"/>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2" name="Google Shape;512;p90"/>
          <p:cNvSpPr/>
          <p:nvPr/>
        </p:nvSpPr>
        <p:spPr>
          <a:xfrm>
            <a:off x="729048" y="2796659"/>
            <a:ext cx="4253743" cy="15166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3" name="Google Shape;513;p90"/>
          <p:cNvSpPr/>
          <p:nvPr/>
        </p:nvSpPr>
        <p:spPr>
          <a:xfrm>
            <a:off x="839840" y="2388850"/>
            <a:ext cx="3553739" cy="645895"/>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4" name="Google Shape;514;p90"/>
          <p:cNvSpPr/>
          <p:nvPr/>
        </p:nvSpPr>
        <p:spPr>
          <a:xfrm>
            <a:off x="6961182" y="4921053"/>
            <a:ext cx="4253743" cy="1516655"/>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5" name="Google Shape;515;p90"/>
          <p:cNvSpPr/>
          <p:nvPr/>
        </p:nvSpPr>
        <p:spPr>
          <a:xfrm>
            <a:off x="2240369" y="4516275"/>
            <a:ext cx="3433107" cy="645895"/>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6" name="Google Shape;516;p90"/>
          <p:cNvSpPr/>
          <p:nvPr/>
        </p:nvSpPr>
        <p:spPr>
          <a:xfrm>
            <a:off x="7281602" y="4515948"/>
            <a:ext cx="3795973" cy="645895"/>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7" name="Google Shape;517;p90"/>
          <p:cNvSpPr txBox="1"/>
          <p:nvPr/>
        </p:nvSpPr>
        <p:spPr>
          <a:xfrm>
            <a:off x="1010708" y="2428384"/>
            <a:ext cx="3382871"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Consejo sobre datos</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90"/>
          <p:cNvSpPr txBox="1"/>
          <p:nvPr/>
        </p:nvSpPr>
        <p:spPr>
          <a:xfrm>
            <a:off x="5977565" y="2477525"/>
            <a:ext cx="3455370"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Consejo sobre seguridad</a:t>
            </a:r>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Arial"/>
              <a:ea typeface="Arial"/>
              <a:cs typeface="Arial"/>
              <a:sym typeface="Arial"/>
            </a:endParaRPr>
          </a:p>
        </p:txBody>
      </p:sp>
      <p:sp>
        <p:nvSpPr>
          <p:cNvPr id="519" name="Google Shape;519;p90"/>
          <p:cNvSpPr txBox="1"/>
          <p:nvPr/>
        </p:nvSpPr>
        <p:spPr>
          <a:xfrm>
            <a:off x="2324472" y="4570925"/>
            <a:ext cx="305041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lt1"/>
                </a:solidFill>
                <a:latin typeface="Calibri"/>
                <a:ea typeface="Calibri"/>
                <a:cs typeface="Calibri"/>
                <a:sym typeface="Calibri"/>
              </a:rPr>
              <a:t>⚖️ Consejo sobre ética</a:t>
            </a:r>
            <a:endParaRPr/>
          </a:p>
        </p:txBody>
      </p:sp>
      <p:sp>
        <p:nvSpPr>
          <p:cNvPr id="520" name="Google Shape;520;p90"/>
          <p:cNvSpPr txBox="1"/>
          <p:nvPr/>
        </p:nvSpPr>
        <p:spPr>
          <a:xfrm>
            <a:off x="7349963" y="4592068"/>
            <a:ext cx="3622837"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lt1"/>
                </a:solidFill>
                <a:latin typeface="Calibri"/>
                <a:ea typeface="Calibri"/>
                <a:cs typeface="Calibri"/>
                <a:sym typeface="Calibri"/>
              </a:rPr>
              <a:t>📍 Consejo sobre ubicación</a:t>
            </a:r>
            <a:endParaRPr/>
          </a:p>
        </p:txBody>
      </p:sp>
      <p:sp>
        <p:nvSpPr>
          <p:cNvPr id="521" name="Google Shape;521;p90"/>
          <p:cNvSpPr/>
          <p:nvPr/>
        </p:nvSpPr>
        <p:spPr>
          <a:xfrm>
            <a:off x="943524" y="2947479"/>
            <a:ext cx="38570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Concede a </a:t>
            </a:r>
            <a:r>
              <a:rPr lang="en-US" sz="1800" b="0" i="0" u="none" strike="noStrike" cap="none">
                <a:solidFill>
                  <a:srgbClr val="292668"/>
                </a:solidFill>
                <a:latin typeface="Calibri"/>
                <a:ea typeface="Calibri"/>
                <a:cs typeface="Calibri"/>
                <a:sym typeface="Calibri"/>
              </a:rPr>
              <a:t>las apps </a:t>
            </a:r>
            <a:r>
              <a:rPr lang="en-US" sz="1800" b="0" i="0" u="none" strike="noStrike" cap="none" dirty="0">
                <a:solidFill>
                  <a:srgbClr val="292668"/>
                </a:solidFill>
                <a:latin typeface="Calibri"/>
                <a:ea typeface="Calibri"/>
                <a:cs typeface="Calibri"/>
                <a:sym typeface="Calibri"/>
              </a:rPr>
              <a:t>acceso solo a lo que realmente necesitan. Por ejemplo, un contador de pasos no necesita acceder a tus fotos ni a tus contactos.</a:t>
            </a:r>
            <a:endParaRPr sz="1800" b="1" i="0" u="none" strike="noStrike" cap="none" dirty="0">
              <a:solidFill>
                <a:srgbClr val="292668"/>
              </a:solidFill>
              <a:latin typeface="Calibri"/>
              <a:ea typeface="Calibri"/>
              <a:cs typeface="Calibri"/>
              <a:sym typeface="Calibri"/>
            </a:endParaRPr>
          </a:p>
        </p:txBody>
      </p:sp>
      <p:sp>
        <p:nvSpPr>
          <p:cNvPr id="522" name="Google Shape;522;p90"/>
          <p:cNvSpPr/>
          <p:nvPr/>
        </p:nvSpPr>
        <p:spPr>
          <a:xfrm>
            <a:off x="5820396" y="3042604"/>
            <a:ext cx="3959902"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Revisa </a:t>
            </a:r>
            <a:r>
              <a:rPr lang="en-US" sz="1800" b="0" i="0" u="none" strike="noStrike" cap="none">
                <a:solidFill>
                  <a:schemeClr val="lt1"/>
                </a:solidFill>
                <a:latin typeface="Calibri"/>
                <a:ea typeface="Calibri"/>
                <a:cs typeface="Calibri"/>
                <a:sym typeface="Calibri"/>
              </a:rPr>
              <a:t>tus “permisos” </a:t>
            </a:r>
            <a:r>
              <a:rPr lang="en-US" sz="1800" b="0" i="0" u="none" strike="noStrike" cap="none" dirty="0">
                <a:solidFill>
                  <a:schemeClr val="lt1"/>
                </a:solidFill>
                <a:latin typeface="Calibri"/>
                <a:ea typeface="Calibri"/>
                <a:cs typeface="Calibri"/>
                <a:sym typeface="Calibri"/>
              </a:rPr>
              <a:t>un par de veces al año. Algunas aplicaciones obtienen permisos adicionales tras las actualizaciones.</a:t>
            </a:r>
            <a:endParaRPr sz="1800" b="1" i="0" u="none" strike="noStrike" cap="none" dirty="0">
              <a:solidFill>
                <a:schemeClr val="lt1"/>
              </a:solidFill>
              <a:latin typeface="Calibri"/>
              <a:ea typeface="Calibri"/>
              <a:cs typeface="Calibri"/>
              <a:sym typeface="Calibri"/>
            </a:endParaRPr>
          </a:p>
        </p:txBody>
      </p:sp>
      <p:sp>
        <p:nvSpPr>
          <p:cNvPr id="523" name="Google Shape;523;p90"/>
          <p:cNvSpPr/>
          <p:nvPr/>
        </p:nvSpPr>
        <p:spPr>
          <a:xfrm>
            <a:off x="2343150" y="5213916"/>
            <a:ext cx="38862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Es ético que las aplicaciones te informen de para qué utilizan tus datos. Si hay algo que no te queda claro, no pasa nada por decir que no.</a:t>
            </a:r>
            <a:endParaRPr sz="1800" b="1" i="0" u="none" strike="noStrike" cap="none" dirty="0">
              <a:solidFill>
                <a:srgbClr val="292668"/>
              </a:solidFill>
              <a:latin typeface="Calibri"/>
              <a:ea typeface="Calibri"/>
              <a:cs typeface="Calibri"/>
              <a:sym typeface="Calibri"/>
            </a:endParaRPr>
          </a:p>
        </p:txBody>
      </p:sp>
      <p:sp>
        <p:nvSpPr>
          <p:cNvPr id="524" name="Google Shape;524;p90"/>
          <p:cNvSpPr/>
          <p:nvPr/>
        </p:nvSpPr>
        <p:spPr>
          <a:xfrm>
            <a:off x="7069618" y="5209172"/>
            <a:ext cx="4007957"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Muchos dispositivos wearables quieren saber tu ubicación. Desactiva esta función a menos que estés utilizando funciones como el seguimiento de rutas.</a:t>
            </a:r>
            <a:endParaRPr/>
          </a:p>
        </p:txBody>
      </p:sp>
      <p:pic>
        <p:nvPicPr>
          <p:cNvPr id="525" name="Google Shape;525;p90" descr="21 tusind Digital data in the safe royaltyfrie billeder, stock-fotos og  illustrationer | Shutterstock"/>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03444" y="275200"/>
            <a:ext cx="2321597" cy="1393709"/>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1" name="Google Shape;531;p91"/>
          <p:cNvSpPr txBox="1">
            <a:spLocks noGrp="1"/>
          </p:cNvSpPr>
          <p:nvPr>
            <p:ph type="body" idx="1"/>
          </p:nvPr>
        </p:nvSpPr>
        <p:spPr>
          <a:xfrm>
            <a:off x="278643" y="104623"/>
            <a:ext cx="5150621" cy="1188720"/>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03333"/>
              </a:lnSpc>
              <a:spcBef>
                <a:spcPts val="0"/>
              </a:spcBef>
              <a:spcAft>
                <a:spcPts val="0"/>
              </a:spcAft>
              <a:buSzPct val="106667"/>
              <a:buNone/>
            </a:pPr>
            <a:r>
              <a:rPr lang="en-US">
                <a:solidFill>
                  <a:schemeClr val="lt1"/>
                </a:solidFill>
                <a:latin typeface="Calibri"/>
                <a:ea typeface="Calibri"/>
                <a:cs typeface="Calibri"/>
                <a:sym typeface="Calibri"/>
              </a:rPr>
              <a:t>Ejercicio </a:t>
            </a:r>
            <a:r>
              <a:rPr lang="en-US"/>
              <a:t>práctico </a:t>
            </a:r>
            <a:r>
              <a:rPr lang="en-US">
                <a:solidFill>
                  <a:schemeClr val="lt1"/>
                </a:solidFill>
                <a:latin typeface="Calibri"/>
                <a:ea typeface="Calibri"/>
                <a:cs typeface="Calibri"/>
                <a:sym typeface="Calibri"/>
              </a:rPr>
              <a:t>3</a:t>
            </a:r>
            <a:endParaRPr sz="2300"/>
          </a:p>
          <a:p>
            <a:pPr marL="0" lvl="0" indent="0" algn="ctr" rtl="0">
              <a:lnSpc>
                <a:spcPct val="103333"/>
              </a:lnSpc>
              <a:spcBef>
                <a:spcPts val="0"/>
              </a:spcBef>
              <a:spcAft>
                <a:spcPts val="0"/>
              </a:spcAft>
              <a:buSzPct val="106667"/>
              <a:buNone/>
            </a:pPr>
            <a:r>
              <a:rPr lang="en-US" b="1"/>
              <a:t>"A John le aparece una ventana emergente”</a:t>
            </a:r>
            <a:endParaRPr/>
          </a:p>
          <a:p>
            <a:pPr marL="0" lvl="0" indent="0" algn="l" rtl="0">
              <a:lnSpc>
                <a:spcPct val="103333"/>
              </a:lnSpc>
              <a:spcBef>
                <a:spcPts val="0"/>
              </a:spcBef>
              <a:spcAft>
                <a:spcPts val="0"/>
              </a:spcAft>
              <a:buSzPct val="160000"/>
              <a:buNone/>
            </a:pPr>
            <a:endParaRPr sz="1800"/>
          </a:p>
        </p:txBody>
      </p:sp>
      <p:pic>
        <p:nvPicPr>
          <p:cNvPr id="532" name="Google Shape;532;p9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533" name="Google Shape;533;p91"/>
          <p:cNvSpPr txBox="1"/>
          <p:nvPr/>
        </p:nvSpPr>
        <p:spPr>
          <a:xfrm>
            <a:off x="243555" y="1293343"/>
            <a:ext cx="5646408" cy="563227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Privacidad de los datos y carácter sensible de la información sanitaria</a:t>
            </a: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John, de 78 años, recibe un mensaje de una aplicación:</a:t>
            </a:r>
            <a:endParaRPr dirty="0"/>
          </a:p>
          <a:p>
            <a:pPr marL="0" marR="0" lvl="0" indent="0" algn="l" rtl="0">
              <a:lnSpc>
                <a:spcPct val="100000"/>
              </a:lnSpc>
              <a:spcBef>
                <a:spcPts val="0"/>
              </a:spcBef>
              <a:spcAft>
                <a:spcPts val="0"/>
              </a:spcAft>
              <a:buClr>
                <a:srgbClr val="000000"/>
              </a:buClr>
              <a:buSzPts val="2000"/>
              <a:buFont typeface="Arial"/>
              <a:buNone/>
            </a:pPr>
            <a:r>
              <a:rPr lang="en-US" sz="2000" i="1" dirty="0">
                <a:solidFill>
                  <a:schemeClr val="lt1"/>
                </a:solidFill>
                <a:latin typeface="Calibri"/>
                <a:ea typeface="Calibri"/>
                <a:cs typeface="Calibri"/>
                <a:sym typeface="Calibri"/>
              </a:rPr>
              <a:t>"</a:t>
            </a:r>
            <a:r>
              <a:rPr lang="en-US" sz="2000" b="0" i="1" u="none" strike="noStrike" cap="none">
                <a:solidFill>
                  <a:schemeClr val="lt1"/>
                </a:solidFill>
                <a:latin typeface="Calibri"/>
                <a:ea typeface="Calibri"/>
                <a:cs typeface="Calibri"/>
                <a:sym typeface="Calibri"/>
              </a:rPr>
              <a:t>Nos </a:t>
            </a:r>
            <a:r>
              <a:rPr lang="en-US" sz="2000" b="0" i="1" u="none" strike="noStrike" cap="none" dirty="0">
                <a:solidFill>
                  <a:schemeClr val="lt1"/>
                </a:solidFill>
                <a:latin typeface="Calibri"/>
                <a:ea typeface="Calibri"/>
                <a:cs typeface="Calibri"/>
                <a:sym typeface="Calibri"/>
              </a:rPr>
              <a:t>gustaría utilizar tus datos de salud para mejorar </a:t>
            </a:r>
            <a:r>
              <a:rPr lang="en-US" sz="2000" b="0" i="1" u="none" strike="noStrike" cap="none">
                <a:solidFill>
                  <a:schemeClr val="lt1"/>
                </a:solidFill>
                <a:latin typeface="Calibri"/>
                <a:ea typeface="Calibri"/>
                <a:cs typeface="Calibri"/>
                <a:sym typeface="Calibri"/>
              </a:rPr>
              <a:t>tu experiencia”.</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No sabe si decir que sí o que no.</a:t>
            </a:r>
            <a:endParaRPr dirty="0"/>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Entra en </a:t>
            </a:r>
            <a:r>
              <a:rPr lang="en-US" sz="2000" b="0" i="1" u="none" strike="noStrike" cap="none" dirty="0">
                <a:solidFill>
                  <a:schemeClr val="lt1"/>
                </a:solidFill>
                <a:latin typeface="Calibri"/>
                <a:ea typeface="Calibri"/>
                <a:cs typeface="Calibri"/>
                <a:sym typeface="Calibri"/>
              </a:rPr>
              <a:t>Ajustes → Permisos </a:t>
            </a:r>
            <a:r>
              <a:rPr lang="en-US" sz="2000" b="0" i="0" u="none" strike="noStrike" cap="none" dirty="0">
                <a:solidFill>
                  <a:schemeClr val="lt1"/>
                </a:solidFill>
                <a:latin typeface="Calibri"/>
                <a:ea typeface="Calibri"/>
                <a:cs typeface="Calibri"/>
                <a:sym typeface="Calibri"/>
              </a:rPr>
              <a:t>y descubre que la aplicación también tenía acceso a su ubicación, aunque nunca utiliza esa función. La desactiva y selecciona «No compartir» en la nueva solicitud. La aplicación sigue funcionando perfectamente.</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Preguntas sobre el escenario:</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¿Qué datos </a:t>
            </a:r>
            <a:r>
              <a:rPr lang="en-US" sz="2000" b="0" i="0" u="none" strike="noStrike" cap="none">
                <a:solidFill>
                  <a:schemeClr val="lt1"/>
                </a:solidFill>
                <a:latin typeface="Calibri"/>
                <a:ea typeface="Calibri"/>
                <a:cs typeface="Calibri"/>
                <a:sym typeface="Calibri"/>
              </a:rPr>
              <a:t>son necesarios </a:t>
            </a:r>
            <a:r>
              <a:rPr lang="en-US" sz="2000" b="0" i="0" u="none" strike="noStrike" cap="none" dirty="0">
                <a:solidFill>
                  <a:schemeClr val="lt1"/>
                </a:solidFill>
                <a:latin typeface="Calibri"/>
                <a:ea typeface="Calibri"/>
                <a:cs typeface="Calibri"/>
                <a:sym typeface="Calibri"/>
              </a:rPr>
              <a:t>y cuáles son </a:t>
            </a:r>
            <a:r>
              <a:rPr lang="en-US" sz="2000" b="0" i="0" u="none" strike="noStrike" cap="none">
                <a:solidFill>
                  <a:schemeClr val="lt1"/>
                </a:solidFill>
                <a:latin typeface="Calibri"/>
                <a:ea typeface="Calibri"/>
                <a:cs typeface="Calibri"/>
                <a:sym typeface="Calibri"/>
              </a:rPr>
              <a:t>simplemente un extra </a:t>
            </a:r>
            <a:r>
              <a:rPr lang="en-US" sz="2000" b="0" i="0" u="none" strike="noStrike" cap="none" dirty="0">
                <a:solidFill>
                  <a:schemeClr val="lt1"/>
                </a:solidFill>
                <a:latin typeface="Calibri"/>
                <a:ea typeface="Calibri"/>
                <a:cs typeface="Calibri"/>
                <a:sym typeface="Calibri"/>
              </a:rPr>
              <a:t>para las aplicaciones?</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¿Cómo puede John saber si compartir sus datos es seguro?</a:t>
            </a:r>
            <a:endParaRPr dirty="0"/>
          </a:p>
        </p:txBody>
      </p:sp>
      <p:pic>
        <p:nvPicPr>
          <p:cNvPr id="4" name="Billede 3" descr="Et billede, der indeholder skærmbillede, Grafik, Farverigt, design&#10;&#10;AI-genereret indhold kan være ukorrekt.">
            <a:extLst>
              <a:ext uri="{FF2B5EF4-FFF2-40B4-BE49-F238E27FC236}">
                <a16:creationId xmlns:a16="http://schemas.microsoft.com/office/drawing/2014/main" id="{D43B9523-1750-BE81-4F34-D662A3F43059}"/>
              </a:ext>
            </a:extLst>
          </p:cNvPr>
          <p:cNvPicPr>
            <a:picLocks noChangeAspect="1"/>
          </p:cNvPicPr>
          <p:nvPr/>
        </p:nvPicPr>
        <p:blipFill>
          <a:blip r:embed="rId4"/>
          <a:stretch>
            <a:fillRect/>
          </a:stretch>
        </p:blipFill>
        <p:spPr>
          <a:xfrm>
            <a:off x="6538913" y="481013"/>
            <a:ext cx="2085975" cy="1952625"/>
          </a:xfrm>
          <a:prstGeom prst="rect">
            <a:avLst/>
          </a:prstGeom>
        </p:spPr>
      </p:pic>
      <p:pic>
        <p:nvPicPr>
          <p:cNvPr id="5" name="Billede 4" descr="Et billede, der indeholder skærmbillede, Grafik, Farverigt, design&#10;&#10;AI-genereret indhold kan være ukorrekt.">
            <a:extLst>
              <a:ext uri="{FF2B5EF4-FFF2-40B4-BE49-F238E27FC236}">
                <a16:creationId xmlns:a16="http://schemas.microsoft.com/office/drawing/2014/main" id="{2217EFEF-69D8-4D6A-B9E2-9C9B7E40E6E1}"/>
              </a:ext>
            </a:extLst>
          </p:cNvPr>
          <p:cNvPicPr>
            <a:picLocks noChangeAspect="1"/>
          </p:cNvPicPr>
          <p:nvPr/>
        </p:nvPicPr>
        <p:blipFill>
          <a:blip r:embed="rId5"/>
          <a:stretch>
            <a:fillRect/>
          </a:stretch>
        </p:blipFill>
        <p:spPr>
          <a:xfrm>
            <a:off x="9036957" y="480106"/>
            <a:ext cx="1905000" cy="2028825"/>
          </a:xfrm>
          <a:prstGeom prst="rect">
            <a:avLst/>
          </a:prstGeom>
        </p:spPr>
      </p:pic>
      <p:pic>
        <p:nvPicPr>
          <p:cNvPr id="6" name="Billede 5" descr="Et billede, der indeholder skærmbillede, symbol, design&#10;&#10;AI-genereret indhold kan være ukorrekt.">
            <a:extLst>
              <a:ext uri="{FF2B5EF4-FFF2-40B4-BE49-F238E27FC236}">
                <a16:creationId xmlns:a16="http://schemas.microsoft.com/office/drawing/2014/main" id="{AB1C04CF-4D4F-96C3-BD3C-09B19D964A39}"/>
              </a:ext>
            </a:extLst>
          </p:cNvPr>
          <p:cNvPicPr>
            <a:picLocks noChangeAspect="1"/>
          </p:cNvPicPr>
          <p:nvPr/>
        </p:nvPicPr>
        <p:blipFill>
          <a:blip r:embed="rId6"/>
          <a:stretch>
            <a:fillRect/>
          </a:stretch>
        </p:blipFill>
        <p:spPr>
          <a:xfrm>
            <a:off x="6463846" y="2687864"/>
            <a:ext cx="2228850" cy="2228850"/>
          </a:xfrm>
          <a:prstGeom prst="rect">
            <a:avLst/>
          </a:prstGeom>
        </p:spPr>
      </p:pic>
      <p:pic>
        <p:nvPicPr>
          <p:cNvPr id="7" name="Billede 6" descr="Et billede, der indeholder skærmbillede, design, smartphone&#10;&#10;AI-genereret indhold kan være ukorrekt.">
            <a:extLst>
              <a:ext uri="{FF2B5EF4-FFF2-40B4-BE49-F238E27FC236}">
                <a16:creationId xmlns:a16="http://schemas.microsoft.com/office/drawing/2014/main" id="{3F65F1D1-8394-1A6E-D702-9C1705152CA1}"/>
              </a:ext>
            </a:extLst>
          </p:cNvPr>
          <p:cNvPicPr>
            <a:picLocks noChangeAspect="1"/>
          </p:cNvPicPr>
          <p:nvPr/>
        </p:nvPicPr>
        <p:blipFill>
          <a:blip r:embed="rId7"/>
          <a:stretch>
            <a:fillRect/>
          </a:stretch>
        </p:blipFill>
        <p:spPr>
          <a:xfrm>
            <a:off x="9039225" y="3041650"/>
            <a:ext cx="2028825" cy="2038350"/>
          </a:xfrm>
          <a:prstGeom prst="rect">
            <a:avLst/>
          </a:prstGeom>
        </p:spPr>
      </p:pic>
      <p:pic>
        <p:nvPicPr>
          <p:cNvPr id="8" name="Billede 7" descr="Et billede, der indeholder gul, skærmbillede, symbol, Grafik&#10;&#10;AI-genereret indhold kan være ukorrekt.">
            <a:extLst>
              <a:ext uri="{FF2B5EF4-FFF2-40B4-BE49-F238E27FC236}">
                <a16:creationId xmlns:a16="http://schemas.microsoft.com/office/drawing/2014/main" id="{C17B08DD-8E54-F0CA-AEDC-6A0048FF90C9}"/>
              </a:ext>
            </a:extLst>
          </p:cNvPr>
          <p:cNvPicPr>
            <a:picLocks noChangeAspect="1"/>
          </p:cNvPicPr>
          <p:nvPr/>
        </p:nvPicPr>
        <p:blipFill>
          <a:blip r:embed="rId8"/>
          <a:stretch>
            <a:fillRect/>
          </a:stretch>
        </p:blipFill>
        <p:spPr>
          <a:xfrm>
            <a:off x="7830457" y="1458232"/>
            <a:ext cx="1885950" cy="1943100"/>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80F1F204-9853-7544-8BC4-26EC475EA461}"/>
              </a:ext>
            </a:extLst>
          </p:cNvPr>
          <p:cNvPicPr>
            <a:picLocks noChangeAspect="1"/>
          </p:cNvPicPr>
          <p:nvPr/>
        </p:nvPicPr>
        <p:blipFill>
          <a:blip r:embed="rId9"/>
          <a:stretch>
            <a:fillRect/>
          </a:stretch>
        </p:blipFill>
        <p:spPr>
          <a:xfrm>
            <a:off x="10047514" y="5252811"/>
            <a:ext cx="1066800" cy="1504950"/>
          </a:xfrm>
          <a:prstGeom prst="rect">
            <a:avLst/>
          </a:prstGeom>
        </p:spPr>
      </p:pic>
      <p:grpSp>
        <p:nvGrpSpPr>
          <p:cNvPr id="3" name="Graphic 4">
            <a:extLst>
              <a:ext uri="{FF2B5EF4-FFF2-40B4-BE49-F238E27FC236}">
                <a16:creationId xmlns:a16="http://schemas.microsoft.com/office/drawing/2014/main" id="{609A47A0-9829-F288-7209-8DFB47760518}"/>
              </a:ext>
            </a:extLst>
          </p:cNvPr>
          <p:cNvGrpSpPr/>
          <p:nvPr/>
        </p:nvGrpSpPr>
        <p:grpSpPr>
          <a:xfrm rot="3928889">
            <a:off x="9351200" y="6001190"/>
            <a:ext cx="416813" cy="946356"/>
            <a:chOff x="4880804" y="6124557"/>
            <a:chExt cx="717140" cy="1386497"/>
          </a:xfrm>
          <a:solidFill>
            <a:srgbClr val="242B62"/>
          </a:solidFill>
        </p:grpSpPr>
        <p:grpSp>
          <p:nvGrpSpPr>
            <p:cNvPr id="9" name="Graphic 4">
              <a:extLst>
                <a:ext uri="{FF2B5EF4-FFF2-40B4-BE49-F238E27FC236}">
                  <a16:creationId xmlns:a16="http://schemas.microsoft.com/office/drawing/2014/main" id="{414FB86D-9DFB-F77A-FA79-D013B8DB3134}"/>
                </a:ext>
              </a:extLst>
            </p:cNvPr>
            <p:cNvGrpSpPr/>
            <p:nvPr/>
          </p:nvGrpSpPr>
          <p:grpSpPr>
            <a:xfrm>
              <a:off x="4911037" y="6124557"/>
              <a:ext cx="446280" cy="440141"/>
              <a:chOff x="4911037" y="6124557"/>
              <a:chExt cx="446280" cy="440141"/>
            </a:xfrm>
            <a:grpFill/>
          </p:grpSpPr>
          <p:sp>
            <p:nvSpPr>
              <p:cNvPr id="18" name="Freeform 21">
                <a:extLst>
                  <a:ext uri="{FF2B5EF4-FFF2-40B4-BE49-F238E27FC236}">
                    <a16:creationId xmlns:a16="http://schemas.microsoft.com/office/drawing/2014/main" id="{E946E4B4-C79A-3B90-C93D-6FE97CB4F928}"/>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9" name="Freeform 22">
                <a:extLst>
                  <a:ext uri="{FF2B5EF4-FFF2-40B4-BE49-F238E27FC236}">
                    <a16:creationId xmlns:a16="http://schemas.microsoft.com/office/drawing/2014/main" id="{71A2EB36-5D3C-5A08-8253-5438FB33E0A0}"/>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10" name="Graphic 4">
              <a:extLst>
                <a:ext uri="{FF2B5EF4-FFF2-40B4-BE49-F238E27FC236}">
                  <a16:creationId xmlns:a16="http://schemas.microsoft.com/office/drawing/2014/main" id="{C873F79A-2F81-22EE-8D31-8D561133EDE8}"/>
                </a:ext>
              </a:extLst>
            </p:cNvPr>
            <p:cNvGrpSpPr/>
            <p:nvPr/>
          </p:nvGrpSpPr>
          <p:grpSpPr>
            <a:xfrm>
              <a:off x="4880804" y="6299331"/>
              <a:ext cx="717140" cy="1211723"/>
              <a:chOff x="4880804" y="6299331"/>
              <a:chExt cx="717140" cy="1211723"/>
            </a:xfrm>
            <a:grpFill/>
          </p:grpSpPr>
          <p:sp>
            <p:nvSpPr>
              <p:cNvPr id="11" name="Freeform 14">
                <a:extLst>
                  <a:ext uri="{FF2B5EF4-FFF2-40B4-BE49-F238E27FC236}">
                    <a16:creationId xmlns:a16="http://schemas.microsoft.com/office/drawing/2014/main" id="{62C3D77C-184A-2B72-A2D1-6E829B4CC263}"/>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5">
                <a:extLst>
                  <a:ext uri="{FF2B5EF4-FFF2-40B4-BE49-F238E27FC236}">
                    <a16:creationId xmlns:a16="http://schemas.microsoft.com/office/drawing/2014/main" id="{6030FF8E-E59D-52C3-69A2-872ABCE9AB6B}"/>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6">
                <a:extLst>
                  <a:ext uri="{FF2B5EF4-FFF2-40B4-BE49-F238E27FC236}">
                    <a16:creationId xmlns:a16="http://schemas.microsoft.com/office/drawing/2014/main" id="{2CD79550-9BF0-0431-AE2F-75F62E9C474B}"/>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7">
                <a:extLst>
                  <a:ext uri="{FF2B5EF4-FFF2-40B4-BE49-F238E27FC236}">
                    <a16:creationId xmlns:a16="http://schemas.microsoft.com/office/drawing/2014/main" id="{AA48C8B2-5A5D-16EE-A62D-61DE36813AB8}"/>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18">
                <a:extLst>
                  <a:ext uri="{FF2B5EF4-FFF2-40B4-BE49-F238E27FC236}">
                    <a16:creationId xmlns:a16="http://schemas.microsoft.com/office/drawing/2014/main" id="{71CE126D-FD39-AA6B-44CB-0F7B6936A999}"/>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19">
                <a:extLst>
                  <a:ext uri="{FF2B5EF4-FFF2-40B4-BE49-F238E27FC236}">
                    <a16:creationId xmlns:a16="http://schemas.microsoft.com/office/drawing/2014/main" id="{BF08A01F-E3E6-E517-EAB1-A41ACCB8EE10}"/>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20">
                <a:extLst>
                  <a:ext uri="{FF2B5EF4-FFF2-40B4-BE49-F238E27FC236}">
                    <a16:creationId xmlns:a16="http://schemas.microsoft.com/office/drawing/2014/main" id="{42A7F1FE-3F3C-62F2-362B-366E074FE432}"/>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0" name="Tekstfelt 19">
            <a:extLst>
              <a:ext uri="{FF2B5EF4-FFF2-40B4-BE49-F238E27FC236}">
                <a16:creationId xmlns:a16="http://schemas.microsoft.com/office/drawing/2014/main" id="{F4E3E971-734A-F09D-A36D-E6FBD9D31A9E}"/>
              </a:ext>
            </a:extLst>
          </p:cNvPr>
          <p:cNvSpPr txBox="1"/>
          <p:nvPr/>
        </p:nvSpPr>
        <p:spPr>
          <a:xfrm>
            <a:off x="7394135" y="6084599"/>
            <a:ext cx="227874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Encuentra la respuesta aquí</a:t>
            </a:r>
            <a:endParaRPr lang="da-DK"/>
          </a:p>
          <a:p>
            <a:pPr algn="ctr"/>
            <a:endParaRPr lang="da-DK"/>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92"/>
          <p:cNvSpPr txBox="1"/>
          <p:nvPr/>
        </p:nvSpPr>
        <p:spPr>
          <a:xfrm>
            <a:off x="897614" y="224395"/>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dirty="0">
                <a:solidFill>
                  <a:srgbClr val="292668"/>
                </a:solidFill>
                <a:latin typeface="Calibri"/>
                <a:ea typeface="Calibri"/>
                <a:cs typeface="Calibri"/>
                <a:sym typeface="Calibri"/>
              </a:rPr>
              <a:t>Ejercicio paso a paso</a:t>
            </a:r>
            <a:endParaRPr sz="3600" b="0" i="0" u="none" strike="noStrike" cap="none" dirty="0">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dirty="0">
              <a:solidFill>
                <a:srgbClr val="292668"/>
              </a:solidFill>
              <a:latin typeface="Calibri"/>
              <a:ea typeface="Calibri"/>
              <a:cs typeface="Calibri"/>
              <a:sym typeface="Calibri"/>
            </a:endParaRPr>
          </a:p>
        </p:txBody>
      </p:sp>
      <p:pic>
        <p:nvPicPr>
          <p:cNvPr id="540" name="Google Shape;540;p92"/>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08392" y="1373925"/>
            <a:ext cx="2505456" cy="4336988"/>
          </a:xfrm>
          <a:prstGeom prst="rect">
            <a:avLst/>
          </a:prstGeom>
          <a:solidFill>
            <a:srgbClr val="D8D8D8"/>
          </a:solidFill>
          <a:ln>
            <a:noFill/>
          </a:ln>
        </p:spPr>
      </p:pic>
      <p:sp>
        <p:nvSpPr>
          <p:cNvPr id="541" name="Google Shape;541;p92"/>
          <p:cNvSpPr/>
          <p:nvPr/>
        </p:nvSpPr>
        <p:spPr>
          <a:xfrm>
            <a:off x="9454896" y="4178808"/>
            <a:ext cx="758952" cy="795528"/>
          </a:xfrm>
          <a:prstGeom prst="flowChartConnector">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2" name="Google Shape;542;p92"/>
          <p:cNvSpPr txBox="1"/>
          <p:nvPr/>
        </p:nvSpPr>
        <p:spPr>
          <a:xfrm>
            <a:off x="897614" y="1050713"/>
            <a:ext cx="642034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1️⃣ Ve a Ajustes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2️⃣ </a:t>
            </a:r>
            <a:r>
              <a:rPr lang="en-US" sz="2400" b="0" i="0" u="none" strike="noStrike" cap="none">
                <a:solidFill>
                  <a:srgbClr val="292668"/>
                </a:solidFill>
                <a:latin typeface="Calibri"/>
                <a:ea typeface="Calibri"/>
                <a:cs typeface="Calibri"/>
                <a:sym typeface="Calibri"/>
              </a:rPr>
              <a:t>Busca </a:t>
            </a:r>
            <a:r>
              <a:rPr lang="en-US" sz="2400">
                <a:solidFill>
                  <a:srgbClr val="292668"/>
                </a:solidFill>
                <a:latin typeface="Calibri"/>
                <a:ea typeface="Calibri"/>
                <a:cs typeface="Calibri"/>
                <a:sym typeface="Calibri"/>
              </a:rPr>
              <a:t>“</a:t>
            </a:r>
            <a:r>
              <a:rPr lang="en-US" sz="2400" b="0" i="0" u="none" strike="noStrike" cap="none">
                <a:solidFill>
                  <a:srgbClr val="292668"/>
                </a:solidFill>
                <a:latin typeface="Calibri"/>
                <a:ea typeface="Calibri"/>
                <a:cs typeface="Calibri"/>
                <a:sym typeface="Calibri"/>
              </a:rPr>
              <a:t>Aplicaciones</a:t>
            </a:r>
            <a:r>
              <a:rPr lang="en-US" sz="2400">
                <a:solidFill>
                  <a:srgbClr val="292668"/>
                </a:solidFill>
                <a:latin typeface="Calibri"/>
                <a:ea typeface="Calibri"/>
                <a:cs typeface="Calibri"/>
                <a:sym typeface="Calibri"/>
              </a:rPr>
              <a:t>”</a:t>
            </a:r>
            <a:r>
              <a:rPr lang="en-US" sz="2400" b="0" i="0" u="none" strike="noStrike" cap="none">
                <a:solidFill>
                  <a:srgbClr val="292668"/>
                </a:solidFill>
                <a:latin typeface="Calibri"/>
                <a:ea typeface="Calibri"/>
                <a:cs typeface="Calibri"/>
                <a:sym typeface="Calibri"/>
              </a:rPr>
              <a:t>o “Privacidad</a:t>
            </a:r>
            <a:r>
              <a:rPr lang="en-US" sz="2400">
                <a:solidFill>
                  <a:srgbClr val="292668"/>
                </a:solidFill>
                <a:latin typeface="Calibri"/>
                <a:ea typeface="Calibri"/>
                <a:cs typeface="Calibri"/>
                <a:sym typeface="Calibri"/>
              </a:rPr>
              <a:t>”</a:t>
            </a:r>
            <a:r>
              <a:rPr lang="en-US" sz="2400" b="0" i="0" u="none" strike="noStrike" cap="none">
                <a:solidFill>
                  <a:srgbClr val="292668"/>
                </a:solidFill>
                <a:latin typeface="Calibri"/>
                <a:ea typeface="Calibri"/>
                <a:cs typeface="Calibri"/>
                <a:sym typeface="Calibri"/>
              </a:rPr>
              <a:t>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3️⃣ Selecciona una aplicación de salud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4️⃣ Fíjate en los permisos:</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Ubicación  </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Fotos  </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Contactos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5696D0"/>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5696D0"/>
                </a:solidFill>
                <a:latin typeface="Calibri"/>
                <a:ea typeface="Calibri"/>
                <a:cs typeface="Calibri"/>
                <a:sym typeface="Calibri"/>
              </a:rPr>
              <a:t>5️⃣ </a:t>
            </a:r>
            <a:r>
              <a:rPr lang="en-US" sz="2400" b="0" i="0" u="none" strike="noStrike" cap="none" dirty="0">
                <a:solidFill>
                  <a:srgbClr val="292668"/>
                </a:solidFill>
                <a:latin typeface="Calibri"/>
                <a:ea typeface="Calibri"/>
                <a:cs typeface="Calibri"/>
                <a:sym typeface="Calibri"/>
              </a:rPr>
              <a:t>Pregúntate:</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¿De verdad necesita esto esta aplicación?</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6️⃣ Desactiva un permiso que </a:t>
            </a:r>
            <a:r>
              <a:rPr lang="en-US" sz="2400" b="0" i="0" u="none" strike="noStrike" cap="none">
                <a:solidFill>
                  <a:srgbClr val="292668"/>
                </a:solidFill>
                <a:latin typeface="Calibri"/>
                <a:ea typeface="Calibri"/>
                <a:cs typeface="Calibri"/>
                <a:sym typeface="Calibri"/>
              </a:rPr>
              <a:t>no </a:t>
            </a:r>
            <a:r>
              <a:rPr lang="en-US" sz="2400" dirty="0">
                <a:solidFill>
                  <a:srgbClr val="292668"/>
                </a:solidFill>
                <a:latin typeface="Calibri"/>
                <a:cs typeface="Calibri"/>
                <a:sym typeface="Calibri"/>
              </a:rPr>
              <a:t>necesites</a:t>
            </a:r>
            <a:r>
              <a:rPr lang="en-US" sz="2400" b="0" i="0" u="none" strike="noStrike" cap="none">
                <a:solidFill>
                  <a:srgbClr val="5696D0"/>
                </a:solidFill>
                <a:latin typeface="Calibri"/>
                <a:ea typeface="Calibri"/>
                <a:cs typeface="Calibri"/>
                <a:sym typeface="Calibri"/>
              </a:rPr>
              <a:t>❌</a:t>
            </a:r>
            <a:endParaRPr sz="2400" b="0" i="0" u="none" strike="noStrike" cap="none" dirty="0">
              <a:solidFill>
                <a:srgbClr val="5696D0"/>
              </a:solidFill>
              <a:latin typeface="Arial"/>
              <a:ea typeface="Arial"/>
              <a:cs typeface="Arial"/>
              <a:sym typeface="Arial"/>
            </a:endParaRPr>
          </a:p>
        </p:txBody>
      </p:sp>
      <p:pic>
        <p:nvPicPr>
          <p:cNvPr id="8" name="Picture 7">
            <a:hlinkClick r:id="rId4"/>
            <a:extLst>
              <a:ext uri="{FF2B5EF4-FFF2-40B4-BE49-F238E27FC236}">
                <a16:creationId xmlns:a16="http://schemas.microsoft.com/office/drawing/2014/main" id="{2CDBEEEE-EB95-A585-69C2-FBFA40948A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77115" y="5265870"/>
            <a:ext cx="1062553" cy="1502784"/>
          </a:xfrm>
          <a:prstGeom prst="rect">
            <a:avLst/>
          </a:prstGeom>
          <a:ln>
            <a:solidFill>
              <a:srgbClr val="002465"/>
            </a:solidFill>
          </a:ln>
        </p:spPr>
      </p:pic>
      <p:grpSp>
        <p:nvGrpSpPr>
          <p:cNvPr id="9" name="Graphic 4">
            <a:extLst>
              <a:ext uri="{FF2B5EF4-FFF2-40B4-BE49-F238E27FC236}">
                <a16:creationId xmlns:a16="http://schemas.microsoft.com/office/drawing/2014/main" id="{344C83A9-0AEE-F65F-65FB-FB0EF54D2463}"/>
              </a:ext>
            </a:extLst>
          </p:cNvPr>
          <p:cNvGrpSpPr/>
          <p:nvPr/>
        </p:nvGrpSpPr>
        <p:grpSpPr>
          <a:xfrm rot="3928889">
            <a:off x="6451713" y="5909501"/>
            <a:ext cx="416812" cy="946355"/>
            <a:chOff x="9129274" y="2719113"/>
            <a:chExt cx="717139" cy="1386497"/>
          </a:xfrm>
          <a:solidFill>
            <a:srgbClr val="242B62"/>
          </a:solidFill>
        </p:grpSpPr>
        <p:grpSp>
          <p:nvGrpSpPr>
            <p:cNvPr id="10" name="Graphic 4">
              <a:extLst>
                <a:ext uri="{FF2B5EF4-FFF2-40B4-BE49-F238E27FC236}">
                  <a16:creationId xmlns:a16="http://schemas.microsoft.com/office/drawing/2014/main" id="{B3152872-62D4-2EE2-894B-BBA3FCED8341}"/>
                </a:ext>
              </a:extLst>
            </p:cNvPr>
            <p:cNvGrpSpPr/>
            <p:nvPr/>
          </p:nvGrpSpPr>
          <p:grpSpPr>
            <a:xfrm>
              <a:off x="9159507" y="2719113"/>
              <a:ext cx="446280" cy="440141"/>
              <a:chOff x="9159507" y="2719113"/>
              <a:chExt cx="446280" cy="440141"/>
            </a:xfrm>
            <a:grpFill/>
          </p:grpSpPr>
          <p:sp>
            <p:nvSpPr>
              <p:cNvPr id="19" name="Freeform 21">
                <a:extLst>
                  <a:ext uri="{FF2B5EF4-FFF2-40B4-BE49-F238E27FC236}">
                    <a16:creationId xmlns:a16="http://schemas.microsoft.com/office/drawing/2014/main" id="{EE1A64E6-A8C7-D364-7740-0A3D847447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20" name="Freeform 22">
                <a:extLst>
                  <a:ext uri="{FF2B5EF4-FFF2-40B4-BE49-F238E27FC236}">
                    <a16:creationId xmlns:a16="http://schemas.microsoft.com/office/drawing/2014/main" id="{B6ADCE51-FEEE-3674-3DC3-F928768DF5E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11" name="Graphic 4">
              <a:extLst>
                <a:ext uri="{FF2B5EF4-FFF2-40B4-BE49-F238E27FC236}">
                  <a16:creationId xmlns:a16="http://schemas.microsoft.com/office/drawing/2014/main" id="{9A60B509-F01F-72B4-33D1-026E6D3DBCC6}"/>
                </a:ext>
              </a:extLst>
            </p:cNvPr>
            <p:cNvGrpSpPr/>
            <p:nvPr/>
          </p:nvGrpSpPr>
          <p:grpSpPr>
            <a:xfrm>
              <a:off x="9129274" y="2893887"/>
              <a:ext cx="717139" cy="1211724"/>
              <a:chOff x="9129274" y="2893887"/>
              <a:chExt cx="717139" cy="1211724"/>
            </a:xfrm>
            <a:grpFill/>
          </p:grpSpPr>
          <p:sp>
            <p:nvSpPr>
              <p:cNvPr id="12" name="Freeform 14">
                <a:extLst>
                  <a:ext uri="{FF2B5EF4-FFF2-40B4-BE49-F238E27FC236}">
                    <a16:creationId xmlns:a16="http://schemas.microsoft.com/office/drawing/2014/main" id="{8EAECBC0-CEE3-72E0-313E-F9C39A894B7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15">
                <a:extLst>
                  <a:ext uri="{FF2B5EF4-FFF2-40B4-BE49-F238E27FC236}">
                    <a16:creationId xmlns:a16="http://schemas.microsoft.com/office/drawing/2014/main" id="{37C43BB2-F202-5662-6F73-1D5B24E891D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16">
                <a:extLst>
                  <a:ext uri="{FF2B5EF4-FFF2-40B4-BE49-F238E27FC236}">
                    <a16:creationId xmlns:a16="http://schemas.microsoft.com/office/drawing/2014/main" id="{C3514B04-4C5C-6802-0926-5FD2E1BCFCB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17">
                <a:extLst>
                  <a:ext uri="{FF2B5EF4-FFF2-40B4-BE49-F238E27FC236}">
                    <a16:creationId xmlns:a16="http://schemas.microsoft.com/office/drawing/2014/main" id="{590823BF-579A-00EB-560E-CEF2C2578B5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6" name="Freeform 18">
                <a:extLst>
                  <a:ext uri="{FF2B5EF4-FFF2-40B4-BE49-F238E27FC236}">
                    <a16:creationId xmlns:a16="http://schemas.microsoft.com/office/drawing/2014/main" id="{C09AE1A9-6EA9-8AAA-BD02-92545A21562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19">
                <a:extLst>
                  <a:ext uri="{FF2B5EF4-FFF2-40B4-BE49-F238E27FC236}">
                    <a16:creationId xmlns:a16="http://schemas.microsoft.com/office/drawing/2014/main" id="{4236F8B7-8D4F-AE7B-39D1-1DD9BC113F1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20">
                <a:extLst>
                  <a:ext uri="{FF2B5EF4-FFF2-40B4-BE49-F238E27FC236}">
                    <a16:creationId xmlns:a16="http://schemas.microsoft.com/office/drawing/2014/main" id="{CEE53C77-06BB-E1AC-7B6E-A6FFC5A5AFA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1" name="TextBox 20">
            <a:extLst>
              <a:ext uri="{FF2B5EF4-FFF2-40B4-BE49-F238E27FC236}">
                <a16:creationId xmlns:a16="http://schemas.microsoft.com/office/drawing/2014/main" id="{A1D47059-3C4E-9C25-52D7-2483D520190F}"/>
              </a:ext>
            </a:extLst>
          </p:cNvPr>
          <p:cNvSpPr txBox="1"/>
          <p:nvPr/>
        </p:nvSpPr>
        <p:spPr>
          <a:xfrm>
            <a:off x="1791886" y="6114908"/>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Más instrucciones disponibles aquí</a:t>
            </a:r>
          </a:p>
        </p:txBody>
      </p:sp>
      <p:cxnSp>
        <p:nvCxnSpPr>
          <p:cNvPr id="5" name="Conector angular 4">
            <a:extLst>
              <a:ext uri="{FF2B5EF4-FFF2-40B4-BE49-F238E27FC236}">
                <a16:creationId xmlns:a16="http://schemas.microsoft.com/office/drawing/2014/main" id="{0FB60F15-D4E5-ACB7-4C4E-AD323B96A739}"/>
              </a:ext>
            </a:extLst>
          </p:cNvPr>
          <p:cNvCxnSpPr/>
          <p:nvPr/>
        </p:nvCxnSpPr>
        <p:spPr>
          <a:xfrm>
            <a:off x="3694176" y="1274376"/>
            <a:ext cx="5980176" cy="3261048"/>
          </a:xfrm>
          <a:prstGeom prst="bentConnector3">
            <a:avLst/>
          </a:prstGeom>
          <a:ln>
            <a:solidFill>
              <a:schemeClr val="tx1">
                <a:lumMod val="50000"/>
              </a:schemeClr>
            </a:solidFill>
            <a:tailEnd type="triangle"/>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551E-E41B-AB99-EB4E-D4E158949C06}"/>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7147F91-54A0-C661-AF12-7B52FFF6D8B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FEE679E1-D426-CE8F-3C33-C8E1AF6E4B35}"/>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04</a:t>
            </a:r>
          </a:p>
        </p:txBody>
      </p:sp>
      <p:sp>
        <p:nvSpPr>
          <p:cNvPr id="14" name="Rectangle 13">
            <a:extLst>
              <a:ext uri="{FF2B5EF4-FFF2-40B4-BE49-F238E27FC236}">
                <a16:creationId xmlns:a16="http://schemas.microsoft.com/office/drawing/2014/main" id="{1B620B0C-D129-AE7A-F0FD-27C17ECBC2F6}"/>
              </a:ext>
            </a:extLst>
          </p:cNvPr>
          <p:cNvSpPr/>
          <p:nvPr/>
        </p:nvSpPr>
        <p:spPr>
          <a:xfrm>
            <a:off x="4562475" y="3429000"/>
            <a:ext cx="5839958" cy="17739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397B7E2A-1C13-59D6-70E8-D85194918D25}"/>
              </a:ext>
            </a:extLst>
          </p:cNvPr>
          <p:cNvSpPr txBox="1"/>
          <p:nvPr/>
        </p:nvSpPr>
        <p:spPr>
          <a:xfrm>
            <a:off x="4733925" y="3481298"/>
            <a:ext cx="566850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RIESGOS, LÍMITES Y ÉTICA DE LA IA EN EL ÁMBITO SANITARIO</a:t>
            </a:r>
          </a:p>
        </p:txBody>
      </p:sp>
    </p:spTree>
    <p:extLst>
      <p:ext uri="{BB962C8B-B14F-4D97-AF65-F5344CB8AC3E}">
        <p14:creationId xmlns:p14="http://schemas.microsoft.com/office/powerpoint/2010/main" val="1657062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94"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1316110" y="-549000"/>
            <a:ext cx="3845287" cy="3119494"/>
          </a:xfrm>
          <a:prstGeom prst="rect">
            <a:avLst/>
          </a:prstGeom>
          <a:noFill/>
          <a:ln>
            <a:noFill/>
          </a:ln>
        </p:spPr>
      </p:pic>
      <p:sp>
        <p:nvSpPr>
          <p:cNvPr id="560" name="Google Shape;560;p94"/>
          <p:cNvSpPr/>
          <p:nvPr/>
        </p:nvSpPr>
        <p:spPr>
          <a:xfrm>
            <a:off x="3474306" y="1123962"/>
            <a:ext cx="7812819" cy="5475305"/>
          </a:xfrm>
          <a:prstGeom prst="rect">
            <a:avLst/>
          </a:prstGeom>
          <a:noFill/>
          <a:ln>
            <a:noFill/>
          </a:ln>
        </p:spPr>
        <p:txBody>
          <a:bodyPr spcFirstLastPara="1" wrap="square" lIns="91425" tIns="45700" rIns="91425" bIns="45700" anchor="ctr" anchorCtr="0">
            <a:spAutoFit/>
          </a:bodyPr>
          <a:lstStyle/>
          <a:p>
            <a:pPr algn="just"/>
            <a:r>
              <a:rPr lang="en-US" sz="2200" b="0" i="0" u="none" strike="noStrike" cap="none" dirty="0">
                <a:solidFill>
                  <a:srgbClr val="292668"/>
                </a:solidFill>
                <a:ea typeface="Calibri"/>
                <a:sym typeface="Calibri"/>
              </a:rPr>
              <a:t>La </a:t>
            </a:r>
            <a:r>
              <a:rPr lang="en-US" sz="2200" b="0" i="0" u="none" strike="noStrike" cap="none">
                <a:solidFill>
                  <a:srgbClr val="292668"/>
                </a:solidFill>
                <a:ea typeface="Calibri"/>
                <a:sym typeface="Calibri"/>
              </a:rPr>
              <a:t>IA identifica </a:t>
            </a:r>
            <a:r>
              <a:rPr lang="en-US" sz="2200" b="0" i="0" u="none" strike="noStrike" cap="none" dirty="0">
                <a:solidFill>
                  <a:srgbClr val="292668"/>
                </a:solidFill>
                <a:ea typeface="Calibri"/>
                <a:sym typeface="Calibri"/>
              </a:rPr>
              <a:t>patrones. Por ejemplo, detecta que ayer</a:t>
            </a:r>
            <a:r>
              <a:rPr lang="en-US" sz="2200" dirty="0">
                <a:solidFill>
                  <a:srgbClr val="292668"/>
                </a:solidFill>
                <a:ea typeface="Calibri"/>
                <a:sym typeface="Calibri"/>
              </a:rPr>
              <a:t> diste menos pasos </a:t>
            </a:r>
            <a:r>
              <a:rPr lang="en-US" sz="2200" b="0" i="0" u="none" strike="noStrike" cap="none" dirty="0">
                <a:solidFill>
                  <a:srgbClr val="292668"/>
                </a:solidFill>
                <a:ea typeface="Calibri"/>
                <a:sym typeface="Calibri"/>
              </a:rPr>
              <a:t>o que tu frecuencia </a:t>
            </a:r>
            <a:r>
              <a:rPr lang="en-US" sz="2200" b="0" i="0" u="none" strike="noStrike" cap="none">
                <a:solidFill>
                  <a:srgbClr val="292668"/>
                </a:solidFill>
                <a:ea typeface="Calibri"/>
                <a:sym typeface="Calibri"/>
              </a:rPr>
              <a:t>cardíaca </a:t>
            </a:r>
            <a:r>
              <a:rPr lang="en-US" sz="2200">
                <a:solidFill>
                  <a:srgbClr val="292668"/>
                </a:solidFill>
                <a:ea typeface="Calibri"/>
                <a:sym typeface="Calibri"/>
              </a:rPr>
              <a:t>aumentó</a:t>
            </a:r>
            <a:r>
              <a:rPr lang="en-US" sz="2200" b="0" i="0" u="none" strike="noStrike" cap="none">
                <a:solidFill>
                  <a:srgbClr val="292668"/>
                </a:solidFill>
                <a:ea typeface="Calibri"/>
                <a:sym typeface="Calibri"/>
              </a:rPr>
              <a:t>. Esto es útil </a:t>
            </a:r>
            <a:r>
              <a:rPr lang="en-US" sz="2200" b="0" i="0" u="none" strike="noStrike" cap="none" dirty="0">
                <a:solidFill>
                  <a:srgbClr val="292668"/>
                </a:solidFill>
                <a:ea typeface="Calibri"/>
                <a:sym typeface="Calibri"/>
              </a:rPr>
              <a:t>como un </a:t>
            </a:r>
            <a:r>
              <a:rPr lang="en-US" sz="2200" b="0" i="0" u="none" strike="noStrike" cap="none">
                <a:solidFill>
                  <a:srgbClr val="292668"/>
                </a:solidFill>
                <a:ea typeface="Calibri"/>
                <a:sym typeface="Calibri"/>
              </a:rPr>
              <a:t>recordatorio en </a:t>
            </a:r>
            <a:r>
              <a:rPr lang="en-US" sz="2200" b="0" i="0" u="none" strike="noStrike" cap="none" dirty="0">
                <a:solidFill>
                  <a:srgbClr val="292668"/>
                </a:solidFill>
                <a:ea typeface="Calibri"/>
                <a:sym typeface="Calibri"/>
              </a:rPr>
              <a:t>tu día a día</a:t>
            </a:r>
            <a:r>
              <a:rPr lang="en-US" sz="2200" dirty="0">
                <a:solidFill>
                  <a:srgbClr val="292668"/>
                </a:solidFill>
                <a:ea typeface="Calibri"/>
                <a:sym typeface="Calibri"/>
              </a:rPr>
              <a:t>, </a:t>
            </a:r>
            <a:r>
              <a:rPr lang="en-US" sz="2200" b="0" i="0" u="none" strike="noStrike" cap="none" dirty="0">
                <a:solidFill>
                  <a:srgbClr val="292668"/>
                </a:solidFill>
                <a:ea typeface="Calibri"/>
                <a:sym typeface="Calibri"/>
              </a:rPr>
              <a:t>una forma de </a:t>
            </a:r>
            <a:r>
              <a:rPr lang="en-US" sz="2200" dirty="0">
                <a:solidFill>
                  <a:srgbClr val="292668"/>
                </a:solidFill>
                <a:ea typeface="Calibri"/>
                <a:sym typeface="Calibri"/>
              </a:rPr>
              <a:t>llevar </a:t>
            </a:r>
            <a:r>
              <a:rPr lang="en-US" sz="2200" b="0" i="0" u="none" strike="noStrike" cap="none" dirty="0">
                <a:solidFill>
                  <a:srgbClr val="292668"/>
                </a:solidFill>
                <a:ea typeface="Calibri"/>
                <a:sym typeface="Calibri"/>
              </a:rPr>
              <a:t>un seguimiento </a:t>
            </a:r>
            <a:r>
              <a:rPr lang="en-US" sz="2200" dirty="0">
                <a:solidFill>
                  <a:srgbClr val="292668"/>
                </a:solidFill>
                <a:ea typeface="Calibri"/>
                <a:sym typeface="Calibri"/>
              </a:rPr>
              <a:t>de </a:t>
            </a:r>
            <a:r>
              <a:rPr lang="en-US" sz="2200" b="0" i="0" u="none" strike="noStrike" cap="none" dirty="0">
                <a:solidFill>
                  <a:srgbClr val="292668"/>
                </a:solidFill>
                <a:ea typeface="Calibri"/>
                <a:sym typeface="Calibri"/>
              </a:rPr>
              <a:t>tus ritmos </a:t>
            </a:r>
            <a:r>
              <a:rPr lang="en-US" sz="2200" b="0" i="0" u="none" strike="noStrike" cap="none">
                <a:solidFill>
                  <a:srgbClr val="292668"/>
                </a:solidFill>
                <a:ea typeface="Calibri"/>
                <a:sym typeface="Calibri"/>
              </a:rPr>
              <a:t>y hábitos.</a:t>
            </a:r>
          </a:p>
          <a:p>
            <a:pPr algn="just"/>
            <a:endParaRPr lang="en-US" sz="2200" dirty="0">
              <a:solidFill>
                <a:srgbClr val="292668"/>
              </a:solidFill>
              <a:ea typeface="Calibri"/>
              <a:sym typeface="Calibri"/>
            </a:endParaRPr>
          </a:p>
          <a:p>
            <a:pPr algn="just"/>
            <a:r>
              <a:rPr lang="en-US" sz="2200" dirty="0">
                <a:solidFill>
                  <a:srgbClr val="292668"/>
                </a:solidFill>
                <a:ea typeface="Calibri"/>
                <a:sym typeface="Calibri"/>
              </a:rPr>
              <a:t>Aunque </a:t>
            </a:r>
            <a:r>
              <a:rPr lang="en-US" sz="2200" b="0" i="0" u="none" strike="noStrike" cap="none" dirty="0">
                <a:solidFill>
                  <a:srgbClr val="292668"/>
                </a:solidFill>
                <a:ea typeface="Calibri"/>
                <a:sym typeface="Calibri"/>
              </a:rPr>
              <a:t>la IA puede detectar </a:t>
            </a:r>
            <a:r>
              <a:rPr lang="en-US" sz="2200" b="0" i="1" u="none" strike="noStrike" cap="none" dirty="0">
                <a:solidFill>
                  <a:srgbClr val="292668"/>
                </a:solidFill>
                <a:ea typeface="Calibri"/>
                <a:sym typeface="Calibri"/>
              </a:rPr>
              <a:t>cambios</a:t>
            </a:r>
            <a:r>
              <a:rPr lang="en-US" sz="2200" b="0" i="0" u="none" strike="noStrike" cap="none" dirty="0">
                <a:solidFill>
                  <a:srgbClr val="292668"/>
                </a:solidFill>
                <a:ea typeface="Calibri"/>
                <a:sym typeface="Calibri"/>
              </a:rPr>
              <a:t>, no puede saber por qué se producen</a:t>
            </a:r>
            <a:r>
              <a:rPr lang="en-US" sz="2200" b="0" i="0" u="none" strike="noStrike" cap="none">
                <a:solidFill>
                  <a:srgbClr val="292668"/>
                </a:solidFill>
                <a:ea typeface="Calibri"/>
                <a:sym typeface="Calibri"/>
              </a:rPr>
              <a:t>.</a:t>
            </a:r>
            <a:r>
              <a:rPr lang="en-US" sz="2200">
                <a:solidFill>
                  <a:srgbClr val="292668"/>
                </a:solidFill>
                <a:ea typeface="Calibri"/>
                <a:sym typeface="Calibri"/>
              </a:rPr>
              <a:t> </a:t>
            </a:r>
            <a:r>
              <a:rPr lang="en-US" sz="2200" b="0" i="0" u="none" strike="noStrike" cap="none">
                <a:solidFill>
                  <a:srgbClr val="292668"/>
                </a:solidFill>
                <a:ea typeface="Calibri"/>
                <a:sym typeface="Calibri"/>
              </a:rPr>
              <a:t>No </a:t>
            </a:r>
            <a:r>
              <a:rPr lang="en-US" sz="2200" b="0" i="0" u="none" strike="noStrike" cap="none" dirty="0">
                <a:solidFill>
                  <a:srgbClr val="292668"/>
                </a:solidFill>
                <a:ea typeface="Calibri"/>
                <a:sym typeface="Calibri"/>
              </a:rPr>
              <a:t>sabe </a:t>
            </a:r>
            <a:r>
              <a:rPr lang="en-US" sz="2200" dirty="0">
                <a:solidFill>
                  <a:srgbClr val="292668"/>
                </a:solidFill>
                <a:ea typeface="Calibri"/>
                <a:sym typeface="Calibri"/>
              </a:rPr>
              <a:t>si </a:t>
            </a:r>
            <a:r>
              <a:rPr lang="en-US" sz="2200" b="0" i="0" u="none" strike="noStrike" cap="none">
                <a:solidFill>
                  <a:srgbClr val="292668"/>
                </a:solidFill>
                <a:ea typeface="Calibri"/>
                <a:sym typeface="Calibri"/>
              </a:rPr>
              <a:t>tu ritmo cardíaco </a:t>
            </a:r>
            <a:r>
              <a:rPr lang="en-US" sz="2200" dirty="0">
                <a:solidFill>
                  <a:srgbClr val="292668"/>
                </a:solidFill>
                <a:ea typeface="Calibri"/>
                <a:sym typeface="Calibri"/>
              </a:rPr>
              <a:t>aumentó </a:t>
            </a:r>
            <a:r>
              <a:rPr lang="en-US" sz="2200" b="0" i="0" u="none" strike="noStrike" cap="none" dirty="0">
                <a:solidFill>
                  <a:srgbClr val="292668"/>
                </a:solidFill>
                <a:ea typeface="Calibri"/>
                <a:sym typeface="Calibri"/>
              </a:rPr>
              <a:t>porque subías escaleras, te sobresaltaste, te reíste, dormiste mal o porque </a:t>
            </a:r>
            <a:r>
              <a:rPr lang="en-US" sz="2200" dirty="0">
                <a:solidFill>
                  <a:srgbClr val="292668"/>
                </a:solidFill>
                <a:ea typeface="Calibri"/>
                <a:sym typeface="Calibri"/>
              </a:rPr>
              <a:t>tu </a:t>
            </a:r>
            <a:r>
              <a:rPr lang="en-US" sz="2200" b="0" i="0" u="none" strike="noStrike" cap="none" dirty="0">
                <a:solidFill>
                  <a:srgbClr val="292668"/>
                </a:solidFill>
                <a:ea typeface="Calibri"/>
                <a:sym typeface="Calibri"/>
              </a:rPr>
              <a:t>reloj </a:t>
            </a:r>
            <a:r>
              <a:rPr lang="en-US" sz="2200" dirty="0">
                <a:solidFill>
                  <a:srgbClr val="292668"/>
                </a:solidFill>
                <a:ea typeface="Calibri"/>
                <a:sym typeface="Calibri"/>
              </a:rPr>
              <a:t>estaba suelto</a:t>
            </a:r>
            <a:r>
              <a:rPr lang="en-US" sz="2200" b="0" i="0" u="none" strike="noStrike" cap="none" dirty="0">
                <a:solidFill>
                  <a:srgbClr val="292668"/>
                </a:solidFill>
                <a:ea typeface="Calibri"/>
                <a:sym typeface="Calibri"/>
              </a:rPr>
              <a:t>. Solo puede ver la cifra en sí, no el contexto </a:t>
            </a:r>
            <a:r>
              <a:rPr lang="en-US" sz="2200" dirty="0">
                <a:solidFill>
                  <a:srgbClr val="292668"/>
                </a:solidFill>
                <a:ea typeface="Calibri"/>
                <a:sym typeface="Calibri"/>
              </a:rPr>
              <a:t>en el que </a:t>
            </a:r>
            <a:r>
              <a:rPr lang="en-US" sz="2200" b="0" i="0" u="none" strike="noStrike" cap="none" dirty="0">
                <a:solidFill>
                  <a:srgbClr val="292668"/>
                </a:solidFill>
                <a:ea typeface="Calibri"/>
                <a:sym typeface="Calibri"/>
              </a:rPr>
              <a:t>se </a:t>
            </a:r>
            <a:r>
              <a:rPr lang="en-US" sz="2200" dirty="0">
                <a:solidFill>
                  <a:srgbClr val="292668"/>
                </a:solidFill>
                <a:ea typeface="Calibri"/>
                <a:sym typeface="Calibri"/>
              </a:rPr>
              <a:t>produce</a:t>
            </a:r>
            <a:r>
              <a:rPr lang="en-US" sz="2200" b="0" i="0" u="none" strike="noStrike" cap="none">
                <a:solidFill>
                  <a:srgbClr val="292668"/>
                </a:solidFill>
                <a:ea typeface="Calibri"/>
                <a:sym typeface="Calibri"/>
              </a:rPr>
              <a:t>.</a:t>
            </a:r>
            <a:r>
              <a:rPr lang="en-US" sz="2200">
                <a:solidFill>
                  <a:srgbClr val="292668"/>
                </a:solidFill>
                <a:ea typeface="Calibri"/>
                <a:sym typeface="Calibri"/>
              </a:rPr>
              <a:t> </a:t>
            </a:r>
          </a:p>
          <a:p>
            <a:pPr algn="just"/>
            <a:endParaRPr lang="en-US" sz="2200" dirty="0">
              <a:solidFill>
                <a:srgbClr val="292668"/>
              </a:solidFill>
              <a:ea typeface="Calibri"/>
            </a:endParaRPr>
          </a:p>
          <a:p>
            <a:pPr algn="just"/>
            <a:r>
              <a:rPr lang="en-US" sz="2200" b="0" i="0" u="none" strike="noStrike" cap="none" dirty="0">
                <a:solidFill>
                  <a:srgbClr val="292668"/>
                </a:solidFill>
                <a:ea typeface="Calibri"/>
                <a:sym typeface="Calibri"/>
              </a:rPr>
              <a:t>La comprensión</a:t>
            </a:r>
            <a:r>
              <a:rPr lang="en-US" sz="2200" b="0" i="0" u="none" strike="noStrike" cap="none">
                <a:solidFill>
                  <a:srgbClr val="292668"/>
                </a:solidFill>
                <a:ea typeface="Calibri"/>
                <a:sym typeface="Calibri"/>
              </a:rPr>
              <a:t>, evaluación y diagnóstico </a:t>
            </a:r>
            <a:r>
              <a:rPr lang="en-US" sz="2200" b="0" i="0" u="none" strike="noStrike" cap="none" dirty="0">
                <a:solidFill>
                  <a:srgbClr val="292668"/>
                </a:solidFill>
                <a:ea typeface="Calibri"/>
                <a:sym typeface="Calibri"/>
              </a:rPr>
              <a:t>siempre recaen en las personas</a:t>
            </a:r>
            <a:r>
              <a:rPr lang="en-US" sz="2200" dirty="0">
                <a:solidFill>
                  <a:srgbClr val="292668"/>
                </a:solidFill>
                <a:ea typeface="Calibri"/>
                <a:sym typeface="Calibri"/>
              </a:rPr>
              <a:t>: </a:t>
            </a:r>
            <a:r>
              <a:rPr lang="en-US" sz="2200" b="0" i="0" u="none" strike="noStrike" cap="none" dirty="0">
                <a:solidFill>
                  <a:srgbClr val="292668"/>
                </a:solidFill>
                <a:ea typeface="Calibri"/>
                <a:sym typeface="Calibri"/>
              </a:rPr>
              <a:t>en ti y en los profesionales sanitarios. </a:t>
            </a:r>
            <a:endParaRPr lang="en-US" dirty="0">
              <a:sym typeface="Calibri"/>
            </a:endParaRPr>
          </a:p>
          <a:p>
            <a:pPr algn="just"/>
            <a:r>
              <a:rPr lang="en-US" sz="2200" b="1" i="0" u="none" strike="noStrike" cap="none" dirty="0">
                <a:solidFill>
                  <a:srgbClr val="292668"/>
                </a:solidFill>
                <a:ea typeface="Calibri"/>
                <a:sym typeface="Calibri"/>
              </a:rPr>
              <a:t>La IA es un termómetro, no un médico: muestra algo, pero </a:t>
            </a:r>
            <a:r>
              <a:rPr lang="en-US" sz="2200" b="1" dirty="0">
                <a:solidFill>
                  <a:srgbClr val="292668"/>
                </a:solidFill>
                <a:ea typeface="Calibri"/>
                <a:sym typeface="Calibri"/>
              </a:rPr>
              <a:t>no evalúa nada</a:t>
            </a:r>
            <a:r>
              <a:rPr lang="en-US" sz="2200" b="1" i="0" u="none" strike="noStrike" cap="none" dirty="0">
                <a:solidFill>
                  <a:srgbClr val="292668"/>
                </a:solidFill>
                <a:ea typeface="Calibri"/>
                <a:sym typeface="Calibri"/>
              </a:rPr>
              <a:t>.</a:t>
            </a:r>
            <a:r>
              <a:rPr lang="en-US" sz="2200" dirty="0">
                <a:solidFill>
                  <a:srgbClr val="292668"/>
                </a:solidFill>
                <a:ea typeface="Calibri"/>
                <a:sym typeface="Calibri"/>
              </a:rPr>
              <a:t> </a:t>
            </a:r>
            <a:endParaRPr lang="en-US" dirty="0">
              <a:sym typeface="Calibri"/>
            </a:endParaRPr>
          </a:p>
          <a:p>
            <a:pPr marL="0" marR="0" lvl="0" indent="0" algn="just">
              <a:lnSpc>
                <a:spcPct val="90000"/>
              </a:lnSpc>
              <a:spcBef>
                <a:spcPts val="0"/>
              </a:spcBef>
              <a:spcAft>
                <a:spcPts val="0"/>
              </a:spcAft>
              <a:buNone/>
            </a:pPr>
            <a:endParaRPr lang="en-US" sz="2200" dirty="0">
              <a:solidFill>
                <a:srgbClr val="292668"/>
              </a:solidFill>
              <a:latin typeface="Calibri"/>
              <a:ea typeface="Calibri"/>
              <a:cs typeface="Calibri"/>
            </a:endParaRPr>
          </a:p>
        </p:txBody>
      </p:sp>
      <p:sp>
        <p:nvSpPr>
          <p:cNvPr id="561" name="Google Shape;561;p94"/>
          <p:cNvSpPr txBox="1"/>
          <p:nvPr/>
        </p:nvSpPr>
        <p:spPr>
          <a:xfrm>
            <a:off x="1709929" y="354247"/>
            <a:ext cx="9150626"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La IA puede medir, pero </a:t>
            </a:r>
            <a:r>
              <a:rPr lang="en-US" sz="3600" b="1" i="0" u="none" strike="noStrike" cap="none">
                <a:solidFill>
                  <a:srgbClr val="292668"/>
                </a:solidFill>
                <a:latin typeface="Calibri"/>
                <a:ea typeface="Calibri"/>
                <a:cs typeface="Calibri"/>
                <a:sym typeface="Calibri"/>
              </a:rPr>
              <a:t>no comprender</a:t>
            </a:r>
            <a:endParaRPr dirty="0"/>
          </a:p>
        </p:txBody>
      </p:sp>
      <p:pic>
        <p:nvPicPr>
          <p:cNvPr id="562" name="Google Shape;562;p94" descr="Et billede, der indeholder elektronik, Elektronisk enhed, gadget, Mobiltelefon&#10;&#10;AI-genereret indhold kan være ukorrek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6533" y="2923040"/>
            <a:ext cx="2797524" cy="2612793"/>
          </a:xfrm>
          <a:prstGeom prst="rect">
            <a:avLst/>
          </a:prstGeom>
          <a:noFill/>
          <a:ln>
            <a:noFill/>
          </a:ln>
        </p:spPr>
      </p:pic>
      <p:sp>
        <p:nvSpPr>
          <p:cNvPr id="563" name="Google Shape;563;p94" descr="Spørgsmålstegn med massiv udfyldning"/>
          <p:cNvSpPr/>
          <p:nvPr/>
        </p:nvSpPr>
        <p:spPr>
          <a:xfrm rot="729432">
            <a:off x="577907" y="2761034"/>
            <a:ext cx="2777233" cy="2777233"/>
          </a:xfrm>
          <a:prstGeom prst="rect">
            <a:avLst/>
          </a:prstGeom>
          <a:noFill/>
          <a:ln>
            <a:noFill/>
          </a:ln>
        </p:spPr>
        <p:txBody>
          <a:bodyPr/>
          <a:lstStyle/>
          <a:p>
            <a:endParaRPr lang="en-IE"/>
          </a:p>
        </p:txBody>
      </p:sp>
      <p:pic>
        <p:nvPicPr>
          <p:cNvPr id="2" name="Grafik 7" descr="Spørgsmålstegn med massiv udfyldning">
            <a:extLst>
              <a:ext uri="{FF2B5EF4-FFF2-40B4-BE49-F238E27FC236}">
                <a16:creationId xmlns:a16="http://schemas.microsoft.com/office/drawing/2014/main" id="{458D60A4-E7FF-F687-1180-17C971D65D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29432">
            <a:off x="333123" y="2665434"/>
            <a:ext cx="3540696" cy="354069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pic>
        <p:nvPicPr>
          <p:cNvPr id="568" name="Google Shape;568;p95" descr="710 tusind Fejl royaltyfrie billeder, stock-fotos og illustrationer |  Shutterstock"/>
          <p:cNvPicPr preferRelativeResize="0"/>
          <p:nvPr/>
        </p:nvPicPr>
        <p:blipFill rotWithShape="1">
          <a:blip r:embed="rId3" cstate="email">
            <a:alphaModFix/>
            <a:extLst>
              <a:ext uri="{28A0092B-C50C-407E-A947-70E740481C1C}">
                <a14:useLocalDpi xmlns:a14="http://schemas.microsoft.com/office/drawing/2010/main"/>
              </a:ext>
            </a:extLst>
          </a:blip>
          <a:srcRect/>
          <a:stretch>
            <a:fillRect/>
          </a:stretch>
        </p:blipFill>
        <p:spPr>
          <a:xfrm rot="2340701">
            <a:off x="9407239" y="959487"/>
            <a:ext cx="2833440" cy="1637739"/>
          </a:xfrm>
          <a:prstGeom prst="rect">
            <a:avLst/>
          </a:prstGeom>
          <a:noFill/>
          <a:ln>
            <a:noFill/>
          </a:ln>
        </p:spPr>
      </p:pic>
      <p:pic>
        <p:nvPicPr>
          <p:cNvPr id="569" name="Google Shape;569;p95"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1316110" y="-549000"/>
            <a:ext cx="3845287" cy="3119494"/>
          </a:xfrm>
          <a:prstGeom prst="rect">
            <a:avLst/>
          </a:prstGeom>
          <a:noFill/>
          <a:ln>
            <a:noFill/>
          </a:ln>
        </p:spPr>
      </p:pic>
      <p:sp>
        <p:nvSpPr>
          <p:cNvPr id="570" name="Google Shape;570;p95"/>
          <p:cNvSpPr/>
          <p:nvPr/>
        </p:nvSpPr>
        <p:spPr>
          <a:xfrm>
            <a:off x="2033492" y="1168901"/>
            <a:ext cx="7590663" cy="156966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0" i="0" u="none" strike="noStrike" cap="none">
                <a:solidFill>
                  <a:srgbClr val="292668"/>
                </a:solidFill>
                <a:latin typeface="Calibri"/>
                <a:ea typeface="Calibri"/>
                <a:cs typeface="Calibri"/>
                <a:sym typeface="Calibri"/>
              </a:rPr>
              <a:t>La IA basa sus sugerencias en lecturas y patrones anteriores, lo que significa que, en ocasiones, el sistema malinterpreta la situación. Si la lectura es inexacta porque…</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292668"/>
              </a:solidFill>
              <a:latin typeface="Calibri"/>
              <a:ea typeface="Calibri"/>
              <a:cs typeface="Calibri"/>
              <a:sym typeface="Calibri"/>
            </a:endParaRPr>
          </a:p>
        </p:txBody>
      </p:sp>
      <p:sp>
        <p:nvSpPr>
          <p:cNvPr id="571" name="Google Shape;571;p95"/>
          <p:cNvSpPr txBox="1"/>
          <p:nvPr/>
        </p:nvSpPr>
        <p:spPr>
          <a:xfrm>
            <a:off x="2373279" y="478462"/>
            <a:ext cx="774104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292668"/>
                </a:solidFill>
                <a:latin typeface="Calibri"/>
                <a:ea typeface="Calibri"/>
                <a:cs typeface="Calibri"/>
                <a:sym typeface="Calibri"/>
              </a:rPr>
              <a:t>Por qué la IA a veces se equivoca</a:t>
            </a:r>
            <a:endParaRPr sz="3600" b="1" i="0" u="none" strike="noStrike" cap="none">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endParaRPr sz="3600" b="0" i="0" u="none" strike="noStrike" cap="none">
              <a:solidFill>
                <a:srgbClr val="292668"/>
              </a:solidFill>
              <a:latin typeface="Arial"/>
              <a:ea typeface="Arial"/>
              <a:cs typeface="Arial"/>
              <a:sym typeface="Arial"/>
            </a:endParaRPr>
          </a:p>
        </p:txBody>
      </p:sp>
      <p:sp>
        <p:nvSpPr>
          <p:cNvPr id="572" name="Google Shape;572;p95"/>
          <p:cNvSpPr txBox="1"/>
          <p:nvPr/>
        </p:nvSpPr>
        <p:spPr>
          <a:xfrm>
            <a:off x="606533" y="2601401"/>
            <a:ext cx="10643853" cy="57861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Has movido el brazo, porque la luz incide en el sensor en un ángulo incorrecto o porque la batería está baja; la IA puede ofrecerte consejos que no reflejan la realidad</a:t>
            </a:r>
            <a:r>
              <a:rPr lang="en-US" sz="2200" b="0" i="0" u="none" strike="noStrike" cap="none">
                <a:solidFill>
                  <a:srgbClr val="292668"/>
                </a:solidFill>
                <a:latin typeface="Calibri"/>
                <a:ea typeface="Calibri"/>
                <a:cs typeface="Calibri"/>
                <a:sym typeface="Calibri"/>
              </a:rPr>
              <a:t>.  Esto </a:t>
            </a:r>
            <a:r>
              <a:rPr lang="en-US" sz="2200" b="0" i="0" u="none" strike="noStrike" cap="none" dirty="0">
                <a:solidFill>
                  <a:srgbClr val="292668"/>
                </a:solidFill>
                <a:latin typeface="Calibri"/>
                <a:ea typeface="Calibri"/>
                <a:cs typeface="Calibri"/>
                <a:sym typeface="Calibri"/>
              </a:rPr>
              <a:t>no significa que te pase nada malo</a:t>
            </a:r>
            <a:r>
              <a:rPr lang="en-US" sz="2200" b="0" i="0" u="none" strike="noStrike" cap="none">
                <a:solidFill>
                  <a:srgbClr val="292668"/>
                </a:solidFill>
                <a:latin typeface="Calibri"/>
                <a:ea typeface="Calibri"/>
                <a:cs typeface="Calibri"/>
                <a:sym typeface="Calibri"/>
              </a:rPr>
              <a:t>. Simplemente </a:t>
            </a:r>
            <a:r>
              <a:rPr lang="en-US" sz="2200" b="0" i="0" u="none" strike="noStrike" cap="none" dirty="0">
                <a:solidFill>
                  <a:srgbClr val="292668"/>
                </a:solidFill>
                <a:latin typeface="Calibri"/>
                <a:ea typeface="Calibri"/>
                <a:cs typeface="Calibri"/>
                <a:sym typeface="Calibri"/>
              </a:rPr>
              <a:t>significa que la tecnología no es perfecta. </a:t>
            </a:r>
            <a:endParaRPr sz="2200" dirty="0"/>
          </a:p>
          <a:p>
            <a:pPr marL="0" marR="0" lvl="0" indent="0" algn="just"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La mayoría de las aplicaciones de salud están diseñadas para el uso diario, no para el diagnóstico médico</a:t>
            </a:r>
            <a:r>
              <a:rPr lang="en-US" sz="2200" b="0" i="0" u="none" strike="noStrike" cap="none">
                <a:solidFill>
                  <a:srgbClr val="292668"/>
                </a:solidFill>
                <a:latin typeface="Calibri"/>
                <a:ea typeface="Calibri"/>
                <a:cs typeface="Calibri"/>
                <a:sym typeface="Calibri"/>
              </a:rPr>
              <a:t>.  </a:t>
            </a:r>
            <a:r>
              <a:rPr lang="en-US" sz="2200" b="0" i="0" u="none" strike="noStrike" cap="none" dirty="0">
                <a:solidFill>
                  <a:srgbClr val="292668"/>
                </a:solidFill>
                <a:latin typeface="Calibri"/>
                <a:ea typeface="Calibri"/>
                <a:cs typeface="Calibri"/>
                <a:sym typeface="Calibri"/>
              </a:rPr>
              <a:t>Pueden darte una idea de cómo es tu día a día, pero no pueden decirte si algo es grave desde el punto de vista médico.</a:t>
            </a:r>
            <a:endParaRPr sz="2200" b="0" i="0" u="none" strike="noStrike" cap="none" dirty="0">
              <a:solidFill>
                <a:srgbClr val="292668"/>
              </a:solidFill>
              <a:latin typeface="Calibri"/>
              <a:ea typeface="Calibri"/>
              <a:cs typeface="Calibri"/>
              <a:sym typeface="Calibri"/>
            </a:endParaRPr>
          </a:p>
          <a:p>
            <a:pPr marL="0" marR="0" lvl="0" indent="0" algn="just"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Por lo tanto, cuando la IA se equivoca, no es una señal de peligro, sino una indicación de que la tecnología tiene </a:t>
            </a:r>
            <a:r>
              <a:rPr lang="en-US" sz="2200" b="0" i="0" u="none" strike="noStrike" cap="none">
                <a:solidFill>
                  <a:srgbClr val="292668"/>
                </a:solidFill>
                <a:latin typeface="Calibri"/>
                <a:ea typeface="Calibri"/>
                <a:cs typeface="Calibri"/>
                <a:sym typeface="Calibri"/>
              </a:rPr>
              <a:t>limitaciones. </a:t>
            </a:r>
            <a:r>
              <a:rPr lang="en-US" sz="2200" b="0" i="0" u="none" strike="noStrike" cap="none" dirty="0">
                <a:solidFill>
                  <a:srgbClr val="292668"/>
                </a:solidFill>
                <a:latin typeface="Calibri"/>
                <a:ea typeface="Calibri"/>
                <a:cs typeface="Calibri"/>
                <a:sym typeface="Calibri"/>
              </a:rPr>
              <a:t>Esto es totalmente normal, y es algo que todo el mundo debe aprender a </a:t>
            </a:r>
            <a:r>
              <a:rPr lang="en-US" sz="2200" b="0" i="0" u="none" strike="noStrike" cap="none" dirty="0" err="1">
                <a:solidFill>
                  <a:srgbClr val="292668"/>
                </a:solidFill>
                <a:latin typeface="Calibri"/>
                <a:ea typeface="Calibri"/>
                <a:cs typeface="Calibri"/>
                <a:sym typeface="Calibri"/>
              </a:rPr>
              <a:t>reconocer </a:t>
            </a:r>
            <a:r>
              <a:rPr lang="en-US" sz="2200" b="0" i="0" u="none" strike="noStrike" cap="none" dirty="0">
                <a:solidFill>
                  <a:srgbClr val="292668"/>
                </a:solidFill>
                <a:latin typeface="Calibri"/>
                <a:ea typeface="Calibri"/>
                <a:cs typeface="Calibri"/>
                <a:sym typeface="Calibri"/>
              </a:rPr>
              <a:t>para poder utilizar la IA de forma segura y con tranquilidad.</a:t>
            </a:r>
            <a:endParaRPr sz="2200" dirty="0"/>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a:p>
            <a:pPr marL="0" marR="0" lvl="0" indent="0" algn="just" rtl="0">
              <a:lnSpc>
                <a:spcPct val="100000"/>
              </a:lnSpc>
              <a:spcBef>
                <a:spcPts val="0"/>
              </a:spcBef>
              <a:spcAft>
                <a:spcPts val="600"/>
              </a:spcAft>
              <a:buNone/>
            </a:pP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96"/>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115050" y="0"/>
            <a:ext cx="5503385" cy="6858000"/>
          </a:xfrm>
          <a:prstGeom prst="rect">
            <a:avLst/>
          </a:prstGeom>
          <a:solidFill>
            <a:srgbClr val="D8D8D8"/>
          </a:solidFill>
          <a:ln>
            <a:noFill/>
          </a:ln>
        </p:spPr>
      </p:pic>
      <p:sp>
        <p:nvSpPr>
          <p:cNvPr id="578" name="Google Shape;578;p96"/>
          <p:cNvSpPr txBox="1">
            <a:spLocks noGrp="1"/>
          </p:cNvSpPr>
          <p:nvPr>
            <p:ph type="body" idx="1"/>
          </p:nvPr>
        </p:nvSpPr>
        <p:spPr>
          <a:xfrm>
            <a:off x="290058" y="3236687"/>
            <a:ext cx="4644923" cy="697353"/>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00000"/>
              </a:lnSpc>
              <a:spcBef>
                <a:spcPts val="0"/>
              </a:spcBef>
              <a:spcAft>
                <a:spcPts val="0"/>
              </a:spcAft>
              <a:buClr>
                <a:schemeClr val="dk1"/>
              </a:buClr>
              <a:buSzPct val="100000"/>
              <a:buNone/>
            </a:pPr>
            <a:r>
              <a:rPr lang="en-US" b="1">
                <a:solidFill>
                  <a:schemeClr val="dk1"/>
                </a:solidFill>
                <a:latin typeface="Calibri"/>
                <a:ea typeface="Calibri"/>
                <a:cs typeface="Calibri"/>
                <a:sym typeface="Calibri"/>
              </a:rPr>
              <a:t>✖️ </a:t>
            </a:r>
            <a:r>
              <a:rPr lang="en-US" b="1">
                <a:solidFill>
                  <a:schemeClr val="lt1"/>
                </a:solidFill>
                <a:latin typeface="Calibri"/>
                <a:ea typeface="Calibri"/>
                <a:cs typeface="Calibri"/>
                <a:sym typeface="Calibri"/>
              </a:rPr>
              <a:t>Lo que la IA </a:t>
            </a:r>
            <a:r>
              <a:rPr lang="en-US" b="1" u="sng">
                <a:solidFill>
                  <a:schemeClr val="lt1"/>
                </a:solidFill>
                <a:latin typeface="Calibri"/>
                <a:ea typeface="Calibri"/>
                <a:cs typeface="Calibri"/>
                <a:sym typeface="Calibri"/>
              </a:rPr>
              <a:t>NO PUEDE </a:t>
            </a:r>
            <a:r>
              <a:rPr lang="en-US" b="1">
                <a:solidFill>
                  <a:schemeClr val="lt1"/>
                </a:solidFill>
                <a:latin typeface="Calibri"/>
                <a:ea typeface="Calibri"/>
                <a:cs typeface="Calibri"/>
                <a:sym typeface="Calibri"/>
              </a:rPr>
              <a:t>hacer</a:t>
            </a:r>
            <a:endParaRPr/>
          </a:p>
        </p:txBody>
      </p:sp>
      <p:sp>
        <p:nvSpPr>
          <p:cNvPr id="579" name="Google Shape;579;p96"/>
          <p:cNvSpPr txBox="1">
            <a:spLocks noGrp="1"/>
          </p:cNvSpPr>
          <p:nvPr>
            <p:ph type="body" idx="3"/>
          </p:nvPr>
        </p:nvSpPr>
        <p:spPr>
          <a:xfrm>
            <a:off x="244337" y="3678672"/>
            <a:ext cx="6089449" cy="268359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Establecer un diagnóstico clínico o evaluar una enfermedad</a:t>
            </a:r>
            <a:endParaRPr lang="da-DK">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Comprender tu cuerpo o tu situación vital</a:t>
            </a:r>
            <a:endParaRPr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Sustituir a un profesional sanitario</a:t>
            </a:r>
            <a:endParaRPr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Predecir problemas de salud futuros</a:t>
            </a:r>
            <a:endParaRPr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Determinar qué es </a:t>
            </a:r>
            <a:r>
              <a:rPr lang="en-US" b="1" i="1" dirty="0">
                <a:solidFill>
                  <a:schemeClr val="lt1"/>
                </a:solidFill>
                <a:highlight>
                  <a:srgbClr val="CA7BB3"/>
                </a:highlight>
                <a:latin typeface="Calibri"/>
                <a:ea typeface="Calibri"/>
                <a:cs typeface="Calibri"/>
                <a:sym typeface="Calibri"/>
              </a:rPr>
              <a:t>lo normal </a:t>
            </a:r>
            <a:r>
              <a:rPr lang="en-US" b="1" dirty="0">
                <a:solidFill>
                  <a:schemeClr val="lt1"/>
                </a:solidFill>
                <a:highlight>
                  <a:srgbClr val="CA7BB3"/>
                </a:highlight>
                <a:latin typeface="Calibri"/>
                <a:ea typeface="Calibri"/>
                <a:cs typeface="Calibri"/>
                <a:sym typeface="Calibri"/>
              </a:rPr>
              <a:t>para ti</a:t>
            </a:r>
            <a:endParaRPr dirty="0">
              <a:solidFill>
                <a:schemeClr val="lt1"/>
              </a:solidFill>
              <a:highlight>
                <a:srgbClr val="CA7BB3"/>
              </a:highlight>
              <a:latin typeface="Calibri"/>
              <a:ea typeface="Calibri"/>
              <a:cs typeface="Calibri"/>
            </a:endParaRPr>
          </a:p>
        </p:txBody>
      </p:sp>
      <p:pic>
        <p:nvPicPr>
          <p:cNvPr id="580" name="Google Shape;580;p96"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801084" y="5008425"/>
            <a:ext cx="3845287" cy="3119494"/>
          </a:xfrm>
          <a:prstGeom prst="rect">
            <a:avLst/>
          </a:prstGeom>
          <a:noFill/>
          <a:ln>
            <a:noFill/>
          </a:ln>
        </p:spPr>
      </p:pic>
      <p:sp>
        <p:nvSpPr>
          <p:cNvPr id="581" name="Google Shape;581;p96"/>
          <p:cNvSpPr txBox="1"/>
          <p:nvPr/>
        </p:nvSpPr>
        <p:spPr>
          <a:xfrm>
            <a:off x="290058" y="289828"/>
            <a:ext cx="4644923" cy="697353"/>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10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 Lo que </a:t>
            </a:r>
            <a:r>
              <a:rPr lang="en-US" sz="3600" b="1" i="0" u="sng" strike="noStrike" cap="none">
                <a:solidFill>
                  <a:schemeClr val="lt1"/>
                </a:solidFill>
                <a:latin typeface="Calibri"/>
                <a:ea typeface="Calibri"/>
                <a:cs typeface="Calibri"/>
                <a:sym typeface="Calibri"/>
              </a:rPr>
              <a:t>puede </a:t>
            </a:r>
            <a:r>
              <a:rPr lang="en-US" sz="3600" b="1" i="0" u="none" strike="noStrike" cap="none">
                <a:solidFill>
                  <a:schemeClr val="lt1"/>
                </a:solidFill>
                <a:latin typeface="Calibri"/>
                <a:ea typeface="Calibri"/>
                <a:cs typeface="Calibri"/>
                <a:sym typeface="Calibri"/>
              </a:rPr>
              <a:t>hacer la IA</a:t>
            </a:r>
            <a:endParaRPr/>
          </a:p>
        </p:txBody>
      </p:sp>
      <p:sp>
        <p:nvSpPr>
          <p:cNvPr id="582" name="Google Shape;582;p96"/>
          <p:cNvSpPr txBox="1"/>
          <p:nvPr/>
        </p:nvSpPr>
        <p:spPr>
          <a:xfrm>
            <a:off x="219075" y="942992"/>
            <a:ext cx="6160432" cy="193895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err="1">
                <a:solidFill>
                  <a:schemeClr val="lt1"/>
                </a:solidFill>
                <a:latin typeface="Calibri"/>
                <a:ea typeface="Calibri"/>
                <a:cs typeface="Calibri"/>
                <a:sym typeface="Calibri"/>
              </a:rPr>
              <a:t>Analizar </a:t>
            </a:r>
            <a:r>
              <a:rPr lang="en-US" sz="2400" b="1" i="0" u="none" strike="noStrike" cap="none" dirty="0">
                <a:solidFill>
                  <a:schemeClr val="lt1"/>
                </a:solidFill>
                <a:latin typeface="Calibri"/>
                <a:ea typeface="Calibri"/>
                <a:cs typeface="Calibri"/>
                <a:sym typeface="Calibri"/>
              </a:rPr>
              <a:t>patrones en las cifras</a:t>
            </a:r>
            <a:endParaRPr lang="da-DK" sz="2400" b="0" i="0" u="none" strike="noStrike" cap="none"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Sugerir hábitos </a:t>
            </a:r>
            <a:r>
              <a:rPr lang="en-US" sz="2400" b="1" i="0" u="none" strike="noStrike" cap="none">
                <a:solidFill>
                  <a:schemeClr val="lt1"/>
                </a:solidFill>
                <a:latin typeface="Calibri"/>
                <a:ea typeface="Calibri"/>
                <a:cs typeface="Calibri"/>
                <a:sym typeface="Calibri"/>
              </a:rPr>
              <a:t>generales </a:t>
            </a:r>
            <a:r>
              <a:rPr lang="en-US" sz="2400" b="0" i="0" u="none" strike="noStrike" cap="none">
                <a:solidFill>
                  <a:schemeClr val="lt1"/>
                </a:solidFill>
                <a:latin typeface="Calibri"/>
                <a:ea typeface="Calibri"/>
                <a:cs typeface="Calibri"/>
                <a:sym typeface="Calibri"/>
              </a:rPr>
              <a:t>(“sal a pasear”)</a:t>
            </a:r>
            <a:endParaRPr dirty="0"/>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a:solidFill>
                  <a:schemeClr val="lt1"/>
                </a:solidFill>
                <a:latin typeface="Calibri"/>
                <a:ea typeface="Calibri"/>
                <a:cs typeface="Calibri"/>
                <a:sym typeface="Calibri"/>
              </a:rPr>
              <a:t>Monitorear cambios </a:t>
            </a:r>
            <a:r>
              <a:rPr lang="en-US" sz="2400" b="1" i="0" u="none" strike="noStrike" cap="none" dirty="0">
                <a:solidFill>
                  <a:schemeClr val="lt1"/>
                </a:solidFill>
                <a:latin typeface="Calibri"/>
                <a:ea typeface="Calibri"/>
                <a:cs typeface="Calibri"/>
                <a:sym typeface="Calibri"/>
              </a:rPr>
              <a:t>a lo largo del tiempo</a:t>
            </a:r>
            <a:endParaRPr lang="en-US" sz="2400"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Avisarte de lecturas inesperadas</a:t>
            </a:r>
            <a:endParaRPr sz="2400" b="0" i="0" u="none" strike="noStrike" cap="none"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Ayudarte a interpretar tus datos</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97"/>
          <p:cNvSpPr txBox="1">
            <a:spLocks noGrp="1"/>
          </p:cNvSpPr>
          <p:nvPr>
            <p:ph type="body" idx="1"/>
          </p:nvPr>
        </p:nvSpPr>
        <p:spPr>
          <a:xfrm>
            <a:off x="2031436" y="541962"/>
            <a:ext cx="7684502" cy="8036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400"/>
              <a:buNone/>
            </a:pPr>
            <a:r>
              <a:rPr lang="en-US" sz="4400">
                <a:solidFill>
                  <a:schemeClr val="lt1"/>
                </a:solidFill>
                <a:latin typeface="Calibri"/>
                <a:ea typeface="Calibri"/>
                <a:cs typeface="Calibri"/>
                <a:sym typeface="Calibri"/>
              </a:rPr>
              <a:t>Consejos sobre ética, datos y seguridad</a:t>
            </a:r>
            <a:endParaRPr/>
          </a:p>
        </p:txBody>
      </p:sp>
      <p:sp>
        <p:nvSpPr>
          <p:cNvPr id="588" name="Google Shape;588;p97"/>
          <p:cNvSpPr/>
          <p:nvPr/>
        </p:nvSpPr>
        <p:spPr>
          <a:xfrm>
            <a:off x="193137" y="2302405"/>
            <a:ext cx="2965279" cy="2801614"/>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89" name="Google Shape;589;p97"/>
          <p:cNvSpPr/>
          <p:nvPr/>
        </p:nvSpPr>
        <p:spPr>
          <a:xfrm>
            <a:off x="253865" y="2363132"/>
            <a:ext cx="2965279" cy="2953043"/>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0" name="Google Shape;590;p97"/>
          <p:cNvSpPr/>
          <p:nvPr/>
        </p:nvSpPr>
        <p:spPr>
          <a:xfrm>
            <a:off x="317124" y="2423861"/>
            <a:ext cx="2965279" cy="2801614"/>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1" name="Google Shape;591;p97"/>
          <p:cNvSpPr/>
          <p:nvPr/>
        </p:nvSpPr>
        <p:spPr>
          <a:xfrm>
            <a:off x="2303163" y="2198663"/>
            <a:ext cx="1181228" cy="10323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Consejo de seguridad</a:t>
            </a:r>
            <a:endParaRPr/>
          </a:p>
        </p:txBody>
      </p:sp>
      <p:sp>
        <p:nvSpPr>
          <p:cNvPr id="592" name="Google Shape;592;p97"/>
          <p:cNvSpPr/>
          <p:nvPr/>
        </p:nvSpPr>
        <p:spPr>
          <a:xfrm>
            <a:off x="2250027" y="2149774"/>
            <a:ext cx="1298638" cy="1135116"/>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3" name="Google Shape;593;p97"/>
          <p:cNvSpPr/>
          <p:nvPr/>
        </p:nvSpPr>
        <p:spPr>
          <a:xfrm>
            <a:off x="2919646" y="3519418"/>
            <a:ext cx="2965279" cy="2825449"/>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4" name="Google Shape;594;p97"/>
          <p:cNvSpPr/>
          <p:nvPr/>
        </p:nvSpPr>
        <p:spPr>
          <a:xfrm>
            <a:off x="2980374" y="3580146"/>
            <a:ext cx="2965279" cy="2825449"/>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5" name="Google Shape;595;p97"/>
          <p:cNvSpPr/>
          <p:nvPr/>
        </p:nvSpPr>
        <p:spPr>
          <a:xfrm>
            <a:off x="3043631" y="3640874"/>
            <a:ext cx="2965279" cy="2825449"/>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6" name="Google Shape;596;p97"/>
          <p:cNvSpPr/>
          <p:nvPr/>
        </p:nvSpPr>
        <p:spPr>
          <a:xfrm>
            <a:off x="4683006" y="2768398"/>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1" i="0" u="none" strike="noStrike" cap="none">
              <a:solidFill>
                <a:schemeClr val="lt1"/>
              </a:solidFill>
              <a:latin typeface="Calibri"/>
              <a:ea typeface="Calibri"/>
              <a:cs typeface="Calibri"/>
              <a:sym typeface="Calibri"/>
            </a:endParaRPr>
          </a:p>
        </p:txBody>
      </p:sp>
      <p:sp>
        <p:nvSpPr>
          <p:cNvPr id="597" name="Google Shape;597;p97"/>
          <p:cNvSpPr/>
          <p:nvPr/>
        </p:nvSpPr>
        <p:spPr>
          <a:xfrm>
            <a:off x="4622278" y="2715260"/>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8" name="Google Shape;598;p97"/>
          <p:cNvSpPr/>
          <p:nvPr/>
        </p:nvSpPr>
        <p:spPr>
          <a:xfrm>
            <a:off x="5829116" y="2369272"/>
            <a:ext cx="2965278" cy="282544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9" name="Google Shape;599;p97"/>
          <p:cNvSpPr/>
          <p:nvPr/>
        </p:nvSpPr>
        <p:spPr>
          <a:xfrm>
            <a:off x="5889844" y="2429999"/>
            <a:ext cx="2965278" cy="2933595"/>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0" name="Google Shape;600;p97"/>
          <p:cNvSpPr/>
          <p:nvPr/>
        </p:nvSpPr>
        <p:spPr>
          <a:xfrm>
            <a:off x="5950572" y="2490728"/>
            <a:ext cx="2965278" cy="282544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1" name="Google Shape;601;p97"/>
          <p:cNvSpPr/>
          <p:nvPr/>
        </p:nvSpPr>
        <p:spPr>
          <a:xfrm>
            <a:off x="7997592" y="2266291"/>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2" name="Google Shape;602;p97"/>
          <p:cNvSpPr/>
          <p:nvPr/>
        </p:nvSpPr>
        <p:spPr>
          <a:xfrm>
            <a:off x="7934334" y="2190539"/>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3" name="Google Shape;603;p97"/>
          <p:cNvSpPr/>
          <p:nvPr/>
        </p:nvSpPr>
        <p:spPr>
          <a:xfrm>
            <a:off x="8670409" y="3479407"/>
            <a:ext cx="2973337" cy="2859480"/>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4" name="Google Shape;604;p97"/>
          <p:cNvSpPr/>
          <p:nvPr/>
        </p:nvSpPr>
        <p:spPr>
          <a:xfrm>
            <a:off x="8731137" y="3540135"/>
            <a:ext cx="2973337" cy="2859480"/>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5" name="Google Shape;605;p97"/>
          <p:cNvSpPr/>
          <p:nvPr/>
        </p:nvSpPr>
        <p:spPr>
          <a:xfrm>
            <a:off x="8794394" y="3600863"/>
            <a:ext cx="2973337" cy="2859480"/>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6" name="Google Shape;606;p97"/>
          <p:cNvSpPr/>
          <p:nvPr/>
        </p:nvSpPr>
        <p:spPr>
          <a:xfrm>
            <a:off x="10427923" y="2749762"/>
            <a:ext cx="928632" cy="928632"/>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7" name="Google Shape;607;p97"/>
          <p:cNvSpPr/>
          <p:nvPr/>
        </p:nvSpPr>
        <p:spPr>
          <a:xfrm>
            <a:off x="10364286" y="2709888"/>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8" name="Google Shape;608;p97"/>
          <p:cNvSpPr txBox="1"/>
          <p:nvPr/>
        </p:nvSpPr>
        <p:spPr>
          <a:xfrm>
            <a:off x="546422" y="3003621"/>
            <a:ext cx="2503392"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dirty="0">
                <a:solidFill>
                  <a:schemeClr val="lt1"/>
                </a:solidFill>
                <a:latin typeface="Calibri"/>
                <a:ea typeface="Calibri"/>
                <a:cs typeface="Calibri"/>
                <a:sym typeface="Calibri"/>
              </a:rPr>
              <a:t>Nunca </a:t>
            </a:r>
            <a:r>
              <a:rPr lang="en-US" sz="1800" b="0" i="0" u="none" strike="noStrike" cap="none" dirty="0">
                <a:solidFill>
                  <a:schemeClr val="lt1"/>
                </a:solidFill>
                <a:latin typeface="Calibri"/>
                <a:ea typeface="Calibri"/>
                <a:cs typeface="Calibri"/>
                <a:sym typeface="Calibri"/>
              </a:rPr>
              <a:t>sigas consejos médicos serios que te dé </a:t>
            </a:r>
            <a:r>
              <a:rPr lang="en-US" sz="1800" b="0" i="0" u="none" strike="noStrike" cap="none">
                <a:solidFill>
                  <a:schemeClr val="lt1"/>
                </a:solidFill>
                <a:latin typeface="Calibri"/>
                <a:ea typeface="Calibri"/>
                <a:cs typeface="Calibri"/>
                <a:sym typeface="Calibri"/>
              </a:rPr>
              <a:t>una app. </a:t>
            </a:r>
            <a:r>
              <a:rPr lang="en-US" sz="1800" b="0" i="0" u="none" strike="noStrike" cap="none" dirty="0">
                <a:solidFill>
                  <a:schemeClr val="lt1"/>
                </a:solidFill>
                <a:latin typeface="Calibri"/>
                <a:ea typeface="Calibri"/>
                <a:cs typeface="Calibri"/>
                <a:sym typeface="Calibri"/>
              </a:rPr>
              <a:t>Si tienes dudas o te preocupa algo, ponte en contacto con un profesional.</a:t>
            </a:r>
            <a:endParaRPr sz="1800" b="1" i="0" u="none" strike="noStrike" cap="none" dirty="0">
              <a:solidFill>
                <a:schemeClr val="lt1"/>
              </a:solidFill>
              <a:latin typeface="Calibri"/>
              <a:ea typeface="Calibri"/>
              <a:cs typeface="Calibri"/>
              <a:sym typeface="Calibri"/>
            </a:endParaRPr>
          </a:p>
        </p:txBody>
      </p:sp>
      <p:sp>
        <p:nvSpPr>
          <p:cNvPr id="609" name="Google Shape;609;p97"/>
          <p:cNvSpPr txBox="1"/>
          <p:nvPr/>
        </p:nvSpPr>
        <p:spPr>
          <a:xfrm>
            <a:off x="3151630" y="3979955"/>
            <a:ext cx="2651608"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Los sistemas de IA </a:t>
            </a:r>
            <a:endParaRPr/>
          </a:p>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pueden parecer muy </a:t>
            </a:r>
            <a:endParaRPr/>
          </a:p>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seguros de sí mismos, pero carecen del criterio humano. Utiliza los sistemas como apoyo, no para tomar decisiones. </a:t>
            </a:r>
            <a:endParaRPr/>
          </a:p>
        </p:txBody>
      </p:sp>
      <p:sp>
        <p:nvSpPr>
          <p:cNvPr id="610" name="Google Shape;610;p97"/>
          <p:cNvSpPr txBox="1"/>
          <p:nvPr/>
        </p:nvSpPr>
        <p:spPr>
          <a:xfrm>
            <a:off x="5951211" y="3085180"/>
            <a:ext cx="2959081"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Las funciones de IA suelen </a:t>
            </a:r>
            <a:endParaRPr dirty="0"/>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utilizan tus métricas para </a:t>
            </a:r>
            <a:r>
              <a:rPr lang="en-US" sz="1800" b="1" i="1" u="none" strike="noStrike" cap="none" dirty="0">
                <a:solidFill>
                  <a:schemeClr val="lt1"/>
                </a:solidFill>
                <a:latin typeface="Calibri"/>
                <a:ea typeface="Calibri"/>
                <a:cs typeface="Calibri"/>
                <a:sym typeface="Calibri"/>
              </a:rPr>
              <a:t>aprender</a:t>
            </a:r>
            <a:r>
              <a:rPr lang="en-US" sz="1800" b="0" i="0" u="none" strike="noStrike" cap="none" dirty="0">
                <a:solidFill>
                  <a:schemeClr val="lt1"/>
                </a:solidFill>
                <a:latin typeface="Calibri"/>
                <a:ea typeface="Calibri"/>
                <a:cs typeface="Calibri"/>
                <a:sym typeface="Calibri"/>
              </a:rPr>
              <a:t>. Asegúrate de compartir solo los datos que </a:t>
            </a:r>
            <a:r>
              <a:rPr lang="en-US" sz="1800" b="0" i="0" u="none" strike="noStrike" cap="none">
                <a:solidFill>
                  <a:schemeClr val="lt1"/>
                </a:solidFill>
                <a:latin typeface="Calibri"/>
                <a:ea typeface="Calibri"/>
                <a:cs typeface="Calibri"/>
                <a:sym typeface="Calibri"/>
              </a:rPr>
              <a:t>te parezcan adecuados y </a:t>
            </a:r>
            <a:r>
              <a:rPr lang="en-US" sz="1800" b="0" i="0" u="none" strike="noStrike" cap="none" dirty="0">
                <a:solidFill>
                  <a:schemeClr val="lt1"/>
                </a:solidFill>
                <a:latin typeface="Calibri"/>
                <a:ea typeface="Calibri"/>
                <a:cs typeface="Calibri"/>
                <a:sym typeface="Calibri"/>
              </a:rPr>
              <a:t>comprueba quién </a:t>
            </a:r>
            <a:endParaRPr dirty="0"/>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los recibe.</a:t>
            </a:r>
            <a:endParaRPr sz="1800" b="1" i="0" u="none" strike="noStrike" cap="none" dirty="0">
              <a:solidFill>
                <a:schemeClr val="lt1"/>
              </a:solidFill>
              <a:latin typeface="Calibri"/>
              <a:ea typeface="Calibri"/>
              <a:cs typeface="Calibri"/>
              <a:sym typeface="Calibri"/>
            </a:endParaRPr>
          </a:p>
        </p:txBody>
      </p:sp>
      <p:sp>
        <p:nvSpPr>
          <p:cNvPr id="611" name="Google Shape;611;p97"/>
          <p:cNvSpPr txBox="1"/>
          <p:nvPr/>
        </p:nvSpPr>
        <p:spPr>
          <a:xfrm>
            <a:off x="9001314" y="3973832"/>
            <a:ext cx="2553576"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Si </a:t>
            </a:r>
            <a:r>
              <a:rPr lang="en-US" sz="1800" b="0" i="0" u="none" strike="noStrike" cap="none">
                <a:solidFill>
                  <a:srgbClr val="292668"/>
                </a:solidFill>
                <a:latin typeface="Calibri"/>
                <a:ea typeface="Calibri"/>
                <a:cs typeface="Calibri"/>
                <a:sym typeface="Calibri"/>
              </a:rPr>
              <a:t>una app te </a:t>
            </a:r>
            <a:r>
              <a:rPr lang="en-US" sz="1800" b="0" i="0" u="none" strike="noStrike" cap="none" dirty="0">
                <a:solidFill>
                  <a:srgbClr val="292668"/>
                </a:solidFill>
                <a:latin typeface="Calibri"/>
                <a:ea typeface="Calibri"/>
                <a:cs typeface="Calibri"/>
                <a:sym typeface="Calibri"/>
              </a:rPr>
              <a:t>confunde con afirmaciones o cifras sensacionalistas</a:t>
            </a:r>
            <a:r>
              <a:rPr lang="en-US" sz="1800" b="0" i="0" u="none" strike="noStrike" cap="none">
                <a:solidFill>
                  <a:srgbClr val="292668"/>
                </a:solidFill>
                <a:latin typeface="Calibri"/>
                <a:ea typeface="Calibri"/>
                <a:cs typeface="Calibri"/>
                <a:sym typeface="Calibri"/>
              </a:rPr>
              <a:t>, détente y </a:t>
            </a:r>
            <a:r>
              <a:rPr lang="en-US" sz="1800" b="0" i="0" u="none" strike="noStrike" cap="none" dirty="0">
                <a:solidFill>
                  <a:srgbClr val="292668"/>
                </a:solidFill>
                <a:latin typeface="Calibri"/>
                <a:ea typeface="Calibri"/>
                <a:cs typeface="Calibri"/>
                <a:sym typeface="Calibri"/>
              </a:rPr>
              <a:t>piénsalo</a:t>
            </a:r>
            <a:r>
              <a:rPr lang="en-US" sz="1800" b="0" i="0" u="none" strike="noStrike" cap="none">
                <a:solidFill>
                  <a:srgbClr val="292668"/>
                </a:solidFill>
                <a:latin typeface="Calibri"/>
                <a:ea typeface="Calibri"/>
                <a:cs typeface="Calibri"/>
                <a:sym typeface="Calibri"/>
              </a:rPr>
              <a:t>. La </a:t>
            </a:r>
            <a:r>
              <a:rPr lang="en-US" sz="1800" b="0" i="0" u="none" strike="noStrike" cap="none" dirty="0">
                <a:solidFill>
                  <a:srgbClr val="292668"/>
                </a:solidFill>
                <a:latin typeface="Calibri"/>
                <a:ea typeface="Calibri"/>
                <a:cs typeface="Calibri"/>
                <a:sym typeface="Calibri"/>
              </a:rPr>
              <a:t>tecnología puede malinterpretar las situaciones, pero eso no </a:t>
            </a:r>
            <a:r>
              <a:rPr lang="en-US" sz="1800" b="0" i="0" u="none" strike="noStrike" cap="none">
                <a:solidFill>
                  <a:srgbClr val="292668"/>
                </a:solidFill>
                <a:latin typeface="Calibri"/>
                <a:ea typeface="Calibri"/>
                <a:cs typeface="Calibri"/>
                <a:sym typeface="Calibri"/>
              </a:rPr>
              <a:t>significa que estés mal.</a:t>
            </a:r>
            <a:endParaRPr dirty="0"/>
          </a:p>
        </p:txBody>
      </p:sp>
      <p:sp>
        <p:nvSpPr>
          <p:cNvPr id="612" name="Google Shape;612;p97"/>
          <p:cNvSpPr txBox="1"/>
          <p:nvPr/>
        </p:nvSpPr>
        <p:spPr>
          <a:xfrm>
            <a:off x="4702942" y="2797350"/>
            <a:ext cx="944122"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Consejo ético</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3" name="Google Shape;613;p97"/>
          <p:cNvSpPr txBox="1"/>
          <p:nvPr/>
        </p:nvSpPr>
        <p:spPr>
          <a:xfrm>
            <a:off x="7876692" y="2149774"/>
            <a:ext cx="1170433" cy="13233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Consejo sobre datos</a:t>
            </a:r>
            <a:endParaRPr/>
          </a:p>
          <a:p>
            <a:pPr marL="0" marR="0" lvl="0" indent="0" algn="l" rtl="0">
              <a:lnSpc>
                <a:spcPct val="100000"/>
              </a:lnSpc>
              <a:spcBef>
                <a:spcPts val="0"/>
              </a:spcBef>
              <a:spcAft>
                <a:spcPts val="0"/>
              </a:spcAft>
              <a:buNone/>
            </a:pPr>
            <a:endParaRPr sz="1600" b="0" i="0" u="none" strike="noStrike" cap="none">
              <a:solidFill>
                <a:srgbClr val="000000"/>
              </a:solidFill>
              <a:latin typeface="Arial"/>
              <a:ea typeface="Arial"/>
              <a:cs typeface="Arial"/>
              <a:sym typeface="Arial"/>
            </a:endParaRPr>
          </a:p>
        </p:txBody>
      </p:sp>
      <p:sp>
        <p:nvSpPr>
          <p:cNvPr id="614" name="Google Shape;614;p97"/>
          <p:cNvSpPr txBox="1"/>
          <p:nvPr/>
        </p:nvSpPr>
        <p:spPr>
          <a:xfrm>
            <a:off x="10293182" y="2787662"/>
            <a:ext cx="1170433" cy="1046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Consejos útiles</a:t>
            </a:r>
            <a:endParaRPr sz="16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98"/>
          <p:cNvSpPr txBox="1">
            <a:spLocks noGrp="1"/>
          </p:cNvSpPr>
          <p:nvPr>
            <p:ph type="body" idx="1"/>
          </p:nvPr>
        </p:nvSpPr>
        <p:spPr>
          <a:xfrm>
            <a:off x="-132183" y="0"/>
            <a:ext cx="6397881" cy="1336776"/>
          </a:xfrm>
          <a:prstGeom prst="rect">
            <a:avLst/>
          </a:prstGeom>
          <a:noFill/>
          <a:ln>
            <a:noFill/>
          </a:ln>
        </p:spPr>
        <p:txBody>
          <a:bodyPr spcFirstLastPara="1" wrap="square" lIns="91425" tIns="45700" rIns="91425" bIns="45700" anchor="t" anchorCtr="0">
            <a:noAutofit/>
          </a:bodyPr>
          <a:lstStyle/>
          <a:p>
            <a:pPr marL="0" lvl="0" indent="0" algn="ctr" rtl="0">
              <a:lnSpc>
                <a:spcPct val="103333"/>
              </a:lnSpc>
              <a:spcBef>
                <a:spcPts val="0"/>
              </a:spcBef>
              <a:spcAft>
                <a:spcPts val="0"/>
              </a:spcAft>
              <a:buSzPts val="3600"/>
              <a:buNone/>
            </a:pPr>
            <a:r>
              <a:rPr lang="en-US" sz="3400">
                <a:solidFill>
                  <a:schemeClr val="lt1"/>
                </a:solidFill>
                <a:latin typeface="Calibri"/>
                <a:ea typeface="Calibri"/>
                <a:cs typeface="Calibri"/>
                <a:sym typeface="Calibri"/>
              </a:rPr>
              <a:t>Ejercicio práctico 4</a:t>
            </a:r>
            <a:endParaRPr dirty="0"/>
          </a:p>
          <a:p>
            <a:pPr marL="0" lvl="0" indent="0" algn="ctr" rtl="0">
              <a:lnSpc>
                <a:spcPct val="103333"/>
              </a:lnSpc>
              <a:spcBef>
                <a:spcPts val="0"/>
              </a:spcBef>
              <a:spcAft>
                <a:spcPts val="0"/>
              </a:spcAft>
              <a:buSzPts val="3600"/>
              <a:buNone/>
            </a:pPr>
            <a:r>
              <a:rPr lang="en-US" sz="3200" b="1" dirty="0"/>
              <a:t>El reloj </a:t>
            </a:r>
            <a:r>
              <a:rPr lang="en-US" sz="3200" b="1"/>
              <a:t>indica </a:t>
            </a:r>
            <a:r>
              <a:rPr lang="en-US" sz="3200" b="1" i="1"/>
              <a:t>“Posible estrés”</a:t>
            </a:r>
            <a:endParaRPr sz="3200" i="1" dirty="0"/>
          </a:p>
          <a:p>
            <a:pPr marL="0" lvl="0" indent="0" algn="l" rtl="0">
              <a:lnSpc>
                <a:spcPct val="103333"/>
              </a:lnSpc>
              <a:spcBef>
                <a:spcPts val="0"/>
              </a:spcBef>
              <a:spcAft>
                <a:spcPts val="0"/>
              </a:spcAft>
              <a:buSzPts val="3600"/>
              <a:buNone/>
            </a:pPr>
            <a:endParaRPr sz="3400" dirty="0"/>
          </a:p>
        </p:txBody>
      </p:sp>
      <p:pic>
        <p:nvPicPr>
          <p:cNvPr id="620" name="Google Shape;620;p9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621" name="Google Shape;621;p98"/>
          <p:cNvSpPr txBox="1"/>
          <p:nvPr/>
        </p:nvSpPr>
        <p:spPr>
          <a:xfrm>
            <a:off x="137160" y="1089888"/>
            <a:ext cx="5852160" cy="53244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rgbClr val="292668"/>
                </a:solidFill>
                <a:latin typeface="Calibri"/>
                <a:ea typeface="Calibri"/>
                <a:cs typeface="Calibri"/>
                <a:sym typeface="Calibri"/>
              </a:rPr>
              <a:t>Riesgos, límites y ética de la IA en el ámbito sanitario</a:t>
            </a: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Durante la pausa para el café de la tarde, Anna, de 79 años, ve un mensaje en su reloj:</a:t>
            </a:r>
            <a:endParaRPr dirty="0"/>
          </a:p>
          <a:p>
            <a:pPr marL="0" marR="0" lvl="0" indent="0" algn="l" rtl="0">
              <a:lnSpc>
                <a:spcPct val="100000"/>
              </a:lnSpc>
              <a:spcBef>
                <a:spcPts val="0"/>
              </a:spcBef>
              <a:spcAft>
                <a:spcPts val="0"/>
              </a:spcAft>
              <a:buClr>
                <a:srgbClr val="000000"/>
              </a:buClr>
              <a:buSzPts val="2200"/>
              <a:buFont typeface="Arial"/>
              <a:buNone/>
            </a:pPr>
            <a:r>
              <a:rPr lang="en-US" sz="2200" i="1" dirty="0">
                <a:solidFill>
                  <a:schemeClr val="lt1"/>
                </a:solidFill>
                <a:latin typeface="Calibri"/>
                <a:ea typeface="Calibri"/>
                <a:cs typeface="Calibri"/>
                <a:sym typeface="Calibri"/>
              </a:rPr>
              <a:t>"</a:t>
            </a:r>
            <a:r>
              <a:rPr lang="en-US" sz="2200" b="0" i="1" u="none" strike="noStrike" cap="none">
                <a:solidFill>
                  <a:schemeClr val="lt1"/>
                </a:solidFill>
                <a:latin typeface="Calibri"/>
                <a:ea typeface="Calibri"/>
                <a:cs typeface="Calibri"/>
                <a:sym typeface="Calibri"/>
              </a:rPr>
              <a:t>Tu </a:t>
            </a:r>
            <a:r>
              <a:rPr lang="en-US" sz="2200" b="0" i="1" u="none" strike="noStrike" cap="none" dirty="0">
                <a:solidFill>
                  <a:schemeClr val="lt1"/>
                </a:solidFill>
                <a:latin typeface="Calibri"/>
                <a:ea typeface="Calibri"/>
                <a:cs typeface="Calibri"/>
                <a:sym typeface="Calibri"/>
              </a:rPr>
              <a:t>frecuencia </a:t>
            </a:r>
            <a:r>
              <a:rPr lang="en-US" sz="2200" b="0" i="1" u="none" strike="noStrike" cap="none">
                <a:solidFill>
                  <a:schemeClr val="lt1"/>
                </a:solidFill>
                <a:latin typeface="Calibri"/>
                <a:ea typeface="Calibri"/>
                <a:cs typeface="Calibri"/>
                <a:sym typeface="Calibri"/>
              </a:rPr>
              <a:t>cardíaca es alta. Posible estrés”.</a:t>
            </a:r>
            <a:endParaRPr sz="22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Anna no está segura, pero vuelve a comprobarlo al </a:t>
            </a:r>
            <a:r>
              <a:rPr lang="en-US" sz="2200" b="0" i="0" u="none" strike="noStrike" cap="none">
                <a:solidFill>
                  <a:schemeClr val="lt1"/>
                </a:solidFill>
                <a:latin typeface="Calibri"/>
                <a:ea typeface="Calibri"/>
                <a:cs typeface="Calibri"/>
                <a:sym typeface="Calibri"/>
              </a:rPr>
              <a:t>cabo de un rato: su frecuencia es </a:t>
            </a:r>
            <a:r>
              <a:rPr lang="en-US" sz="2200" b="0" i="0" u="none" strike="noStrike" cap="none" dirty="0">
                <a:solidFill>
                  <a:schemeClr val="lt1"/>
                </a:solidFill>
                <a:latin typeface="Calibri"/>
                <a:ea typeface="Calibri"/>
                <a:cs typeface="Calibri"/>
                <a:sym typeface="Calibri"/>
              </a:rPr>
              <a:t>normal. </a:t>
            </a:r>
            <a:endParaRPr dirty="0"/>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err="1">
                <a:solidFill>
                  <a:schemeClr val="lt1"/>
                </a:solidFill>
                <a:latin typeface="Calibri"/>
                <a:ea typeface="Calibri"/>
                <a:cs typeface="Calibri"/>
                <a:sym typeface="Calibri"/>
              </a:rPr>
              <a:t>Se da cuenta de </a:t>
            </a:r>
            <a:r>
              <a:rPr lang="en-US" sz="2200" b="0" i="0" u="none" strike="noStrike" cap="none" dirty="0">
                <a:solidFill>
                  <a:schemeClr val="lt1"/>
                </a:solidFill>
                <a:latin typeface="Calibri"/>
                <a:ea typeface="Calibri"/>
                <a:cs typeface="Calibri"/>
                <a:sym typeface="Calibri"/>
              </a:rPr>
              <a:t>que acababa de subir las escaleras a paso rápido.</a:t>
            </a:r>
            <a:endParaRPr dirty="0"/>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Ahora lo entiende: la IA solo ve el número, no la situación.</a:t>
            </a:r>
            <a:endParaRPr dirty="0"/>
          </a:p>
          <a:p>
            <a:pPr marL="0" marR="0" lvl="0" indent="0" algn="l" rtl="0">
              <a:lnSpc>
                <a:spcPct val="100000"/>
              </a:lnSpc>
              <a:spcBef>
                <a:spcPts val="0"/>
              </a:spcBef>
              <a:spcAft>
                <a:spcPts val="0"/>
              </a:spcAft>
              <a:buClr>
                <a:srgbClr val="000000"/>
              </a:buClr>
              <a:buSzPts val="2200"/>
              <a:buFont typeface="Arial"/>
              <a:buNone/>
            </a:pPr>
            <a:endParaRPr sz="1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292668"/>
                </a:solidFill>
                <a:latin typeface="Calibri"/>
                <a:ea typeface="Calibri"/>
                <a:cs typeface="Calibri"/>
                <a:sym typeface="Calibri"/>
              </a:rPr>
              <a:t>Preguntas sobre el escenario:</a:t>
            </a:r>
            <a:endParaRPr dirty="0"/>
          </a:p>
          <a:p>
            <a:pPr marL="0" marR="0" lvl="0" indent="0" algn="l" rtl="0">
              <a:lnSpc>
                <a:spcPct val="100000"/>
              </a:lnSpc>
              <a:spcBef>
                <a:spcPts val="0"/>
              </a:spcBef>
              <a:spcAft>
                <a:spcPts val="0"/>
              </a:spcAft>
              <a:buNone/>
            </a:pPr>
            <a:r>
              <a:rPr lang="en-US" sz="2200" b="0" i="0" u="none" strike="noStrike" cap="none" dirty="0">
                <a:solidFill>
                  <a:schemeClr val="lt1"/>
                </a:solidFill>
                <a:latin typeface="Calibri"/>
                <a:ea typeface="Calibri"/>
                <a:cs typeface="Calibri"/>
                <a:sym typeface="Calibri"/>
              </a:rPr>
              <a:t>- ¿Por qué se equivocó la IA en este caso?</a:t>
            </a:r>
            <a:endParaRPr dirty="0"/>
          </a:p>
          <a:p>
            <a:pPr marL="0" marR="0" lvl="0" indent="0" algn="l" rtl="0">
              <a:lnSpc>
                <a:spcPct val="100000"/>
              </a:lnSpc>
              <a:spcBef>
                <a:spcPts val="0"/>
              </a:spcBef>
              <a:spcAft>
                <a:spcPts val="0"/>
              </a:spcAft>
              <a:buNone/>
            </a:pPr>
            <a:r>
              <a:rPr lang="en-US" sz="2200" b="0" i="0" u="none" strike="noStrike" cap="none" dirty="0">
                <a:solidFill>
                  <a:schemeClr val="lt1"/>
                </a:solidFill>
                <a:latin typeface="Calibri"/>
                <a:ea typeface="Calibri"/>
                <a:cs typeface="Calibri"/>
                <a:sym typeface="Calibri"/>
              </a:rPr>
              <a:t>- ¿Qué puede hacer Anna para evaluar el mensaje con calma?</a:t>
            </a:r>
            <a:endParaRPr dirty="0"/>
          </a:p>
        </p:txBody>
      </p:sp>
      <p:pic>
        <p:nvPicPr>
          <p:cNvPr id="2" name="Billede 1" descr="Et billede, der indeholder ur, se&#10;&#10;AI-genereret indhold kan være ukorrekt.">
            <a:extLst>
              <a:ext uri="{FF2B5EF4-FFF2-40B4-BE49-F238E27FC236}">
                <a16:creationId xmlns:a16="http://schemas.microsoft.com/office/drawing/2014/main" id="{6147C3AC-CE07-356F-EB15-2866E93BAFD2}"/>
              </a:ext>
            </a:extLst>
          </p:cNvPr>
          <p:cNvPicPr>
            <a:picLocks noChangeAspect="1"/>
          </p:cNvPicPr>
          <p:nvPr/>
        </p:nvPicPr>
        <p:blipFill>
          <a:blip r:embed="rId4"/>
          <a:stretch>
            <a:fillRect/>
          </a:stretch>
        </p:blipFill>
        <p:spPr>
          <a:xfrm>
            <a:off x="7481888" y="2652713"/>
            <a:ext cx="2876550" cy="2971800"/>
          </a:xfrm>
          <a:prstGeom prst="rect">
            <a:avLst/>
          </a:prstGeom>
        </p:spPr>
      </p:pic>
      <p:pic>
        <p:nvPicPr>
          <p:cNvPr id="3" name="Billede 2" descr="Resting heart rate and why it's important. - Barry Monaghan Performance -  Triathlon and Cycling Coaching in Newry, Northern Ireland">
            <a:extLst>
              <a:ext uri="{FF2B5EF4-FFF2-40B4-BE49-F238E27FC236}">
                <a16:creationId xmlns:a16="http://schemas.microsoft.com/office/drawing/2014/main" id="{D6FE46B7-DC24-E746-E674-870391C1F50F}"/>
              </a:ext>
            </a:extLst>
          </p:cNvPr>
          <p:cNvPicPr>
            <a:picLocks noChangeAspect="1"/>
          </p:cNvPicPr>
          <p:nvPr/>
        </p:nvPicPr>
        <p:blipFill>
          <a:blip r:embed="rId5"/>
          <a:stretch>
            <a:fillRect/>
          </a:stretch>
        </p:blipFill>
        <p:spPr>
          <a:xfrm>
            <a:off x="6862763" y="1009650"/>
            <a:ext cx="4114800" cy="1647825"/>
          </a:xfrm>
          <a:prstGeom prst="rect">
            <a:avLst/>
          </a:prstGeom>
        </p:spPr>
      </p:pic>
      <p:pic>
        <p:nvPicPr>
          <p:cNvPr id="4" name="Billede 3" descr="Et billede, der indeholder tekst, smil, Ansigt, ballon&#10;&#10;AI-genereret indhold kan være ukorrekt.">
            <a:extLst>
              <a:ext uri="{FF2B5EF4-FFF2-40B4-BE49-F238E27FC236}">
                <a16:creationId xmlns:a16="http://schemas.microsoft.com/office/drawing/2014/main" id="{A6EC667E-BD75-6676-CDB1-F1716BA96A16}"/>
              </a:ext>
            </a:extLst>
          </p:cNvPr>
          <p:cNvPicPr>
            <a:picLocks noChangeAspect="1"/>
          </p:cNvPicPr>
          <p:nvPr/>
        </p:nvPicPr>
        <p:blipFill>
          <a:blip r:embed="rId6"/>
          <a:stretch>
            <a:fillRect/>
          </a:stretch>
        </p:blipFill>
        <p:spPr>
          <a:xfrm>
            <a:off x="10069286" y="5151211"/>
            <a:ext cx="1066800" cy="1504950"/>
          </a:xfrm>
          <a:prstGeom prst="rect">
            <a:avLst/>
          </a:prstGeom>
        </p:spPr>
      </p:pic>
      <p:grpSp>
        <p:nvGrpSpPr>
          <p:cNvPr id="5" name="Graphic 4">
            <a:extLst>
              <a:ext uri="{FF2B5EF4-FFF2-40B4-BE49-F238E27FC236}">
                <a16:creationId xmlns:a16="http://schemas.microsoft.com/office/drawing/2014/main" id="{C6E2AA34-7EF1-6987-0B83-70E1801634A3}"/>
              </a:ext>
            </a:extLst>
          </p:cNvPr>
          <p:cNvGrpSpPr/>
          <p:nvPr/>
        </p:nvGrpSpPr>
        <p:grpSpPr>
          <a:xfrm rot="3928889">
            <a:off x="9452800" y="5856047"/>
            <a:ext cx="416813" cy="946356"/>
            <a:chOff x="4880804" y="6124557"/>
            <a:chExt cx="717140" cy="1386497"/>
          </a:xfrm>
          <a:solidFill>
            <a:srgbClr val="242B62"/>
          </a:solidFill>
        </p:grpSpPr>
        <p:grpSp>
          <p:nvGrpSpPr>
            <p:cNvPr id="6" name="Graphic 4">
              <a:extLst>
                <a:ext uri="{FF2B5EF4-FFF2-40B4-BE49-F238E27FC236}">
                  <a16:creationId xmlns:a16="http://schemas.microsoft.com/office/drawing/2014/main" id="{E335AFBB-F1AF-64B3-1C68-7512337BF028}"/>
                </a:ext>
              </a:extLst>
            </p:cNvPr>
            <p:cNvGrpSpPr/>
            <p:nvPr/>
          </p:nvGrpSpPr>
          <p:grpSpPr>
            <a:xfrm>
              <a:off x="4911037" y="6124557"/>
              <a:ext cx="446280" cy="440141"/>
              <a:chOff x="4911037" y="6124557"/>
              <a:chExt cx="446280" cy="440141"/>
            </a:xfrm>
            <a:grpFill/>
          </p:grpSpPr>
          <p:sp>
            <p:nvSpPr>
              <p:cNvPr id="15" name="Freeform 21">
                <a:extLst>
                  <a:ext uri="{FF2B5EF4-FFF2-40B4-BE49-F238E27FC236}">
                    <a16:creationId xmlns:a16="http://schemas.microsoft.com/office/drawing/2014/main" id="{A9D9BC0C-D76D-528B-0156-06C922B68730}"/>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6" name="Freeform 22">
                <a:extLst>
                  <a:ext uri="{FF2B5EF4-FFF2-40B4-BE49-F238E27FC236}">
                    <a16:creationId xmlns:a16="http://schemas.microsoft.com/office/drawing/2014/main" id="{502E9FCF-DBD4-0560-98B5-07E04A14BBDF}"/>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7" name="Graphic 4">
              <a:extLst>
                <a:ext uri="{FF2B5EF4-FFF2-40B4-BE49-F238E27FC236}">
                  <a16:creationId xmlns:a16="http://schemas.microsoft.com/office/drawing/2014/main" id="{6347B466-B6D0-DCCC-40A4-F8EFB28F5A10}"/>
                </a:ext>
              </a:extLst>
            </p:cNvPr>
            <p:cNvGrpSpPr/>
            <p:nvPr/>
          </p:nvGrpSpPr>
          <p:grpSpPr>
            <a:xfrm>
              <a:off x="4880804" y="6299331"/>
              <a:ext cx="717140" cy="1211723"/>
              <a:chOff x="4880804" y="6299331"/>
              <a:chExt cx="717140" cy="1211723"/>
            </a:xfrm>
            <a:grpFill/>
          </p:grpSpPr>
          <p:sp>
            <p:nvSpPr>
              <p:cNvPr id="8" name="Freeform 14">
                <a:extLst>
                  <a:ext uri="{FF2B5EF4-FFF2-40B4-BE49-F238E27FC236}">
                    <a16:creationId xmlns:a16="http://schemas.microsoft.com/office/drawing/2014/main" id="{B2AD16F9-0993-BA1A-48CE-4CAEE7255A92}"/>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5">
                <a:extLst>
                  <a:ext uri="{FF2B5EF4-FFF2-40B4-BE49-F238E27FC236}">
                    <a16:creationId xmlns:a16="http://schemas.microsoft.com/office/drawing/2014/main" id="{9AF7F140-CEFE-0A2A-BA47-1AA305FB3B8A}"/>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6">
                <a:extLst>
                  <a:ext uri="{FF2B5EF4-FFF2-40B4-BE49-F238E27FC236}">
                    <a16:creationId xmlns:a16="http://schemas.microsoft.com/office/drawing/2014/main" id="{3CF65D53-C455-36B9-8530-045101ED40C9}"/>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7">
                <a:extLst>
                  <a:ext uri="{FF2B5EF4-FFF2-40B4-BE49-F238E27FC236}">
                    <a16:creationId xmlns:a16="http://schemas.microsoft.com/office/drawing/2014/main" id="{501D982F-C3FD-9760-AA24-ACC90608786E}"/>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8">
                <a:extLst>
                  <a:ext uri="{FF2B5EF4-FFF2-40B4-BE49-F238E27FC236}">
                    <a16:creationId xmlns:a16="http://schemas.microsoft.com/office/drawing/2014/main" id="{003668E1-78DC-2304-D9B8-3DEA5EE71A51}"/>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9">
                <a:extLst>
                  <a:ext uri="{FF2B5EF4-FFF2-40B4-BE49-F238E27FC236}">
                    <a16:creationId xmlns:a16="http://schemas.microsoft.com/office/drawing/2014/main" id="{EB2DC7B5-4E09-B124-DD2B-AAEF3BFC0074}"/>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20">
                <a:extLst>
                  <a:ext uri="{FF2B5EF4-FFF2-40B4-BE49-F238E27FC236}">
                    <a16:creationId xmlns:a16="http://schemas.microsoft.com/office/drawing/2014/main" id="{860D2E5B-44BD-0404-4D11-41863A1A4FB1}"/>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17" name="Tekstfelt 16">
            <a:extLst>
              <a:ext uri="{FF2B5EF4-FFF2-40B4-BE49-F238E27FC236}">
                <a16:creationId xmlns:a16="http://schemas.microsoft.com/office/drawing/2014/main" id="{3E479E5D-9B9C-D945-8E04-23A5C8FCA7AF}"/>
              </a:ext>
            </a:extLst>
          </p:cNvPr>
          <p:cNvSpPr txBox="1"/>
          <p:nvPr/>
        </p:nvSpPr>
        <p:spPr>
          <a:xfrm>
            <a:off x="7295296" y="5903686"/>
            <a:ext cx="230051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Encuentra la respuesta aquí</a:t>
            </a:r>
            <a:endParaRPr lang="da-DK"/>
          </a:p>
          <a:p>
            <a:pPr algn="ctr"/>
            <a:endParaRPr lang="da-DK"/>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
          <p:cNvSpPr txBox="1">
            <a:spLocks noGrp="1"/>
          </p:cNvSpPr>
          <p:nvPr>
            <p:ph type="body" idx="1"/>
          </p:nvPr>
        </p:nvSpPr>
        <p:spPr>
          <a:xfrm>
            <a:off x="1285875" y="496405"/>
            <a:ext cx="9906000" cy="697353"/>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3600"/>
              <a:buFont typeface="Arial"/>
              <a:buNone/>
            </a:pPr>
            <a:r>
              <a:rPr lang="en-US" b="1" dirty="0"/>
              <a:t>Módulo 5 - RESULTADOS DEL APRENDIZAJE </a:t>
            </a:r>
            <a:endParaRPr dirty="0"/>
          </a:p>
        </p:txBody>
      </p:sp>
      <p:pic>
        <p:nvPicPr>
          <p:cNvPr id="205" name="Google Shape;205;p3"/>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
        <p:nvSpPr>
          <p:cNvPr id="206" name="Google Shape;206;p3"/>
          <p:cNvSpPr txBox="1">
            <a:spLocks noGrp="1"/>
          </p:cNvSpPr>
          <p:nvPr>
            <p:ph type="body" idx="3"/>
          </p:nvPr>
        </p:nvSpPr>
        <p:spPr>
          <a:xfrm>
            <a:off x="933450" y="1116358"/>
            <a:ext cx="5743575" cy="4021291"/>
          </a:xfrm>
          <a:prstGeom prst="rect">
            <a:avLst/>
          </a:prstGeom>
          <a:noFill/>
          <a:ln>
            <a:noFill/>
          </a:ln>
        </p:spPr>
        <p:txBody>
          <a:bodyPr spcFirstLastPara="1" wrap="square" lIns="91425" tIns="45700" rIns="91425" bIns="45700" anchor="t" anchorCtr="0">
            <a:noAutofit/>
          </a:bodyPr>
          <a:lstStyle/>
          <a:p>
            <a:pPr lvl="0" indent="0"/>
            <a:r>
              <a:rPr lang="en-US" dirty="0">
                <a:solidFill>
                  <a:srgbClr val="292668"/>
                </a:solidFill>
              </a:rPr>
              <a:t>En este módulo, recibirás algunas orientaciones sobre lo que debes y no debes hacer, </a:t>
            </a:r>
            <a:r>
              <a:rPr lang="en-US">
                <a:solidFill>
                  <a:srgbClr val="292668"/>
                </a:solidFill>
              </a:rPr>
              <a:t>destacando acciones clave para llevar </a:t>
            </a:r>
            <a:r>
              <a:rPr lang="en-US" dirty="0">
                <a:solidFill>
                  <a:srgbClr val="292668"/>
                </a:solidFill>
              </a:rPr>
              <a:t>a cabo </a:t>
            </a:r>
            <a:r>
              <a:rPr lang="en-US">
                <a:solidFill>
                  <a:srgbClr val="292668"/>
                </a:solidFill>
              </a:rPr>
              <a:t>y errores a evitar</a:t>
            </a:r>
            <a:r>
              <a:rPr lang="en-US" dirty="0">
                <a:solidFill>
                  <a:srgbClr val="292668"/>
                </a:solidFill>
              </a:rPr>
              <a:t>.</a:t>
            </a:r>
          </a:p>
          <a:p>
            <a:pPr lvl="0" indent="0"/>
            <a:r>
              <a:rPr lang="en-US" b="1" dirty="0"/>
              <a:t>Este módulo te enseñará a:</a:t>
            </a:r>
            <a:endParaRPr dirty="0"/>
          </a:p>
          <a:p>
            <a:pPr marL="799200" lvl="0" indent="-342900" algn="l" rtl="0">
              <a:lnSpc>
                <a:spcPct val="103333"/>
              </a:lnSpc>
              <a:spcBef>
                <a:spcPts val="0"/>
              </a:spcBef>
              <a:spcAft>
                <a:spcPts val="0"/>
              </a:spcAft>
              <a:buSzPts val="2400"/>
              <a:buFont typeface="Arial"/>
              <a:buChar char="•"/>
            </a:pPr>
            <a:r>
              <a:rPr lang="en-US" b="1" i="1" dirty="0"/>
              <a:t>Utilizar </a:t>
            </a:r>
            <a:r>
              <a:rPr lang="en-US" dirty="0"/>
              <a:t>herramientas digitales para </a:t>
            </a:r>
            <a:r>
              <a:rPr lang="en-US" dirty="0" err="1"/>
              <a:t>la gestión</a:t>
            </a:r>
            <a:r>
              <a:rPr lang="en-US" dirty="0"/>
              <a:t> básica de la </a:t>
            </a:r>
            <a:r>
              <a:rPr lang="en-US"/>
              <a:t>salud, recordatorios </a:t>
            </a:r>
            <a:r>
              <a:rPr lang="en-US" dirty="0"/>
              <a:t>y el seguimiento de la actividad</a:t>
            </a:r>
            <a:endParaRPr dirty="0"/>
          </a:p>
          <a:p>
            <a:pPr marL="800100" lvl="0" indent="-342900" algn="l" rtl="0">
              <a:lnSpc>
                <a:spcPct val="103333"/>
              </a:lnSpc>
              <a:spcBef>
                <a:spcPts val="0"/>
              </a:spcBef>
              <a:spcAft>
                <a:spcPts val="0"/>
              </a:spcAft>
              <a:buSzPts val="2400"/>
              <a:buFont typeface="Arial"/>
              <a:buChar char="•"/>
            </a:pPr>
            <a:r>
              <a:rPr lang="en-US" b="1" i="1" err="1"/>
              <a:t>Reconocer </a:t>
            </a:r>
            <a:r>
              <a:rPr lang="en-US"/>
              <a:t>limitaciones y consideraciones </a:t>
            </a:r>
            <a:r>
              <a:rPr lang="en-US" dirty="0"/>
              <a:t>éticas de la IA en el ámbito sanitario </a:t>
            </a:r>
            <a:endParaRPr dirty="0"/>
          </a:p>
          <a:p>
            <a:pPr marL="800100" lvl="0" indent="-342900" algn="l" rtl="0">
              <a:lnSpc>
                <a:spcPct val="103333"/>
              </a:lnSpc>
              <a:spcBef>
                <a:spcPts val="0"/>
              </a:spcBef>
              <a:spcAft>
                <a:spcPts val="0"/>
              </a:spcAft>
              <a:buSzPts val="2400"/>
              <a:buFont typeface="Arial"/>
              <a:buChar char="•"/>
            </a:pPr>
            <a:r>
              <a:rPr lang="en-US" b="1" i="1"/>
              <a:t>Evaluar criticamente </a:t>
            </a:r>
            <a:r>
              <a:rPr lang="en-US"/>
              <a:t>la </a:t>
            </a:r>
            <a:r>
              <a:rPr lang="en-US" dirty="0"/>
              <a:t>información relacionada con la salud y </a:t>
            </a:r>
            <a:r>
              <a:rPr lang="en-US"/>
              <a:t>saber pedir asesoramiento </a:t>
            </a:r>
            <a:r>
              <a:rPr lang="en-US" dirty="0"/>
              <a:t>profesional.</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99"/>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Ejercicio paso a paso</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629" name="Google Shape;629;p99"/>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630" name="Google Shape;630;p99"/>
          <p:cNvSpPr txBox="1"/>
          <p:nvPr/>
        </p:nvSpPr>
        <p:spPr>
          <a:xfrm>
            <a:off x="982521" y="1373925"/>
            <a:ext cx="6186375"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Has leído este mensaje en tu dispositivo:</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8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1" dirty="0">
                <a:solidFill>
                  <a:srgbClr val="292668"/>
                </a:solidFill>
                <a:latin typeface="Calibri" panose="020F0502020204030204" pitchFamily="34" charset="0"/>
                <a:ea typeface="Calibri" panose="020F0502020204030204" pitchFamily="34" charset="0"/>
                <a:cs typeface="Calibri" panose="020F0502020204030204" pitchFamily="34" charset="0"/>
              </a:rPr>
              <a:t>"</a:t>
            </a:r>
            <a:r>
              <a:rPr lang="en-US" sz="2400" b="1" i="1" u="none" strike="noStrike" cap="none">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Tu </a:t>
            </a:r>
            <a:r>
              <a:rPr lang="en-US" sz="2400" b="1"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frecuencia cardíaca </a:t>
            </a:r>
            <a:r>
              <a:rPr lang="en-US" sz="2400" b="1" i="1" u="none" strike="noStrike" cap="none">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es </a:t>
            </a:r>
            <a:r>
              <a:rPr lang="en-US" sz="2400" b="0" i="1" u="none" strike="noStrike" cap="none">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alta”</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0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Ahora pregúntate:</a:t>
            </a:r>
            <a:endParaRPr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1️⃣ ¿Qué acabo de hacer?  </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Caminar, correr, estar </a:t>
            </a:r>
            <a:r>
              <a:rPr lang="en-US" sz="2400" b="0" i="0" u="none" strike="noStrike" cap="none">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sentado sin moverme</a:t>
            </a: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2️⃣¿Podría haber otra explicación?  </a:t>
            </a: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3️⃣¿Me encuentro mal?  </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Decisión:</a:t>
            </a:r>
            <a:endParaRPr sz="24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Ignorar / volver a comprobar / actuar</a:t>
            </a:r>
            <a:endParaRPr sz="24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EFDA4-BFF6-0C1B-F917-EAD1901C0F4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A50178E-88DD-AE68-1E0D-3AC3BAB8AE38}"/>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204"/>
          <a:stretch>
            <a:fillRect/>
          </a:stretch>
        </p:blipFill>
        <p:spPr>
          <a:xfrm>
            <a:off x="238772" y="2626822"/>
            <a:ext cx="7708195" cy="3396829"/>
          </a:xfrm>
        </p:spPr>
      </p:pic>
      <p:sp>
        <p:nvSpPr>
          <p:cNvPr id="5" name="Text Placeholder 4">
            <a:extLst>
              <a:ext uri="{FF2B5EF4-FFF2-40B4-BE49-F238E27FC236}">
                <a16:creationId xmlns:a16="http://schemas.microsoft.com/office/drawing/2014/main" id="{E476D0C7-51D9-A119-DA55-BAE0B2EEF8A6}"/>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05</a:t>
            </a:r>
          </a:p>
        </p:txBody>
      </p:sp>
      <p:sp>
        <p:nvSpPr>
          <p:cNvPr id="14" name="Rectangle 13">
            <a:extLst>
              <a:ext uri="{FF2B5EF4-FFF2-40B4-BE49-F238E27FC236}">
                <a16:creationId xmlns:a16="http://schemas.microsoft.com/office/drawing/2014/main" id="{8EC8F987-2DD0-0868-A9DD-BB2A99755B5D}"/>
              </a:ext>
            </a:extLst>
          </p:cNvPr>
          <p:cNvSpPr/>
          <p:nvPr/>
        </p:nvSpPr>
        <p:spPr>
          <a:xfrm>
            <a:off x="4230477" y="3788962"/>
            <a:ext cx="6459428"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8156F166-FE6F-37C4-8F3A-0518B0A556C8}"/>
              </a:ext>
            </a:extLst>
          </p:cNvPr>
          <p:cNvSpPr txBox="1"/>
          <p:nvPr/>
        </p:nvSpPr>
        <p:spPr>
          <a:xfrm>
            <a:off x="4330662" y="3841260"/>
            <a:ext cx="635924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Saber cuándo confiar en la IA y cuándo buscar asesoramiento profesional</a:t>
            </a:r>
          </a:p>
        </p:txBody>
      </p:sp>
    </p:spTree>
    <p:extLst>
      <p:ext uri="{BB962C8B-B14F-4D97-AF65-F5344CB8AC3E}">
        <p14:creationId xmlns:p14="http://schemas.microsoft.com/office/powerpoint/2010/main" val="3251070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02"/>
          <p:cNvSpPr txBox="1">
            <a:spLocks noGrp="1"/>
          </p:cNvSpPr>
          <p:nvPr>
            <p:ph type="body" idx="1"/>
          </p:nvPr>
        </p:nvSpPr>
        <p:spPr>
          <a:xfrm>
            <a:off x="1889759" y="353518"/>
            <a:ext cx="8412481" cy="1006909"/>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a:solidFill>
                  <a:srgbClr val="292668"/>
                </a:solidFill>
                <a:latin typeface="Calibri"/>
                <a:ea typeface="Calibri"/>
                <a:cs typeface="Calibri"/>
                <a:sym typeface="Calibri"/>
              </a:rPr>
              <a:t>Las decisiones requieren criterio humano</a:t>
            </a:r>
            <a:endParaRPr/>
          </a:p>
        </p:txBody>
      </p:sp>
      <p:sp>
        <p:nvSpPr>
          <p:cNvPr id="662" name="Google Shape;662;p102"/>
          <p:cNvSpPr txBox="1">
            <a:spLocks noGrp="1"/>
          </p:cNvSpPr>
          <p:nvPr>
            <p:ph type="body" idx="2"/>
          </p:nvPr>
        </p:nvSpPr>
        <p:spPr>
          <a:xfrm>
            <a:off x="666833" y="2046296"/>
            <a:ext cx="8323860" cy="379393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242B62"/>
              </a:buClr>
              <a:buSzPts val="2000"/>
              <a:buNone/>
            </a:pPr>
            <a:endParaRPr sz="2000"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Pero esos mensajes se </a:t>
            </a:r>
            <a:r>
              <a:rPr lang="en-US" sz="2000" b="1" dirty="0">
                <a:solidFill>
                  <a:srgbClr val="292668"/>
                </a:solidFill>
                <a:latin typeface="Calibri"/>
                <a:ea typeface="Calibri"/>
                <a:cs typeface="Calibri"/>
                <a:sym typeface="Calibri"/>
              </a:rPr>
              <a:t>basan en algoritmos</a:t>
            </a:r>
            <a:r>
              <a:rPr lang="en-US" sz="2000" dirty="0">
                <a:solidFill>
                  <a:srgbClr val="292668"/>
                </a:solidFill>
                <a:latin typeface="Calibri"/>
                <a:ea typeface="Calibri"/>
                <a:cs typeface="Calibri"/>
                <a:sym typeface="Calibri"/>
              </a:rPr>
              <a:t>, no en conocimientos médicos ni </a:t>
            </a:r>
            <a:r>
              <a:rPr lang="en-US" sz="2000">
                <a:solidFill>
                  <a:srgbClr val="292668"/>
                </a:solidFill>
                <a:latin typeface="Calibri"/>
                <a:ea typeface="Calibri"/>
                <a:cs typeface="Calibri"/>
                <a:sym typeface="Calibri"/>
              </a:rPr>
              <a:t>en el </a:t>
            </a:r>
            <a:r>
              <a:rPr lang="en-US" sz="2000" dirty="0">
                <a:solidFill>
                  <a:srgbClr val="292668"/>
                </a:solidFill>
                <a:latin typeface="Calibri"/>
                <a:ea typeface="Calibri"/>
                <a:cs typeface="Calibri"/>
                <a:sym typeface="Calibri"/>
              </a:rPr>
              <a:t>criterio humano. </a:t>
            </a:r>
            <a:r>
              <a:rPr lang="en-US" sz="2000" b="1" dirty="0">
                <a:solidFill>
                  <a:srgbClr val="292668"/>
                </a:solidFill>
                <a:latin typeface="Calibri"/>
                <a:ea typeface="Calibri"/>
                <a:cs typeface="Calibri"/>
                <a:sym typeface="Calibri"/>
              </a:rPr>
              <a:t>No son peligrosos, simplemente están automatizados. </a:t>
            </a:r>
            <a:endParaRPr b="1"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Es perfectamente natural sentir dudas si una aplicación dice algo inesperado.</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La duda siempre debe conducir a una reflexión serena, no al pánico.</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La IA no está diseñada para detectar enfermedades o emergencias, sino </a:t>
            </a:r>
            <a:r>
              <a:rPr lang="en-US" sz="2000">
                <a:solidFill>
                  <a:srgbClr val="292668"/>
                </a:solidFill>
                <a:latin typeface="Calibri"/>
                <a:ea typeface="Calibri"/>
                <a:cs typeface="Calibri"/>
                <a:sym typeface="Calibri"/>
              </a:rPr>
              <a:t>para ayudarte </a:t>
            </a:r>
            <a:r>
              <a:rPr lang="en-US" sz="2000" dirty="0">
                <a:solidFill>
                  <a:srgbClr val="292668"/>
                </a:solidFill>
                <a:latin typeface="Calibri"/>
                <a:ea typeface="Calibri"/>
                <a:cs typeface="Calibri"/>
                <a:sym typeface="Calibri"/>
              </a:rPr>
              <a:t>en tu día a día.</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Cuando se trata de salud, síntomas o inquietudes, debe </a:t>
            </a:r>
            <a:r>
              <a:rPr lang="en-US" sz="2000">
                <a:solidFill>
                  <a:srgbClr val="292668"/>
                </a:solidFill>
                <a:latin typeface="Calibri"/>
                <a:ea typeface="Calibri"/>
                <a:cs typeface="Calibri"/>
                <a:sym typeface="Calibri"/>
              </a:rPr>
              <a:t>intervenir un profesional de la salud. </a:t>
            </a:r>
            <a:endParaRPr dirty="0"/>
          </a:p>
          <a:p>
            <a:pPr marL="0" lvl="0" indent="0" algn="l" rtl="0">
              <a:lnSpc>
                <a:spcPct val="100000"/>
              </a:lnSpc>
              <a:spcBef>
                <a:spcPts val="0"/>
              </a:spcBef>
              <a:spcAft>
                <a:spcPts val="0"/>
              </a:spcAft>
              <a:buClr>
                <a:srgbClr val="292668"/>
              </a:buClr>
              <a:buSzPts val="2000"/>
              <a:buNone/>
            </a:pPr>
            <a:endParaRPr lang="en-US" sz="2000" dirty="0">
              <a:solidFill>
                <a:srgbClr val="292668"/>
              </a:solidFill>
            </a:endParaRPr>
          </a:p>
          <a:p>
            <a:pPr marL="0" lvl="0" indent="0" algn="l" rtl="0">
              <a:lnSpc>
                <a:spcPct val="100000"/>
              </a:lnSpc>
              <a:spcBef>
                <a:spcPts val="0"/>
              </a:spcBef>
              <a:spcAft>
                <a:spcPts val="0"/>
              </a:spcAft>
              <a:buClr>
                <a:srgbClr val="242B62"/>
              </a:buClr>
              <a:buSzPts val="2000"/>
              <a:buNone/>
            </a:pPr>
            <a:endParaRPr sz="1200"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92668"/>
              </a:buClr>
              <a:buSzPts val="2000"/>
              <a:buNone/>
            </a:pPr>
            <a:r>
              <a:rPr lang="en-US" sz="2000" b="1" dirty="0">
                <a:solidFill>
                  <a:srgbClr val="292668"/>
                </a:solidFill>
                <a:latin typeface="Calibri"/>
                <a:ea typeface="Calibri"/>
                <a:cs typeface="Calibri"/>
                <a:sym typeface="Calibri"/>
              </a:rPr>
              <a:t>			La IA proporciona datos</a:t>
            </a:r>
            <a:endParaRPr dirty="0"/>
          </a:p>
          <a:p>
            <a:pPr marL="0" lvl="0" indent="0" algn="l" rtl="0">
              <a:lnSpc>
                <a:spcPct val="100000"/>
              </a:lnSpc>
              <a:spcBef>
                <a:spcPts val="0"/>
              </a:spcBef>
              <a:spcAft>
                <a:spcPts val="0"/>
              </a:spcAft>
              <a:buClr>
                <a:srgbClr val="292668"/>
              </a:buClr>
              <a:buSzPts val="2000"/>
              <a:buNone/>
            </a:pPr>
            <a:r>
              <a:rPr lang="en-US" sz="2000" b="1" dirty="0">
                <a:solidFill>
                  <a:srgbClr val="292668"/>
                </a:solidFill>
                <a:latin typeface="Calibri"/>
                <a:ea typeface="Calibri"/>
                <a:cs typeface="Calibri"/>
                <a:sym typeface="Calibri"/>
              </a:rPr>
              <a:t>		      Las personas te dan tranquilidad</a:t>
            </a:r>
            <a:endParaRPr sz="2000" dirty="0">
              <a:solidFill>
                <a:srgbClr val="292668"/>
              </a:solidFill>
            </a:endParaRPr>
          </a:p>
        </p:txBody>
      </p:sp>
      <p:pic>
        <p:nvPicPr>
          <p:cNvPr id="663" name="Google Shape;663;p1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149951" y="2399281"/>
            <a:ext cx="2875839" cy="3952076"/>
          </a:xfrm>
          <a:prstGeom prst="rect">
            <a:avLst/>
          </a:prstGeom>
          <a:noFill/>
          <a:ln>
            <a:noFill/>
          </a:ln>
        </p:spPr>
      </p:pic>
      <p:sp>
        <p:nvSpPr>
          <p:cNvPr id="664" name="Google Shape;664;p102"/>
          <p:cNvSpPr txBox="1"/>
          <p:nvPr/>
        </p:nvSpPr>
        <p:spPr>
          <a:xfrm>
            <a:off x="1657023" y="1179152"/>
            <a:ext cx="8085978"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Cuando recibes un mensaje de una aplicación, puede parecer muy autoritario</a:t>
            </a:r>
            <a:r>
              <a:rPr lang="en-US" sz="2000" b="0" i="0" u="none" strike="noStrike" cap="none">
                <a:solidFill>
                  <a:srgbClr val="292668"/>
                </a:solidFill>
                <a:latin typeface="Calibri"/>
                <a:ea typeface="Calibri"/>
                <a:cs typeface="Calibri"/>
                <a:sym typeface="Calibri"/>
              </a:rPr>
              <a:t>: </a:t>
            </a:r>
            <a:r>
              <a:rPr lang="en-US" sz="2000" i="1">
                <a:solidFill>
                  <a:srgbClr val="292668"/>
                </a:solidFill>
                <a:latin typeface="Calibri"/>
                <a:ea typeface="Calibri"/>
                <a:cs typeface="Calibri"/>
                <a:sym typeface="Calibri"/>
              </a:rPr>
              <a:t>“</a:t>
            </a:r>
            <a:r>
              <a:rPr lang="en-US" sz="2000" b="0" i="1" u="none" strike="noStrike" cap="none">
                <a:solidFill>
                  <a:srgbClr val="292668"/>
                </a:solidFill>
                <a:latin typeface="Calibri"/>
                <a:ea typeface="Calibri"/>
                <a:cs typeface="Calibri"/>
                <a:sym typeface="Calibri"/>
              </a:rPr>
              <a:t>Tu </a:t>
            </a:r>
            <a:r>
              <a:rPr lang="en-US" sz="2000" b="0" i="1" u="none" strike="noStrike" cap="none" dirty="0">
                <a:solidFill>
                  <a:srgbClr val="292668"/>
                </a:solidFill>
                <a:latin typeface="Calibri"/>
                <a:ea typeface="Calibri"/>
                <a:cs typeface="Calibri"/>
                <a:sym typeface="Calibri"/>
              </a:rPr>
              <a:t>frecuencia cardíaca </a:t>
            </a:r>
            <a:r>
              <a:rPr lang="en-US" sz="2000" b="0" i="1" u="none" strike="noStrike" cap="none">
                <a:solidFill>
                  <a:srgbClr val="292668"/>
                </a:solidFill>
                <a:latin typeface="Calibri"/>
                <a:ea typeface="Calibri"/>
                <a:cs typeface="Calibri"/>
                <a:sym typeface="Calibri"/>
              </a:rPr>
              <a:t>es alta”. </a:t>
            </a:r>
            <a:r>
              <a:rPr lang="en-US" sz="2000" i="1">
                <a:solidFill>
                  <a:srgbClr val="292668"/>
                </a:solidFill>
                <a:latin typeface="Calibri"/>
                <a:ea typeface="Calibri"/>
                <a:cs typeface="Calibri"/>
                <a:sym typeface="Calibri"/>
              </a:rPr>
              <a:t>“</a:t>
            </a:r>
            <a:r>
              <a:rPr lang="en-US" sz="2000" b="0" i="1" u="none" strike="noStrike" cap="none">
                <a:solidFill>
                  <a:srgbClr val="292668"/>
                </a:solidFill>
                <a:latin typeface="Calibri"/>
                <a:ea typeface="Calibri"/>
                <a:cs typeface="Calibri"/>
                <a:sym typeface="Calibri"/>
              </a:rPr>
              <a:t>Has dormido mal”. </a:t>
            </a:r>
            <a:r>
              <a:rPr lang="en-US" sz="2000" i="1">
                <a:solidFill>
                  <a:srgbClr val="292668"/>
                </a:solidFill>
                <a:latin typeface="Calibri"/>
                <a:ea typeface="Calibri"/>
                <a:cs typeface="Calibri"/>
                <a:sym typeface="Calibri"/>
              </a:rPr>
              <a:t>“</a:t>
            </a:r>
            <a:r>
              <a:rPr lang="en-US" sz="2000" b="0" i="1" u="none" strike="noStrike" cap="none">
                <a:solidFill>
                  <a:srgbClr val="292668"/>
                </a:solidFill>
                <a:latin typeface="Calibri"/>
                <a:ea typeface="Calibri"/>
                <a:cs typeface="Calibri"/>
                <a:sym typeface="Calibri"/>
              </a:rPr>
              <a:t>Hoy </a:t>
            </a:r>
            <a:r>
              <a:rPr lang="en-US" sz="2000" b="0" i="1" u="none" strike="noStrike" cap="none" dirty="0">
                <a:solidFill>
                  <a:srgbClr val="292668"/>
                </a:solidFill>
                <a:latin typeface="Calibri"/>
                <a:ea typeface="Calibri"/>
                <a:cs typeface="Calibri"/>
                <a:sym typeface="Calibri"/>
              </a:rPr>
              <a:t>has estado </a:t>
            </a:r>
            <a:r>
              <a:rPr lang="en-US" sz="2000" b="0" i="1" u="none" strike="noStrike" cap="none">
                <a:solidFill>
                  <a:srgbClr val="292668"/>
                </a:solidFill>
                <a:latin typeface="Calibri"/>
                <a:ea typeface="Calibri"/>
                <a:cs typeface="Calibri"/>
                <a:sym typeface="Calibri"/>
              </a:rPr>
              <a:t>menos activo”.</a:t>
            </a:r>
            <a:endParaRPr dirty="0"/>
          </a:p>
          <a:p>
            <a:pPr marL="0" marR="0" lvl="0" indent="0" algn="l" rtl="0">
              <a:lnSpc>
                <a:spcPct val="100000"/>
              </a:lnSpc>
              <a:spcBef>
                <a:spcPts val="0"/>
              </a:spcBef>
              <a:spcAft>
                <a:spcPts val="0"/>
              </a:spcAft>
              <a:buNone/>
            </a:pPr>
            <a:endParaRPr sz="2000" b="0" i="0" u="none" strike="noStrike" cap="none" dirty="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103"/>
          <p:cNvSpPr txBox="1">
            <a:spLocks noGrp="1"/>
          </p:cNvSpPr>
          <p:nvPr>
            <p:ph type="body" idx="2"/>
          </p:nvPr>
        </p:nvSpPr>
        <p:spPr>
          <a:xfrm>
            <a:off x="195943" y="2100419"/>
            <a:ext cx="4555000" cy="461660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a:solidFill>
                  <a:schemeClr val="dk1"/>
                </a:solidFill>
                <a:latin typeface="Calibri"/>
                <a:ea typeface="Calibri"/>
                <a:cs typeface="Calibri"/>
                <a:sym typeface="Calibri"/>
              </a:rPr>
              <a:t>✔️ </a:t>
            </a:r>
            <a:r>
              <a:rPr lang="en-US" b="1" i="0" u="none" strike="noStrike" cap="none" dirty="0">
                <a:solidFill>
                  <a:srgbClr val="CA7BB3"/>
                </a:solidFill>
                <a:latin typeface="Calibri"/>
                <a:ea typeface="Calibri"/>
                <a:cs typeface="Calibri"/>
                <a:sym typeface="Calibri"/>
              </a:rPr>
              <a:t>Cuándo puedes confiar en la IA</a:t>
            </a:r>
            <a:endParaRPr dirty="0"/>
          </a:p>
          <a:p>
            <a:pPr marL="0" marR="0" lvl="0" indent="0" algn="l" rtl="0">
              <a:lnSpc>
                <a:spcPct val="100000"/>
              </a:lnSpc>
              <a:spcBef>
                <a:spcPts val="0"/>
              </a:spcBef>
              <a:spcAft>
                <a:spcPts val="0"/>
              </a:spcAft>
              <a:buClr>
                <a:srgbClr val="242B62"/>
              </a:buClr>
              <a:buSzPts val="1800"/>
              <a:buFont typeface="Calibri"/>
              <a:buNone/>
            </a:pPr>
            <a:endParaRPr sz="1800" b="0" i="0" u="none" strike="noStrike" cap="none" dirty="0">
              <a:solidFill>
                <a:srgbClr val="292668"/>
              </a:solidFill>
              <a:latin typeface="Calibri"/>
              <a:ea typeface="Calibri"/>
              <a:cs typeface="Calibri"/>
              <a:sym typeface="Calibri"/>
            </a:endParaRPr>
          </a:p>
          <a:p>
            <a:pPr marL="0" lvl="0" indent="0">
              <a:lnSpc>
                <a:spcPct val="100000"/>
              </a:lnSpc>
              <a:buClr>
                <a:srgbClr val="00B050"/>
              </a:buClr>
              <a:buSzPct val="197000"/>
            </a:pPr>
            <a:r>
              <a:rPr lang="en-US" sz="1800" dirty="0">
                <a:solidFill>
                  <a:srgbClr val="292668"/>
                </a:solidFill>
              </a:rPr>
              <a:t>🟢 </a:t>
            </a:r>
            <a:r>
              <a:rPr lang="en-US" sz="1800" b="1" i="0" u="none" strike="noStrike" cap="none" dirty="0">
                <a:solidFill>
                  <a:srgbClr val="292668"/>
                </a:solidFill>
                <a:latin typeface="Calibri"/>
                <a:ea typeface="Calibri"/>
                <a:cs typeface="Calibri"/>
                <a:sym typeface="Calibri"/>
              </a:rPr>
              <a:t>Consejos generales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«Sal a dar un paseo»</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«Bebe agua»</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«Tómate un descanso»</a:t>
            </a:r>
            <a:endParaRPr lang="en-IE" dirty="0"/>
          </a:p>
          <a:p>
            <a:pPr marL="0" lvl="0" indent="0">
              <a:lnSpc>
                <a:spcPct val="100000"/>
              </a:lnSpc>
              <a:buClr>
                <a:srgbClr val="00B050"/>
              </a:buClr>
              <a:buSzPct val="200000"/>
            </a:pPr>
            <a:r>
              <a:rPr lang="en-US" sz="1800" dirty="0">
                <a:solidFill>
                  <a:srgbClr val="292668"/>
                </a:solidFill>
              </a:rPr>
              <a:t>🟢 </a:t>
            </a:r>
            <a:r>
              <a:rPr lang="en-IE" sz="1800" b="1" i="0" u="none" strike="noStrike" cap="none" dirty="0">
                <a:solidFill>
                  <a:srgbClr val="292668"/>
                </a:solidFill>
                <a:latin typeface="Calibri"/>
                <a:ea typeface="Calibri"/>
                <a:cs typeface="Calibri"/>
                <a:sym typeface="Calibri"/>
              </a:rPr>
              <a:t>Resumen de datos</a:t>
            </a:r>
            <a:endParaRPr lang="en-IE"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Recuento de pasos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Frecuencia cardíaca media</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Duración del sueño</a:t>
            </a:r>
            <a:endParaRPr sz="1800" b="0" i="0" u="none" strike="noStrike" cap="none" dirty="0">
              <a:solidFill>
                <a:srgbClr val="292668"/>
              </a:solidFill>
              <a:latin typeface="Calibri"/>
              <a:ea typeface="Calibri"/>
              <a:cs typeface="Calibri"/>
              <a:sym typeface="Calibri"/>
            </a:endParaRPr>
          </a:p>
          <a:p>
            <a:pPr marL="0" lvl="0" indent="0">
              <a:lnSpc>
                <a:spcPct val="100000"/>
              </a:lnSpc>
              <a:buClr>
                <a:srgbClr val="00B050"/>
              </a:buClr>
              <a:buSzPct val="200000"/>
            </a:pPr>
            <a:r>
              <a:rPr lang="en-US" sz="1800" dirty="0">
                <a:solidFill>
                  <a:srgbClr val="292668"/>
                </a:solidFill>
              </a:rPr>
              <a:t>🟢 </a:t>
            </a:r>
            <a:r>
              <a:rPr lang="en-US" sz="1800" b="1" i="0" u="none" strike="noStrike" cap="none" dirty="0">
                <a:solidFill>
                  <a:srgbClr val="292668"/>
                </a:solidFill>
                <a:latin typeface="Calibri"/>
                <a:ea typeface="Calibri"/>
                <a:cs typeface="Calibri"/>
                <a:sym typeface="Calibri"/>
              </a:rPr>
              <a:t>Patrones diarios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None/>
            </a:pPr>
            <a:r>
              <a:rPr lang="en-US" sz="1800" b="0" i="0" u="none" strike="noStrike" cap="none" dirty="0">
                <a:solidFill>
                  <a:srgbClr val="292668"/>
                </a:solidFill>
                <a:latin typeface="Calibri"/>
                <a:ea typeface="Calibri"/>
                <a:cs typeface="Calibri"/>
                <a:sym typeface="Calibri"/>
              </a:rPr>
              <a:t>Actividad matutina</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None/>
            </a:pPr>
            <a:r>
              <a:rPr lang="en-US" sz="1800" b="0" i="0" u="none" strike="noStrike" cap="none" dirty="0">
                <a:solidFill>
                  <a:srgbClr val="292668"/>
                </a:solidFill>
                <a:latin typeface="Calibri"/>
                <a:ea typeface="Calibri"/>
                <a:cs typeface="Calibri"/>
                <a:sym typeface="Calibri"/>
              </a:rPr>
              <a:t>Menos movimiento durante el fin de semana</a:t>
            </a:r>
            <a:endParaRPr dirty="0"/>
          </a:p>
          <a:p>
            <a:pPr marL="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Recordatorios sencillos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Medicación, citas, ejercicio</a:t>
            </a:r>
            <a:endParaRPr sz="18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242B62"/>
              </a:buClr>
              <a:buSzPts val="1800"/>
              <a:buFont typeface="Calibri"/>
              <a:buNone/>
            </a:pPr>
            <a:endParaRPr sz="1800" b="0" i="0" u="none" strike="noStrike" cap="none" dirty="0">
              <a:solidFill>
                <a:schemeClr val="dk1"/>
              </a:solidFill>
              <a:latin typeface="Calibri"/>
              <a:ea typeface="Calibri"/>
              <a:cs typeface="Calibri"/>
              <a:sym typeface="Calibri"/>
            </a:endParaRPr>
          </a:p>
        </p:txBody>
      </p:sp>
      <p:sp>
        <p:nvSpPr>
          <p:cNvPr id="670" name="Google Shape;670;p103"/>
          <p:cNvSpPr txBox="1"/>
          <p:nvPr/>
        </p:nvSpPr>
        <p:spPr>
          <a:xfrm>
            <a:off x="7395338" y="2028532"/>
            <a:ext cx="4750941" cy="433960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strike="noStrike" cap="none" dirty="0">
                <a:solidFill>
                  <a:schemeClr val="dk1"/>
                </a:solidFill>
                <a:latin typeface="Calibri"/>
                <a:ea typeface="Calibri"/>
                <a:cs typeface="Calibri"/>
                <a:sym typeface="Calibri"/>
              </a:rPr>
              <a:t>✖️ </a:t>
            </a:r>
            <a:r>
              <a:rPr lang="en-US" sz="2400" b="1" i="0" u="none" strike="noStrike" cap="none" dirty="0">
                <a:solidFill>
                  <a:srgbClr val="CA7BB3"/>
                </a:solidFill>
                <a:latin typeface="Calibri"/>
                <a:ea typeface="Calibri"/>
                <a:cs typeface="Calibri"/>
                <a:sym typeface="Calibri"/>
              </a:rPr>
              <a:t>Cuándo NO debes confiar en la IA</a:t>
            </a:r>
            <a:endParaRPr sz="2400"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Diagnósticos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«Tienes un alto riesgo de enfermar»</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Mensajes alarmantes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«Frecuencia cardíaca peligrosamente alta» sin un monitor médico</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Evaluaciones de salud personales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«Estás estresado», «Estás enfermo»</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Sugerencias que provocan ansiedad</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Si te sientes ansioso → </a:t>
            </a:r>
            <a:r>
              <a:rPr lang="en-US" sz="1800" b="0" i="0" u="none" strike="noStrike" cap="none">
                <a:solidFill>
                  <a:srgbClr val="292668"/>
                </a:solidFill>
                <a:latin typeface="Calibri"/>
                <a:ea typeface="Calibri"/>
                <a:cs typeface="Calibri"/>
                <a:sym typeface="Calibri"/>
              </a:rPr>
              <a:t>busca consejo profesional</a:t>
            </a:r>
            <a:endParaRPr sz="18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En caso de duda</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Duda = ponte en contacto </a:t>
            </a:r>
            <a:r>
              <a:rPr lang="en-US" sz="1800" b="0" i="0" u="none" strike="noStrike" cap="none">
                <a:solidFill>
                  <a:srgbClr val="292668"/>
                </a:solidFill>
                <a:latin typeface="Calibri"/>
                <a:ea typeface="Calibri"/>
                <a:cs typeface="Calibri"/>
                <a:sym typeface="Calibri"/>
              </a:rPr>
              <a:t>con alguien </a:t>
            </a:r>
            <a:r>
              <a:rPr lang="en-US" sz="1800" b="0" i="0" u="none" strike="noStrike" cap="none" dirty="0">
                <a:solidFill>
                  <a:srgbClr val="292668"/>
                </a:solidFill>
                <a:latin typeface="Calibri"/>
                <a:ea typeface="Calibri"/>
                <a:cs typeface="Calibri"/>
                <a:sym typeface="Calibri"/>
              </a:rPr>
              <a:t>profesional</a:t>
            </a:r>
            <a:endParaRPr sz="1800" b="0" i="0" u="none" strike="noStrike" cap="none" dirty="0">
              <a:solidFill>
                <a:srgbClr val="292668"/>
              </a:solidFill>
              <a:latin typeface="Arial"/>
              <a:ea typeface="Arial"/>
              <a:cs typeface="Arial"/>
              <a:sym typeface="Arial"/>
            </a:endParaRPr>
          </a:p>
        </p:txBody>
      </p:sp>
      <p:sp>
        <p:nvSpPr>
          <p:cNvPr id="671" name="Google Shape;671;p103"/>
          <p:cNvSpPr txBox="1">
            <a:spLocks noGrp="1"/>
          </p:cNvSpPr>
          <p:nvPr>
            <p:ph type="body" idx="1"/>
          </p:nvPr>
        </p:nvSpPr>
        <p:spPr>
          <a:xfrm>
            <a:off x="777240" y="575592"/>
            <a:ext cx="10250424" cy="646290"/>
          </a:xfrm>
          <a:prstGeom prst="rect">
            <a:avLst/>
          </a:prstGeom>
          <a:noFill/>
          <a:ln>
            <a:noFill/>
          </a:ln>
        </p:spPr>
        <p:txBody>
          <a:bodyPr spcFirstLastPara="1" wrap="square" lIns="91425" tIns="45700" rIns="91425" bIns="45700" anchor="ctr" anchorCtr="0">
            <a:spAutoFit/>
          </a:bodyPr>
          <a:lstStyle/>
          <a:p>
            <a:pPr marL="0" lvl="0" indent="0" algn="l" rtl="0">
              <a:lnSpc>
                <a:spcPct val="100000"/>
              </a:lnSpc>
              <a:spcBef>
                <a:spcPts val="0"/>
              </a:spcBef>
              <a:spcAft>
                <a:spcPts val="0"/>
              </a:spcAft>
              <a:buClr>
                <a:schemeClr val="lt1"/>
              </a:buClr>
              <a:buSzPts val="3600"/>
              <a:buNone/>
            </a:pPr>
            <a:r>
              <a:rPr lang="en-US" b="1">
                <a:solidFill>
                  <a:schemeClr val="lt1"/>
                </a:solidFill>
                <a:latin typeface="Calibri"/>
                <a:ea typeface="Calibri"/>
                <a:cs typeface="Calibri"/>
                <a:sym typeface="Calibri"/>
              </a:rPr>
              <a:t>¿Cuándo puedes confiar en la IA y cuándo no?</a:t>
            </a:r>
            <a:endParaRPr>
              <a:solidFill>
                <a:schemeClr val="lt1"/>
              </a:solidFill>
              <a:latin typeface="Calibri"/>
              <a:ea typeface="Calibri"/>
              <a:cs typeface="Calibri"/>
              <a:sym typeface="Calibri"/>
            </a:endParaRPr>
          </a:p>
        </p:txBody>
      </p:sp>
      <p:pic>
        <p:nvPicPr>
          <p:cNvPr id="672" name="Google Shape;672;p10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086029" y="2430868"/>
            <a:ext cx="3284525" cy="410565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0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a:t> </a:t>
            </a:r>
            <a:endParaRPr/>
          </a:p>
        </p:txBody>
      </p:sp>
      <p:sp>
        <p:nvSpPr>
          <p:cNvPr id="678" name="Google Shape;678;p104"/>
          <p:cNvSpPr/>
          <p:nvPr/>
        </p:nvSpPr>
        <p:spPr>
          <a:xfrm>
            <a:off x="981090" y="2417655"/>
            <a:ext cx="2116635" cy="4021291"/>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9" name="Google Shape;679;p104"/>
          <p:cNvSpPr/>
          <p:nvPr/>
        </p:nvSpPr>
        <p:spPr>
          <a:xfrm>
            <a:off x="3510288" y="2417656"/>
            <a:ext cx="2104683" cy="4021290"/>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0" name="Google Shape;680;p104"/>
          <p:cNvSpPr/>
          <p:nvPr/>
        </p:nvSpPr>
        <p:spPr>
          <a:xfrm>
            <a:off x="3449165" y="2417656"/>
            <a:ext cx="2224624"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1" name="Google Shape;681;p104"/>
          <p:cNvSpPr/>
          <p:nvPr/>
        </p:nvSpPr>
        <p:spPr>
          <a:xfrm>
            <a:off x="6096000" y="2508358"/>
            <a:ext cx="2165806" cy="3930588"/>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2" name="Google Shape;682;p104"/>
          <p:cNvSpPr/>
          <p:nvPr/>
        </p:nvSpPr>
        <p:spPr>
          <a:xfrm>
            <a:off x="8730880" y="2405059"/>
            <a:ext cx="2180319" cy="402129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3" name="Google Shape;683;p104"/>
          <p:cNvSpPr txBox="1"/>
          <p:nvPr/>
        </p:nvSpPr>
        <p:spPr>
          <a:xfrm>
            <a:off x="1034409" y="2841319"/>
            <a:ext cx="2063316" cy="31392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Si un consejo se refiere a tu salud, síntomas o algo grave, ponte en contacto con un profesional.</a:t>
            </a:r>
            <a:endParaRPr/>
          </a:p>
          <a:p>
            <a:pPr marL="0" marR="0" lvl="0" indent="0" algn="ctr" rtl="0">
              <a:lnSpc>
                <a:spcPct val="100000"/>
              </a:lnSpc>
              <a:spcBef>
                <a:spcPts val="0"/>
              </a:spcBef>
              <a:spcAft>
                <a:spcPts val="0"/>
              </a:spcAft>
              <a:buNone/>
            </a:pPr>
            <a:r>
              <a:rPr lang="en-US" sz="1800" b="0" i="1" u="none" strike="noStrike" cap="none">
                <a:solidFill>
                  <a:srgbClr val="292668"/>
                </a:solidFill>
                <a:latin typeface="Calibri"/>
                <a:ea typeface="Calibri"/>
                <a:cs typeface="Calibri"/>
                <a:sym typeface="Calibri"/>
              </a:rPr>
              <a:t>La IA nunca debe ser la única base para tomar una decisión sobre la salud</a:t>
            </a:r>
            <a:endParaRPr sz="1800" b="0" i="0" u="none" strike="noStrike" cap="none">
              <a:solidFill>
                <a:srgbClr val="292668"/>
              </a:solidFill>
              <a:latin typeface="Calibri"/>
              <a:ea typeface="Calibri"/>
              <a:cs typeface="Calibri"/>
              <a:sym typeface="Calibri"/>
            </a:endParaRPr>
          </a:p>
        </p:txBody>
      </p:sp>
      <p:sp>
        <p:nvSpPr>
          <p:cNvPr id="684" name="Google Shape;684;p104"/>
          <p:cNvSpPr txBox="1"/>
          <p:nvPr/>
        </p:nvSpPr>
        <p:spPr>
          <a:xfrm>
            <a:off x="3566799" y="2977524"/>
            <a:ext cx="1977203"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La IA puede sugerirte cosas, pero nunca debe presionarte.</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Si una aplicación te hace sentir que </a:t>
            </a:r>
            <a:r>
              <a:rPr lang="en-US" sz="1800" b="1" i="1" u="none" strike="noStrike" cap="none" dirty="0">
                <a:solidFill>
                  <a:srgbClr val="292668"/>
                </a:solidFill>
                <a:latin typeface="Calibri"/>
                <a:ea typeface="Calibri"/>
                <a:cs typeface="Calibri"/>
                <a:sym typeface="Calibri"/>
              </a:rPr>
              <a:t>debes </a:t>
            </a:r>
            <a:r>
              <a:rPr lang="en-US" sz="1800" b="0" i="0" u="none" strike="noStrike" cap="none" dirty="0">
                <a:solidFill>
                  <a:srgbClr val="292668"/>
                </a:solidFill>
                <a:latin typeface="Calibri"/>
                <a:ea typeface="Calibri"/>
                <a:cs typeface="Calibri"/>
                <a:sym typeface="Calibri"/>
              </a:rPr>
              <a:t>hacer algo, desactiva las notificaciones.</a:t>
            </a:r>
            <a:endParaRPr dirty="0"/>
          </a:p>
        </p:txBody>
      </p:sp>
      <p:sp>
        <p:nvSpPr>
          <p:cNvPr id="685" name="Google Shape;685;p104"/>
          <p:cNvSpPr txBox="1"/>
          <p:nvPr/>
        </p:nvSpPr>
        <p:spPr>
          <a:xfrm>
            <a:off x="6113660" y="2997569"/>
            <a:ext cx="2170804"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Si una aplicación ofrece consejos de salud, busca el siguiente texto:</a:t>
            </a:r>
            <a:br>
              <a:rPr lang="en-US" sz="1800" b="0" i="0" u="none" strike="noStrike" cap="none">
                <a:solidFill>
                  <a:srgbClr val="292668"/>
                </a:solidFill>
                <a:latin typeface="Calibri"/>
                <a:ea typeface="Calibri"/>
                <a:cs typeface="Calibri"/>
                <a:sym typeface="Calibri"/>
              </a:rPr>
            </a:br>
            <a:r>
              <a:rPr lang="en-US" sz="1800">
                <a:solidFill>
                  <a:srgbClr val="292668"/>
                </a:solidFill>
                <a:latin typeface="Calibri"/>
                <a:ea typeface="Calibri"/>
                <a:cs typeface="Calibri"/>
                <a:sym typeface="Calibri"/>
              </a:rPr>
              <a:t>”E</a:t>
            </a:r>
            <a:r>
              <a:rPr lang="en-US" sz="1800" b="0" i="0" u="none" strike="noStrike" cap="none">
                <a:solidFill>
                  <a:srgbClr val="292668"/>
                </a:solidFill>
                <a:latin typeface="Calibri"/>
                <a:ea typeface="Calibri"/>
                <a:cs typeface="Calibri"/>
                <a:sym typeface="Calibri"/>
              </a:rPr>
              <a:t>ste </a:t>
            </a:r>
            <a:r>
              <a:rPr lang="en-US" sz="1800" b="0" i="0" u="none" strike="noStrike" cap="none" dirty="0">
                <a:solidFill>
                  <a:srgbClr val="292668"/>
                </a:solidFill>
                <a:latin typeface="Calibri"/>
                <a:ea typeface="Calibri"/>
                <a:cs typeface="Calibri"/>
                <a:sym typeface="Calibri"/>
              </a:rPr>
              <a:t>no es </a:t>
            </a:r>
            <a:r>
              <a:rPr lang="en-US" sz="1800" b="0" i="0" u="none" strike="noStrike" cap="none">
                <a:solidFill>
                  <a:srgbClr val="292668"/>
                </a:solidFill>
                <a:latin typeface="Calibri"/>
                <a:ea typeface="Calibri"/>
                <a:cs typeface="Calibri"/>
                <a:sym typeface="Calibri"/>
              </a:rPr>
              <a:t>un dispositivo medico</a:t>
            </a:r>
            <a:r>
              <a:rPr lang="en-US" sz="1800">
                <a:solidFill>
                  <a:srgbClr val="292668"/>
                </a:solidFill>
                <a:latin typeface="Calibri"/>
                <a:ea typeface="Calibri"/>
                <a:cs typeface="Calibri"/>
                <a:sym typeface="Calibri"/>
              </a:rPr>
              <a:t>”</a:t>
            </a:r>
            <a:r>
              <a:rPr lang="en-US" sz="1800" b="0" i="0" u="none" strike="noStrike" cap="none">
                <a:solidFill>
                  <a:srgbClr val="292668"/>
                </a:solidFill>
                <a:latin typeface="Calibri"/>
                <a:ea typeface="Calibri"/>
                <a:cs typeface="Calibri"/>
                <a:sym typeface="Calibri"/>
              </a:rPr>
              <a:t>.</a:t>
            </a:r>
            <a:br>
              <a:rPr lang="en-US" sz="1800" b="0" i="0" u="none" strike="noStrike" cap="none" dirty="0">
                <a:solidFill>
                  <a:srgbClr val="292668"/>
                </a:solidFill>
                <a:latin typeface="Calibri"/>
                <a:ea typeface="Calibri"/>
                <a:cs typeface="Calibri"/>
                <a:sym typeface="Calibri"/>
              </a:rPr>
            </a:br>
            <a:r>
              <a:rPr lang="en-US" sz="1800" b="0" i="0" u="none" strike="noStrike" cap="none" dirty="0">
                <a:solidFill>
                  <a:srgbClr val="292668"/>
                </a:solidFill>
                <a:latin typeface="Calibri"/>
                <a:ea typeface="Calibri"/>
                <a:cs typeface="Calibri"/>
                <a:sym typeface="Calibri"/>
              </a:rPr>
              <a:t>A menudo aparece escrito en letra pequeña en la aplicación.</a:t>
            </a:r>
            <a:endParaRPr sz="1800" b="0" i="0" u="none" strike="noStrike" cap="none" dirty="0">
              <a:solidFill>
                <a:srgbClr val="292668"/>
              </a:solidFill>
              <a:latin typeface="Calibri"/>
              <a:ea typeface="Calibri"/>
              <a:cs typeface="Calibri"/>
              <a:sym typeface="Calibri"/>
            </a:endParaRPr>
          </a:p>
        </p:txBody>
      </p:sp>
      <p:sp>
        <p:nvSpPr>
          <p:cNvPr id="686" name="Google Shape;686;p104"/>
          <p:cNvSpPr txBox="1"/>
          <p:nvPr/>
        </p:nvSpPr>
        <p:spPr>
          <a:xfrm>
            <a:off x="8684017" y="3012851"/>
            <a:ext cx="2312214"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Si un resultado te parece extraño:</a:t>
            </a:r>
            <a:endParaRPr/>
          </a:p>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Vuelve a realizar la medición</a:t>
            </a:r>
            <a:r>
              <a:rPr lang="en-US">
                <a:ea typeface="Calibri"/>
              </a:rPr>
              <a:t>. </a:t>
            </a:r>
            <a:r>
              <a:rPr lang="en-US" sz="1800" b="0" i="0" u="none" strike="noStrike" cap="none">
                <a:solidFill>
                  <a:schemeClr val="lt1"/>
                </a:solidFill>
                <a:latin typeface="Calibri"/>
                <a:ea typeface="Calibri"/>
                <a:cs typeface="Calibri"/>
                <a:sym typeface="Calibri"/>
              </a:rPr>
              <a:t>Comprueba que el dispositivo esté bien colocado</a:t>
            </a:r>
            <a:r>
              <a:rPr lang="en-US">
                <a:ea typeface="Calibri"/>
              </a:rPr>
              <a:t>. </a:t>
            </a:r>
            <a:r>
              <a:rPr lang="en-US" sz="1800" b="0" i="1" u="none" strike="noStrike" cap="none">
                <a:solidFill>
                  <a:schemeClr val="lt1"/>
                </a:solidFill>
                <a:latin typeface="Calibri"/>
                <a:ea typeface="Calibri"/>
                <a:cs typeface="Calibri"/>
                <a:sym typeface="Calibri"/>
              </a:rPr>
              <a:t>A menudo, el error es técnico, no está relacionado con la salud.</a:t>
            </a:r>
            <a:endParaRPr sz="1800" b="0" i="0" u="none" strike="noStrike" cap="none">
              <a:solidFill>
                <a:schemeClr val="lt1"/>
              </a:solidFill>
              <a:latin typeface="Calibri"/>
              <a:ea typeface="Calibri"/>
              <a:cs typeface="Calibri"/>
              <a:sym typeface="Calibri"/>
            </a:endParaRPr>
          </a:p>
        </p:txBody>
      </p:sp>
      <p:sp>
        <p:nvSpPr>
          <p:cNvPr id="687" name="Google Shape;687;p104"/>
          <p:cNvSpPr txBox="1"/>
          <p:nvPr/>
        </p:nvSpPr>
        <p:spPr>
          <a:xfrm>
            <a:off x="666446" y="1633757"/>
            <a:ext cx="254365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 Consejo de seguridad</a:t>
            </a:r>
            <a:endParaRPr/>
          </a:p>
        </p:txBody>
      </p:sp>
      <p:sp>
        <p:nvSpPr>
          <p:cNvPr id="688" name="Google Shape;688;p104"/>
          <p:cNvSpPr/>
          <p:nvPr/>
        </p:nvSpPr>
        <p:spPr>
          <a:xfrm>
            <a:off x="969133" y="2405060"/>
            <a:ext cx="2177761"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9" name="Google Shape;689;p104"/>
          <p:cNvSpPr/>
          <p:nvPr/>
        </p:nvSpPr>
        <p:spPr>
          <a:xfrm>
            <a:off x="6084045" y="2405060"/>
            <a:ext cx="2177761"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90" name="Google Shape;690;p104"/>
          <p:cNvSpPr/>
          <p:nvPr/>
        </p:nvSpPr>
        <p:spPr>
          <a:xfrm>
            <a:off x="8684017" y="2405060"/>
            <a:ext cx="2224624"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91" name="Google Shape;691;p104"/>
          <p:cNvSpPr txBox="1"/>
          <p:nvPr/>
        </p:nvSpPr>
        <p:spPr>
          <a:xfrm>
            <a:off x="3402659" y="1816638"/>
            <a:ext cx="254365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1" i="0" u="none" strike="noStrike" cap="none">
                <a:solidFill>
                  <a:srgbClr val="292668"/>
                </a:solidFill>
                <a:latin typeface="Calibri"/>
                <a:ea typeface="Calibri"/>
                <a:cs typeface="Calibri"/>
                <a:sym typeface="Calibri"/>
              </a:rPr>
              <a:t>🧭 Consejo ético</a:t>
            </a:r>
            <a:endParaRPr sz="2400" b="0" i="0" u="none" strike="noStrike" cap="none">
              <a:solidFill>
                <a:srgbClr val="292668"/>
              </a:solidFill>
              <a:latin typeface="Calibri"/>
              <a:ea typeface="Calibri"/>
              <a:cs typeface="Calibri"/>
              <a:sym typeface="Calibri"/>
            </a:endParaRPr>
          </a:p>
        </p:txBody>
      </p:sp>
      <p:sp>
        <p:nvSpPr>
          <p:cNvPr id="692" name="Google Shape;692;p104"/>
          <p:cNvSpPr txBox="1"/>
          <p:nvPr/>
        </p:nvSpPr>
        <p:spPr>
          <a:xfrm>
            <a:off x="6266935" y="1617089"/>
            <a:ext cx="182237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1" i="0" u="none" strike="noStrike" cap="none">
                <a:solidFill>
                  <a:srgbClr val="292668"/>
                </a:solidFill>
                <a:latin typeface="Calibri"/>
                <a:ea typeface="Calibri"/>
                <a:cs typeface="Calibri"/>
                <a:sym typeface="Calibri"/>
              </a:rPr>
              <a:t>🔍 Consejo sobre datos</a:t>
            </a:r>
            <a:endParaRPr sz="2400" b="0" i="0" u="none" strike="noStrike" cap="none">
              <a:solidFill>
                <a:srgbClr val="292668"/>
              </a:solidFill>
              <a:latin typeface="Calibri"/>
              <a:ea typeface="Calibri"/>
              <a:cs typeface="Calibri"/>
              <a:sym typeface="Calibri"/>
            </a:endParaRPr>
          </a:p>
        </p:txBody>
      </p:sp>
      <p:sp>
        <p:nvSpPr>
          <p:cNvPr id="693" name="Google Shape;693;p104"/>
          <p:cNvSpPr txBox="1"/>
          <p:nvPr/>
        </p:nvSpPr>
        <p:spPr>
          <a:xfrm>
            <a:off x="8882395" y="1641932"/>
            <a:ext cx="1889237"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 Consejo de seguridad</a:t>
            </a:r>
            <a:endParaRPr sz="2400" b="0" i="0" u="none" strike="noStrike" cap="none">
              <a:solidFill>
                <a:srgbClr val="292668"/>
              </a:solidFill>
              <a:latin typeface="Calibri"/>
              <a:ea typeface="Calibri"/>
              <a:cs typeface="Calibri"/>
              <a:sym typeface="Calibri"/>
            </a:endParaRPr>
          </a:p>
        </p:txBody>
      </p:sp>
      <p:sp>
        <p:nvSpPr>
          <p:cNvPr id="694" name="Google Shape;694;p104"/>
          <p:cNvSpPr txBox="1">
            <a:spLocks noGrp="1"/>
          </p:cNvSpPr>
          <p:nvPr>
            <p:ph type="body" idx="1"/>
          </p:nvPr>
        </p:nvSpPr>
        <p:spPr>
          <a:xfrm>
            <a:off x="795528" y="677420"/>
            <a:ext cx="7961426"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292668"/>
              </a:buClr>
              <a:buSzPts val="3600"/>
              <a:buFont typeface="Calibri"/>
              <a:buNone/>
            </a:pPr>
            <a:r>
              <a:rPr lang="en-US" b="1" i="0" u="none" strike="noStrike" cap="none">
                <a:solidFill>
                  <a:srgbClr val="292668"/>
                </a:solidFill>
                <a:latin typeface="Calibri"/>
                <a:ea typeface="Calibri"/>
                <a:cs typeface="Calibri"/>
                <a:sym typeface="Calibri"/>
              </a:rPr>
              <a:t>Consejos sobre ética, datos y seguridad</a:t>
            </a:r>
            <a:endParaRPr b="0" i="0" u="none" strike="noStrike" cap="none">
              <a:solidFill>
                <a:srgbClr val="292668"/>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27">
          <a:extLst>
            <a:ext uri="{FF2B5EF4-FFF2-40B4-BE49-F238E27FC236}">
              <a16:creationId xmlns:a16="http://schemas.microsoft.com/office/drawing/2014/main" id="{5836ED12-9D62-010E-B3C9-A3D7888381FE}"/>
            </a:ext>
          </a:extLst>
        </p:cNvPr>
        <p:cNvGrpSpPr/>
        <p:nvPr/>
      </p:nvGrpSpPr>
      <p:grpSpPr>
        <a:xfrm>
          <a:off x="0" y="0"/>
          <a:ext cx="0" cy="0"/>
          <a:chOff x="0" y="0"/>
          <a:chExt cx="0" cy="0"/>
        </a:xfrm>
      </p:grpSpPr>
      <p:sp>
        <p:nvSpPr>
          <p:cNvPr id="328" name="Google Shape;328;p12">
            <a:extLst>
              <a:ext uri="{FF2B5EF4-FFF2-40B4-BE49-F238E27FC236}">
                <a16:creationId xmlns:a16="http://schemas.microsoft.com/office/drawing/2014/main" id="{D534A400-C03A-648A-F78F-19BC22641B2D}"/>
              </a:ext>
            </a:extLst>
          </p:cNvPr>
          <p:cNvSpPr txBox="1">
            <a:spLocks noGrp="1"/>
          </p:cNvSpPr>
          <p:nvPr>
            <p:ph type="body" idx="1"/>
          </p:nvPr>
        </p:nvSpPr>
        <p:spPr>
          <a:xfrm>
            <a:off x="194778" y="270879"/>
            <a:ext cx="5824465" cy="1188720"/>
          </a:xfrm>
          <a:prstGeom prst="rect">
            <a:avLst/>
          </a:prstGeom>
          <a:noFill/>
          <a:ln>
            <a:noFill/>
          </a:ln>
        </p:spPr>
        <p:txBody>
          <a:bodyPr spcFirstLastPara="1" wrap="square" lIns="91425" tIns="45700" rIns="91425" bIns="45700" anchor="t" anchorCtr="0">
            <a:normAutofit/>
          </a:bodyPr>
          <a:lstStyle/>
          <a:p>
            <a:pPr marL="0" indent="0"/>
            <a:r>
              <a:rPr lang="da-DK" sz="3200">
                <a:solidFill>
                  <a:schemeClr val="bg1"/>
                </a:solidFill>
                <a:latin typeface="Calibri" panose="020F0502020204030204" pitchFamily="34" charset="0"/>
                <a:ea typeface="Calibri" panose="020F0502020204030204" pitchFamily="34" charset="0"/>
                <a:cs typeface="Calibri" panose="020F0502020204030204" pitchFamily="34" charset="0"/>
              </a:rPr>
              <a:t>Ejercicio práctico </a:t>
            </a:r>
            <a:r>
              <a:rPr lang="da-DK" altLang="da-DK" sz="3200" b="1">
                <a:solidFill>
                  <a:schemeClr val="bg1"/>
                </a:solidFill>
                <a:latin typeface="Calibri" panose="020F0502020204030204" pitchFamily="34" charset="0"/>
                <a:ea typeface="Calibri" panose="020F0502020204030204" pitchFamily="34" charset="0"/>
                <a:cs typeface="Calibri" panose="020F0502020204030204" pitchFamily="34" charset="0"/>
              </a:rPr>
              <a:t>5  </a:t>
            </a:r>
            <a:endParaRPr lang="da-DK" altLang="da-DK"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r>
              <a:rPr lang="en-US" sz="2400" b="1" dirty="0">
                <a:latin typeface="Calibri" panose="020F0502020204030204" pitchFamily="34" charset="0"/>
                <a:ea typeface="Calibri" panose="020F0502020204030204" pitchFamily="34" charset="0"/>
                <a:cs typeface="Calibri" panose="020F0502020204030204" pitchFamily="34" charset="0"/>
              </a:rPr>
              <a:t>El </a:t>
            </a:r>
            <a:r>
              <a:rPr lang="en-US" sz="2400" b="1">
                <a:latin typeface="Calibri" panose="020F0502020204030204" pitchFamily="34" charset="0"/>
                <a:ea typeface="Calibri" panose="020F0502020204030204" pitchFamily="34" charset="0"/>
                <a:cs typeface="Calibri" panose="020F0502020204030204" pitchFamily="34" charset="0"/>
              </a:rPr>
              <a:t>informe del </a:t>
            </a:r>
            <a:r>
              <a:rPr lang="en-US" sz="2400" b="1" dirty="0">
                <a:latin typeface="Calibri" panose="020F0502020204030204" pitchFamily="34" charset="0"/>
                <a:ea typeface="Calibri" panose="020F0502020204030204" pitchFamily="34" charset="0"/>
                <a:cs typeface="Calibri" panose="020F0502020204030204" pitchFamily="34" charset="0"/>
              </a:rPr>
              <a:t>sueño que </a:t>
            </a:r>
            <a:r>
              <a:rPr lang="da-DK" altLang="da-DK" sz="2400" b="1" dirty="0">
                <a:solidFill>
                  <a:schemeClr val="bg1"/>
                </a:solidFill>
                <a:latin typeface="Calibri" panose="020F0502020204030204" pitchFamily="34" charset="0"/>
                <a:ea typeface="Calibri" panose="020F0502020204030204" pitchFamily="34" charset="0"/>
                <a:cs typeface="Calibri" panose="020F0502020204030204" pitchFamily="34" charset="0"/>
              </a:rPr>
              <a:t>preocupa a </a:t>
            </a:r>
            <a:r>
              <a:rPr lang="en-US" sz="2400" b="1" dirty="0">
                <a:latin typeface="Calibri" panose="020F0502020204030204" pitchFamily="34" charset="0"/>
                <a:ea typeface="Calibri" panose="020F0502020204030204" pitchFamily="34" charset="0"/>
                <a:cs typeface="Calibri" panose="020F0502020204030204" pitchFamily="34" charset="0"/>
              </a:rPr>
              <a:t>David</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0" lvl="0" indent="0"/>
            <a:endParaRPr sz="1100" dirty="0"/>
          </a:p>
        </p:txBody>
      </p:sp>
      <p:sp>
        <p:nvSpPr>
          <p:cNvPr id="4" name="Tekstfelt 3">
            <a:extLst>
              <a:ext uri="{FF2B5EF4-FFF2-40B4-BE49-F238E27FC236}">
                <a16:creationId xmlns:a16="http://schemas.microsoft.com/office/drawing/2014/main" id="{3A6266F7-038A-DAE0-1290-E7F5D7D01E0C}"/>
              </a:ext>
            </a:extLst>
          </p:cNvPr>
          <p:cNvSpPr txBox="1"/>
          <p:nvPr/>
        </p:nvSpPr>
        <p:spPr>
          <a:xfrm>
            <a:off x="127413" y="1195117"/>
            <a:ext cx="5928406" cy="5539978"/>
          </a:xfrm>
          <a:prstGeom prst="rect">
            <a:avLst/>
          </a:prstGeom>
          <a:noFill/>
        </p:spPr>
        <p:txBody>
          <a:bodyPr wrap="square">
            <a:spAutoFit/>
          </a:bodyPr>
          <a:lstStyle/>
          <a:p>
            <a:pPr>
              <a:buNone/>
            </a:pPr>
            <a:r>
              <a:rPr lang="en-US" sz="2000" b="1" dirty="0">
                <a:solidFill>
                  <a:srgbClr val="292668"/>
                </a:solidFill>
                <a:latin typeface="Calibri" panose="020F0502020204030204" pitchFamily="34" charset="0"/>
                <a:ea typeface="Calibri" panose="020F0502020204030204" pitchFamily="34" charset="0"/>
                <a:cs typeface="Calibri" panose="020F0502020204030204" pitchFamily="34" charset="0"/>
              </a:rPr>
              <a:t>Saber cuándo confiar en la IA y cuándo pedir consejo</a:t>
            </a:r>
          </a:p>
          <a:p>
            <a:pPr>
              <a:buNone/>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David, de 75 años, recibe una notificación de su aplicación</a:t>
            </a:r>
            <a:r>
              <a:rPr lang="en-US" sz="200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i="1">
                <a:solidFill>
                  <a:schemeClr val="bg1"/>
                </a:solidFill>
                <a:latin typeface="Calibri" panose="020F0502020204030204" pitchFamily="34" charset="0"/>
                <a:ea typeface="Calibri" panose="020F0502020204030204" pitchFamily="34" charset="0"/>
                <a:cs typeface="Calibri" panose="020F0502020204030204" pitchFamily="34" charset="0"/>
              </a:rPr>
              <a:t>“Anoche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has dormido mal. Riesgo de cansancio durante todo </a:t>
            </a:r>
            <a:r>
              <a:rPr lang="en-US" sz="2000" i="1">
                <a:solidFill>
                  <a:schemeClr val="bg1"/>
                </a:solidFill>
                <a:latin typeface="Calibri" panose="020F0502020204030204" pitchFamily="34" charset="0"/>
                <a:ea typeface="Calibri" panose="020F0502020204030204" pitchFamily="34" charset="0"/>
                <a:cs typeface="Calibri" panose="020F0502020204030204" pitchFamily="34" charset="0"/>
              </a:rPr>
              <a:t>el día”.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Sin embargo, se </a:t>
            </a:r>
            <a:r>
              <a:rPr lang="en-US" sz="2000">
                <a:solidFill>
                  <a:schemeClr val="bg1"/>
                </a:solidFill>
                <a:latin typeface="Calibri" panose="020F0502020204030204" pitchFamily="34" charset="0"/>
                <a:ea typeface="Calibri" panose="020F0502020204030204" pitchFamily="34" charset="0"/>
                <a:cs typeface="Calibri" panose="020F0502020204030204" pitchFamily="34" charset="0"/>
              </a:rPr>
              <a:t>siente perfectamente.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Piensa</a:t>
            </a:r>
            <a:r>
              <a:rPr lang="en-US" sz="200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i="1">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Debería tomarme esto en </a:t>
            </a:r>
            <a:r>
              <a:rPr lang="en-US" sz="2000" i="1">
                <a:solidFill>
                  <a:schemeClr val="bg1"/>
                </a:solidFill>
                <a:latin typeface="Calibri" panose="020F0502020204030204" pitchFamily="34" charset="0"/>
                <a:ea typeface="Calibri" panose="020F0502020204030204" pitchFamily="34" charset="0"/>
                <a:cs typeface="Calibri" panose="020F0502020204030204" pitchFamily="34" charset="0"/>
              </a:rPr>
              <a:t>serio?.</a:t>
            </a:r>
            <a:endPar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buNone/>
            </a:pPr>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buNone/>
            </a:pPr>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Aplica la regla del 1-2-3:</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1. ¿Es un consejo general? — No.</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2. ¿Está relacionado con la salud? — Sí, pero es inofensivo.</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3. ¿Es grave? — No.</a:t>
            </a:r>
          </a:p>
          <a:p>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Decide ignorarlo y ponerse en contacto con su médico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solo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si presenta síntomas, no porque se lo sugiera una aplicación</a:t>
            </a:r>
            <a:r>
              <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1800" b="1">
                <a:solidFill>
                  <a:srgbClr val="292668"/>
                </a:solidFill>
                <a:latin typeface="Calibri" panose="020F0502020204030204" pitchFamily="34" charset="0"/>
                <a:ea typeface="Calibri" panose="020F0502020204030204" pitchFamily="34" charset="0"/>
                <a:cs typeface="Calibri" panose="020F0502020204030204" pitchFamily="34" charset="0"/>
              </a:rPr>
              <a:t>Preguntas :</a:t>
            </a:r>
            <a:endParaRPr lang="en-US" sz="1800"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292668"/>
              </a:buClr>
              <a:buFont typeface="Arial" panose="020B0604020202020204" pitchFamily="34" charset="0"/>
              <a:buChar char="•"/>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¿Cuándo tiene sentido </a:t>
            </a:r>
            <a:r>
              <a:rPr lang="en-US" sz="2000">
                <a:solidFill>
                  <a:schemeClr val="bg1"/>
                </a:solidFill>
                <a:latin typeface="Calibri" panose="020F0502020204030204" pitchFamily="34" charset="0"/>
                <a:ea typeface="Calibri" panose="020F0502020204030204" pitchFamily="34" charset="0"/>
                <a:cs typeface="Calibri" panose="020F0502020204030204" pitchFamily="34" charset="0"/>
              </a:rPr>
              <a:t>seguir consejos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de la IA?</a:t>
            </a:r>
          </a:p>
          <a:p>
            <a:pPr marL="285750" indent="-285750">
              <a:buClr>
                <a:srgbClr val="292668"/>
              </a:buClr>
              <a:buFont typeface="Arial" panose="020B0604020202020204" pitchFamily="34" charset="0"/>
              <a:buChar char="•"/>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¿Cuándo es lo más adecuado consultar a un profesional?</a:t>
            </a:r>
          </a:p>
        </p:txBody>
      </p:sp>
      <p:pic>
        <p:nvPicPr>
          <p:cNvPr id="331" name="Google Shape;331;p12" descr="A colorful circles with white lines and dots&#10;&#10;AI-generated content may be incorrect.">
            <a:extLst>
              <a:ext uri="{FF2B5EF4-FFF2-40B4-BE49-F238E27FC236}">
                <a16:creationId xmlns:a16="http://schemas.microsoft.com/office/drawing/2014/main" id="{DA8095E0-8D74-3D7F-B645-4C4649CFB9B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5258006" y="3953750"/>
            <a:ext cx="3845287" cy="3119494"/>
          </a:xfrm>
          <a:prstGeom prst="rect">
            <a:avLst/>
          </a:prstGeom>
          <a:noFill/>
          <a:ln>
            <a:noFill/>
          </a:ln>
        </p:spPr>
      </p:pic>
      <p:pic>
        <p:nvPicPr>
          <p:cNvPr id="6" name="Billede 5" descr="Et billede, der indeholder tekst, gadget, skærmbillede, Mobilenhed&#10;&#10;AI-genereret indhold kan være ukorrekt.">
            <a:extLst>
              <a:ext uri="{FF2B5EF4-FFF2-40B4-BE49-F238E27FC236}">
                <a16:creationId xmlns:a16="http://schemas.microsoft.com/office/drawing/2014/main" id="{2B61C26F-196C-36B3-C4E4-D5897E426E6F}"/>
              </a:ext>
            </a:extLst>
          </p:cNvPr>
          <p:cNvPicPr>
            <a:picLocks noChangeAspect="1"/>
          </p:cNvPicPr>
          <p:nvPr/>
        </p:nvPicPr>
        <p:blipFill>
          <a:blip r:embed="rId4"/>
          <a:stretch>
            <a:fillRect/>
          </a:stretch>
        </p:blipFill>
        <p:spPr>
          <a:xfrm>
            <a:off x="6738938" y="271463"/>
            <a:ext cx="2076450" cy="4086225"/>
          </a:xfrm>
          <a:prstGeom prst="rect">
            <a:avLst/>
          </a:prstGeom>
        </p:spPr>
      </p:pic>
      <p:pic>
        <p:nvPicPr>
          <p:cNvPr id="9" name="Billede 8" descr="Track your sleep on Apple Watch and use Sleep on iPhone - Apple Support (BN)">
            <a:extLst>
              <a:ext uri="{FF2B5EF4-FFF2-40B4-BE49-F238E27FC236}">
                <a16:creationId xmlns:a16="http://schemas.microsoft.com/office/drawing/2014/main" id="{C3B9C79D-3C44-8172-1513-916D312DDB4A}"/>
              </a:ext>
            </a:extLst>
          </p:cNvPr>
          <p:cNvPicPr>
            <a:picLocks noChangeAspect="1"/>
          </p:cNvPicPr>
          <p:nvPr/>
        </p:nvPicPr>
        <p:blipFill>
          <a:blip r:embed="rId5"/>
          <a:stretch>
            <a:fillRect/>
          </a:stretch>
        </p:blipFill>
        <p:spPr>
          <a:xfrm>
            <a:off x="9312956" y="863146"/>
            <a:ext cx="1962150" cy="3971925"/>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653D15BF-91D8-ABFA-8777-0D7555E6A6C7}"/>
              </a:ext>
            </a:extLst>
          </p:cNvPr>
          <p:cNvPicPr>
            <a:picLocks noChangeAspect="1"/>
          </p:cNvPicPr>
          <p:nvPr/>
        </p:nvPicPr>
        <p:blipFill>
          <a:blip r:embed="rId6"/>
          <a:stretch>
            <a:fillRect/>
          </a:stretch>
        </p:blipFill>
        <p:spPr>
          <a:xfrm>
            <a:off x="10642600" y="4926239"/>
            <a:ext cx="1066800" cy="1504950"/>
          </a:xfrm>
          <a:prstGeom prst="rect">
            <a:avLst/>
          </a:prstGeom>
        </p:spPr>
      </p:pic>
      <p:grpSp>
        <p:nvGrpSpPr>
          <p:cNvPr id="3" name="Graphic 4">
            <a:extLst>
              <a:ext uri="{FF2B5EF4-FFF2-40B4-BE49-F238E27FC236}">
                <a16:creationId xmlns:a16="http://schemas.microsoft.com/office/drawing/2014/main" id="{0E80B3F3-2CBA-25D7-BF3C-A4757CB8DA8F}"/>
              </a:ext>
            </a:extLst>
          </p:cNvPr>
          <p:cNvGrpSpPr/>
          <p:nvPr/>
        </p:nvGrpSpPr>
        <p:grpSpPr>
          <a:xfrm rot="3928889">
            <a:off x="10091429" y="5587533"/>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C319EAF4-3EEE-97C5-E5D4-60175FEAD2AA}"/>
                </a:ext>
              </a:extLst>
            </p:cNvPr>
            <p:cNvGrpSpPr/>
            <p:nvPr/>
          </p:nvGrpSpPr>
          <p:grpSpPr>
            <a:xfrm>
              <a:off x="4911037" y="6124557"/>
              <a:ext cx="446280" cy="440141"/>
              <a:chOff x="4911037" y="6124557"/>
              <a:chExt cx="446280" cy="440141"/>
            </a:xfrm>
            <a:grpFill/>
          </p:grpSpPr>
          <p:sp>
            <p:nvSpPr>
              <p:cNvPr id="16" name="Freeform 21">
                <a:extLst>
                  <a:ext uri="{FF2B5EF4-FFF2-40B4-BE49-F238E27FC236}">
                    <a16:creationId xmlns:a16="http://schemas.microsoft.com/office/drawing/2014/main" id="{F36BDF06-0DB1-F7C5-D46A-036E80B85F75}"/>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7" name="Freeform 22">
                <a:extLst>
                  <a:ext uri="{FF2B5EF4-FFF2-40B4-BE49-F238E27FC236}">
                    <a16:creationId xmlns:a16="http://schemas.microsoft.com/office/drawing/2014/main" id="{7A56EB77-2236-28C3-2C06-E196777BE2F1}"/>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7" name="Graphic 4">
              <a:extLst>
                <a:ext uri="{FF2B5EF4-FFF2-40B4-BE49-F238E27FC236}">
                  <a16:creationId xmlns:a16="http://schemas.microsoft.com/office/drawing/2014/main" id="{777DA15B-2D42-4157-0A28-A61B6EFF852B}"/>
                </a:ext>
              </a:extLst>
            </p:cNvPr>
            <p:cNvGrpSpPr/>
            <p:nvPr/>
          </p:nvGrpSpPr>
          <p:grpSpPr>
            <a:xfrm>
              <a:off x="4880804" y="6299331"/>
              <a:ext cx="717140" cy="1211723"/>
              <a:chOff x="4880804" y="6299331"/>
              <a:chExt cx="717140" cy="1211723"/>
            </a:xfrm>
            <a:grpFill/>
          </p:grpSpPr>
          <p:sp>
            <p:nvSpPr>
              <p:cNvPr id="8" name="Freeform 14">
                <a:extLst>
                  <a:ext uri="{FF2B5EF4-FFF2-40B4-BE49-F238E27FC236}">
                    <a16:creationId xmlns:a16="http://schemas.microsoft.com/office/drawing/2014/main" id="{98CBCAF3-AE0A-6E1B-2FE3-BDF25B1B6C79}"/>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5">
                <a:extLst>
                  <a:ext uri="{FF2B5EF4-FFF2-40B4-BE49-F238E27FC236}">
                    <a16:creationId xmlns:a16="http://schemas.microsoft.com/office/drawing/2014/main" id="{7E8878C2-6430-D8E2-EA9F-347F13C6445C}"/>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6">
                <a:extLst>
                  <a:ext uri="{FF2B5EF4-FFF2-40B4-BE49-F238E27FC236}">
                    <a16:creationId xmlns:a16="http://schemas.microsoft.com/office/drawing/2014/main" id="{7868B4B2-233C-1B8E-DE4C-D7BD538603A5}"/>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7">
                <a:extLst>
                  <a:ext uri="{FF2B5EF4-FFF2-40B4-BE49-F238E27FC236}">
                    <a16:creationId xmlns:a16="http://schemas.microsoft.com/office/drawing/2014/main" id="{971DA32A-F1DC-B2B7-1C5F-9DA7F2BF6CF8}"/>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8">
                <a:extLst>
                  <a:ext uri="{FF2B5EF4-FFF2-40B4-BE49-F238E27FC236}">
                    <a16:creationId xmlns:a16="http://schemas.microsoft.com/office/drawing/2014/main" id="{50F0E30F-6E69-B2BC-8126-4E13A9C80D4F}"/>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9">
                <a:extLst>
                  <a:ext uri="{FF2B5EF4-FFF2-40B4-BE49-F238E27FC236}">
                    <a16:creationId xmlns:a16="http://schemas.microsoft.com/office/drawing/2014/main" id="{1F0F5BEA-E3C2-E95B-D9AF-FE5357FB4B46}"/>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20">
                <a:extLst>
                  <a:ext uri="{FF2B5EF4-FFF2-40B4-BE49-F238E27FC236}">
                    <a16:creationId xmlns:a16="http://schemas.microsoft.com/office/drawing/2014/main" id="{33C19F79-4AA1-1F2E-326E-EAB1CB5BFD8A}"/>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18" name="Tekstfelt 17">
            <a:extLst>
              <a:ext uri="{FF2B5EF4-FFF2-40B4-BE49-F238E27FC236}">
                <a16:creationId xmlns:a16="http://schemas.microsoft.com/office/drawing/2014/main" id="{18451EC7-5347-C665-10F2-D08BF361CD7A}"/>
              </a:ext>
            </a:extLst>
          </p:cNvPr>
          <p:cNvSpPr txBox="1"/>
          <p:nvPr/>
        </p:nvSpPr>
        <p:spPr>
          <a:xfrm>
            <a:off x="8595165" y="5374087"/>
            <a:ext cx="225697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Encuentra la respuesta aquí</a:t>
            </a:r>
            <a:endParaRPr lang="da-DK"/>
          </a:p>
          <a:p>
            <a:pPr algn="ctr"/>
            <a:endParaRPr lang="da-DK"/>
          </a:p>
        </p:txBody>
      </p:sp>
    </p:spTree>
    <p:extLst>
      <p:ext uri="{BB962C8B-B14F-4D97-AF65-F5344CB8AC3E}">
        <p14:creationId xmlns:p14="http://schemas.microsoft.com/office/powerpoint/2010/main" val="973590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6"/>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Ejercicio paso a paso</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710" name="Google Shape;710;p106"/>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711" name="Google Shape;711;p106"/>
          <p:cNvSpPr txBox="1"/>
          <p:nvPr/>
        </p:nvSpPr>
        <p:spPr>
          <a:xfrm>
            <a:off x="1102768" y="1441715"/>
            <a:ext cx="454517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Lee:</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«Has dormido mal»</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Pregunta:</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1️⃣ ¿Es este un consejo general?  </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2️⃣ ¿Me encuentro mal?  </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3️⃣ ¿Estoy preocupado?</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Si la respuesta es SÍ → habla con alguien👩‍⚕️</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Si NO → ignóralo✔️</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0">
          <a:extLst>
            <a:ext uri="{FF2B5EF4-FFF2-40B4-BE49-F238E27FC236}">
              <a16:creationId xmlns:a16="http://schemas.microsoft.com/office/drawing/2014/main" id="{BB65CE2A-5E9F-2DB8-8044-328F715B96F4}"/>
            </a:ext>
          </a:extLst>
        </p:cNvPr>
        <p:cNvGrpSpPr/>
        <p:nvPr/>
      </p:nvGrpSpPr>
      <p:grpSpPr>
        <a:xfrm>
          <a:off x="0" y="0"/>
          <a:ext cx="0" cy="0"/>
          <a:chOff x="0" y="0"/>
          <a:chExt cx="0" cy="0"/>
        </a:xfrm>
      </p:grpSpPr>
      <p:pic>
        <p:nvPicPr>
          <p:cNvPr id="2" name="Billede 1" descr="Et billede, der indeholder person, indendørs, tøj, Ansigt&#10;&#10;AI-genereret indhold kan være ukorrekt.">
            <a:extLst>
              <a:ext uri="{FF2B5EF4-FFF2-40B4-BE49-F238E27FC236}">
                <a16:creationId xmlns:a16="http://schemas.microsoft.com/office/drawing/2014/main" id="{089DF8B1-2B2A-D51B-F34D-27117C4F937D}"/>
              </a:ext>
            </a:extLst>
          </p:cNvPr>
          <p:cNvPicPr>
            <a:picLocks noChangeAspect="1"/>
          </p:cNvPicPr>
          <p:nvPr/>
        </p:nvPicPr>
        <p:blipFill>
          <a:blip r:embed="rId3"/>
          <a:stretch>
            <a:fillRect/>
          </a:stretch>
        </p:blipFill>
        <p:spPr>
          <a:xfrm>
            <a:off x="280988" y="352425"/>
            <a:ext cx="4505325" cy="4838700"/>
          </a:xfrm>
          <a:prstGeom prst="rect">
            <a:avLst/>
          </a:prstGeom>
        </p:spPr>
      </p:pic>
      <p:pic>
        <p:nvPicPr>
          <p:cNvPr id="502" name="Google Shape;502;p89" descr="A colorful circles with white lines and dots&#10;&#10;AI-generated content may be incorrect.">
            <a:extLst>
              <a:ext uri="{FF2B5EF4-FFF2-40B4-BE49-F238E27FC236}">
                <a16:creationId xmlns:a16="http://schemas.microsoft.com/office/drawing/2014/main" id="{42DB482A-8849-FD18-4F6E-714ECDEC3BC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9DA1E3CD-5280-0D51-258C-BAEBA4E77FD5}"/>
              </a:ext>
            </a:extLst>
          </p:cNvPr>
          <p:cNvSpPr txBox="1">
            <a:spLocks/>
          </p:cNvSpPr>
          <p:nvPr/>
        </p:nvSpPr>
        <p:spPr>
          <a:xfrm>
            <a:off x="4635930" y="976011"/>
            <a:ext cx="7275081" cy="46138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da-DK" b="1" i="1" dirty="0"/>
              <a:t>La IA resulta </a:t>
            </a:r>
            <a:r>
              <a:rPr lang="da-DK" b="1" i="1" dirty="0" err="1"/>
              <a:t>muy útil </a:t>
            </a:r>
            <a:r>
              <a:rPr lang="da-DK" b="1" i="1" dirty="0"/>
              <a:t>para </a:t>
            </a:r>
            <a:r>
              <a:rPr lang="da-DK" b="1" i="1" dirty="0" err="1"/>
              <a:t>ayudar </a:t>
            </a:r>
            <a:r>
              <a:rPr lang="da-DK" b="1" i="1" dirty="0"/>
              <a:t>con las tareas </a:t>
            </a:r>
            <a:r>
              <a:rPr lang="da-DK" b="1" i="1" dirty="0" err="1"/>
              <a:t>cotidianas </a:t>
            </a:r>
            <a:r>
              <a:rPr lang="da-DK" b="1" i="1" err="1"/>
              <a:t>cuando </a:t>
            </a:r>
            <a:r>
              <a:rPr lang="da-DK" b="1" i="1"/>
              <a:t>las </a:t>
            </a:r>
            <a:r>
              <a:rPr lang="da-DK" b="1" i="1" dirty="0" err="1"/>
              <a:t>consecuencias </a:t>
            </a:r>
            <a:r>
              <a:rPr lang="da-DK" b="1" i="1" dirty="0"/>
              <a:t>de </a:t>
            </a:r>
            <a:r>
              <a:rPr lang="da-DK" b="1" i="1" dirty="0" err="1"/>
              <a:t>los errores son leves</a:t>
            </a:r>
            <a:r>
              <a:rPr lang="da-DK" b="1" i="1" dirty="0"/>
              <a:t>.</a:t>
            </a:r>
            <a:endParaRPr lang="da-DK" b="1" i="1"/>
          </a:p>
          <a:p>
            <a:endParaRPr lang="da-DK" sz="2200" dirty="0"/>
          </a:p>
          <a:p>
            <a:r>
              <a:rPr lang="da-DK" sz="2200" dirty="0" err="1"/>
              <a:t>Ejemplos</a:t>
            </a:r>
            <a:endParaRPr lang="da-DK" sz="2200" dirty="0"/>
          </a:p>
          <a:p>
            <a:r>
              <a:rPr lang="da-DK" sz="2200" dirty="0"/>
              <a:t>✅ Recordatorios para tomar </a:t>
            </a:r>
            <a:r>
              <a:rPr lang="da-DK" sz="2200" dirty="0" err="1"/>
              <a:t>la medicación </a:t>
            </a:r>
            <a:r>
              <a:rPr lang="da-DK" sz="2200" dirty="0"/>
              <a:t>o acudir a </a:t>
            </a:r>
            <a:r>
              <a:rPr lang="da-DK" sz="2200" dirty="0" err="1"/>
              <a:t>citas</a:t>
            </a:r>
            <a:endParaRPr lang="da-DK" sz="2200" dirty="0"/>
          </a:p>
          <a:p>
            <a:r>
              <a:rPr lang="da-DK" sz="2200" dirty="0"/>
              <a:t>✅ Resumen de los pasos, </a:t>
            </a:r>
            <a:r>
              <a:rPr lang="da-DK" sz="2200" dirty="0" err="1"/>
              <a:t>el sueño </a:t>
            </a:r>
            <a:r>
              <a:rPr lang="da-DK" sz="2200" dirty="0"/>
              <a:t>y </a:t>
            </a:r>
            <a:r>
              <a:rPr lang="da-DK" sz="2200" dirty="0" err="1"/>
              <a:t>la actividad</a:t>
            </a:r>
            <a:endParaRPr lang="da-DK" sz="2200" dirty="0"/>
          </a:p>
          <a:p>
            <a:r>
              <a:rPr lang="da-DK" sz="2200" dirty="0"/>
              <a:t>✅ Sugerencias generales </a:t>
            </a:r>
            <a:r>
              <a:rPr lang="da-DK" sz="2200" dirty="0" err="1"/>
              <a:t>como</a:t>
            </a:r>
            <a:r>
              <a:rPr lang="da-DK" sz="2200" dirty="0"/>
              <a:t>:</a:t>
            </a:r>
          </a:p>
          <a:p>
            <a:pPr marL="800100" lvl="1" indent="-342900" algn="l">
              <a:buFont typeface="Wingdings"/>
              <a:buChar char="q"/>
            </a:pPr>
            <a:r>
              <a:rPr lang="da-DK" sz="2200" dirty="0">
                <a:solidFill>
                  <a:srgbClr val="242B62"/>
                </a:solidFill>
              </a:rPr>
              <a:t>«Tómate un descanso»</a:t>
            </a:r>
          </a:p>
          <a:p>
            <a:pPr marL="800100" lvl="1" indent="-342900" algn="l">
              <a:buFont typeface="Wingdings"/>
              <a:buChar char="q"/>
            </a:pPr>
            <a:r>
              <a:rPr lang="da-DK" sz="2200" dirty="0">
                <a:solidFill>
                  <a:srgbClr val="242B62"/>
                </a:solidFill>
              </a:rPr>
              <a:t>«Bebe agua»</a:t>
            </a:r>
          </a:p>
          <a:p>
            <a:pPr marL="800100" lvl="1" indent="-342900" algn="l">
              <a:buFont typeface="Wingdings"/>
              <a:buChar char="q"/>
            </a:pPr>
            <a:r>
              <a:rPr lang="da-DK" sz="2200" dirty="0">
                <a:solidFill>
                  <a:srgbClr val="242B62"/>
                </a:solidFill>
              </a:rPr>
              <a:t>«Sal a dar un paseo»</a:t>
            </a:r>
          </a:p>
          <a:p>
            <a:pPr marL="800100" lvl="1" indent="-342900">
              <a:buFont typeface="Wingdings"/>
              <a:buChar char="q"/>
            </a:pPr>
            <a:endParaRPr lang="da-DK" sz="2200" dirty="0"/>
          </a:p>
          <a:p>
            <a:pPr marL="0" indent="0"/>
            <a:r>
              <a:rPr lang="da-DK" sz="2200" dirty="0"/>
              <a:t>    ✅ </a:t>
            </a:r>
            <a:r>
              <a:rPr lang="da-DK" sz="2200" dirty="0" err="1"/>
              <a:t>Detección de </a:t>
            </a:r>
            <a:r>
              <a:rPr lang="da-DK" sz="2200" dirty="0"/>
              <a:t>patrones en </a:t>
            </a:r>
            <a:r>
              <a:rPr lang="da-DK" sz="2200" dirty="0" err="1"/>
              <a:t>la vida diaria</a:t>
            </a:r>
            <a:endParaRPr lang="da-DK" dirty="0" err="1"/>
          </a:p>
          <a:p>
            <a:pPr marL="0" indent="0">
              <a:lnSpc>
                <a:spcPct val="100000"/>
              </a:lnSpc>
            </a:pPr>
            <a:endParaRPr lang="da-DK" sz="2200" b="1" dirty="0"/>
          </a:p>
          <a:p>
            <a:pPr marL="0" indent="0"/>
            <a:endParaRPr lang="da-DK" sz="2200" b="1" u="sng" dirty="0"/>
          </a:p>
        </p:txBody>
      </p:sp>
      <p:sp>
        <p:nvSpPr>
          <p:cNvPr id="3" name="Google Shape;628;p99">
            <a:extLst>
              <a:ext uri="{FF2B5EF4-FFF2-40B4-BE49-F238E27FC236}">
                <a16:creationId xmlns:a16="http://schemas.microsoft.com/office/drawing/2014/main" id="{B88B0845-1E70-E4E2-C6FD-00944FD5B816}"/>
              </a:ext>
            </a:extLst>
          </p:cNvPr>
          <p:cNvSpPr txBox="1"/>
          <p:nvPr/>
        </p:nvSpPr>
        <p:spPr>
          <a:xfrm>
            <a:off x="4944921" y="248859"/>
            <a:ext cx="7370375" cy="726131"/>
          </a:xfrm>
          <a:prstGeom prst="rect">
            <a:avLst/>
          </a:prstGeom>
          <a:noFill/>
          <a:ln>
            <a:noFill/>
          </a:ln>
        </p:spPr>
        <p:txBody>
          <a:bodyPr spcFirstLastPara="1" wrap="square" lIns="91425" tIns="45700" rIns="91425" bIns="45700" anchor="t" anchorCtr="0">
            <a:noAutofit/>
          </a:bodyPr>
          <a:lstStyle/>
          <a:p>
            <a:pPr>
              <a:lnSpc>
                <a:spcPct val="103333"/>
              </a:lnSpc>
            </a:pPr>
            <a:r>
              <a:rPr lang="da-DK" sz="3600" b="1" dirty="0">
                <a:solidFill>
                  <a:srgbClr val="242B62"/>
                </a:solidFill>
                <a:latin typeface="Calibri"/>
                <a:ea typeface="Calibri"/>
                <a:cs typeface="Calibri"/>
                <a:sym typeface="Calibri"/>
              </a:rPr>
              <a:t>¿</a:t>
            </a:r>
            <a:r>
              <a:rPr lang="da-DK" sz="3600" b="1" dirty="0" err="1">
                <a:solidFill>
                  <a:srgbClr val="242B62"/>
                </a:solidFill>
                <a:latin typeface="Calibri"/>
                <a:ea typeface="Calibri"/>
                <a:cs typeface="Calibri"/>
                <a:sym typeface="Calibri"/>
              </a:rPr>
              <a:t>Cuándo puedo </a:t>
            </a:r>
            <a:r>
              <a:rPr lang="da-DK" sz="3600" b="1" dirty="0">
                <a:solidFill>
                  <a:srgbClr val="242B62"/>
                </a:solidFill>
                <a:latin typeface="Calibri"/>
                <a:ea typeface="Calibri"/>
                <a:cs typeface="Calibri"/>
                <a:sym typeface="Calibri"/>
              </a:rPr>
              <a:t>confiar en la IA?</a:t>
            </a:r>
            <a:endParaRPr lang="da-DK" sz="3600" dirty="0"/>
          </a:p>
        </p:txBody>
      </p:sp>
      <p:sp>
        <p:nvSpPr>
          <p:cNvPr id="11" name="Tekstfelt 10">
            <a:extLst>
              <a:ext uri="{FF2B5EF4-FFF2-40B4-BE49-F238E27FC236}">
                <a16:creationId xmlns:a16="http://schemas.microsoft.com/office/drawing/2014/main" id="{9DD785A0-6748-C77D-17BF-FC9D6EA096D9}"/>
              </a:ext>
            </a:extLst>
          </p:cNvPr>
          <p:cNvSpPr txBox="1"/>
          <p:nvPr/>
        </p:nvSpPr>
        <p:spPr>
          <a:xfrm>
            <a:off x="3309777" y="5594365"/>
            <a:ext cx="8546155" cy="11235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103333"/>
              </a:lnSpc>
            </a:pPr>
            <a:r>
              <a:rPr lang="da-DK" sz="2200" b="1" u="sng" dirty="0" err="1">
                <a:solidFill>
                  <a:srgbClr val="242B62"/>
                </a:solidFill>
                <a:latin typeface="Calibri"/>
                <a:ea typeface="Calibri"/>
                <a:cs typeface="Calibri"/>
              </a:rPr>
              <a:t>Recuerda</a:t>
            </a:r>
            <a:r>
              <a:rPr lang="da-DK" sz="2200" b="1" u="sng" dirty="0">
                <a:solidFill>
                  <a:srgbClr val="242B62"/>
                </a:solidFill>
                <a:latin typeface="Calibri"/>
                <a:ea typeface="Calibri"/>
                <a:cs typeface="Calibri"/>
              </a:rPr>
              <a:t>:</a:t>
            </a:r>
            <a:endParaRPr lang="da-DK" dirty="0">
              <a:ea typeface="Calibri"/>
            </a:endParaRPr>
          </a:p>
          <a:p>
            <a:pPr marL="457200" indent="-228600">
              <a:lnSpc>
                <a:spcPct val="103333"/>
              </a:lnSpc>
            </a:pPr>
            <a:r>
              <a:rPr lang="da-DK" sz="2200" b="1" dirty="0">
                <a:solidFill>
                  <a:srgbClr val="242B62"/>
                </a:solidFill>
                <a:latin typeface="Calibri"/>
                <a:ea typeface="Calibri"/>
                <a:cs typeface="Calibri"/>
              </a:rPr>
              <a:t>La IA proporciona información; </a:t>
            </a:r>
            <a:r>
              <a:rPr lang="da-DK" sz="2200" b="1" dirty="0" err="1">
                <a:solidFill>
                  <a:srgbClr val="242B62"/>
                </a:solidFill>
                <a:latin typeface="Calibri"/>
                <a:ea typeface="Calibri"/>
                <a:cs typeface="Calibri"/>
              </a:rPr>
              <a:t>tú tomas </a:t>
            </a:r>
            <a:r>
              <a:rPr lang="da-DK" sz="2200" b="1" dirty="0">
                <a:solidFill>
                  <a:srgbClr val="242B62"/>
                </a:solidFill>
                <a:latin typeface="Calibri"/>
                <a:ea typeface="Calibri"/>
                <a:cs typeface="Calibri"/>
              </a:rPr>
              <a:t>la decisión.</a:t>
            </a:r>
            <a:endParaRPr lang="da-DK"/>
          </a:p>
          <a:p>
            <a:pPr marL="457200" indent="-228600">
              <a:lnSpc>
                <a:spcPct val="103333"/>
              </a:lnSpc>
            </a:pPr>
            <a:r>
              <a:rPr lang="da-DK" sz="2200" dirty="0">
                <a:solidFill>
                  <a:srgbClr val="242B62"/>
                </a:solidFill>
                <a:latin typeface="Calibri"/>
                <a:ea typeface="Calibri"/>
                <a:cs typeface="Calibri"/>
              </a:rPr>
              <a:t>📱 Datos → 🤖 La IA </a:t>
            </a:r>
            <a:r>
              <a:rPr lang="da-DK" sz="2200" err="1">
                <a:solidFill>
                  <a:srgbClr val="242B62"/>
                </a:solidFill>
                <a:latin typeface="Calibri"/>
                <a:ea typeface="Calibri"/>
                <a:cs typeface="Calibri"/>
              </a:rPr>
              <a:t>analiza </a:t>
            </a:r>
            <a:r>
              <a:rPr lang="da-DK" sz="2200" dirty="0">
                <a:solidFill>
                  <a:srgbClr val="242B62"/>
                </a:solidFill>
                <a:latin typeface="Calibri"/>
                <a:ea typeface="Calibri"/>
                <a:cs typeface="Calibri"/>
              </a:rPr>
              <a:t>→ 💡 Sugerencias → 🧠 </a:t>
            </a:r>
            <a:r>
              <a:rPr lang="da-DK" sz="2200" b="1" err="1">
                <a:solidFill>
                  <a:srgbClr val="242B62"/>
                </a:solidFill>
                <a:latin typeface="Calibri"/>
                <a:ea typeface="Calibri"/>
                <a:cs typeface="Calibri"/>
              </a:rPr>
              <a:t>Tú decides</a:t>
            </a:r>
            <a:endParaRPr lang="da-DK" b="1"/>
          </a:p>
        </p:txBody>
      </p:sp>
    </p:spTree>
    <p:extLst>
      <p:ext uri="{BB962C8B-B14F-4D97-AF65-F5344CB8AC3E}">
        <p14:creationId xmlns:p14="http://schemas.microsoft.com/office/powerpoint/2010/main" val="4095822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0">
          <a:extLst>
            <a:ext uri="{FF2B5EF4-FFF2-40B4-BE49-F238E27FC236}">
              <a16:creationId xmlns:a16="http://schemas.microsoft.com/office/drawing/2014/main" id="{92B96041-C8DF-EED3-6A04-2A54D30F100C}"/>
            </a:ext>
          </a:extLst>
        </p:cNvPr>
        <p:cNvGrpSpPr/>
        <p:nvPr/>
      </p:nvGrpSpPr>
      <p:grpSpPr>
        <a:xfrm>
          <a:off x="0" y="0"/>
          <a:ext cx="0" cy="0"/>
          <a:chOff x="0" y="0"/>
          <a:chExt cx="0" cy="0"/>
        </a:xfrm>
      </p:grpSpPr>
      <p:pic>
        <p:nvPicPr>
          <p:cNvPr id="10" name="Billede 9" descr="Et billede, der indeholder person, briller, kaffekop, indendørs&#10;&#10;AI-genereret indhold kan være ukorrekt.">
            <a:extLst>
              <a:ext uri="{FF2B5EF4-FFF2-40B4-BE49-F238E27FC236}">
                <a16:creationId xmlns:a16="http://schemas.microsoft.com/office/drawing/2014/main" id="{67A9A1D9-1D19-ED8C-608E-9153F1E5FD3C}"/>
              </a:ext>
            </a:extLst>
          </p:cNvPr>
          <p:cNvPicPr>
            <a:picLocks noChangeAspect="1"/>
          </p:cNvPicPr>
          <p:nvPr/>
        </p:nvPicPr>
        <p:blipFill>
          <a:blip r:embed="rId3"/>
          <a:stretch>
            <a:fillRect/>
          </a:stretch>
        </p:blipFill>
        <p:spPr>
          <a:xfrm>
            <a:off x="171450" y="414338"/>
            <a:ext cx="4505325" cy="4914900"/>
          </a:xfrm>
          <a:prstGeom prst="rect">
            <a:avLst/>
          </a:prstGeom>
        </p:spPr>
      </p:pic>
      <p:pic>
        <p:nvPicPr>
          <p:cNvPr id="502" name="Google Shape;502;p89" descr="A colorful circles with white lines and dots&#10;&#10;AI-generated content may be incorrect.">
            <a:extLst>
              <a:ext uri="{FF2B5EF4-FFF2-40B4-BE49-F238E27FC236}">
                <a16:creationId xmlns:a16="http://schemas.microsoft.com/office/drawing/2014/main" id="{3602BAF9-03CC-7790-3CA5-C5E7AE12C56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8FB29818-F13E-72F1-4B3A-9F47F9E87607}"/>
              </a:ext>
            </a:extLst>
          </p:cNvPr>
          <p:cNvSpPr txBox="1">
            <a:spLocks/>
          </p:cNvSpPr>
          <p:nvPr/>
        </p:nvSpPr>
        <p:spPr>
          <a:xfrm>
            <a:off x="4512106" y="575961"/>
            <a:ext cx="7362824" cy="61188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lang="da-DK" sz="2000"/>
          </a:p>
          <a:p>
            <a:r>
              <a:rPr lang="da-DK" b="1" i="1">
                <a:solidFill>
                  <a:srgbClr val="292668"/>
                </a:solidFill>
              </a:rPr>
              <a:t>Cuanto </a:t>
            </a:r>
            <a:r>
              <a:rPr lang="da-DK" b="1" i="1" dirty="0">
                <a:solidFill>
                  <a:srgbClr val="292668"/>
                </a:solidFill>
              </a:rPr>
              <a:t>más graves puedan ser las consecuencias de </a:t>
            </a:r>
            <a:r>
              <a:rPr lang="da-DK" b="1" i="1">
                <a:solidFill>
                  <a:srgbClr val="292668"/>
                </a:solidFill>
              </a:rPr>
              <a:t>un error</a:t>
            </a:r>
            <a:r>
              <a:rPr lang="da-DK" b="1" i="1"/>
              <a:t>,</a:t>
            </a:r>
            <a:r>
              <a:rPr lang="da-DK" b="1" i="1" dirty="0"/>
              <a:t> </a:t>
            </a:r>
            <a:r>
              <a:rPr lang="da-DK" b="1" i="1">
                <a:solidFill>
                  <a:srgbClr val="292668"/>
                </a:solidFill>
              </a:rPr>
              <a:t>menos </a:t>
            </a:r>
            <a:r>
              <a:rPr lang="da-DK" b="1" i="1" dirty="0">
                <a:solidFill>
                  <a:srgbClr val="292668"/>
                </a:solidFill>
              </a:rPr>
              <a:t>deberías </a:t>
            </a:r>
            <a:r>
              <a:rPr lang="da-DK" b="1" i="1">
                <a:solidFill>
                  <a:srgbClr val="292668"/>
                </a:solidFill>
              </a:rPr>
              <a:t>confiar solo </a:t>
            </a:r>
            <a:r>
              <a:rPr lang="da-DK" b="1" i="1" dirty="0">
                <a:solidFill>
                  <a:srgbClr val="292668"/>
                </a:solidFill>
              </a:rPr>
              <a:t>en la IA.</a:t>
            </a:r>
            <a:endParaRPr lang="da-DK" b="1" i="1"/>
          </a:p>
          <a:p>
            <a:endParaRPr lang="da-DK" sz="2000" dirty="0">
              <a:solidFill>
                <a:srgbClr val="292668"/>
              </a:solidFill>
            </a:endParaRPr>
          </a:p>
          <a:p>
            <a:r>
              <a:rPr lang="da-DK" sz="2000" b="1" dirty="0"/>
              <a:t>Sé especialmente crítico cuando la IA:</a:t>
            </a:r>
          </a:p>
          <a:p>
            <a:r>
              <a:rPr lang="da-DK" sz="2000" dirty="0">
                <a:solidFill>
                  <a:srgbClr val="292668"/>
                </a:solidFill>
              </a:rPr>
              <a:t>❌ Evalúa una enfermedad o unos síntomas</a:t>
            </a:r>
            <a:endParaRPr lang="da-DK" sz="2000" dirty="0"/>
          </a:p>
          <a:p>
            <a:r>
              <a:rPr lang="da-DK" sz="2000" dirty="0">
                <a:solidFill>
                  <a:srgbClr val="292668"/>
                </a:solidFill>
              </a:rPr>
              <a:t>❌ Envía mensajes alarmantes</a:t>
            </a:r>
            <a:endParaRPr lang="da-DK" sz="2000" dirty="0"/>
          </a:p>
          <a:p>
            <a:r>
              <a:rPr lang="da-DK" sz="2000" dirty="0">
                <a:solidFill>
                  <a:srgbClr val="292668"/>
                </a:solidFill>
              </a:rPr>
              <a:t>❌ Te dice que estás enfermo, estresado o en peligro</a:t>
            </a:r>
            <a:endParaRPr lang="da-DK" sz="2000" dirty="0"/>
          </a:p>
          <a:p>
            <a:r>
              <a:rPr lang="da-DK" sz="2000" dirty="0">
                <a:solidFill>
                  <a:srgbClr val="292668"/>
                </a:solidFill>
              </a:rPr>
              <a:t>❌ Te hace sentir preocupado o inseguro</a:t>
            </a:r>
            <a:endParaRPr lang="da-DK" sz="2000" dirty="0"/>
          </a:p>
          <a:p>
            <a:endParaRPr lang="da-DK" sz="2000" dirty="0">
              <a:solidFill>
                <a:srgbClr val="292668"/>
              </a:solidFill>
            </a:endParaRPr>
          </a:p>
          <a:p>
            <a:r>
              <a:rPr lang="da-DK" sz="2000" b="1" dirty="0"/>
              <a:t>Hazte estas tres preguntas</a:t>
            </a:r>
            <a:endParaRPr lang="da-DK" sz="2000" b="1"/>
          </a:p>
          <a:p>
            <a:pPr marL="685800" indent="-457200">
              <a:buAutoNum type="arabicParenR"/>
            </a:pPr>
            <a:r>
              <a:rPr lang="da-DK" sz="2000" dirty="0">
                <a:solidFill>
                  <a:srgbClr val="292668"/>
                </a:solidFill>
              </a:rPr>
              <a:t>¿Es solo un recordatorio o un consejo general?</a:t>
            </a:r>
            <a:endParaRPr lang="da-DK" sz="2000" dirty="0"/>
          </a:p>
          <a:p>
            <a:pPr marL="685800" indent="-457200">
              <a:buAutoNum type="arabicParenR"/>
            </a:pPr>
            <a:r>
              <a:rPr lang="da-DK" sz="2000" dirty="0">
                <a:solidFill>
                  <a:srgbClr val="292668"/>
                </a:solidFill>
              </a:rPr>
              <a:t>¿Se refiere a mi salud o a mis síntomas?</a:t>
            </a:r>
            <a:endParaRPr lang="da-DK" sz="2000" dirty="0"/>
          </a:p>
          <a:p>
            <a:pPr marL="685800" indent="-457200">
              <a:buAutoNum type="arabicParenR"/>
            </a:pPr>
            <a:r>
              <a:rPr lang="da-DK" sz="2000" dirty="0">
                <a:solidFill>
                  <a:srgbClr val="292668"/>
                </a:solidFill>
              </a:rPr>
              <a:t>¿Podría haber consecuencias graves si la IA se </a:t>
            </a:r>
            <a:r>
              <a:rPr lang="da-DK" sz="2000" dirty="0" err="1">
                <a:solidFill>
                  <a:srgbClr val="292668"/>
                </a:solidFill>
              </a:rPr>
              <a:t>equivoca</a:t>
            </a:r>
            <a:r>
              <a:rPr lang="da-DK" sz="2000" dirty="0">
                <a:solidFill>
                  <a:srgbClr val="292668"/>
                </a:solidFill>
              </a:rPr>
              <a:t>?</a:t>
            </a:r>
            <a:endParaRPr lang="da-DK" sz="2000" dirty="0"/>
          </a:p>
          <a:p>
            <a:pPr marL="228600" indent="0"/>
            <a:r>
              <a:rPr lang="da-DK" sz="2000" dirty="0">
                <a:solidFill>
                  <a:srgbClr val="292668"/>
                </a:solidFill>
              </a:rPr>
              <a:t>Si la </a:t>
            </a:r>
            <a:r>
              <a:rPr lang="da-DK" sz="2000" dirty="0" err="1">
                <a:solidFill>
                  <a:srgbClr val="292668"/>
                </a:solidFill>
              </a:rPr>
              <a:t>respuesta </a:t>
            </a:r>
            <a:r>
              <a:rPr lang="da-DK" sz="2000" dirty="0">
                <a:solidFill>
                  <a:srgbClr val="292668"/>
                </a:solidFill>
              </a:rPr>
              <a:t>a la pregunta 2 o 3 es </a:t>
            </a:r>
            <a:r>
              <a:rPr lang="da-DK" sz="2000" b="1" dirty="0">
                <a:solidFill>
                  <a:srgbClr val="292668"/>
                </a:solidFill>
              </a:rPr>
              <a:t>«sí</a:t>
            </a:r>
            <a:r>
              <a:rPr lang="da-DK" sz="2000" dirty="0">
                <a:solidFill>
                  <a:srgbClr val="292668"/>
                </a:solidFill>
              </a:rPr>
              <a:t>»:</a:t>
            </a:r>
            <a:endParaRPr lang="da-DK" sz="2000"/>
          </a:p>
          <a:p>
            <a:pPr indent="0"/>
            <a:endParaRPr lang="da-DK" sz="2000" dirty="0">
              <a:solidFill>
                <a:srgbClr val="292668"/>
              </a:solidFill>
            </a:endParaRPr>
          </a:p>
          <a:p>
            <a:r>
              <a:rPr lang="da-DK" sz="2200" dirty="0">
                <a:solidFill>
                  <a:srgbClr val="292668"/>
                </a:solidFill>
              </a:rPr>
              <a:t>👩‍⚕️ </a:t>
            </a:r>
            <a:r>
              <a:rPr lang="da-DK" sz="2200" b="1" dirty="0">
                <a:solidFill>
                  <a:srgbClr val="292668"/>
                </a:solidFill>
              </a:rPr>
              <a:t>Consulta a un profesional </a:t>
            </a:r>
            <a:r>
              <a:rPr lang="da-DK" sz="2200" b="1" dirty="0" err="1">
                <a:solidFill>
                  <a:srgbClr val="292668"/>
                </a:solidFill>
              </a:rPr>
              <a:t>sanitario</a:t>
            </a:r>
            <a:endParaRPr lang="da-DK" sz="2200" dirty="0"/>
          </a:p>
          <a:p>
            <a:r>
              <a:rPr lang="da-DK" sz="2200" b="1" dirty="0">
                <a:solidFill>
                  <a:srgbClr val="292668"/>
                </a:solidFill>
              </a:rPr>
              <a:t>La IA puede medir, pero son los seres </a:t>
            </a:r>
            <a:r>
              <a:rPr lang="da-DK" sz="2200" b="1">
                <a:solidFill>
                  <a:srgbClr val="292668"/>
                </a:solidFill>
              </a:rPr>
              <a:t>humanos quienes deben </a:t>
            </a:r>
            <a:r>
              <a:rPr lang="da-DK" sz="2200" b="1" dirty="0">
                <a:solidFill>
                  <a:srgbClr val="292668"/>
                </a:solidFill>
              </a:rPr>
              <a:t>interpretar y decidir.</a:t>
            </a:r>
            <a:endParaRPr lang="da-DK" sz="2200" dirty="0"/>
          </a:p>
          <a:p>
            <a:pPr marL="0" indent="0">
              <a:lnSpc>
                <a:spcPct val="150000"/>
              </a:lnSpc>
              <a:spcBef>
                <a:spcPct val="0"/>
              </a:spcBef>
              <a:spcAft>
                <a:spcPct val="0"/>
              </a:spcAft>
              <a:buClrTx/>
              <a:buSzTx/>
            </a:pPr>
            <a:endParaRPr lang="da-DK" alt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628;p99">
            <a:extLst>
              <a:ext uri="{FF2B5EF4-FFF2-40B4-BE49-F238E27FC236}">
                <a16:creationId xmlns:a16="http://schemas.microsoft.com/office/drawing/2014/main" id="{9F9F5C6B-58A3-422E-7A0F-A1335A567414}"/>
              </a:ext>
            </a:extLst>
          </p:cNvPr>
          <p:cNvSpPr txBox="1"/>
          <p:nvPr/>
        </p:nvSpPr>
        <p:spPr>
          <a:xfrm>
            <a:off x="4660314" y="210759"/>
            <a:ext cx="8077278" cy="726131"/>
          </a:xfrm>
          <a:prstGeom prst="rect">
            <a:avLst/>
          </a:prstGeom>
          <a:noFill/>
          <a:ln>
            <a:noFill/>
          </a:ln>
        </p:spPr>
        <p:txBody>
          <a:bodyPr spcFirstLastPara="1" wrap="square" lIns="91425" tIns="45700" rIns="91425" bIns="45700" anchor="t" anchorCtr="0">
            <a:noAutofit/>
          </a:bodyPr>
          <a:lstStyle/>
          <a:p>
            <a:pPr>
              <a:lnSpc>
                <a:spcPct val="103333"/>
              </a:lnSpc>
            </a:pPr>
            <a:r>
              <a:rPr lang="da-DK" sz="3600" b="1" dirty="0">
                <a:solidFill>
                  <a:srgbClr val="242B62"/>
                </a:solidFill>
                <a:latin typeface="Calibri"/>
                <a:ea typeface="Calibri"/>
                <a:cs typeface="Calibri"/>
                <a:sym typeface="Calibri"/>
              </a:rPr>
              <a:t>¿</a:t>
            </a:r>
            <a:r>
              <a:rPr lang="da-DK" sz="3600" b="1" dirty="0" err="1">
                <a:solidFill>
                  <a:srgbClr val="242B62"/>
                </a:solidFill>
                <a:latin typeface="Calibri"/>
                <a:ea typeface="Calibri"/>
                <a:cs typeface="Calibri"/>
                <a:sym typeface="Calibri"/>
              </a:rPr>
              <a:t>Cuándo </a:t>
            </a:r>
            <a:r>
              <a:rPr lang="da-DK" sz="3600" b="1" dirty="0">
                <a:solidFill>
                  <a:srgbClr val="242B62"/>
                </a:solidFill>
                <a:latin typeface="Calibri"/>
                <a:ea typeface="Calibri"/>
                <a:cs typeface="Calibri"/>
                <a:sym typeface="Calibri"/>
              </a:rPr>
              <a:t>no </a:t>
            </a:r>
            <a:r>
              <a:rPr lang="da-DK" sz="3600" b="1" dirty="0" err="1">
                <a:solidFill>
                  <a:srgbClr val="242B62"/>
                </a:solidFill>
                <a:latin typeface="Calibri"/>
                <a:ea typeface="Calibri"/>
                <a:cs typeface="Calibri"/>
                <a:sym typeface="Calibri"/>
              </a:rPr>
              <a:t>debo </a:t>
            </a:r>
            <a:r>
              <a:rPr lang="da-DK" sz="3600" b="1" err="1">
                <a:solidFill>
                  <a:srgbClr val="242B62"/>
                </a:solidFill>
                <a:latin typeface="Calibri"/>
                <a:ea typeface="Calibri"/>
                <a:cs typeface="Calibri"/>
                <a:sym typeface="Calibri"/>
              </a:rPr>
              <a:t>confiar </a:t>
            </a:r>
            <a:r>
              <a:rPr lang="da-DK" sz="3600" b="1">
                <a:solidFill>
                  <a:srgbClr val="242B62"/>
                </a:solidFill>
                <a:latin typeface="Calibri"/>
                <a:ea typeface="Calibri"/>
                <a:cs typeface="Calibri"/>
                <a:sym typeface="Calibri"/>
              </a:rPr>
              <a:t>solo </a:t>
            </a:r>
            <a:r>
              <a:rPr lang="da-DK" sz="3600" b="1" dirty="0">
                <a:solidFill>
                  <a:srgbClr val="242B62"/>
                </a:solidFill>
                <a:latin typeface="Calibri"/>
                <a:ea typeface="Calibri"/>
                <a:cs typeface="Calibri"/>
                <a:sym typeface="Calibri"/>
              </a:rPr>
              <a:t>en la IA?</a:t>
            </a:r>
            <a:endParaRPr lang="da-DK" sz="3600" b="1">
              <a:latin typeface="Calibri"/>
              <a:ea typeface="Calibri"/>
              <a:cs typeface="Calibri"/>
            </a:endParaRPr>
          </a:p>
        </p:txBody>
      </p:sp>
    </p:spTree>
    <p:extLst>
      <p:ext uri="{BB962C8B-B14F-4D97-AF65-F5344CB8AC3E}">
        <p14:creationId xmlns:p14="http://schemas.microsoft.com/office/powerpoint/2010/main" val="503816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07"/>
          <p:cNvSpPr txBox="1">
            <a:spLocks noGrp="1"/>
          </p:cNvSpPr>
          <p:nvPr>
            <p:ph type="body" idx="1"/>
          </p:nvPr>
        </p:nvSpPr>
        <p:spPr>
          <a:xfrm>
            <a:off x="3141441" y="172735"/>
            <a:ext cx="6128571" cy="869262"/>
          </a:xfrm>
          <a:prstGeom prst="rect">
            <a:avLst/>
          </a:prstGeom>
          <a:noFill/>
          <a:ln>
            <a:noFill/>
          </a:ln>
        </p:spPr>
        <p:txBody>
          <a:bodyPr spcFirstLastPara="1" wrap="square" lIns="91425" tIns="45700" rIns="91425" bIns="45700" anchor="ctr" anchorCtr="0">
            <a:normAutofit/>
          </a:bodyPr>
          <a:lstStyle/>
          <a:p>
            <a:pPr marL="0" lvl="0" indent="0" algn="ctr" rtl="0">
              <a:lnSpc>
                <a:spcPct val="103333"/>
              </a:lnSpc>
              <a:spcBef>
                <a:spcPts val="0"/>
              </a:spcBef>
              <a:spcAft>
                <a:spcPts val="0"/>
              </a:spcAft>
              <a:buSzPts val="3000"/>
              <a:buNone/>
            </a:pPr>
            <a:r>
              <a:rPr lang="en-US" sz="3600" b="1" dirty="0">
                <a:solidFill>
                  <a:srgbClr val="292668"/>
                </a:solidFill>
              </a:rPr>
              <a:t>Reglas de oro</a:t>
            </a:r>
            <a:endParaRPr sz="3600" b="1" dirty="0">
              <a:solidFill>
                <a:srgbClr val="292668"/>
              </a:solidFill>
            </a:endParaRPr>
          </a:p>
        </p:txBody>
      </p:sp>
      <p:sp>
        <p:nvSpPr>
          <p:cNvPr id="717" name="Google Shape;717;p107"/>
          <p:cNvSpPr txBox="1">
            <a:spLocks noGrp="1"/>
          </p:cNvSpPr>
          <p:nvPr>
            <p:ph type="body" idx="2"/>
          </p:nvPr>
        </p:nvSpPr>
        <p:spPr>
          <a:xfrm>
            <a:off x="2980945" y="1335024"/>
            <a:ext cx="6453660" cy="2950219"/>
          </a:xfrm>
          <a:prstGeom prst="rect">
            <a:avLst/>
          </a:prstGeom>
          <a:noFill/>
          <a:ln>
            <a:noFill/>
          </a:ln>
        </p:spPr>
        <p:txBody>
          <a:bodyPr spcFirstLastPara="1" wrap="square" lIns="91425" tIns="45700" rIns="91425" bIns="45700" anchor="t" anchorCtr="0">
            <a:noAutofit/>
          </a:bodyPr>
          <a:lstStyle/>
          <a:p>
            <a:pPr marL="457200" lvl="0" indent="-457200" algn="ctr" rtl="0">
              <a:lnSpc>
                <a:spcPct val="200000"/>
              </a:lnSpc>
              <a:spcBef>
                <a:spcPts val="0"/>
              </a:spcBef>
              <a:spcAft>
                <a:spcPts val="0"/>
              </a:spcAft>
              <a:buSzPts val="2400"/>
              <a:buFont typeface="Noto Sans Symbols"/>
              <a:buChar char="✔"/>
            </a:pPr>
            <a:r>
              <a:rPr lang="en-US" sz="3000" dirty="0"/>
              <a:t>Tú decides</a:t>
            </a:r>
            <a:r>
              <a:rPr lang="en-US" sz="3000" b="0" dirty="0"/>
              <a:t>, no la aplicación</a:t>
            </a:r>
            <a:endParaRPr dirty="0"/>
          </a:p>
          <a:p>
            <a:pPr marL="457200" lvl="0" indent="-457200" algn="ctr" rtl="0">
              <a:lnSpc>
                <a:spcPct val="200000"/>
              </a:lnSpc>
              <a:spcBef>
                <a:spcPts val="0"/>
              </a:spcBef>
              <a:spcAft>
                <a:spcPts val="0"/>
              </a:spcAft>
              <a:buSzPts val="2400"/>
              <a:buFont typeface="Noto Sans Symbols"/>
              <a:buChar char="✔"/>
            </a:pPr>
            <a:r>
              <a:rPr lang="en-US" sz="3000" b="0" dirty="0"/>
              <a:t>La IA ayuda, pero no decide</a:t>
            </a:r>
            <a:endParaRPr dirty="0"/>
          </a:p>
          <a:p>
            <a:pPr marL="457200" lvl="0" indent="-457200" algn="ctr" rtl="0">
              <a:lnSpc>
                <a:spcPct val="200000"/>
              </a:lnSpc>
              <a:spcBef>
                <a:spcPts val="0"/>
              </a:spcBef>
              <a:spcAft>
                <a:spcPts val="0"/>
              </a:spcAft>
              <a:buSzPts val="2400"/>
              <a:buFont typeface="Noto Sans Symbols"/>
              <a:buChar char="✔"/>
            </a:pPr>
            <a:r>
              <a:rPr lang="en-US" sz="3000" b="0" dirty="0"/>
              <a:t>Los datos muestran, pero no explican </a:t>
            </a:r>
            <a:endParaRPr dirty="0"/>
          </a:p>
          <a:p>
            <a:pPr marL="457200" lvl="0" indent="-457200" algn="ctr" rtl="0">
              <a:lnSpc>
                <a:spcPct val="200000"/>
              </a:lnSpc>
              <a:spcBef>
                <a:spcPts val="0"/>
              </a:spcBef>
              <a:spcAft>
                <a:spcPts val="0"/>
              </a:spcAft>
              <a:buSzPts val="2400"/>
              <a:buFont typeface="Noto Sans Symbols"/>
              <a:buChar char="✔"/>
            </a:pPr>
            <a:r>
              <a:rPr lang="en-US" sz="3000" b="0" dirty="0"/>
              <a:t>En caso de duda → </a:t>
            </a:r>
            <a:r>
              <a:rPr lang="en-US" sz="3000" dirty="0"/>
              <a:t>habla con una persona </a:t>
            </a:r>
            <a:endParaRPr sz="3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079946-56F0-5775-9518-5E3E3DB765F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611757" y="3429000"/>
            <a:ext cx="5790676"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740965" y="3481298"/>
            <a:ext cx="5661468"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IA: recordatorios asistidos y seguimiento de la actividad </a:t>
            </a:r>
          </a:p>
        </p:txBody>
      </p:sp>
    </p:spTree>
    <p:extLst>
      <p:ext uri="{BB962C8B-B14F-4D97-AF65-F5344CB8AC3E}">
        <p14:creationId xmlns:p14="http://schemas.microsoft.com/office/powerpoint/2010/main" val="3559636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Sigue nuestro recorrido</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369214"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Enhorabuena,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acabas de completar todo el curso de </a:t>
            </a:r>
            <a:r>
              <a:rPr kumimoji="0" lang="en-IE" sz="3200" b="0" i="0" u="none" strike="noStrike" kern="1200" cap="none" spc="0" normalizeH="0" baseline="0" noProof="0">
                <a:ln>
                  <a:noFill/>
                </a:ln>
                <a:solidFill>
                  <a:srgbClr val="292668"/>
                </a:solidFill>
                <a:effectLst/>
                <a:uLnTx/>
                <a:uFillTx/>
                <a:latin typeface="Calibri" panose="020F0502020204030204"/>
                <a:ea typeface="+mn-ea"/>
                <a:cs typeface="+mn-cs"/>
              </a:rPr>
              <a:t>formación “IA para seniors”.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0" i="0" u="none" strike="noStrike" kern="1200" cap="none" spc="0" normalizeH="0" baseline="0" noProof="0">
                <a:ln>
                  <a:noFill/>
                </a:ln>
                <a:solidFill>
                  <a:srgbClr val="292668"/>
                </a:solidFill>
                <a:effectLst/>
                <a:uLnTx/>
                <a:uFillTx/>
                <a:latin typeface="Calibri" panose="020F0502020204030204"/>
                <a:ea typeface="+mn-ea"/>
                <a:cs typeface="+mn-cs"/>
              </a:rPr>
              <a:t>Recuerda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descargar la </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Guía digital del alumno,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que te servirá de apoyo en el uso diario de las herramientas de IA.</a:t>
            </a:r>
          </a:p>
        </p:txBody>
      </p:sp>
    </p:spTree>
    <p:extLst>
      <p:ext uri="{BB962C8B-B14F-4D97-AF65-F5344CB8AC3E}">
        <p14:creationId xmlns:p14="http://schemas.microsoft.com/office/powerpoint/2010/main" val="31640733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27"/>
          <p:cNvSpPr txBox="1">
            <a:spLocks noGrp="1"/>
          </p:cNvSpPr>
          <p:nvPr>
            <p:ph type="body" idx="1"/>
          </p:nvPr>
        </p:nvSpPr>
        <p:spPr>
          <a:xfrm>
            <a:off x="5629636" y="6121533"/>
            <a:ext cx="602174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242B62"/>
              </a:buClr>
              <a:buSzPts val="3000"/>
              <a:buNone/>
            </a:pPr>
            <a:r>
              <a:rPr lang="en-US" sz="3000"/>
              <a:t>www.ai4seniorsproject.eu</a:t>
            </a:r>
            <a:endParaRPr/>
          </a:p>
          <a:p>
            <a:pPr marL="0" lvl="0" indent="0" algn="r" rtl="0">
              <a:lnSpc>
                <a:spcPct val="100000"/>
              </a:lnSpc>
              <a:spcBef>
                <a:spcPts val="0"/>
              </a:spcBef>
              <a:spcAft>
                <a:spcPts val="0"/>
              </a:spcAft>
              <a:buClr>
                <a:srgbClr val="242B62"/>
              </a:buClr>
              <a:buSzPts val="2400"/>
              <a:buNone/>
            </a:pPr>
            <a:endParaRPr>
              <a:solidFill>
                <a:srgbClr val="404040"/>
              </a:solidFill>
            </a:endParaRPr>
          </a:p>
        </p:txBody>
      </p:sp>
      <p:sp>
        <p:nvSpPr>
          <p:cNvPr id="724" name="Google Shape;724;p27"/>
          <p:cNvSpPr txBox="1">
            <a:spLocks noGrp="1"/>
          </p:cNvSpPr>
          <p:nvPr>
            <p:ph type="body" idx="3"/>
          </p:nvPr>
        </p:nvSpPr>
        <p:spPr>
          <a:xfrm>
            <a:off x="6300216" y="461156"/>
            <a:ext cx="5502681" cy="786641"/>
          </a:xfrm>
          <a:prstGeom prst="rect">
            <a:avLst/>
          </a:prstGeom>
          <a:noFill/>
          <a:ln>
            <a:noFill/>
          </a:ln>
        </p:spPr>
        <p:txBody>
          <a:bodyPr spcFirstLastPara="1" wrap="square" lIns="91425" tIns="45700" rIns="91425" bIns="45700" anchor="t" anchorCtr="0">
            <a:normAutofit/>
          </a:bodyPr>
          <a:lstStyle/>
          <a:p>
            <a:r>
              <a:rPr lang="en-US" dirty="0"/>
              <a:t>Sigue </a:t>
            </a:r>
            <a:r>
              <a:rPr lang="en-US"/>
              <a:t>nuestro recorrido</a:t>
            </a:r>
            <a:endParaRPr lang="da-DK" dirty="0"/>
          </a:p>
          <a:p>
            <a:pPr algn="l"/>
            <a:endParaRPr lang="en-US" dirty="0"/>
          </a:p>
          <a:p>
            <a:endParaRPr lang="da-DK" dirty="0"/>
          </a:p>
          <a:p>
            <a:pPr marL="0" lvl="0" indent="0" algn="r">
              <a:lnSpc>
                <a:spcPct val="90000"/>
              </a:lnSpc>
              <a:spcBef>
                <a:spcPts val="0"/>
              </a:spcBef>
              <a:spcAft>
                <a:spcPts val="0"/>
              </a:spcAft>
              <a:buSzPts val="3600"/>
              <a:buNone/>
            </a:pPr>
            <a:endParaRPr lang="en-US" dirty="0"/>
          </a:p>
        </p:txBody>
      </p:sp>
      <p:pic>
        <p:nvPicPr>
          <p:cNvPr id="725" name="Google Shape;725;p27" descr="A group of people standing in a line&#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0" y="3154017"/>
            <a:ext cx="12192000" cy="2571163"/>
          </a:xfrm>
          <a:prstGeom prst="rect">
            <a:avLst/>
          </a:prstGeom>
          <a:solidFill>
            <a:srgbClr val="D8D8D8"/>
          </a:solidFill>
          <a:ln>
            <a:noFill/>
          </a:ln>
        </p:spPr>
      </p:pic>
      <p:pic>
        <p:nvPicPr>
          <p:cNvPr id="726" name="Google Shape;726;p27"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9881740" y="2376597"/>
            <a:ext cx="3845287" cy="3119494"/>
          </a:xfrm>
          <a:prstGeom prst="rect">
            <a:avLst/>
          </a:prstGeom>
          <a:noFill/>
          <a:ln>
            <a:noFill/>
          </a:ln>
        </p:spPr>
      </p:pic>
      <p:grpSp>
        <p:nvGrpSpPr>
          <p:cNvPr id="727" name="Google Shape;727;p27"/>
          <p:cNvGrpSpPr/>
          <p:nvPr/>
        </p:nvGrpSpPr>
        <p:grpSpPr>
          <a:xfrm>
            <a:off x="10593573" y="1428598"/>
            <a:ext cx="485112" cy="485112"/>
            <a:chOff x="1950027" y="2499889"/>
            <a:chExt cx="850463" cy="850463"/>
          </a:xfrm>
        </p:grpSpPr>
        <p:sp>
          <p:nvSpPr>
            <p:cNvPr id="728" name="Google Shape;728;p2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9" name="Google Shape;729;p27"/>
            <p:cNvGrpSpPr/>
            <p:nvPr/>
          </p:nvGrpSpPr>
          <p:grpSpPr>
            <a:xfrm>
              <a:off x="2107521" y="2657382"/>
              <a:ext cx="535476" cy="535477"/>
              <a:chOff x="2107521" y="2657382"/>
              <a:chExt cx="535476" cy="535477"/>
            </a:xfrm>
          </p:grpSpPr>
          <p:sp>
            <p:nvSpPr>
              <p:cNvPr id="730" name="Google Shape;730;p2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1" name="Google Shape;731;p2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2" name="Google Shape;732;p2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33" name="Google Shape;733;p27"/>
          <p:cNvGrpSpPr/>
          <p:nvPr/>
        </p:nvGrpSpPr>
        <p:grpSpPr>
          <a:xfrm>
            <a:off x="11117171" y="1428598"/>
            <a:ext cx="485112" cy="485470"/>
            <a:chOff x="-1196056" y="2499889"/>
            <a:chExt cx="850463" cy="851092"/>
          </a:xfrm>
        </p:grpSpPr>
        <p:sp>
          <p:nvSpPr>
            <p:cNvPr id="734" name="Google Shape;734;p2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5" name="Google Shape;735;p2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36" name="Google Shape;736;p27"/>
          <p:cNvGrpSpPr/>
          <p:nvPr/>
        </p:nvGrpSpPr>
        <p:grpSpPr>
          <a:xfrm>
            <a:off x="10069975" y="1428598"/>
            <a:ext cx="485112" cy="485112"/>
            <a:chOff x="3094393" y="4759137"/>
            <a:chExt cx="1074283" cy="1074283"/>
          </a:xfrm>
        </p:grpSpPr>
        <p:sp>
          <p:nvSpPr>
            <p:cNvPr id="737" name="Google Shape;737;p27"/>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38" name="Google Shape;738;p27"/>
            <p:cNvGrpSpPr/>
            <p:nvPr/>
          </p:nvGrpSpPr>
          <p:grpSpPr>
            <a:xfrm>
              <a:off x="3303016" y="4946695"/>
              <a:ext cx="685139" cy="655838"/>
              <a:chOff x="3303016" y="4946695"/>
              <a:chExt cx="685139" cy="655838"/>
            </a:xfrm>
          </p:grpSpPr>
          <p:sp>
            <p:nvSpPr>
              <p:cNvPr id="739" name="Google Shape;739;p27"/>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27"/>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27"/>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
          <p:cNvSpPr txBox="1">
            <a:spLocks noGrp="1"/>
          </p:cNvSpPr>
          <p:nvPr>
            <p:ph type="body" idx="2"/>
          </p:nvPr>
        </p:nvSpPr>
        <p:spPr>
          <a:xfrm>
            <a:off x="477079" y="2241417"/>
            <a:ext cx="10619546" cy="4021291"/>
          </a:xfrm>
          <a:prstGeom prst="rect">
            <a:avLst/>
          </a:prstGeom>
          <a:noFill/>
          <a:ln>
            <a:noFill/>
          </a:ln>
        </p:spPr>
        <p:txBody>
          <a:bodyPr spcFirstLastPara="1" wrap="square" lIns="91425" tIns="45700" rIns="91425" bIns="45700" anchor="t" anchorCtr="0">
            <a:noAutofit/>
          </a:bodyPr>
          <a:lstStyle/>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La IA es una tecnología que permite a los ordenadores aprender a partir de datos y realizar tareas que normalmente requieren el pensamiento humano. (Haz clic en este enlace para ver un </a:t>
            </a:r>
            <a:r>
              <a:rPr lang="en-US" sz="2200" b="1" dirty="0">
                <a:solidFill>
                  <a:srgbClr val="292668"/>
                </a:solidFill>
                <a:latin typeface="Calibri"/>
                <a:ea typeface="Calibri"/>
                <a:cs typeface="Calibri"/>
                <a:sym typeface="Calibri"/>
                <a:hlinkClick r:id="rId3"/>
              </a:rPr>
              <a:t>breve vídeo </a:t>
            </a:r>
            <a:r>
              <a:rPr lang="en-US" sz="2200" dirty="0">
                <a:solidFill>
                  <a:srgbClr val="292668"/>
                </a:solidFill>
                <a:latin typeface="Calibri"/>
                <a:ea typeface="Calibri"/>
                <a:cs typeface="Calibri"/>
                <a:sym typeface="Calibri"/>
              </a:rPr>
              <a:t>en el que se explica qué es la IA</a:t>
            </a:r>
            <a:r>
              <a:rPr lang="en-US" sz="2200" dirty="0">
                <a:solidFill>
                  <a:srgbClr val="292668"/>
                </a:solidFill>
              </a:rPr>
              <a:t>)</a:t>
            </a:r>
            <a:r>
              <a:rPr lang="en-US" sz="2200" dirty="0">
                <a:solidFill>
                  <a:srgbClr val="292668"/>
                </a:solidFill>
                <a:latin typeface="Calibri"/>
                <a:ea typeface="Calibri"/>
                <a:cs typeface="Calibri"/>
                <a:sym typeface="Calibri"/>
              </a:rPr>
              <a:t> </a:t>
            </a:r>
          </a:p>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Esto podría incluir, por ejemplo, comprender el lenguaje, </a:t>
            </a:r>
            <a:r>
              <a:rPr lang="en-US" sz="2200" dirty="0" err="1">
                <a:solidFill>
                  <a:srgbClr val="292668"/>
                </a:solidFill>
                <a:latin typeface="Calibri"/>
                <a:ea typeface="Calibri"/>
                <a:cs typeface="Calibri"/>
                <a:sym typeface="Calibri"/>
              </a:rPr>
              <a:t>reconocer </a:t>
            </a:r>
            <a:r>
              <a:rPr lang="en-US" sz="2200" dirty="0">
                <a:solidFill>
                  <a:srgbClr val="292668"/>
                </a:solidFill>
                <a:latin typeface="Calibri"/>
                <a:ea typeface="Calibri"/>
                <a:cs typeface="Calibri"/>
                <a:sym typeface="Calibri"/>
              </a:rPr>
              <a:t>imágenes, identificar patrones, sugerir soluciones o generar texto, sonido e imágenes.</a:t>
            </a:r>
            <a:endParaRPr sz="2200" dirty="0"/>
          </a:p>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En lo que respecta a los recordatorios y al seguimiento de la actividad, </a:t>
            </a:r>
            <a:r>
              <a:rPr lang="en-US" sz="2200" b="1" dirty="0">
                <a:solidFill>
                  <a:srgbClr val="292668"/>
                </a:solidFill>
                <a:latin typeface="Calibri"/>
                <a:ea typeface="Calibri"/>
                <a:cs typeface="Calibri"/>
                <a:sym typeface="Calibri"/>
              </a:rPr>
              <a:t>la IA puede utilizarse para comprender los hábitos del usuario </a:t>
            </a:r>
            <a:r>
              <a:rPr lang="en-US" sz="2200" dirty="0">
                <a:solidFill>
                  <a:srgbClr val="292668"/>
                </a:solidFill>
                <a:latin typeface="Calibri"/>
                <a:ea typeface="Calibri"/>
                <a:cs typeface="Calibri"/>
                <a:sym typeface="Calibri"/>
              </a:rPr>
              <a:t>y </a:t>
            </a:r>
            <a:r>
              <a:rPr lang="en-US" sz="2200" dirty="0" err="1">
                <a:solidFill>
                  <a:srgbClr val="292668"/>
                </a:solidFill>
                <a:latin typeface="Calibri"/>
                <a:ea typeface="Calibri"/>
                <a:cs typeface="Calibri"/>
                <a:sym typeface="Calibri"/>
              </a:rPr>
              <a:t>personalizar</a:t>
            </a:r>
            <a:r>
              <a:rPr lang="en-US" sz="2200" dirty="0">
                <a:solidFill>
                  <a:srgbClr val="292668"/>
                </a:solidFill>
                <a:latin typeface="Calibri"/>
                <a:ea typeface="Calibri"/>
                <a:cs typeface="Calibri"/>
                <a:sym typeface="Calibri"/>
              </a:rPr>
              <a:t> </a:t>
            </a:r>
            <a:r>
              <a:rPr lang="en-US" sz="2200" dirty="0" err="1">
                <a:solidFill>
                  <a:srgbClr val="292668"/>
                </a:solidFill>
                <a:latin typeface="Calibri"/>
                <a:ea typeface="Calibri"/>
                <a:cs typeface="Calibri"/>
                <a:sym typeface="Calibri"/>
              </a:rPr>
              <a:t>los</a:t>
            </a:r>
            <a:r>
              <a:rPr lang="en-US" sz="2200" dirty="0">
                <a:solidFill>
                  <a:srgbClr val="292668"/>
                </a:solidFill>
                <a:latin typeface="Calibri"/>
                <a:ea typeface="Calibri"/>
                <a:cs typeface="Calibri"/>
                <a:sym typeface="Calibri"/>
              </a:rPr>
              <a:t> recordatorios, de modo que se muestren en los momentos más relevantes (o habituales).</a:t>
            </a:r>
            <a:endParaRPr sz="2200" dirty="0"/>
          </a:p>
          <a:p>
            <a:pPr marL="285750" lvl="0" indent="-285750" rtl="0">
              <a:lnSpc>
                <a:spcPct val="100000"/>
              </a:lnSpc>
              <a:spcBef>
                <a:spcPts val="0"/>
              </a:spcBef>
              <a:spcAft>
                <a:spcPts val="600"/>
              </a:spcAft>
              <a:buClr>
                <a:srgbClr val="292668"/>
              </a:buClr>
              <a:buSzPts val="2000"/>
              <a:buFont typeface="Calibri"/>
              <a:buChar char="→"/>
            </a:pPr>
            <a:r>
              <a:rPr lang="en-US" sz="2200" b="1" dirty="0">
                <a:solidFill>
                  <a:srgbClr val="292668"/>
                </a:solidFill>
                <a:latin typeface="Calibri"/>
                <a:ea typeface="Calibri"/>
                <a:cs typeface="Calibri"/>
                <a:sym typeface="Calibri"/>
              </a:rPr>
              <a:t>La IA también puede ayudar a registrar y </a:t>
            </a:r>
            <a:r>
              <a:rPr lang="en-US" sz="2200" b="1" dirty="0" err="1">
                <a:solidFill>
                  <a:srgbClr val="292668"/>
                </a:solidFill>
                <a:latin typeface="Calibri"/>
                <a:ea typeface="Calibri"/>
                <a:cs typeface="Calibri"/>
                <a:sym typeface="Calibri"/>
              </a:rPr>
              <a:t>analizar</a:t>
            </a:r>
            <a:r>
              <a:rPr lang="en-US" sz="2200" b="1" dirty="0">
                <a:solidFill>
                  <a:srgbClr val="292668"/>
                </a:solidFill>
                <a:latin typeface="Calibri"/>
                <a:ea typeface="Calibri"/>
                <a:cs typeface="Calibri"/>
                <a:sym typeface="Calibri"/>
              </a:rPr>
              <a:t> actividades diarias </a:t>
            </a:r>
            <a:r>
              <a:rPr lang="en-US" sz="2200" dirty="0">
                <a:solidFill>
                  <a:srgbClr val="292668"/>
                </a:solidFill>
                <a:latin typeface="Calibri"/>
                <a:ea typeface="Calibri"/>
                <a:cs typeface="Calibri"/>
                <a:sym typeface="Calibri"/>
              </a:rPr>
              <a:t>como el sueño, el ejercicio y las rutinas, así como a detectar patrones </a:t>
            </a:r>
            <a:r>
              <a:rPr lang="en-US" sz="2200" dirty="0" err="1">
                <a:solidFill>
                  <a:srgbClr val="292668"/>
                </a:solidFill>
                <a:latin typeface="Calibri"/>
                <a:ea typeface="Calibri"/>
                <a:cs typeface="Calibri"/>
                <a:sym typeface="Calibri"/>
              </a:rPr>
              <a:t>que</a:t>
            </a:r>
            <a:r>
              <a:rPr lang="en-US" sz="2200" dirty="0">
                <a:solidFill>
                  <a:srgbClr val="292668"/>
                </a:solidFill>
                <a:latin typeface="Calibri"/>
                <a:ea typeface="Calibri"/>
                <a:cs typeface="Calibri"/>
                <a:sym typeface="Calibri"/>
              </a:rPr>
              <a:t> </a:t>
            </a:r>
            <a:r>
              <a:rPr lang="en-US" sz="2200" dirty="0" err="1">
                <a:solidFill>
                  <a:srgbClr val="292668"/>
                </a:solidFill>
                <a:latin typeface="Calibri"/>
                <a:ea typeface="Calibri"/>
                <a:cs typeface="Calibri"/>
                <a:sym typeface="Calibri"/>
              </a:rPr>
              <a:t>estructuren</a:t>
            </a:r>
            <a:r>
              <a:rPr lang="en-US" sz="2200" dirty="0">
                <a:solidFill>
                  <a:srgbClr val="292668"/>
                </a:solidFill>
                <a:latin typeface="Calibri"/>
                <a:ea typeface="Calibri"/>
                <a:cs typeface="Calibri"/>
                <a:sym typeface="Calibri"/>
              </a:rPr>
              <a:t> la vida cotidiana. Aunque la IA puede resultar muy útil, no </a:t>
            </a:r>
            <a:r>
              <a:rPr lang="en-US" sz="2200" dirty="0" err="1">
                <a:solidFill>
                  <a:srgbClr val="292668"/>
                </a:solidFill>
                <a:latin typeface="Calibri"/>
                <a:ea typeface="Calibri"/>
                <a:cs typeface="Calibri"/>
                <a:sym typeface="Calibri"/>
              </a:rPr>
              <a:t>comprende</a:t>
            </a:r>
            <a:r>
              <a:rPr lang="en-US" sz="2200" dirty="0">
                <a:solidFill>
                  <a:srgbClr val="292668"/>
                </a:solidFill>
                <a:latin typeface="Calibri"/>
                <a:ea typeface="Calibri"/>
                <a:cs typeface="Calibri"/>
                <a:sym typeface="Calibri"/>
              </a:rPr>
              <a:t> el mundo </a:t>
            </a:r>
            <a:r>
              <a:rPr lang="en-US" sz="2200" dirty="0" err="1">
                <a:solidFill>
                  <a:srgbClr val="292668"/>
                </a:solidFill>
                <a:latin typeface="Calibri"/>
                <a:ea typeface="Calibri"/>
                <a:cs typeface="Calibri"/>
                <a:sym typeface="Calibri"/>
              </a:rPr>
              <a:t>como</a:t>
            </a:r>
            <a:r>
              <a:rPr lang="en-US" sz="2200" dirty="0">
                <a:solidFill>
                  <a:srgbClr val="292668"/>
                </a:solidFill>
                <a:latin typeface="Calibri"/>
                <a:ea typeface="Calibri"/>
                <a:cs typeface="Calibri"/>
                <a:sym typeface="Calibri"/>
              </a:rPr>
              <a:t> </a:t>
            </a:r>
            <a:r>
              <a:rPr lang="en-US" sz="2200" dirty="0" err="1">
                <a:solidFill>
                  <a:srgbClr val="292668"/>
                </a:solidFill>
                <a:latin typeface="Calibri"/>
                <a:ea typeface="Calibri"/>
                <a:cs typeface="Calibri"/>
                <a:sym typeface="Calibri"/>
              </a:rPr>
              <a:t>nosotros</a:t>
            </a:r>
            <a:r>
              <a:rPr lang="en-US" sz="2200" dirty="0">
                <a:solidFill>
                  <a:srgbClr val="292668"/>
                </a:solidFill>
                <a:latin typeface="Calibri"/>
                <a:ea typeface="Calibri"/>
                <a:cs typeface="Calibri"/>
                <a:sym typeface="Calibri"/>
              </a:rPr>
              <a:t> y, por lo tanto, puede cometer errores o verse influida por datos erróneos.</a:t>
            </a:r>
            <a:endParaRPr sz="2200" dirty="0">
              <a:solidFill>
                <a:srgbClr val="292668"/>
              </a:solidFill>
              <a:latin typeface="Calibri"/>
              <a:ea typeface="Calibri"/>
              <a:cs typeface="Calibri"/>
              <a:sym typeface="Calibri"/>
            </a:endParaRPr>
          </a:p>
        </p:txBody>
      </p:sp>
      <p:pic>
        <p:nvPicPr>
          <p:cNvPr id="223" name="Google Shape;223;p4"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5552716">
            <a:off x="10269355" y="977896"/>
            <a:ext cx="3845287" cy="3119494"/>
          </a:xfrm>
          <a:prstGeom prst="rect">
            <a:avLst/>
          </a:prstGeom>
          <a:noFill/>
          <a:ln>
            <a:noFill/>
          </a:ln>
        </p:spPr>
      </p:pic>
      <p:sp>
        <p:nvSpPr>
          <p:cNvPr id="224" name="Google Shape;224;p4"/>
          <p:cNvSpPr txBox="1">
            <a:spLocks noGrp="1"/>
          </p:cNvSpPr>
          <p:nvPr>
            <p:ph type="body" idx="1"/>
          </p:nvPr>
        </p:nvSpPr>
        <p:spPr>
          <a:xfrm>
            <a:off x="844128" y="423710"/>
            <a:ext cx="6575839" cy="120028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3600"/>
              <a:buFont typeface="Calibri"/>
              <a:buNone/>
            </a:pPr>
            <a:r>
              <a:rPr lang="en-US" b="1" dirty="0">
                <a:solidFill>
                  <a:srgbClr val="292668"/>
                </a:solidFill>
              </a:rPr>
              <a:t>Repasemos qué es la IA o inteligencia artificial…</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2"/>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096000" y="0"/>
            <a:ext cx="5348742" cy="6858000"/>
          </a:xfrm>
          <a:prstGeom prst="rect">
            <a:avLst/>
          </a:prstGeom>
          <a:solidFill>
            <a:srgbClr val="D8D8D8"/>
          </a:solidFill>
          <a:ln>
            <a:noFill/>
          </a:ln>
        </p:spPr>
      </p:pic>
      <p:sp>
        <p:nvSpPr>
          <p:cNvPr id="232" name="Google Shape;232;p12"/>
          <p:cNvSpPr txBox="1"/>
          <p:nvPr/>
        </p:nvSpPr>
        <p:spPr>
          <a:xfrm>
            <a:off x="5738" y="2989498"/>
            <a:ext cx="6625575" cy="3868501"/>
          </a:xfrm>
          <a:prstGeom prst="rect">
            <a:avLst/>
          </a:prstGeom>
          <a:solidFill>
            <a:srgbClr val="CA7BB3"/>
          </a:solidFill>
          <a:ln>
            <a:noFill/>
          </a:ln>
        </p:spPr>
        <p:txBody>
          <a:bodyPr spcFirstLastPara="1" wrap="square" lIns="91425" tIns="45700" rIns="91425" bIns="45700" anchor="t" anchorCtr="0">
            <a:noAutofit/>
          </a:bodyPr>
          <a:lstStyle/>
          <a:p>
            <a:pPr marL="288000" marR="0" lvl="0" algn="l" rtl="0">
              <a:lnSpc>
                <a:spcPct val="103333"/>
              </a:lnSpc>
              <a:spcAft>
                <a:spcPts val="1200"/>
              </a:spcAft>
              <a:buClr>
                <a:schemeClr val="lt1"/>
              </a:buClr>
              <a:buSzPts val="2400"/>
              <a:buFont typeface="Arial"/>
              <a:buNone/>
            </a:pP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Tu dispositivo recopila datos </a:t>
            </a:r>
            <a:r>
              <a:rPr lang="en-US" sz="2000" b="0" i="0" u="none" strike="noStrike" cap="none" dirty="0">
                <a:solidFill>
                  <a:schemeClr val="lt1"/>
                </a:solidFill>
                <a:latin typeface="Calibri"/>
                <a:ea typeface="Calibri"/>
                <a:cs typeface="Calibri"/>
                <a:sym typeface="Calibri"/>
              </a:rPr>
              <a:t>(pasos, tiempo, rutinas)</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La IA busca patrones </a:t>
            </a:r>
            <a:r>
              <a:rPr lang="en-US" sz="1900" b="0" i="0" u="none" strike="noStrike" cap="none" dirty="0">
                <a:solidFill>
                  <a:schemeClr val="lt1"/>
                </a:solidFill>
                <a:latin typeface="Calibri"/>
                <a:ea typeface="Calibri"/>
                <a:cs typeface="Calibri"/>
                <a:sym typeface="Calibri"/>
              </a:rPr>
              <a:t>(por ejemplo, que sueles salir a caminar a las 10 de la mañana)</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La IA te sugiere algo </a:t>
            </a:r>
            <a:r>
              <a:rPr lang="en-US" sz="2200" b="0" i="0" u="none" strike="noStrike" cap="none" dirty="0">
                <a:solidFill>
                  <a:schemeClr val="lt1"/>
                </a:solidFill>
                <a:latin typeface="Calibri"/>
                <a:ea typeface="Calibri"/>
                <a:cs typeface="Calibri"/>
                <a:sym typeface="Calibri"/>
              </a:rPr>
              <a:t>(p. ej., «Es hora de dar un paseo»)</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TÚ decides </a:t>
            </a:r>
            <a:r>
              <a:rPr lang="en-US" sz="2200" b="0" i="0" u="none" strike="noStrike" cap="none" dirty="0">
                <a:solidFill>
                  <a:schemeClr val="lt1"/>
                </a:solidFill>
                <a:latin typeface="Calibri"/>
                <a:ea typeface="Calibri"/>
                <a:cs typeface="Calibri"/>
                <a:sym typeface="Calibri"/>
              </a:rPr>
              <a:t>  (aceptar / cambiar / ignorar)</a:t>
            </a:r>
            <a:endParaRPr sz="2400" b="0" i="0" u="none" strike="noStrike" cap="none" dirty="0">
              <a:solidFill>
                <a:schemeClr val="lt1"/>
              </a:solidFill>
              <a:latin typeface="Calibri"/>
              <a:ea typeface="Calibri"/>
              <a:cs typeface="Calibri"/>
              <a:sym typeface="Calibri"/>
            </a:endParaRPr>
          </a:p>
          <a:p>
            <a:pPr marL="287655">
              <a:lnSpc>
                <a:spcPct val="103333"/>
              </a:lnSpc>
              <a:buClr>
                <a:schemeClr val="lt1"/>
              </a:buClr>
              <a:buSzPts val="2400"/>
            </a:pPr>
            <a:endParaRPr lang="en-US" sz="2400" b="1" i="1" dirty="0">
              <a:solidFill>
                <a:schemeClr val="lt1"/>
              </a:solidFill>
              <a:latin typeface="Calibri"/>
              <a:ea typeface="Calibri"/>
              <a:cs typeface="Calibri"/>
              <a:sym typeface="Calibri"/>
            </a:endParaRPr>
          </a:p>
          <a:p>
            <a:pPr marL="287655">
              <a:lnSpc>
                <a:spcPct val="103333"/>
              </a:lnSpc>
              <a:buSzPts val="2400"/>
            </a:pPr>
            <a:r>
              <a:rPr lang="en-US" sz="2400" b="1" i="1" dirty="0">
                <a:solidFill>
                  <a:schemeClr val="lt1"/>
                </a:solidFill>
                <a:latin typeface="Calibri"/>
                <a:ea typeface="Calibri"/>
                <a:cs typeface="Calibri"/>
                <a:sym typeface="Calibri"/>
              </a:rPr>
              <a:t>             </a:t>
            </a:r>
            <a:r>
              <a:rPr lang="en-US" sz="2400" b="1" i="1" u="none" strike="noStrike" cap="none" dirty="0">
                <a:solidFill>
                  <a:schemeClr val="lt1"/>
                </a:solidFill>
                <a:latin typeface="Calibri"/>
                <a:ea typeface="Calibri"/>
                <a:cs typeface="Calibri"/>
                <a:sym typeface="Calibri"/>
              </a:rPr>
              <a:t>La IA sugiere, pero NO decide</a:t>
            </a:r>
            <a:endParaRPr sz="2400" b="1" i="0" u="none" strike="noStrike" cap="none" dirty="0">
              <a:solidFill>
                <a:schemeClr val="lt1"/>
              </a:solidFill>
              <a:latin typeface="Calibri"/>
              <a:ea typeface="Calibri"/>
              <a:cs typeface="Calibri"/>
            </a:endParaRPr>
          </a:p>
        </p:txBody>
      </p:sp>
      <p:sp>
        <p:nvSpPr>
          <p:cNvPr id="4" name="TextBox 3">
            <a:extLst>
              <a:ext uri="{FF2B5EF4-FFF2-40B4-BE49-F238E27FC236}">
                <a16:creationId xmlns:a16="http://schemas.microsoft.com/office/drawing/2014/main" id="{575EAE4F-FE7A-C82E-01AA-A09FFBB5E034}"/>
              </a:ext>
            </a:extLst>
          </p:cNvPr>
          <p:cNvSpPr txBox="1"/>
          <p:nvPr/>
        </p:nvSpPr>
        <p:spPr>
          <a:xfrm>
            <a:off x="0" y="0"/>
            <a:ext cx="6625575" cy="2910114"/>
          </a:xfrm>
          <a:prstGeom prst="rect">
            <a:avLst/>
          </a:prstGeom>
          <a:solidFill>
            <a:srgbClr val="CA7BB3"/>
          </a:solidFill>
        </p:spPr>
        <p:txBody>
          <a:bodyPr wrap="square" rtlCol="0">
            <a:spAutoFit/>
          </a:bodyPr>
          <a:lstStyle/>
          <a:p>
            <a:endParaRPr lang="en-IE" dirty="0"/>
          </a:p>
        </p:txBody>
      </p:sp>
      <p:sp>
        <p:nvSpPr>
          <p:cNvPr id="230" name="Google Shape;230;p12"/>
          <p:cNvSpPr txBox="1">
            <a:spLocks noGrp="1"/>
          </p:cNvSpPr>
          <p:nvPr>
            <p:ph type="body" idx="1"/>
          </p:nvPr>
        </p:nvSpPr>
        <p:spPr>
          <a:xfrm>
            <a:off x="149087" y="129894"/>
            <a:ext cx="6390861"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3600"/>
              <a:buNone/>
            </a:pPr>
            <a:r>
              <a:rPr lang="en-US" sz="2800" b="1" dirty="0">
                <a:solidFill>
                  <a:srgbClr val="3E4474"/>
                </a:solidFill>
                <a:latin typeface="Calibri"/>
                <a:ea typeface="Calibri"/>
                <a:cs typeface="Calibri"/>
                <a:sym typeface="Calibri"/>
              </a:rPr>
              <a:t>Cómo funcionan los recordatorios de la IA</a:t>
            </a:r>
            <a:endParaRPr sz="2800" b="1" dirty="0">
              <a:solidFill>
                <a:srgbClr val="3E4474"/>
              </a:solidFill>
              <a:latin typeface="Calibri"/>
              <a:ea typeface="Calibri"/>
              <a:cs typeface="Calibri"/>
              <a:sym typeface="Calibri"/>
            </a:endParaRPr>
          </a:p>
        </p:txBody>
      </p:sp>
      <p:sp>
        <p:nvSpPr>
          <p:cNvPr id="3" name="TextBox 2">
            <a:extLst>
              <a:ext uri="{FF2B5EF4-FFF2-40B4-BE49-F238E27FC236}">
                <a16:creationId xmlns:a16="http://schemas.microsoft.com/office/drawing/2014/main" id="{9698798D-2056-4CEE-3989-1480BA1E1F41}"/>
              </a:ext>
            </a:extLst>
          </p:cNvPr>
          <p:cNvSpPr txBox="1"/>
          <p:nvPr/>
        </p:nvSpPr>
        <p:spPr>
          <a:xfrm>
            <a:off x="143349" y="628467"/>
            <a:ext cx="6482226" cy="2361031"/>
          </a:xfrm>
          <a:prstGeom prst="rect">
            <a:avLst/>
          </a:prstGeom>
          <a:solidFill>
            <a:schemeClr val="bg1"/>
          </a:solidFill>
        </p:spPr>
        <p:txBody>
          <a:bodyPr wrap="square">
            <a:spAutoFit/>
          </a:bodyPr>
          <a:lstStyle/>
          <a:p>
            <a:pPr marL="180000" lvl="0">
              <a:lnSpc>
                <a:spcPct val="103333"/>
              </a:lnSpc>
              <a:buSzPts val="2400"/>
            </a:pPr>
            <a:r>
              <a:rPr lang="en-US" sz="2400" b="1" dirty="0">
                <a:solidFill>
                  <a:srgbClr val="292668"/>
                </a:solidFill>
                <a:latin typeface="Calibri"/>
                <a:ea typeface="Calibri"/>
                <a:cs typeface="Calibri"/>
                <a:sym typeface="Calibri"/>
              </a:rPr>
              <a:t>Los recordatorios basados en IA </a:t>
            </a:r>
            <a:r>
              <a:rPr lang="en-US" sz="2400" dirty="0">
                <a:solidFill>
                  <a:srgbClr val="292668"/>
                </a:solidFill>
                <a:latin typeface="Calibri"/>
                <a:ea typeface="Calibri"/>
                <a:cs typeface="Calibri"/>
                <a:sym typeface="Calibri"/>
              </a:rPr>
              <a:t>están integrados en </a:t>
            </a:r>
            <a:r>
              <a:rPr lang="en-US" sz="2400" dirty="0" err="1">
                <a:solidFill>
                  <a:srgbClr val="292668"/>
                </a:solidFill>
                <a:latin typeface="Calibri"/>
                <a:ea typeface="Calibri"/>
                <a:cs typeface="Calibri"/>
                <a:sym typeface="Calibri"/>
              </a:rPr>
              <a:t>diversas</a:t>
            </a:r>
            <a:r>
              <a:rPr lang="en-US" sz="2400" dirty="0">
                <a:solidFill>
                  <a:srgbClr val="292668"/>
                </a:solidFill>
                <a:latin typeface="Calibri"/>
                <a:ea typeface="Calibri"/>
                <a:cs typeface="Calibri"/>
                <a:sym typeface="Calibri"/>
              </a:rPr>
              <a:t> apps de gestión de tareas, calendarios y productividad. Están diseñados para automatizar la programación, configurar notificaciones inteligentes y adaptarse a tu flujo de trabajo.</a:t>
            </a:r>
            <a:endParaRPr lang="en-US" sz="2300" dirty="0">
              <a:solidFill>
                <a:srgbClr val="292668"/>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 name="Google Shape;223;p4" descr="A colorful circles with white lines and dots&#10;&#10;AI-generated content may be incorrect.">
            <a:extLst>
              <a:ext uri="{FF2B5EF4-FFF2-40B4-BE49-F238E27FC236}">
                <a16:creationId xmlns:a16="http://schemas.microsoft.com/office/drawing/2014/main" id="{3DC0C4EE-713C-E6EC-61E3-7E257BEA130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1636604">
            <a:off x="-608196" y="4220557"/>
            <a:ext cx="3845287" cy="3119494"/>
          </a:xfrm>
          <a:prstGeom prst="rect">
            <a:avLst/>
          </a:prstGeom>
          <a:noFill/>
          <a:ln>
            <a:noFill/>
          </a:ln>
        </p:spPr>
      </p:pic>
      <p:sp>
        <p:nvSpPr>
          <p:cNvPr id="238" name="Google Shape;238;p72"/>
          <p:cNvSpPr txBox="1">
            <a:spLocks noGrp="1"/>
          </p:cNvSpPr>
          <p:nvPr>
            <p:ph type="body" idx="1"/>
          </p:nvPr>
        </p:nvSpPr>
        <p:spPr>
          <a:xfrm>
            <a:off x="1779060" y="291697"/>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ct val="100000"/>
              <a:buNone/>
            </a:pPr>
            <a:r>
              <a:rPr lang="en-US" b="1" dirty="0" err="1">
                <a:solidFill>
                  <a:srgbClr val="292668"/>
                </a:solidFill>
                <a:latin typeface="Calibri"/>
                <a:ea typeface="Calibri"/>
                <a:cs typeface="Calibri"/>
                <a:sym typeface="Calibri"/>
              </a:rPr>
              <a:t>Cómo</a:t>
            </a:r>
            <a:r>
              <a:rPr lang="en-US" b="1" dirty="0">
                <a:solidFill>
                  <a:srgbClr val="292668"/>
                </a:solidFill>
                <a:latin typeface="Calibri"/>
                <a:ea typeface="Calibri"/>
                <a:cs typeface="Calibri"/>
                <a:sym typeface="Calibri"/>
              </a:rPr>
              <a:t> la IA </a:t>
            </a:r>
            <a:r>
              <a:rPr lang="en-US" b="1" dirty="0" err="1">
                <a:solidFill>
                  <a:srgbClr val="292668"/>
                </a:solidFill>
                <a:latin typeface="Calibri"/>
                <a:ea typeface="Calibri"/>
                <a:cs typeface="Calibri"/>
                <a:sym typeface="Calibri"/>
              </a:rPr>
              <a:t>monitorea</a:t>
            </a:r>
            <a:r>
              <a:rPr lang="en-US" b="1" dirty="0">
                <a:solidFill>
                  <a:srgbClr val="292668"/>
                </a:solidFill>
                <a:latin typeface="Calibri"/>
                <a:ea typeface="Calibri"/>
                <a:cs typeface="Calibri"/>
                <a:sym typeface="Calibri"/>
              </a:rPr>
              <a:t> la </a:t>
            </a:r>
            <a:r>
              <a:rPr lang="en-US" b="1" dirty="0" err="1">
                <a:solidFill>
                  <a:srgbClr val="292668"/>
                </a:solidFill>
                <a:latin typeface="Calibri"/>
                <a:ea typeface="Calibri"/>
                <a:cs typeface="Calibri"/>
                <a:sym typeface="Calibri"/>
              </a:rPr>
              <a:t>actividad</a:t>
            </a:r>
            <a:endParaRPr dirty="0">
              <a:solidFill>
                <a:srgbClr val="292668"/>
              </a:solidFill>
              <a:latin typeface="Calibri"/>
              <a:ea typeface="Calibri"/>
              <a:cs typeface="Calibri"/>
              <a:sym typeface="Calibri"/>
            </a:endParaRPr>
          </a:p>
        </p:txBody>
      </p:sp>
      <p:sp>
        <p:nvSpPr>
          <p:cNvPr id="239" name="Google Shape;239;p72"/>
          <p:cNvSpPr txBox="1">
            <a:spLocks noGrp="1"/>
          </p:cNvSpPr>
          <p:nvPr>
            <p:ph type="body" idx="2"/>
          </p:nvPr>
        </p:nvSpPr>
        <p:spPr>
          <a:xfrm>
            <a:off x="1520688" y="982601"/>
            <a:ext cx="9322904" cy="1297987"/>
          </a:xfrm>
          <a:prstGeom prst="rect">
            <a:avLst/>
          </a:prstGeom>
          <a:noFill/>
          <a:ln>
            <a:noFill/>
          </a:ln>
        </p:spPr>
        <p:txBody>
          <a:bodyPr spcFirstLastPara="1" wrap="square" lIns="91425" tIns="45700" rIns="91425" bIns="45700" anchor="t" anchorCtr="0">
            <a:noAutofit/>
          </a:bodyPr>
          <a:lstStyle/>
          <a:p>
            <a:pPr marL="0" indent="0">
              <a:lnSpc>
                <a:spcPct val="100000"/>
              </a:lnSpc>
              <a:buClr>
                <a:srgbClr val="292668"/>
              </a:buClr>
              <a:buSzPts val="2000"/>
            </a:pPr>
            <a:r>
              <a:rPr lang="en-US" sz="2200" dirty="0">
                <a:solidFill>
                  <a:srgbClr val="292668"/>
                </a:solidFill>
                <a:latin typeface="Calibri"/>
                <a:ea typeface="Calibri"/>
                <a:cs typeface="Calibri"/>
                <a:sym typeface="Calibri"/>
              </a:rPr>
              <a:t>La IA recibe datos de </a:t>
            </a:r>
            <a:r>
              <a:rPr lang="en-US" sz="2200" b="1" dirty="0">
                <a:solidFill>
                  <a:srgbClr val="292668"/>
                </a:solidFill>
                <a:latin typeface="Calibri"/>
                <a:ea typeface="Calibri"/>
                <a:cs typeface="Calibri"/>
                <a:sym typeface="Calibri"/>
              </a:rPr>
              <a:t>los sensores de </a:t>
            </a:r>
            <a:r>
              <a:rPr lang="en-US" sz="2200" b="1" dirty="0" err="1">
                <a:solidFill>
                  <a:srgbClr val="292668"/>
                </a:solidFill>
                <a:latin typeface="Calibri"/>
                <a:ea typeface="Calibri"/>
                <a:cs typeface="Calibri"/>
                <a:sym typeface="Calibri"/>
              </a:rPr>
              <a:t>los</a:t>
            </a:r>
            <a:r>
              <a:rPr lang="en-US" sz="2200" b="1" dirty="0">
                <a:solidFill>
                  <a:srgbClr val="292668"/>
                </a:solidFill>
                <a:latin typeface="Calibri"/>
                <a:ea typeface="Calibri"/>
                <a:cs typeface="Calibri"/>
                <a:sym typeface="Calibri"/>
              </a:rPr>
              <a:t> </a:t>
            </a:r>
            <a:r>
              <a:rPr lang="en-US" sz="2200" b="1" dirty="0" err="1">
                <a:solidFill>
                  <a:srgbClr val="292668"/>
                </a:solidFill>
                <a:latin typeface="Calibri"/>
                <a:ea typeface="Calibri"/>
                <a:cs typeface="Calibri"/>
                <a:sym typeface="Calibri"/>
              </a:rPr>
              <a:t>dispositivos</a:t>
            </a:r>
            <a:r>
              <a:rPr lang="en-US" sz="2200" b="1" dirty="0">
                <a:solidFill>
                  <a:srgbClr val="292668"/>
                </a:solidFill>
              </a:rPr>
              <a:t>, </a:t>
            </a:r>
            <a:r>
              <a:rPr lang="en-US" sz="2200" dirty="0" err="1">
                <a:solidFill>
                  <a:srgbClr val="292668"/>
                </a:solidFill>
              </a:rPr>
              <a:t>q</a:t>
            </a:r>
            <a:r>
              <a:rPr lang="en-US" sz="2200" dirty="0" err="1">
                <a:solidFill>
                  <a:srgbClr val="292668"/>
                </a:solidFill>
                <a:latin typeface="Calibri"/>
                <a:ea typeface="Calibri"/>
                <a:cs typeface="Calibri"/>
                <a:sym typeface="Calibri"/>
              </a:rPr>
              <a:t>ue</a:t>
            </a:r>
            <a:r>
              <a:rPr lang="en-US" sz="2200" dirty="0">
                <a:solidFill>
                  <a:srgbClr val="292668"/>
                </a:solidFill>
                <a:latin typeface="Calibri"/>
                <a:ea typeface="Calibri"/>
                <a:cs typeface="Calibri"/>
                <a:sym typeface="Calibri"/>
              </a:rPr>
              <a:t> </a:t>
            </a:r>
            <a:r>
              <a:rPr lang="en-US" sz="2200" dirty="0" err="1">
                <a:solidFill>
                  <a:srgbClr val="292668"/>
                </a:solidFill>
                <a:latin typeface="Calibri"/>
                <a:ea typeface="Calibri"/>
                <a:cs typeface="Calibri"/>
                <a:sym typeface="Calibri"/>
              </a:rPr>
              <a:t>miden</a:t>
            </a:r>
            <a:r>
              <a:rPr lang="en-US" sz="2200" dirty="0">
                <a:solidFill>
                  <a:srgbClr val="292668"/>
                </a:solidFill>
                <a:latin typeface="Calibri"/>
                <a:ea typeface="Calibri"/>
                <a:cs typeface="Calibri"/>
                <a:sym typeface="Calibri"/>
              </a:rPr>
              <a:t> el movimiento, los pasos, la frecuencia cardíaca, el sueño y la ubicación. Luego, la IA utiliza estos datos para identificar patrones y ofrecer recordatorios o ayuda en la vida cotidiana.</a:t>
            </a:r>
            <a:endParaRPr lang="da-DK" sz="2200" b="1" dirty="0">
              <a:solidFill>
                <a:srgbClr val="292668"/>
              </a:solidFill>
              <a:latin typeface="Calibri"/>
              <a:ea typeface="Calibri"/>
              <a:cs typeface="Calibri"/>
            </a:endParaRPr>
          </a:p>
          <a:p>
            <a:pPr marL="0" lvl="0" indent="0" algn="l" rtl="0">
              <a:lnSpc>
                <a:spcPct val="100000"/>
              </a:lnSpc>
              <a:spcBef>
                <a:spcPts val="0"/>
              </a:spcBef>
              <a:spcAft>
                <a:spcPts val="0"/>
              </a:spcAft>
              <a:buClr>
                <a:srgbClr val="242B62"/>
              </a:buClr>
              <a:buSzPts val="2000"/>
              <a:buNone/>
            </a:pPr>
            <a:endParaRPr sz="2200" b="1"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42B62"/>
              </a:buClr>
              <a:buSzPts val="2000"/>
              <a:buNone/>
            </a:pPr>
            <a:endParaRPr sz="2200" b="1"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42B62"/>
              </a:buClr>
              <a:buSzPts val="2000"/>
              <a:buNone/>
            </a:pPr>
            <a:r>
              <a:rPr lang="en-IE" sz="2200" dirty="0">
                <a:solidFill>
                  <a:srgbClr val="292668"/>
                </a:solidFill>
                <a:latin typeface="Calibri"/>
                <a:ea typeface="Calibri"/>
                <a:cs typeface="Calibri"/>
                <a:sym typeface="Calibri"/>
              </a:rPr>
              <a:t> </a:t>
            </a:r>
            <a:endParaRPr sz="2200" dirty="0">
              <a:solidFill>
                <a:srgbClr val="292668"/>
              </a:solidFill>
              <a:latin typeface="Calibri"/>
              <a:ea typeface="Calibri"/>
              <a:cs typeface="Calibri"/>
              <a:sym typeface="Calibri"/>
            </a:endParaRPr>
          </a:p>
        </p:txBody>
      </p:sp>
      <p:sp>
        <p:nvSpPr>
          <p:cNvPr id="241" name="Google Shape;241;p72"/>
          <p:cNvSpPr/>
          <p:nvPr/>
        </p:nvSpPr>
        <p:spPr>
          <a:xfrm>
            <a:off x="593598" y="2386582"/>
            <a:ext cx="4517136" cy="2383547"/>
          </a:xfrm>
          <a:prstGeom prst="roundRect">
            <a:avLst>
              <a:gd name="adj" fmla="val 16667"/>
            </a:avLst>
          </a:prstGeom>
          <a:solidFill>
            <a:srgbClr val="292668"/>
          </a:solidFill>
          <a:ln w="25400" cap="flat" cmpd="sng">
            <a:solidFill>
              <a:srgbClr val="032E2E"/>
            </a:solidFill>
            <a:prstDash val="solid"/>
            <a:round/>
            <a:headEnd type="none" w="sm" len="sm"/>
            <a:tailEnd type="none" w="sm" len="sm"/>
          </a:ln>
          <a:effectLst>
            <a:outerShdw blurRad="76200" sy="23000" kx="1200000" algn="b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2" name="Google Shape;242;p72"/>
          <p:cNvSpPr txBox="1"/>
          <p:nvPr/>
        </p:nvSpPr>
        <p:spPr>
          <a:xfrm>
            <a:off x="961644" y="2386584"/>
            <a:ext cx="3749040"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dirty="0">
                <a:solidFill>
                  <a:schemeClr val="lt1"/>
                </a:solidFill>
                <a:latin typeface="Calibri"/>
                <a:ea typeface="Calibri"/>
                <a:cs typeface="Calibri"/>
                <a:sym typeface="Calibri"/>
              </a:rPr>
              <a:t>La IA recopila datos de pequeños sensores </a:t>
            </a:r>
            <a:r>
              <a:rPr lang="en-US" sz="1800" b="0" i="0" u="none" strike="noStrike" cap="none" dirty="0">
                <a:solidFill>
                  <a:schemeClr val="lt1"/>
                </a:solidFill>
                <a:latin typeface="Calibri"/>
                <a:ea typeface="Calibri"/>
                <a:cs typeface="Calibri"/>
                <a:sym typeface="Calibri"/>
              </a:rPr>
              <a:t>integrados en dispositivos como:</a:t>
            </a:r>
            <a:endParaRPr dirty="0"/>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teléfonos móviles</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relojes inteligentes</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dispositivos de seguimiento de actividad física</a:t>
            </a:r>
            <a:endParaRPr dirty="0"/>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tabletas y otros dispositivos</a:t>
            </a:r>
            <a:endParaRPr sz="1800" b="0" i="0" u="none" strike="noStrike" cap="none" dirty="0">
              <a:solidFill>
                <a:schemeClr val="lt1"/>
              </a:solidFill>
              <a:latin typeface="Calibri"/>
              <a:ea typeface="Calibri"/>
              <a:cs typeface="Calibri"/>
              <a:sym typeface="Calibri"/>
            </a:endParaRPr>
          </a:p>
        </p:txBody>
      </p:sp>
      <p:sp>
        <p:nvSpPr>
          <p:cNvPr id="237" name="Google Shape;237;p72"/>
          <p:cNvSpPr/>
          <p:nvPr/>
        </p:nvSpPr>
        <p:spPr>
          <a:xfrm>
            <a:off x="4400422" y="2909807"/>
            <a:ext cx="6443169" cy="365649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a:effectLst>
            <a:outerShdw blurRad="76200" sy="23000" kx="1200000" algn="br"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40" name="Google Shape;240;p72"/>
          <p:cNvSpPr txBox="1"/>
          <p:nvPr/>
        </p:nvSpPr>
        <p:spPr>
          <a:xfrm>
            <a:off x="4522304" y="3024500"/>
            <a:ext cx="6321287" cy="36009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Ejemplos de sensores</a:t>
            </a:r>
            <a:endParaRPr sz="2400" dirty="0">
              <a:solidFill>
                <a:srgbClr val="292668"/>
              </a:solidFill>
            </a:endParaRPr>
          </a:p>
          <a:p>
            <a:pPr marL="0" marR="0" lvl="0" indent="0" algn="l" rtl="0">
              <a:lnSpc>
                <a:spcPct val="100000"/>
              </a:lnSpc>
              <a:spcBef>
                <a:spcPts val="0"/>
              </a:spcBef>
              <a:spcAft>
                <a:spcPts val="0"/>
              </a:spcAft>
              <a:buNone/>
            </a:pPr>
            <a:endParaRPr sz="600" b="1"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Sensor de movimiento </a:t>
            </a:r>
            <a:r>
              <a:rPr lang="en-US" sz="1800" b="0" i="0" u="none" strike="noStrike" cap="none" dirty="0">
                <a:solidFill>
                  <a:srgbClr val="292668"/>
                </a:solidFill>
                <a:latin typeface="Calibri"/>
                <a:ea typeface="Calibri"/>
                <a:cs typeface="Calibri"/>
                <a:sym typeface="Calibri"/>
              </a:rPr>
              <a:t>→ detecta si estás </a:t>
            </a:r>
            <a:r>
              <a:rPr lang="en-US" sz="1800" b="0" i="0" u="none" strike="noStrike" cap="none" dirty="0" err="1">
                <a:solidFill>
                  <a:srgbClr val="292668"/>
                </a:solidFill>
                <a:latin typeface="Calibri"/>
                <a:ea typeface="Calibri"/>
                <a:cs typeface="Calibri"/>
                <a:sym typeface="Calibri"/>
              </a:rPr>
              <a:t>caminando</a:t>
            </a:r>
            <a:r>
              <a:rPr lang="en-US" sz="1800" b="0" i="0" u="none" strike="noStrike" cap="none" dirty="0">
                <a:solidFill>
                  <a:srgbClr val="292668"/>
                </a:solidFill>
                <a:latin typeface="Calibri"/>
                <a:ea typeface="Calibri"/>
                <a:cs typeface="Calibri"/>
                <a:sym typeface="Calibri"/>
              </a:rPr>
              <a:t>,  parado o en movimiento</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Podómetro </a:t>
            </a:r>
            <a:r>
              <a:rPr lang="en-US" sz="1800" b="0" i="0" u="none" strike="noStrike" cap="none" dirty="0">
                <a:solidFill>
                  <a:srgbClr val="292668"/>
                </a:solidFill>
                <a:latin typeface="Calibri"/>
                <a:ea typeface="Calibri"/>
                <a:cs typeface="Calibri"/>
                <a:sym typeface="Calibri"/>
              </a:rPr>
              <a:t>→ cuenta tus pasos</a:t>
            </a:r>
            <a:endParaRPr dirty="0">
              <a:solidFill>
                <a:srgbClr val="292668"/>
              </a:solidFill>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Monitor de frecuencia cardíaca </a:t>
            </a:r>
            <a:r>
              <a:rPr lang="en-US" sz="1800" b="0" i="0" u="none" strike="noStrike" cap="none" dirty="0">
                <a:solidFill>
                  <a:srgbClr val="292668"/>
                </a:solidFill>
                <a:latin typeface="Calibri"/>
                <a:ea typeface="Calibri"/>
                <a:cs typeface="Calibri"/>
                <a:sym typeface="Calibri"/>
              </a:rPr>
              <a:t>→ mide tu frecuencia cardíaca o pulso</a:t>
            </a:r>
            <a:endParaRPr dirty="0">
              <a:solidFill>
                <a:srgbClr val="292668"/>
              </a:solidFill>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GPS </a:t>
            </a:r>
            <a:r>
              <a:rPr lang="en-US" sz="1800" b="0" i="0" u="none" strike="noStrike" cap="none" dirty="0">
                <a:solidFill>
                  <a:srgbClr val="292668"/>
                </a:solidFill>
                <a:latin typeface="Calibri"/>
                <a:ea typeface="Calibri"/>
                <a:cs typeface="Calibri"/>
                <a:sym typeface="Calibri"/>
              </a:rPr>
              <a:t>→ puede rastrear tu ubicación y, por lo tanto, la distancia que caminas o te desplazas</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Monitor de sueño </a:t>
            </a:r>
            <a:r>
              <a:rPr lang="en-US" sz="1800" b="0" i="0" u="none" strike="noStrike" cap="none" dirty="0">
                <a:solidFill>
                  <a:srgbClr val="292668"/>
                </a:solidFill>
                <a:latin typeface="Calibri"/>
                <a:ea typeface="Calibri"/>
                <a:cs typeface="Calibri"/>
                <a:sym typeface="Calibri"/>
              </a:rPr>
              <a:t>→ utiliza el movimiento y la frecuencia cardíaca para evaluar el sueño</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Micrófono o reconocimiento de voz </a:t>
            </a:r>
            <a:r>
              <a:rPr lang="en-US" sz="1800" b="0" i="0" u="none" strike="noStrike" cap="none" dirty="0">
                <a:solidFill>
                  <a:srgbClr val="292668"/>
                </a:solidFill>
                <a:latin typeface="Calibri"/>
                <a:ea typeface="Calibri"/>
                <a:cs typeface="Calibri"/>
                <a:sym typeface="Calibri"/>
              </a:rPr>
              <a:t>→ se puede utilizar para recordatorios o comandos</a:t>
            </a:r>
            <a:endParaRPr sz="18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31"/>
          <p:cNvSpPr txBox="1">
            <a:spLocks noGrp="1"/>
          </p:cNvSpPr>
          <p:nvPr>
            <p:ph type="body" idx="1"/>
          </p:nvPr>
        </p:nvSpPr>
        <p:spPr>
          <a:xfrm>
            <a:off x="3740454" y="501713"/>
            <a:ext cx="4327591" cy="697353"/>
          </a:xfrm>
          <a:prstGeom prst="rect">
            <a:avLst/>
          </a:prstGeom>
          <a:noFill/>
          <a:ln>
            <a:noFill/>
          </a:ln>
        </p:spPr>
        <p:txBody>
          <a:bodyPr spcFirstLastPara="1" wrap="square" lIns="91425" tIns="45700" rIns="91425" bIns="45700" anchor="t" anchorCtr="0">
            <a:normAutofit fontScale="62500" lnSpcReduction="20000"/>
          </a:bodyPr>
          <a:lstStyle/>
          <a:p>
            <a:pPr marL="0" lvl="0" indent="0"/>
            <a:r>
              <a:rPr lang="en-US" b="1" dirty="0"/>
              <a:t>RECORDATORIOS BASADOS EN IA</a:t>
            </a:r>
            <a:endParaRPr b="1" dirty="0"/>
          </a:p>
        </p:txBody>
      </p:sp>
      <p:sp>
        <p:nvSpPr>
          <p:cNvPr id="698" name="Google Shape;698;p31"/>
          <p:cNvSpPr/>
          <p:nvPr/>
        </p:nvSpPr>
        <p:spPr>
          <a:xfrm>
            <a:off x="7635292" y="237989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0" name="Google Shape;700;p31"/>
          <p:cNvSpPr/>
          <p:nvPr/>
        </p:nvSpPr>
        <p:spPr>
          <a:xfrm>
            <a:off x="6429261" y="5814483"/>
            <a:ext cx="615837" cy="615835"/>
          </a:xfrm>
          <a:custGeom>
            <a:avLst/>
            <a:gdLst/>
            <a:ahLst/>
            <a:cxnLst/>
            <a:rect l="l" t="t" r="r" b="b"/>
            <a:pathLst>
              <a:path w="1197" h="1197" extrusionOk="0">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1" name="Google Shape;701;p31"/>
          <p:cNvSpPr/>
          <p:nvPr/>
        </p:nvSpPr>
        <p:spPr>
          <a:xfrm>
            <a:off x="4730787" y="1579263"/>
            <a:ext cx="615835" cy="618108"/>
          </a:xfrm>
          <a:custGeom>
            <a:avLst/>
            <a:gdLst/>
            <a:ahLst/>
            <a:cxnLst/>
            <a:rect l="l" t="t" r="r" b="b"/>
            <a:pathLst>
              <a:path w="1197" h="1198" extrusionOk="0">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615AA6"/>
          </a:solidFill>
          <a:ln>
            <a:solidFill>
              <a:schemeClr val="bg1">
                <a:lumMod val="95000"/>
              </a:schemeClr>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2" name="Google Shape;702;p31"/>
          <p:cNvSpPr/>
          <p:nvPr/>
        </p:nvSpPr>
        <p:spPr>
          <a:xfrm>
            <a:off x="3229735" y="3573369"/>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3" name="Google Shape;703;p31"/>
          <p:cNvSpPr/>
          <p:nvPr/>
        </p:nvSpPr>
        <p:spPr>
          <a:xfrm>
            <a:off x="3578332" y="4848670"/>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grpSp>
        <p:nvGrpSpPr>
          <p:cNvPr id="704" name="Google Shape;704;p31"/>
          <p:cNvGrpSpPr/>
          <p:nvPr/>
        </p:nvGrpSpPr>
        <p:grpSpPr>
          <a:xfrm>
            <a:off x="4015402" y="2065545"/>
            <a:ext cx="3903520" cy="3825800"/>
            <a:chOff x="3897420" y="1517697"/>
            <a:chExt cx="4186980" cy="4292643"/>
          </a:xfrm>
        </p:grpSpPr>
        <p:sp>
          <p:nvSpPr>
            <p:cNvPr id="705" name="Google Shape;705;p31"/>
            <p:cNvSpPr/>
            <p:nvPr/>
          </p:nvSpPr>
          <p:spPr>
            <a:xfrm>
              <a:off x="5921021" y="3646961"/>
              <a:ext cx="1274848" cy="2163379"/>
            </a:xfrm>
            <a:custGeom>
              <a:avLst/>
              <a:gdLst/>
              <a:ahLst/>
              <a:cxnLst/>
              <a:rect l="l" t="t" r="r" b="b"/>
              <a:pathLst>
                <a:path w="2472" h="4197" extrusionOk="0">
                  <a:moveTo>
                    <a:pt x="0" y="4196"/>
                  </a:moveTo>
                  <a:lnTo>
                    <a:pt x="0" y="4196"/>
                  </a:lnTo>
                  <a:cubicBezTo>
                    <a:pt x="923" y="4196"/>
                    <a:pt x="1776" y="3897"/>
                    <a:pt x="2471" y="3396"/>
                  </a:cubicBezTo>
                  <a:cubicBezTo>
                    <a:pt x="0" y="0"/>
                    <a:pt x="0" y="0"/>
                    <a:pt x="0" y="0"/>
                  </a:cubicBezTo>
                  <a:lnTo>
                    <a:pt x="0" y="4196"/>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6" name="Google Shape;706;p31"/>
            <p:cNvSpPr/>
            <p:nvPr/>
          </p:nvSpPr>
          <p:spPr>
            <a:xfrm>
              <a:off x="4730254" y="3660596"/>
              <a:ext cx="1193039" cy="2027031"/>
            </a:xfrm>
            <a:custGeom>
              <a:avLst/>
              <a:gdLst/>
              <a:ahLst/>
              <a:cxnLst/>
              <a:rect l="l" t="t" r="r" b="b"/>
              <a:pathLst>
                <a:path w="2314" h="3933" extrusionOk="0">
                  <a:moveTo>
                    <a:pt x="0" y="3175"/>
                  </a:moveTo>
                  <a:lnTo>
                    <a:pt x="0" y="3175"/>
                  </a:lnTo>
                  <a:cubicBezTo>
                    <a:pt x="651" y="3650"/>
                    <a:pt x="1451" y="3932"/>
                    <a:pt x="2313" y="3932"/>
                  </a:cubicBezTo>
                  <a:cubicBezTo>
                    <a:pt x="2313" y="0"/>
                    <a:pt x="2313" y="0"/>
                    <a:pt x="2313" y="0"/>
                  </a:cubicBezTo>
                  <a:lnTo>
                    <a:pt x="0" y="3175"/>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7" name="Google Shape;707;p31"/>
            <p:cNvSpPr/>
            <p:nvPr/>
          </p:nvSpPr>
          <p:spPr>
            <a:xfrm>
              <a:off x="3991705" y="3660596"/>
              <a:ext cx="1931588" cy="1636169"/>
            </a:xfrm>
            <a:custGeom>
              <a:avLst/>
              <a:gdLst/>
              <a:ahLst/>
              <a:cxnLst/>
              <a:rect l="l" t="t" r="r" b="b"/>
              <a:pathLst>
                <a:path w="3748" h="3176" extrusionOk="0">
                  <a:moveTo>
                    <a:pt x="0" y="1214"/>
                  </a:moveTo>
                  <a:lnTo>
                    <a:pt x="0" y="1214"/>
                  </a:lnTo>
                  <a:cubicBezTo>
                    <a:pt x="264" y="2014"/>
                    <a:pt x="765" y="2700"/>
                    <a:pt x="1434" y="3175"/>
                  </a:cubicBezTo>
                  <a:cubicBezTo>
                    <a:pt x="3747" y="0"/>
                    <a:pt x="3747" y="0"/>
                    <a:pt x="3747" y="0"/>
                  </a:cubicBezTo>
                  <a:lnTo>
                    <a:pt x="0" y="1214"/>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08" name="Google Shape;708;p31"/>
            <p:cNvSpPr/>
            <p:nvPr/>
          </p:nvSpPr>
          <p:spPr>
            <a:xfrm>
              <a:off x="3897420" y="3018629"/>
              <a:ext cx="2027031" cy="1256668"/>
            </a:xfrm>
            <a:custGeom>
              <a:avLst/>
              <a:gdLst/>
              <a:ahLst/>
              <a:cxnLst/>
              <a:rect l="l" t="t" r="r" b="b"/>
              <a:pathLst>
                <a:path w="3933" h="2438" extrusionOk="0">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9" name="Google Shape;709;p31"/>
            <p:cNvSpPr/>
            <p:nvPr/>
          </p:nvSpPr>
          <p:spPr>
            <a:xfrm>
              <a:off x="3991705" y="2019882"/>
              <a:ext cx="1931588" cy="1640714"/>
            </a:xfrm>
            <a:custGeom>
              <a:avLst/>
              <a:gdLst/>
              <a:ahLst/>
              <a:cxnLst/>
              <a:rect l="l" t="t" r="r" b="b"/>
              <a:pathLst>
                <a:path w="3748" h="3184" extrusionOk="0">
                  <a:moveTo>
                    <a:pt x="1434" y="0"/>
                  </a:moveTo>
                  <a:lnTo>
                    <a:pt x="1434" y="0"/>
                  </a:lnTo>
                  <a:cubicBezTo>
                    <a:pt x="765" y="483"/>
                    <a:pt x="264" y="1169"/>
                    <a:pt x="0" y="1960"/>
                  </a:cubicBezTo>
                  <a:cubicBezTo>
                    <a:pt x="3747" y="3183"/>
                    <a:pt x="3747" y="3183"/>
                    <a:pt x="3747" y="3183"/>
                  </a:cubicBezTo>
                  <a:lnTo>
                    <a:pt x="1434" y="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0" name="Google Shape;710;p31"/>
            <p:cNvSpPr/>
            <p:nvPr/>
          </p:nvSpPr>
          <p:spPr>
            <a:xfrm>
              <a:off x="5973358" y="1517697"/>
              <a:ext cx="1193039" cy="2031576"/>
            </a:xfrm>
            <a:custGeom>
              <a:avLst/>
              <a:gdLst/>
              <a:ahLst/>
              <a:cxnLst/>
              <a:rect l="l" t="t" r="r" b="b"/>
              <a:pathLst>
                <a:path w="2314" h="3941" extrusionOk="0">
                  <a:moveTo>
                    <a:pt x="2313" y="757"/>
                  </a:moveTo>
                  <a:lnTo>
                    <a:pt x="2313" y="757"/>
                  </a:lnTo>
                  <a:cubicBezTo>
                    <a:pt x="1662" y="282"/>
                    <a:pt x="861" y="0"/>
                    <a:pt x="0" y="0"/>
                  </a:cubicBezTo>
                  <a:cubicBezTo>
                    <a:pt x="0" y="3940"/>
                    <a:pt x="0" y="3940"/>
                    <a:pt x="0" y="3940"/>
                  </a:cubicBezTo>
                  <a:lnTo>
                    <a:pt x="2313" y="757"/>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1" name="Google Shape;711;p31"/>
            <p:cNvSpPr/>
            <p:nvPr/>
          </p:nvSpPr>
          <p:spPr>
            <a:xfrm>
              <a:off x="4763210" y="1624026"/>
              <a:ext cx="1193039" cy="2031576"/>
            </a:xfrm>
            <a:custGeom>
              <a:avLst/>
              <a:gdLst/>
              <a:ahLst/>
              <a:cxnLst/>
              <a:rect l="l" t="t" r="r" b="b"/>
              <a:pathLst>
                <a:path w="2314" h="3941" extrusionOk="0">
                  <a:moveTo>
                    <a:pt x="2313" y="3940"/>
                  </a:moveTo>
                  <a:lnTo>
                    <a:pt x="2313" y="3940"/>
                  </a:lnTo>
                  <a:cubicBezTo>
                    <a:pt x="2313" y="0"/>
                    <a:pt x="2313" y="0"/>
                    <a:pt x="2313" y="0"/>
                  </a:cubicBezTo>
                  <a:cubicBezTo>
                    <a:pt x="1451" y="0"/>
                    <a:pt x="651" y="282"/>
                    <a:pt x="0" y="757"/>
                  </a:cubicBezTo>
                  <a:lnTo>
                    <a:pt x="2313" y="394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2" name="Google Shape;712;p31"/>
            <p:cNvSpPr/>
            <p:nvPr/>
          </p:nvSpPr>
          <p:spPr>
            <a:xfrm>
              <a:off x="5921021" y="3646961"/>
              <a:ext cx="2058846" cy="1749792"/>
            </a:xfrm>
            <a:custGeom>
              <a:avLst/>
              <a:gdLst/>
              <a:ahLst/>
              <a:cxnLst/>
              <a:rect l="l" t="t" r="r" b="b"/>
              <a:pathLst>
                <a:path w="3994" h="3397" extrusionOk="0">
                  <a:moveTo>
                    <a:pt x="2471" y="3396"/>
                  </a:moveTo>
                  <a:lnTo>
                    <a:pt x="2471" y="3396"/>
                  </a:lnTo>
                  <a:cubicBezTo>
                    <a:pt x="3175" y="2877"/>
                    <a:pt x="3720" y="2147"/>
                    <a:pt x="3993" y="1293"/>
                  </a:cubicBezTo>
                  <a:cubicBezTo>
                    <a:pt x="0" y="0"/>
                    <a:pt x="0" y="0"/>
                    <a:pt x="0" y="0"/>
                  </a:cubicBezTo>
                  <a:lnTo>
                    <a:pt x="2471" y="3396"/>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3" name="Google Shape;713;p31"/>
            <p:cNvSpPr/>
            <p:nvPr/>
          </p:nvSpPr>
          <p:spPr>
            <a:xfrm>
              <a:off x="5920597" y="1917592"/>
              <a:ext cx="2058846" cy="1754337"/>
            </a:xfrm>
            <a:custGeom>
              <a:avLst/>
              <a:gdLst/>
              <a:ahLst/>
              <a:cxnLst/>
              <a:rect l="l" t="t" r="r" b="b"/>
              <a:pathLst>
                <a:path w="3994" h="3404" extrusionOk="0">
                  <a:moveTo>
                    <a:pt x="3993" y="2101"/>
                  </a:moveTo>
                  <a:lnTo>
                    <a:pt x="3993" y="2101"/>
                  </a:lnTo>
                  <a:cubicBezTo>
                    <a:pt x="3720" y="1249"/>
                    <a:pt x="3175" y="519"/>
                    <a:pt x="2471" y="0"/>
                  </a:cubicBezTo>
                  <a:cubicBezTo>
                    <a:pt x="0" y="3403"/>
                    <a:pt x="0" y="3403"/>
                    <a:pt x="0" y="3403"/>
                  </a:cubicBezTo>
                  <a:lnTo>
                    <a:pt x="3993" y="2101"/>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4" name="Google Shape;714;p31"/>
            <p:cNvSpPr/>
            <p:nvPr/>
          </p:nvSpPr>
          <p:spPr>
            <a:xfrm>
              <a:off x="5921021" y="2974314"/>
              <a:ext cx="2163379" cy="1338476"/>
            </a:xfrm>
            <a:custGeom>
              <a:avLst/>
              <a:gdLst/>
              <a:ahLst/>
              <a:cxnLst/>
              <a:rect l="l" t="t" r="r" b="b"/>
              <a:pathLst>
                <a:path w="4196" h="2596" extrusionOk="0">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5" name="Google Shape;715;p31"/>
            <p:cNvSpPr/>
            <p:nvPr/>
          </p:nvSpPr>
          <p:spPr>
            <a:xfrm>
              <a:off x="4996131" y="2758430"/>
              <a:ext cx="902166" cy="902166"/>
            </a:xfrm>
            <a:custGeom>
              <a:avLst/>
              <a:gdLst/>
              <a:ahLst/>
              <a:cxnLst/>
              <a:rect l="l" t="t" r="r" b="b"/>
              <a:pathLst>
                <a:path w="1751" h="1751" extrusionOk="0">
                  <a:moveTo>
                    <a:pt x="484" y="0"/>
                  </a:moveTo>
                  <a:lnTo>
                    <a:pt x="484" y="0"/>
                  </a:lnTo>
                  <a:cubicBezTo>
                    <a:pt x="299" y="132"/>
                    <a:pt x="141" y="291"/>
                    <a:pt x="0" y="474"/>
                  </a:cubicBezTo>
                  <a:cubicBezTo>
                    <a:pt x="1750" y="1750"/>
                    <a:pt x="1750" y="1750"/>
                    <a:pt x="1750" y="1750"/>
                  </a:cubicBezTo>
                  <a:lnTo>
                    <a:pt x="484"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6" name="Google Shape;716;p31"/>
            <p:cNvSpPr/>
            <p:nvPr/>
          </p:nvSpPr>
          <p:spPr>
            <a:xfrm>
              <a:off x="5246101" y="2599358"/>
              <a:ext cx="652196" cy="1061238"/>
            </a:xfrm>
            <a:custGeom>
              <a:avLst/>
              <a:gdLst/>
              <a:ahLst/>
              <a:cxnLst/>
              <a:rect l="l" t="t" r="r" b="b"/>
              <a:pathLst>
                <a:path w="1267" h="2058" extrusionOk="0">
                  <a:moveTo>
                    <a:pt x="598" y="0"/>
                  </a:moveTo>
                  <a:lnTo>
                    <a:pt x="598" y="0"/>
                  </a:lnTo>
                  <a:cubicBezTo>
                    <a:pt x="378" y="70"/>
                    <a:pt x="176" y="175"/>
                    <a:pt x="0" y="307"/>
                  </a:cubicBezTo>
                  <a:cubicBezTo>
                    <a:pt x="1266" y="2057"/>
                    <a:pt x="1266" y="2057"/>
                    <a:pt x="1266" y="2057"/>
                  </a:cubicBezTo>
                  <a:lnTo>
                    <a:pt x="598"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7" name="Google Shape;717;p31"/>
            <p:cNvSpPr/>
            <p:nvPr/>
          </p:nvSpPr>
          <p:spPr>
            <a:xfrm>
              <a:off x="5555155" y="2544819"/>
              <a:ext cx="345414" cy="1115777"/>
            </a:xfrm>
            <a:custGeom>
              <a:avLst/>
              <a:gdLst/>
              <a:ahLst/>
              <a:cxnLst/>
              <a:rect l="l" t="t" r="r" b="b"/>
              <a:pathLst>
                <a:path w="669" h="2164" extrusionOk="0">
                  <a:moveTo>
                    <a:pt x="668" y="0"/>
                  </a:moveTo>
                  <a:lnTo>
                    <a:pt x="668" y="0"/>
                  </a:lnTo>
                  <a:cubicBezTo>
                    <a:pt x="439" y="0"/>
                    <a:pt x="211" y="35"/>
                    <a:pt x="0" y="106"/>
                  </a:cubicBezTo>
                  <a:cubicBezTo>
                    <a:pt x="668" y="2163"/>
                    <a:pt x="668" y="2163"/>
                    <a:pt x="668" y="2163"/>
                  </a:cubicBezTo>
                  <a:lnTo>
                    <a:pt x="668"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8" name="Google Shape;718;p31"/>
            <p:cNvSpPr/>
            <p:nvPr/>
          </p:nvSpPr>
          <p:spPr>
            <a:xfrm>
              <a:off x="4843877" y="3001584"/>
              <a:ext cx="1056692" cy="659013"/>
            </a:xfrm>
            <a:custGeom>
              <a:avLst/>
              <a:gdLst/>
              <a:ahLst/>
              <a:cxnLst/>
              <a:rect l="l" t="t" r="r" b="b"/>
              <a:pathLst>
                <a:path w="2050" h="1277" extrusionOk="0">
                  <a:moveTo>
                    <a:pt x="299" y="0"/>
                  </a:moveTo>
                  <a:lnTo>
                    <a:pt x="299" y="0"/>
                  </a:lnTo>
                  <a:cubicBezTo>
                    <a:pt x="167" y="185"/>
                    <a:pt x="70" y="387"/>
                    <a:pt x="0" y="607"/>
                  </a:cubicBezTo>
                  <a:cubicBezTo>
                    <a:pt x="2049" y="1276"/>
                    <a:pt x="2049" y="1276"/>
                    <a:pt x="2049" y="1276"/>
                  </a:cubicBezTo>
                  <a:lnTo>
                    <a:pt x="299"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9" name="Google Shape;719;p31"/>
            <p:cNvSpPr/>
            <p:nvPr/>
          </p:nvSpPr>
          <p:spPr>
            <a:xfrm>
              <a:off x="5921021" y="3042488"/>
              <a:ext cx="997608" cy="618108"/>
            </a:xfrm>
            <a:custGeom>
              <a:avLst/>
              <a:gdLst/>
              <a:ahLst/>
              <a:cxnLst/>
              <a:rect l="l" t="t" r="r" b="b"/>
              <a:pathLst>
                <a:path w="1935" h="1198" extrusionOk="0">
                  <a:moveTo>
                    <a:pt x="1934" y="563"/>
                  </a:moveTo>
                  <a:lnTo>
                    <a:pt x="1934" y="563"/>
                  </a:lnTo>
                  <a:cubicBezTo>
                    <a:pt x="1864" y="361"/>
                    <a:pt x="1767" y="168"/>
                    <a:pt x="1644" y="0"/>
                  </a:cubicBezTo>
                  <a:cubicBezTo>
                    <a:pt x="0" y="1197"/>
                    <a:pt x="0" y="1197"/>
                    <a:pt x="0" y="1197"/>
                  </a:cubicBezTo>
                  <a:lnTo>
                    <a:pt x="1934" y="563"/>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0" name="Google Shape;720;p31"/>
            <p:cNvSpPr/>
            <p:nvPr/>
          </p:nvSpPr>
          <p:spPr>
            <a:xfrm>
              <a:off x="5898297" y="2544819"/>
              <a:ext cx="345414" cy="1115777"/>
            </a:xfrm>
            <a:custGeom>
              <a:avLst/>
              <a:gdLst/>
              <a:ahLst/>
              <a:cxnLst/>
              <a:rect l="l" t="t" r="r" b="b"/>
              <a:pathLst>
                <a:path w="669" h="2164" extrusionOk="0">
                  <a:moveTo>
                    <a:pt x="668" y="106"/>
                  </a:moveTo>
                  <a:lnTo>
                    <a:pt x="668" y="106"/>
                  </a:lnTo>
                  <a:cubicBezTo>
                    <a:pt x="457" y="35"/>
                    <a:pt x="238" y="0"/>
                    <a:pt x="0" y="0"/>
                  </a:cubicBezTo>
                  <a:cubicBezTo>
                    <a:pt x="0" y="2163"/>
                    <a:pt x="0" y="2163"/>
                    <a:pt x="0" y="2163"/>
                  </a:cubicBezTo>
                  <a:lnTo>
                    <a:pt x="668" y="10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1" name="Google Shape;721;p31"/>
            <p:cNvSpPr/>
            <p:nvPr/>
          </p:nvSpPr>
          <p:spPr>
            <a:xfrm>
              <a:off x="5921021" y="2812969"/>
              <a:ext cx="847626" cy="847627"/>
            </a:xfrm>
            <a:custGeom>
              <a:avLst/>
              <a:gdLst/>
              <a:ahLst/>
              <a:cxnLst/>
              <a:rect l="l" t="t" r="r" b="b"/>
              <a:pathLst>
                <a:path w="1645" h="1645" extrusionOk="0">
                  <a:moveTo>
                    <a:pt x="1644" y="447"/>
                  </a:moveTo>
                  <a:lnTo>
                    <a:pt x="1644" y="447"/>
                  </a:lnTo>
                  <a:cubicBezTo>
                    <a:pt x="1512" y="273"/>
                    <a:pt x="1363" y="123"/>
                    <a:pt x="1196" y="0"/>
                  </a:cubicBezTo>
                  <a:cubicBezTo>
                    <a:pt x="0" y="1644"/>
                    <a:pt x="0" y="1644"/>
                    <a:pt x="0" y="1644"/>
                  </a:cubicBezTo>
                  <a:lnTo>
                    <a:pt x="1644" y="44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2" name="Google Shape;722;p31"/>
            <p:cNvSpPr/>
            <p:nvPr/>
          </p:nvSpPr>
          <p:spPr>
            <a:xfrm>
              <a:off x="4789338" y="3660596"/>
              <a:ext cx="1111231" cy="345414"/>
            </a:xfrm>
            <a:custGeom>
              <a:avLst/>
              <a:gdLst/>
              <a:ahLst/>
              <a:cxnLst/>
              <a:rect l="l" t="t" r="r" b="b"/>
              <a:pathLst>
                <a:path w="2156" h="669" extrusionOk="0">
                  <a:moveTo>
                    <a:pt x="0" y="0"/>
                  </a:moveTo>
                  <a:lnTo>
                    <a:pt x="0" y="0"/>
                  </a:lnTo>
                  <a:cubicBezTo>
                    <a:pt x="0" y="229"/>
                    <a:pt x="35" y="457"/>
                    <a:pt x="106" y="668"/>
                  </a:cubicBezTo>
                  <a:cubicBezTo>
                    <a:pt x="2155" y="0"/>
                    <a:pt x="2155" y="0"/>
                    <a:pt x="2155" y="0"/>
                  </a:cubicBezTo>
                  <a:lnTo>
                    <a:pt x="0"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3" name="Google Shape;723;p31"/>
            <p:cNvSpPr/>
            <p:nvPr/>
          </p:nvSpPr>
          <p:spPr>
            <a:xfrm>
              <a:off x="5898297" y="2599358"/>
              <a:ext cx="656739" cy="1061238"/>
            </a:xfrm>
            <a:custGeom>
              <a:avLst/>
              <a:gdLst/>
              <a:ahLst/>
              <a:cxnLst/>
              <a:rect l="l" t="t" r="r" b="b"/>
              <a:pathLst>
                <a:path w="1276" h="2058" extrusionOk="0">
                  <a:moveTo>
                    <a:pt x="1275" y="307"/>
                  </a:moveTo>
                  <a:lnTo>
                    <a:pt x="1275" y="307"/>
                  </a:lnTo>
                  <a:cubicBezTo>
                    <a:pt x="1090" y="175"/>
                    <a:pt x="888" y="70"/>
                    <a:pt x="668" y="0"/>
                  </a:cubicBezTo>
                  <a:cubicBezTo>
                    <a:pt x="0" y="2057"/>
                    <a:pt x="0" y="2057"/>
                    <a:pt x="0" y="2057"/>
                  </a:cubicBezTo>
                  <a:lnTo>
                    <a:pt x="1275" y="30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4" name="Google Shape;724;p31"/>
            <p:cNvSpPr/>
            <p:nvPr/>
          </p:nvSpPr>
          <p:spPr>
            <a:xfrm>
              <a:off x="4789338" y="3315183"/>
              <a:ext cx="1111231" cy="345414"/>
            </a:xfrm>
            <a:custGeom>
              <a:avLst/>
              <a:gdLst/>
              <a:ahLst/>
              <a:cxnLst/>
              <a:rect l="l" t="t" r="r" b="b"/>
              <a:pathLst>
                <a:path w="2156" h="670" extrusionOk="0">
                  <a:moveTo>
                    <a:pt x="106" y="0"/>
                  </a:moveTo>
                  <a:lnTo>
                    <a:pt x="106" y="0"/>
                  </a:lnTo>
                  <a:cubicBezTo>
                    <a:pt x="35" y="211"/>
                    <a:pt x="0" y="431"/>
                    <a:pt x="0" y="669"/>
                  </a:cubicBezTo>
                  <a:cubicBezTo>
                    <a:pt x="2155" y="669"/>
                    <a:pt x="2155" y="669"/>
                    <a:pt x="2155" y="669"/>
                  </a:cubicBezTo>
                  <a:lnTo>
                    <a:pt x="106"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5" name="Google Shape;725;p31"/>
            <p:cNvSpPr/>
            <p:nvPr/>
          </p:nvSpPr>
          <p:spPr>
            <a:xfrm>
              <a:off x="5921021" y="3660596"/>
              <a:ext cx="847626" cy="847626"/>
            </a:xfrm>
            <a:custGeom>
              <a:avLst/>
              <a:gdLst/>
              <a:ahLst/>
              <a:cxnLst/>
              <a:rect l="l" t="t" r="r" b="b"/>
              <a:pathLst>
                <a:path w="1645" h="1646" extrusionOk="0">
                  <a:moveTo>
                    <a:pt x="1196" y="1645"/>
                  </a:moveTo>
                  <a:lnTo>
                    <a:pt x="1196" y="1645"/>
                  </a:lnTo>
                  <a:cubicBezTo>
                    <a:pt x="1363" y="1513"/>
                    <a:pt x="1512" y="1363"/>
                    <a:pt x="1644" y="1187"/>
                  </a:cubicBezTo>
                  <a:cubicBezTo>
                    <a:pt x="0" y="0"/>
                    <a:pt x="0" y="0"/>
                    <a:pt x="0" y="0"/>
                  </a:cubicBezTo>
                  <a:lnTo>
                    <a:pt x="1196" y="1645"/>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6" name="Google Shape;726;p31"/>
            <p:cNvSpPr/>
            <p:nvPr/>
          </p:nvSpPr>
          <p:spPr>
            <a:xfrm>
              <a:off x="5921021" y="3660596"/>
              <a:ext cx="615835" cy="993063"/>
            </a:xfrm>
            <a:custGeom>
              <a:avLst/>
              <a:gdLst/>
              <a:ahLst/>
              <a:cxnLst/>
              <a:rect l="l" t="t" r="r" b="b"/>
              <a:pathLst>
                <a:path w="1197" h="1927" extrusionOk="0">
                  <a:moveTo>
                    <a:pt x="624" y="1926"/>
                  </a:moveTo>
                  <a:lnTo>
                    <a:pt x="624" y="1926"/>
                  </a:lnTo>
                  <a:cubicBezTo>
                    <a:pt x="835" y="1865"/>
                    <a:pt x="1020" y="1768"/>
                    <a:pt x="1196" y="1645"/>
                  </a:cubicBezTo>
                  <a:cubicBezTo>
                    <a:pt x="0" y="0"/>
                    <a:pt x="0" y="0"/>
                    <a:pt x="0" y="0"/>
                  </a:cubicBezTo>
                  <a:lnTo>
                    <a:pt x="624" y="192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7" name="Google Shape;727;p31"/>
            <p:cNvSpPr/>
            <p:nvPr/>
          </p:nvSpPr>
          <p:spPr>
            <a:xfrm>
              <a:off x="5921021" y="3660596"/>
              <a:ext cx="997608" cy="611290"/>
            </a:xfrm>
            <a:custGeom>
              <a:avLst/>
              <a:gdLst/>
              <a:ahLst/>
              <a:cxnLst/>
              <a:rect l="l" t="t" r="r" b="b"/>
              <a:pathLst>
                <a:path w="1935" h="1188" extrusionOk="0">
                  <a:moveTo>
                    <a:pt x="1644" y="1187"/>
                  </a:moveTo>
                  <a:lnTo>
                    <a:pt x="1644" y="1187"/>
                  </a:lnTo>
                  <a:cubicBezTo>
                    <a:pt x="1767" y="1020"/>
                    <a:pt x="1864" y="827"/>
                    <a:pt x="1934" y="624"/>
                  </a:cubicBezTo>
                  <a:cubicBezTo>
                    <a:pt x="0" y="0"/>
                    <a:pt x="0" y="0"/>
                    <a:pt x="0" y="0"/>
                  </a:cubicBezTo>
                  <a:lnTo>
                    <a:pt x="1644" y="118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8" name="Google Shape;728;p31"/>
            <p:cNvSpPr/>
            <p:nvPr/>
          </p:nvSpPr>
          <p:spPr>
            <a:xfrm>
              <a:off x="5921021" y="3660596"/>
              <a:ext cx="1047602" cy="322689"/>
            </a:xfrm>
            <a:custGeom>
              <a:avLst/>
              <a:gdLst/>
              <a:ahLst/>
              <a:cxnLst/>
              <a:rect l="l" t="t" r="r" b="b"/>
              <a:pathLst>
                <a:path w="2032" h="625" extrusionOk="0">
                  <a:moveTo>
                    <a:pt x="1934" y="624"/>
                  </a:moveTo>
                  <a:lnTo>
                    <a:pt x="1934" y="624"/>
                  </a:lnTo>
                  <a:cubicBezTo>
                    <a:pt x="1996" y="431"/>
                    <a:pt x="2031" y="220"/>
                    <a:pt x="2031" y="0"/>
                  </a:cubicBezTo>
                  <a:cubicBezTo>
                    <a:pt x="0" y="0"/>
                    <a:pt x="0" y="0"/>
                    <a:pt x="0" y="0"/>
                  </a:cubicBezTo>
                  <a:lnTo>
                    <a:pt x="1934" y="624"/>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9" name="Google Shape;729;p31"/>
            <p:cNvSpPr/>
            <p:nvPr/>
          </p:nvSpPr>
          <p:spPr>
            <a:xfrm>
              <a:off x="5921021" y="3333362"/>
              <a:ext cx="1047602" cy="327234"/>
            </a:xfrm>
            <a:custGeom>
              <a:avLst/>
              <a:gdLst/>
              <a:ahLst/>
              <a:cxnLst/>
              <a:rect l="l" t="t" r="r" b="b"/>
              <a:pathLst>
                <a:path w="2032" h="635" extrusionOk="0">
                  <a:moveTo>
                    <a:pt x="0" y="634"/>
                  </a:moveTo>
                  <a:lnTo>
                    <a:pt x="0" y="634"/>
                  </a:lnTo>
                  <a:cubicBezTo>
                    <a:pt x="2031" y="634"/>
                    <a:pt x="2031" y="634"/>
                    <a:pt x="2031" y="634"/>
                  </a:cubicBezTo>
                  <a:cubicBezTo>
                    <a:pt x="2031" y="414"/>
                    <a:pt x="1996" y="203"/>
                    <a:pt x="1934" y="0"/>
                  </a:cubicBezTo>
                  <a:lnTo>
                    <a:pt x="0" y="634"/>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0" name="Google Shape;730;p31"/>
            <p:cNvSpPr/>
            <p:nvPr/>
          </p:nvSpPr>
          <p:spPr>
            <a:xfrm>
              <a:off x="4996131" y="3660596"/>
              <a:ext cx="902166" cy="897620"/>
            </a:xfrm>
            <a:custGeom>
              <a:avLst/>
              <a:gdLst/>
              <a:ahLst/>
              <a:cxnLst/>
              <a:rect l="l" t="t" r="r" b="b"/>
              <a:pathLst>
                <a:path w="1751" h="1743" extrusionOk="0">
                  <a:moveTo>
                    <a:pt x="0" y="1266"/>
                  </a:moveTo>
                  <a:lnTo>
                    <a:pt x="0" y="1266"/>
                  </a:lnTo>
                  <a:cubicBezTo>
                    <a:pt x="141" y="1451"/>
                    <a:pt x="299" y="1610"/>
                    <a:pt x="484" y="1742"/>
                  </a:cubicBezTo>
                  <a:cubicBezTo>
                    <a:pt x="1750" y="0"/>
                    <a:pt x="1750" y="0"/>
                    <a:pt x="1750" y="0"/>
                  </a:cubicBezTo>
                  <a:lnTo>
                    <a:pt x="0" y="126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1" name="Google Shape;731;p31"/>
            <p:cNvSpPr/>
            <p:nvPr/>
          </p:nvSpPr>
          <p:spPr>
            <a:xfrm>
              <a:off x="5921021" y="3660596"/>
              <a:ext cx="322689" cy="1047602"/>
            </a:xfrm>
            <a:custGeom>
              <a:avLst/>
              <a:gdLst/>
              <a:ahLst/>
              <a:cxnLst/>
              <a:rect l="l" t="t" r="r" b="b"/>
              <a:pathLst>
                <a:path w="625" h="2033" extrusionOk="0">
                  <a:moveTo>
                    <a:pt x="0" y="2032"/>
                  </a:moveTo>
                  <a:lnTo>
                    <a:pt x="0" y="2032"/>
                  </a:lnTo>
                  <a:cubicBezTo>
                    <a:pt x="220" y="2032"/>
                    <a:pt x="430" y="1997"/>
                    <a:pt x="624" y="1926"/>
                  </a:cubicBezTo>
                  <a:cubicBezTo>
                    <a:pt x="0" y="0"/>
                    <a:pt x="0" y="0"/>
                    <a:pt x="0" y="0"/>
                  </a:cubicBezTo>
                  <a:lnTo>
                    <a:pt x="0" y="2032"/>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2" name="Google Shape;732;p31"/>
            <p:cNvSpPr/>
            <p:nvPr/>
          </p:nvSpPr>
          <p:spPr>
            <a:xfrm>
              <a:off x="5246101" y="3660596"/>
              <a:ext cx="652196" cy="1056692"/>
            </a:xfrm>
            <a:custGeom>
              <a:avLst/>
              <a:gdLst/>
              <a:ahLst/>
              <a:cxnLst/>
              <a:rect l="l" t="t" r="r" b="b"/>
              <a:pathLst>
                <a:path w="1267" h="2050" extrusionOk="0">
                  <a:moveTo>
                    <a:pt x="0" y="1742"/>
                  </a:moveTo>
                  <a:lnTo>
                    <a:pt x="0" y="1742"/>
                  </a:lnTo>
                  <a:cubicBezTo>
                    <a:pt x="176" y="1873"/>
                    <a:pt x="378" y="1979"/>
                    <a:pt x="598" y="2049"/>
                  </a:cubicBezTo>
                  <a:cubicBezTo>
                    <a:pt x="1266" y="0"/>
                    <a:pt x="1266" y="0"/>
                    <a:pt x="1266" y="0"/>
                  </a:cubicBezTo>
                  <a:lnTo>
                    <a:pt x="0" y="1742"/>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3" name="Google Shape;733;p31"/>
            <p:cNvSpPr/>
            <p:nvPr/>
          </p:nvSpPr>
          <p:spPr>
            <a:xfrm>
              <a:off x="4843877" y="3660596"/>
              <a:ext cx="1056692" cy="652195"/>
            </a:xfrm>
            <a:custGeom>
              <a:avLst/>
              <a:gdLst/>
              <a:ahLst/>
              <a:cxnLst/>
              <a:rect l="l" t="t" r="r" b="b"/>
              <a:pathLst>
                <a:path w="2050" h="1267" extrusionOk="0">
                  <a:moveTo>
                    <a:pt x="0" y="668"/>
                  </a:moveTo>
                  <a:lnTo>
                    <a:pt x="0" y="668"/>
                  </a:lnTo>
                  <a:cubicBezTo>
                    <a:pt x="70" y="879"/>
                    <a:pt x="167" y="1082"/>
                    <a:pt x="299" y="1266"/>
                  </a:cubicBezTo>
                  <a:cubicBezTo>
                    <a:pt x="2049" y="0"/>
                    <a:pt x="2049" y="0"/>
                    <a:pt x="2049" y="0"/>
                  </a:cubicBezTo>
                  <a:lnTo>
                    <a:pt x="0" y="668"/>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4" name="Google Shape;734;p31"/>
            <p:cNvSpPr/>
            <p:nvPr/>
          </p:nvSpPr>
          <p:spPr>
            <a:xfrm>
              <a:off x="5555155" y="3660596"/>
              <a:ext cx="388590" cy="1111231"/>
            </a:xfrm>
            <a:custGeom>
              <a:avLst/>
              <a:gdLst/>
              <a:ahLst/>
              <a:cxnLst/>
              <a:rect l="l" t="t" r="r" b="b"/>
              <a:pathLst>
                <a:path w="669" h="2156" extrusionOk="0">
                  <a:moveTo>
                    <a:pt x="0" y="2049"/>
                  </a:moveTo>
                  <a:lnTo>
                    <a:pt x="0" y="2049"/>
                  </a:lnTo>
                  <a:cubicBezTo>
                    <a:pt x="211" y="2120"/>
                    <a:pt x="439" y="2155"/>
                    <a:pt x="668" y="2155"/>
                  </a:cubicBezTo>
                  <a:cubicBezTo>
                    <a:pt x="668" y="0"/>
                    <a:pt x="668" y="0"/>
                    <a:pt x="668" y="0"/>
                  </a:cubicBezTo>
                  <a:lnTo>
                    <a:pt x="0" y="2049"/>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5" name="Google Shape;735;p31"/>
            <p:cNvSpPr/>
            <p:nvPr/>
          </p:nvSpPr>
          <p:spPr>
            <a:xfrm>
              <a:off x="5023400" y="2762975"/>
              <a:ext cx="1790696" cy="1790696"/>
            </a:xfrm>
            <a:custGeom>
              <a:avLst/>
              <a:gdLst/>
              <a:ahLst/>
              <a:cxnLst/>
              <a:rect l="l" t="t" r="r" b="b"/>
              <a:pathLst>
                <a:path w="3474" h="3475" extrusionOk="0">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36" name="Google Shape;736;p31"/>
            <p:cNvSpPr/>
            <p:nvPr/>
          </p:nvSpPr>
          <p:spPr>
            <a:xfrm>
              <a:off x="6061914" y="3115206"/>
              <a:ext cx="204521" cy="204520"/>
            </a:xfrm>
            <a:custGeom>
              <a:avLst/>
              <a:gdLst/>
              <a:ahLst/>
              <a:cxnLst/>
              <a:rect l="l" t="t" r="r" b="b"/>
              <a:pathLst>
                <a:path w="396" h="397" extrusionOk="0">
                  <a:moveTo>
                    <a:pt x="192" y="396"/>
                  </a:moveTo>
                  <a:lnTo>
                    <a:pt x="192" y="396"/>
                  </a:lnTo>
                  <a:cubicBezTo>
                    <a:pt x="307" y="396"/>
                    <a:pt x="395" y="308"/>
                    <a:pt x="395" y="203"/>
                  </a:cubicBezTo>
                  <a:cubicBezTo>
                    <a:pt x="395" y="88"/>
                    <a:pt x="307" y="0"/>
                    <a:pt x="192" y="0"/>
                  </a:cubicBezTo>
                  <a:cubicBezTo>
                    <a:pt x="87" y="0"/>
                    <a:pt x="0" y="88"/>
                    <a:pt x="0" y="203"/>
                  </a:cubicBezTo>
                  <a:cubicBezTo>
                    <a:pt x="0" y="308"/>
                    <a:pt x="87" y="396"/>
                    <a:pt x="192" y="396"/>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7" name="Google Shape;737;p31"/>
            <p:cNvSpPr/>
            <p:nvPr/>
          </p:nvSpPr>
          <p:spPr>
            <a:xfrm>
              <a:off x="5971015" y="3346997"/>
              <a:ext cx="386318" cy="879440"/>
            </a:xfrm>
            <a:custGeom>
              <a:avLst/>
              <a:gdLst/>
              <a:ahLst/>
              <a:cxnLst/>
              <a:rect l="l" t="t" r="r" b="b"/>
              <a:pathLst>
                <a:path w="748" h="1707" extrusionOk="0">
                  <a:moveTo>
                    <a:pt x="738" y="580"/>
                  </a:moveTo>
                  <a:lnTo>
                    <a:pt x="738" y="580"/>
                  </a:lnTo>
                  <a:cubicBezTo>
                    <a:pt x="650" y="185"/>
                    <a:pt x="650" y="185"/>
                    <a:pt x="650" y="185"/>
                  </a:cubicBezTo>
                  <a:cubicBezTo>
                    <a:pt x="650" y="176"/>
                    <a:pt x="650" y="176"/>
                    <a:pt x="641" y="176"/>
                  </a:cubicBezTo>
                  <a:lnTo>
                    <a:pt x="641" y="176"/>
                  </a:lnTo>
                  <a:lnTo>
                    <a:pt x="641" y="176"/>
                  </a:lnTo>
                  <a:cubicBezTo>
                    <a:pt x="615" y="79"/>
                    <a:pt x="527" y="0"/>
                    <a:pt x="421" y="0"/>
                  </a:cubicBezTo>
                  <a:cubicBezTo>
                    <a:pt x="324" y="0"/>
                    <a:pt x="324" y="0"/>
                    <a:pt x="324" y="0"/>
                  </a:cubicBezTo>
                  <a:cubicBezTo>
                    <a:pt x="211" y="0"/>
                    <a:pt x="123" y="79"/>
                    <a:pt x="97" y="185"/>
                  </a:cubicBezTo>
                  <a:cubicBezTo>
                    <a:pt x="9" y="580"/>
                    <a:pt x="9" y="580"/>
                    <a:pt x="9" y="580"/>
                  </a:cubicBezTo>
                  <a:cubicBezTo>
                    <a:pt x="0" y="598"/>
                    <a:pt x="9" y="615"/>
                    <a:pt x="27" y="624"/>
                  </a:cubicBezTo>
                  <a:cubicBezTo>
                    <a:pt x="53" y="633"/>
                    <a:pt x="79" y="624"/>
                    <a:pt x="79" y="598"/>
                  </a:cubicBezTo>
                  <a:cubicBezTo>
                    <a:pt x="211" y="228"/>
                    <a:pt x="211" y="228"/>
                    <a:pt x="211" y="228"/>
                  </a:cubicBezTo>
                  <a:cubicBezTo>
                    <a:pt x="238" y="228"/>
                    <a:pt x="238" y="228"/>
                    <a:pt x="238" y="228"/>
                  </a:cubicBezTo>
                  <a:cubicBezTo>
                    <a:pt x="70" y="862"/>
                    <a:pt x="70" y="862"/>
                    <a:pt x="70" y="862"/>
                  </a:cubicBezTo>
                  <a:cubicBezTo>
                    <a:pt x="62" y="880"/>
                    <a:pt x="79" y="888"/>
                    <a:pt x="97" y="888"/>
                  </a:cubicBezTo>
                  <a:cubicBezTo>
                    <a:pt x="211" y="888"/>
                    <a:pt x="211" y="888"/>
                    <a:pt x="211" y="888"/>
                  </a:cubicBezTo>
                  <a:cubicBezTo>
                    <a:pt x="307" y="1671"/>
                    <a:pt x="307" y="1671"/>
                    <a:pt x="307" y="1671"/>
                  </a:cubicBezTo>
                  <a:cubicBezTo>
                    <a:pt x="307" y="1689"/>
                    <a:pt x="324" y="1706"/>
                    <a:pt x="342" y="1706"/>
                  </a:cubicBezTo>
                  <a:cubicBezTo>
                    <a:pt x="404" y="1706"/>
                    <a:pt x="404" y="1706"/>
                    <a:pt x="404" y="1706"/>
                  </a:cubicBezTo>
                  <a:cubicBezTo>
                    <a:pt x="421" y="1706"/>
                    <a:pt x="439" y="1689"/>
                    <a:pt x="439" y="1671"/>
                  </a:cubicBezTo>
                  <a:cubicBezTo>
                    <a:pt x="536" y="888"/>
                    <a:pt x="536" y="888"/>
                    <a:pt x="536" y="888"/>
                  </a:cubicBezTo>
                  <a:cubicBezTo>
                    <a:pt x="650" y="888"/>
                    <a:pt x="650" y="888"/>
                    <a:pt x="650" y="888"/>
                  </a:cubicBezTo>
                  <a:cubicBezTo>
                    <a:pt x="668" y="888"/>
                    <a:pt x="685" y="880"/>
                    <a:pt x="676" y="862"/>
                  </a:cubicBezTo>
                  <a:cubicBezTo>
                    <a:pt x="509" y="228"/>
                    <a:pt x="509" y="228"/>
                    <a:pt x="509" y="228"/>
                  </a:cubicBezTo>
                  <a:cubicBezTo>
                    <a:pt x="536" y="228"/>
                    <a:pt x="536" y="228"/>
                    <a:pt x="536" y="228"/>
                  </a:cubicBezTo>
                  <a:cubicBezTo>
                    <a:pt x="668" y="598"/>
                    <a:pt x="668" y="598"/>
                    <a:pt x="668" y="598"/>
                  </a:cubicBezTo>
                  <a:cubicBezTo>
                    <a:pt x="668" y="624"/>
                    <a:pt x="694" y="633"/>
                    <a:pt x="712" y="624"/>
                  </a:cubicBezTo>
                  <a:cubicBezTo>
                    <a:pt x="738" y="615"/>
                    <a:pt x="747" y="598"/>
                    <a:pt x="738" y="58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8" name="Google Shape;738;p31"/>
            <p:cNvSpPr/>
            <p:nvPr/>
          </p:nvSpPr>
          <p:spPr>
            <a:xfrm>
              <a:off x="5436987" y="3346997"/>
              <a:ext cx="490851" cy="879440"/>
            </a:xfrm>
            <a:custGeom>
              <a:avLst/>
              <a:gdLst/>
              <a:ahLst/>
              <a:cxnLst/>
              <a:rect l="l" t="t" r="r" b="b"/>
              <a:pathLst>
                <a:path w="951" h="1707" extrusionOk="0">
                  <a:moveTo>
                    <a:pt x="941" y="809"/>
                  </a:moveTo>
                  <a:lnTo>
                    <a:pt x="941" y="809"/>
                  </a:lnTo>
                  <a:cubicBezTo>
                    <a:pt x="818" y="185"/>
                    <a:pt x="818" y="185"/>
                    <a:pt x="818" y="185"/>
                  </a:cubicBezTo>
                  <a:cubicBezTo>
                    <a:pt x="818" y="176"/>
                    <a:pt x="818" y="176"/>
                    <a:pt x="818" y="167"/>
                  </a:cubicBezTo>
                  <a:cubicBezTo>
                    <a:pt x="792" y="70"/>
                    <a:pt x="704" y="0"/>
                    <a:pt x="598" y="0"/>
                  </a:cubicBezTo>
                  <a:cubicBezTo>
                    <a:pt x="343" y="0"/>
                    <a:pt x="343" y="0"/>
                    <a:pt x="343" y="0"/>
                  </a:cubicBezTo>
                  <a:cubicBezTo>
                    <a:pt x="238" y="0"/>
                    <a:pt x="149" y="79"/>
                    <a:pt x="132" y="176"/>
                  </a:cubicBezTo>
                  <a:cubicBezTo>
                    <a:pt x="132" y="176"/>
                    <a:pt x="132" y="176"/>
                    <a:pt x="132" y="185"/>
                  </a:cubicBezTo>
                  <a:cubicBezTo>
                    <a:pt x="9" y="809"/>
                    <a:pt x="9" y="809"/>
                    <a:pt x="9" y="809"/>
                  </a:cubicBezTo>
                  <a:cubicBezTo>
                    <a:pt x="0" y="853"/>
                    <a:pt x="26" y="897"/>
                    <a:pt x="70" y="897"/>
                  </a:cubicBezTo>
                  <a:lnTo>
                    <a:pt x="70" y="897"/>
                  </a:lnTo>
                  <a:cubicBezTo>
                    <a:pt x="115" y="906"/>
                    <a:pt x="149" y="880"/>
                    <a:pt x="158" y="844"/>
                  </a:cubicBezTo>
                  <a:cubicBezTo>
                    <a:pt x="238" y="422"/>
                    <a:pt x="238" y="422"/>
                    <a:pt x="238" y="422"/>
                  </a:cubicBezTo>
                  <a:cubicBezTo>
                    <a:pt x="238" y="836"/>
                    <a:pt x="238" y="836"/>
                    <a:pt x="238" y="836"/>
                  </a:cubicBezTo>
                  <a:cubicBezTo>
                    <a:pt x="238" y="871"/>
                    <a:pt x="238" y="871"/>
                    <a:pt x="238" y="871"/>
                  </a:cubicBezTo>
                  <a:cubicBezTo>
                    <a:pt x="238" y="1609"/>
                    <a:pt x="238" y="1609"/>
                    <a:pt x="238" y="1609"/>
                  </a:cubicBezTo>
                  <a:cubicBezTo>
                    <a:pt x="238" y="1662"/>
                    <a:pt x="281" y="1706"/>
                    <a:pt x="334" y="1706"/>
                  </a:cubicBezTo>
                  <a:cubicBezTo>
                    <a:pt x="343" y="1706"/>
                    <a:pt x="343" y="1706"/>
                    <a:pt x="343" y="1706"/>
                  </a:cubicBezTo>
                  <a:cubicBezTo>
                    <a:pt x="396" y="1706"/>
                    <a:pt x="440" y="1662"/>
                    <a:pt x="440" y="1609"/>
                  </a:cubicBezTo>
                  <a:cubicBezTo>
                    <a:pt x="440" y="871"/>
                    <a:pt x="440" y="871"/>
                    <a:pt x="440" y="871"/>
                  </a:cubicBezTo>
                  <a:cubicBezTo>
                    <a:pt x="510" y="871"/>
                    <a:pt x="510" y="871"/>
                    <a:pt x="510" y="871"/>
                  </a:cubicBezTo>
                  <a:cubicBezTo>
                    <a:pt x="510" y="1609"/>
                    <a:pt x="510" y="1609"/>
                    <a:pt x="510" y="1609"/>
                  </a:cubicBezTo>
                  <a:cubicBezTo>
                    <a:pt x="510" y="1662"/>
                    <a:pt x="554" y="1706"/>
                    <a:pt x="607" y="1706"/>
                  </a:cubicBezTo>
                  <a:cubicBezTo>
                    <a:pt x="616" y="1706"/>
                    <a:pt x="616" y="1706"/>
                    <a:pt x="616" y="1706"/>
                  </a:cubicBezTo>
                  <a:cubicBezTo>
                    <a:pt x="668" y="1706"/>
                    <a:pt x="712" y="1662"/>
                    <a:pt x="712" y="1609"/>
                  </a:cubicBezTo>
                  <a:cubicBezTo>
                    <a:pt x="712" y="871"/>
                    <a:pt x="712" y="871"/>
                    <a:pt x="712" y="871"/>
                  </a:cubicBezTo>
                  <a:cubicBezTo>
                    <a:pt x="712" y="836"/>
                    <a:pt x="712" y="836"/>
                    <a:pt x="712" y="836"/>
                  </a:cubicBezTo>
                  <a:cubicBezTo>
                    <a:pt x="712" y="440"/>
                    <a:pt x="712" y="440"/>
                    <a:pt x="712" y="440"/>
                  </a:cubicBezTo>
                  <a:cubicBezTo>
                    <a:pt x="792" y="844"/>
                    <a:pt x="792" y="844"/>
                    <a:pt x="792" y="844"/>
                  </a:cubicBezTo>
                  <a:cubicBezTo>
                    <a:pt x="800" y="880"/>
                    <a:pt x="836" y="906"/>
                    <a:pt x="880" y="897"/>
                  </a:cubicBezTo>
                  <a:cubicBezTo>
                    <a:pt x="924" y="897"/>
                    <a:pt x="950" y="853"/>
                    <a:pt x="941" y="809"/>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9" name="Google Shape;739;p31"/>
            <p:cNvSpPr/>
            <p:nvPr/>
          </p:nvSpPr>
          <p:spPr>
            <a:xfrm>
              <a:off x="5577880" y="3115206"/>
              <a:ext cx="204521" cy="204521"/>
            </a:xfrm>
            <a:custGeom>
              <a:avLst/>
              <a:gdLst/>
              <a:ahLst/>
              <a:cxnLst/>
              <a:rect l="l" t="t" r="r" b="b"/>
              <a:pathLst>
                <a:path w="396" h="397" extrusionOk="0">
                  <a:moveTo>
                    <a:pt x="202" y="396"/>
                  </a:moveTo>
                  <a:lnTo>
                    <a:pt x="202" y="396"/>
                  </a:lnTo>
                  <a:cubicBezTo>
                    <a:pt x="308" y="396"/>
                    <a:pt x="395" y="308"/>
                    <a:pt x="395" y="203"/>
                  </a:cubicBezTo>
                  <a:cubicBezTo>
                    <a:pt x="395" y="88"/>
                    <a:pt x="308" y="0"/>
                    <a:pt x="202" y="0"/>
                  </a:cubicBezTo>
                  <a:cubicBezTo>
                    <a:pt x="88" y="0"/>
                    <a:pt x="0" y="88"/>
                    <a:pt x="0" y="203"/>
                  </a:cubicBezTo>
                  <a:cubicBezTo>
                    <a:pt x="0" y="308"/>
                    <a:pt x="88" y="396"/>
                    <a:pt x="202" y="396"/>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742" name="Google Shape;742;p31"/>
          <p:cNvSpPr/>
          <p:nvPr/>
        </p:nvSpPr>
        <p:spPr>
          <a:xfrm>
            <a:off x="2911153" y="5579159"/>
            <a:ext cx="363593" cy="313599"/>
          </a:xfrm>
          <a:custGeom>
            <a:avLst/>
            <a:gdLst/>
            <a:ahLst/>
            <a:cxnLst/>
            <a:rect l="l" t="t" r="r" b="b"/>
            <a:pathLst>
              <a:path w="705" h="608" extrusionOk="0">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50" name="Google Shape;750;p31"/>
          <p:cNvSpPr txBox="1"/>
          <p:nvPr/>
        </p:nvSpPr>
        <p:spPr>
          <a:xfrm>
            <a:off x="491612" y="548767"/>
            <a:ext cx="3086720" cy="830956"/>
          </a:xfrm>
          <a:prstGeom prst="rect">
            <a:avLst/>
          </a:prstGeom>
          <a:noFill/>
          <a:ln>
            <a:noFill/>
          </a:ln>
        </p:spPr>
        <p:txBody>
          <a:bodyPr spcFirstLastPara="1" wrap="square" lIns="91425" tIns="45700" rIns="91425" bIns="45700" anchor="t" anchorCtr="0">
            <a:spAutoFit/>
          </a:bodyPr>
          <a:lstStyle/>
          <a:p>
            <a:pPr algn="ctr"/>
            <a:r>
              <a:rPr lang="en-US" sz="2400" b="1" dirty="0">
                <a:solidFill>
                  <a:srgbClr val="292668"/>
                </a:solidFill>
                <a:latin typeface="Calibri" panose="020F0502020204030204" pitchFamily="34" charset="0"/>
                <a:ea typeface="Calibri" panose="020F0502020204030204" pitchFamily="34" charset="0"/>
                <a:cs typeface="Calibri" panose="020F0502020204030204" pitchFamily="34" charset="0"/>
              </a:rPr>
              <a:t>✔️ Qué pueden hacer los recordatorios con IA</a:t>
            </a:r>
            <a:endPar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1" name="Google Shape;751;p31"/>
          <p:cNvSpPr/>
          <p:nvPr/>
        </p:nvSpPr>
        <p:spPr>
          <a:xfrm>
            <a:off x="2553729" y="1437318"/>
            <a:ext cx="2216931"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Te ayudan a recordar los pequeños detalles del día a día</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3" name="Google Shape;753;p31"/>
          <p:cNvSpPr/>
          <p:nvPr/>
        </p:nvSpPr>
        <p:spPr>
          <a:xfrm>
            <a:off x="1866243" y="2359866"/>
            <a:ext cx="1817348"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Te sugieren horarios según tus hábitos </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5" name="Google Shape;755;p31"/>
          <p:cNvSpPr/>
          <p:nvPr/>
        </p:nvSpPr>
        <p:spPr>
          <a:xfrm>
            <a:off x="1535111" y="3592368"/>
            <a:ext cx="1864847"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Te recuerdan lo que les has pedido</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6" name="Google Shape;756;p31"/>
          <p:cNvSpPr txBox="1"/>
          <p:nvPr/>
        </p:nvSpPr>
        <p:spPr>
          <a:xfrm>
            <a:off x="8434877" y="554609"/>
            <a:ext cx="2305351" cy="830956"/>
          </a:xfrm>
          <a:prstGeom prst="rect">
            <a:avLst/>
          </a:prstGeom>
          <a:noFill/>
          <a:ln>
            <a:noFill/>
          </a:ln>
        </p:spPr>
        <p:txBody>
          <a:bodyPr spcFirstLastPara="1" wrap="square" lIns="91425" tIns="45700" rIns="91425" bIns="45700" anchor="t" anchorCtr="0">
            <a:spAutoFit/>
          </a:bodyPr>
          <a:lstStyle/>
          <a:p>
            <a:pPr algn="ct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 Lo que NO pueden hacer</a:t>
            </a:r>
            <a:endPar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7" name="Google Shape;757;p31"/>
          <p:cNvSpPr/>
          <p:nvPr/>
        </p:nvSpPr>
        <p:spPr>
          <a:xfrm>
            <a:off x="7282202" y="1401651"/>
            <a:ext cx="2305351" cy="523180"/>
          </a:xfrm>
          <a:prstGeom prst="rect">
            <a:avLst/>
          </a:prstGeom>
          <a:noFill/>
          <a:ln>
            <a:noFill/>
          </a:ln>
        </p:spPr>
        <p:txBody>
          <a:bodyPr spcFirstLastPara="1" wrap="square" lIns="91425" tIns="45700" rIns="91425" bIns="45700" anchor="t" anchorCtr="0">
            <a:spAutoFit/>
          </a:bodyPr>
          <a:lstStyle/>
          <a:p>
            <a:pPr lvl="0"/>
            <a:r>
              <a:rPr 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No </a:t>
            </a:r>
            <a:r>
              <a:rPr lang="da-DK" dirty="0">
                <a:solidFill>
                  <a:srgbClr val="292668"/>
                </a:solidFill>
                <a:latin typeface="Calibri" panose="020F0502020204030204" pitchFamily="34" charset="0"/>
                <a:ea typeface="Calibri" panose="020F0502020204030204" pitchFamily="34" charset="0"/>
                <a:cs typeface="Calibri" panose="020F0502020204030204" pitchFamily="34" charset="0"/>
              </a:rPr>
              <a:t>realiza diagnósticos ni puede sustituir a los médicos</a:t>
            </a:r>
          </a:p>
        </p:txBody>
      </p:sp>
      <p:sp>
        <p:nvSpPr>
          <p:cNvPr id="759" name="Google Shape;759;p31"/>
          <p:cNvSpPr/>
          <p:nvPr/>
        </p:nvSpPr>
        <p:spPr>
          <a:xfrm>
            <a:off x="8251129" y="4998270"/>
            <a:ext cx="2028405" cy="523180"/>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No puede evaluar enfermedades ni síntomas peligrosos</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61" name="Google Shape;761;p31"/>
          <p:cNvSpPr/>
          <p:nvPr/>
        </p:nvSpPr>
        <p:spPr>
          <a:xfrm>
            <a:off x="8722864" y="3545218"/>
            <a:ext cx="2290985" cy="738623"/>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No sabe si un consejo es adecuado para tu estado de salud</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661F59E4-3A86-565F-FFDB-8317BC831274}"/>
              </a:ext>
            </a:extLst>
          </p:cNvPr>
          <p:cNvSpPr>
            <a:spLocks noChangeArrowheads="1"/>
          </p:cNvSpPr>
          <p:nvPr/>
        </p:nvSpPr>
        <p:spPr bwMode="auto">
          <a:xfrm>
            <a:off x="0" y="-9456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a-DK" altLang="da-DK" sz="1800" b="0" i="0" u="none" strike="noStrike" cap="none" normalizeH="0" baseline="0" dirty="0">
                <a:ln>
                  <a:noFill/>
                </a:ln>
                <a:solidFill>
                  <a:schemeClr val="tx1"/>
                </a:solidFill>
                <a:effectLst/>
                <a:latin typeface="Arial" panose="020B0604020202020204" pitchFamily="34" charset="0"/>
              </a:rPr>
            </a:b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
        <p:nvSpPr>
          <p:cNvPr id="3" name="Google Shape;703;p31">
            <a:extLst>
              <a:ext uri="{FF2B5EF4-FFF2-40B4-BE49-F238E27FC236}">
                <a16:creationId xmlns:a16="http://schemas.microsoft.com/office/drawing/2014/main" id="{18B1015D-0BFD-6086-3CF7-65E463CF5814}"/>
              </a:ext>
            </a:extLst>
          </p:cNvPr>
          <p:cNvSpPr/>
          <p:nvPr/>
        </p:nvSpPr>
        <p:spPr>
          <a:xfrm>
            <a:off x="4739284" y="5684928"/>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 name="Tekstfelt 4">
            <a:extLst>
              <a:ext uri="{FF2B5EF4-FFF2-40B4-BE49-F238E27FC236}">
                <a16:creationId xmlns:a16="http://schemas.microsoft.com/office/drawing/2014/main" id="{52549B77-9CD5-7AB2-2B34-C8DFF79063C4}"/>
              </a:ext>
            </a:extLst>
          </p:cNvPr>
          <p:cNvSpPr txBox="1"/>
          <p:nvPr/>
        </p:nvSpPr>
        <p:spPr>
          <a:xfrm>
            <a:off x="1822737" y="4780422"/>
            <a:ext cx="2022833" cy="523181"/>
          </a:xfrm>
          <a:prstGeom prst="rect">
            <a:avLst/>
          </a:prstGeom>
          <a:noFill/>
        </p:spPr>
        <p:txBody>
          <a:bodyPr wrap="square">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Lleva un registro de los pasos, el sueño y la actividad ligera </a:t>
            </a:r>
            <a:endParaRPr lang="da-DK" altLang="da-DK" sz="1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64" name="Google Shape;702;p31">
            <a:extLst>
              <a:ext uri="{FF2B5EF4-FFF2-40B4-BE49-F238E27FC236}">
                <a16:creationId xmlns:a16="http://schemas.microsoft.com/office/drawing/2014/main" id="{4FDC9CC6-AA7F-D402-4B1B-78DBDCCAD8CE}"/>
              </a:ext>
            </a:extLst>
          </p:cNvPr>
          <p:cNvSpPr/>
          <p:nvPr/>
        </p:nvSpPr>
        <p:spPr>
          <a:xfrm>
            <a:off x="3745730" y="2387845"/>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6" name="Tekstfelt 665">
            <a:extLst>
              <a:ext uri="{FF2B5EF4-FFF2-40B4-BE49-F238E27FC236}">
                <a16:creationId xmlns:a16="http://schemas.microsoft.com/office/drawing/2014/main" id="{B18692F8-7B4D-930F-01D7-8533C52EDE35}"/>
              </a:ext>
            </a:extLst>
          </p:cNvPr>
          <p:cNvSpPr txBox="1"/>
          <p:nvPr/>
        </p:nvSpPr>
        <p:spPr>
          <a:xfrm>
            <a:off x="2850565" y="5679470"/>
            <a:ext cx="2136049" cy="738664"/>
          </a:xfrm>
          <a:prstGeom prst="rect">
            <a:avLst/>
          </a:prstGeom>
          <a:noFill/>
        </p:spPr>
        <p:txBody>
          <a:bodyPr wrap="square">
            <a:spAutoFit/>
          </a:bodyPr>
          <a:lstStyle/>
          <a:p>
            <a:r>
              <a:rPr lang="en-US" sz="1400" dirty="0">
                <a:solidFill>
                  <a:srgbClr val="292668"/>
                </a:solidFill>
                <a:effectLst/>
                <a:latin typeface="Calibri" panose="020F0502020204030204" pitchFamily="34" charset="0"/>
                <a:ea typeface="Calibri" panose="020F0502020204030204" pitchFamily="34" charset="0"/>
                <a:cs typeface="Calibri" panose="020F0502020204030204" pitchFamily="34" charset="0"/>
              </a:rPr>
              <a:t>Te ofrece una visión general rápida, como un reloj digital con funciones adicionales </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67" name="Google Shape;698;p31">
            <a:extLst>
              <a:ext uri="{FF2B5EF4-FFF2-40B4-BE49-F238E27FC236}">
                <a16:creationId xmlns:a16="http://schemas.microsoft.com/office/drawing/2014/main" id="{558DDA8F-552D-2A18-BA35-429C802B4E94}"/>
              </a:ext>
            </a:extLst>
          </p:cNvPr>
          <p:cNvSpPr/>
          <p:nvPr/>
        </p:nvSpPr>
        <p:spPr>
          <a:xfrm>
            <a:off x="8068045" y="3631878"/>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8" name="Google Shape;698;p31">
            <a:extLst>
              <a:ext uri="{FF2B5EF4-FFF2-40B4-BE49-F238E27FC236}">
                <a16:creationId xmlns:a16="http://schemas.microsoft.com/office/drawing/2014/main" id="{4BA4CC2F-15B7-053C-F698-50F1EA568E0F}"/>
              </a:ext>
            </a:extLst>
          </p:cNvPr>
          <p:cNvSpPr/>
          <p:nvPr/>
        </p:nvSpPr>
        <p:spPr>
          <a:xfrm>
            <a:off x="7605004" y="4937567"/>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9" name="Google Shape;757;p31">
            <a:extLst>
              <a:ext uri="{FF2B5EF4-FFF2-40B4-BE49-F238E27FC236}">
                <a16:creationId xmlns:a16="http://schemas.microsoft.com/office/drawing/2014/main" id="{B64A08BA-4FF2-DCEC-A364-54C5E7555E02}"/>
              </a:ext>
            </a:extLst>
          </p:cNvPr>
          <p:cNvSpPr/>
          <p:nvPr/>
        </p:nvSpPr>
        <p:spPr>
          <a:xfrm>
            <a:off x="7109614" y="5809711"/>
            <a:ext cx="1940243" cy="523180"/>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No sabe cómo te sientes</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70" name="Google Shape;698;p31">
            <a:extLst>
              <a:ext uri="{FF2B5EF4-FFF2-40B4-BE49-F238E27FC236}">
                <a16:creationId xmlns:a16="http://schemas.microsoft.com/office/drawing/2014/main" id="{0173D7A3-283B-2A4B-8CE7-46472634C03E}"/>
              </a:ext>
            </a:extLst>
          </p:cNvPr>
          <p:cNvSpPr/>
          <p:nvPr/>
        </p:nvSpPr>
        <p:spPr>
          <a:xfrm>
            <a:off x="6553420" y="149521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pic>
        <p:nvPicPr>
          <p:cNvPr id="682" name="Grafik 681" descr="Hjerte kontur">
            <a:extLst>
              <a:ext uri="{FF2B5EF4-FFF2-40B4-BE49-F238E27FC236}">
                <a16:creationId xmlns:a16="http://schemas.microsoft.com/office/drawing/2014/main" id="{D0B2B957-777E-6116-EAE9-CFD6B6BC8D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3881" y="3658215"/>
            <a:ext cx="512630" cy="512630"/>
          </a:xfrm>
          <a:prstGeom prst="rect">
            <a:avLst/>
          </a:prstGeom>
        </p:spPr>
      </p:pic>
      <p:sp>
        <p:nvSpPr>
          <p:cNvPr id="685" name="Tekstfelt 684">
            <a:extLst>
              <a:ext uri="{FF2B5EF4-FFF2-40B4-BE49-F238E27FC236}">
                <a16:creationId xmlns:a16="http://schemas.microsoft.com/office/drawing/2014/main" id="{420C4237-7E82-0EDF-D64A-155E1B2BB155}"/>
              </a:ext>
            </a:extLst>
          </p:cNvPr>
          <p:cNvSpPr txBox="1"/>
          <p:nvPr/>
        </p:nvSpPr>
        <p:spPr>
          <a:xfrm>
            <a:off x="7899247" y="2307924"/>
            <a:ext cx="1817348" cy="575670"/>
          </a:xfrm>
          <a:prstGeom prst="rect">
            <a:avLst/>
          </a:prstGeom>
          <a:noFill/>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1400" kern="100" dirty="0">
                <a:solidFill>
                  <a:srgbClr val="292668"/>
                </a:solidFill>
                <a:effectLst/>
                <a:latin typeface="Calibri" panose="020F0502020204030204" pitchFamily="34" charset="0"/>
                <a:ea typeface="Calibri" panose="020F0502020204030204" pitchFamily="34" charset="0"/>
                <a:cs typeface="Calibri" panose="020F0502020204030204" pitchFamily="34" charset="0"/>
              </a:rPr>
              <a:t>No te dice qué hacer</a:t>
            </a:r>
            <a:endParaRPr lang="da-DK" sz="1400" kern="100" dirty="0">
              <a:solidFill>
                <a:srgbClr val="292668"/>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687" name="Grafik 686" descr="Løftet hånd kontur">
            <a:extLst>
              <a:ext uri="{FF2B5EF4-FFF2-40B4-BE49-F238E27FC236}">
                <a16:creationId xmlns:a16="http://schemas.microsoft.com/office/drawing/2014/main" id="{BF217FFD-9B67-6998-4E04-C10C15F837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16708" y="5028737"/>
            <a:ext cx="435768" cy="435768"/>
          </a:xfrm>
          <a:prstGeom prst="rect">
            <a:avLst/>
          </a:prstGeom>
        </p:spPr>
      </p:pic>
      <p:pic>
        <p:nvPicPr>
          <p:cNvPr id="689" name="Grafik 688" descr="Spørgsmålstegn med massiv udfyldning">
            <a:extLst>
              <a:ext uri="{FF2B5EF4-FFF2-40B4-BE49-F238E27FC236}">
                <a16:creationId xmlns:a16="http://schemas.microsoft.com/office/drawing/2014/main" id="{02689666-99E7-C307-B589-1FFE41CBAD6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93777" y="5813960"/>
            <a:ext cx="486803" cy="486803"/>
          </a:xfrm>
          <a:prstGeom prst="rect">
            <a:avLst/>
          </a:prstGeom>
        </p:spPr>
      </p:pic>
      <p:pic>
        <p:nvPicPr>
          <p:cNvPr id="691" name="Grafik 690" descr="Stopur med massiv udfyldning">
            <a:extLst>
              <a:ext uri="{FF2B5EF4-FFF2-40B4-BE49-F238E27FC236}">
                <a16:creationId xmlns:a16="http://schemas.microsoft.com/office/drawing/2014/main" id="{200FAFB7-8240-D546-67A8-0C13B38DA83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04219" y="2441871"/>
            <a:ext cx="477982" cy="477982"/>
          </a:xfrm>
          <a:prstGeom prst="rect">
            <a:avLst/>
          </a:prstGeom>
        </p:spPr>
      </p:pic>
      <p:pic>
        <p:nvPicPr>
          <p:cNvPr id="695" name="Grafik 694" descr="Timeglas 60% med massiv udfyldning">
            <a:extLst>
              <a:ext uri="{FF2B5EF4-FFF2-40B4-BE49-F238E27FC236}">
                <a16:creationId xmlns:a16="http://schemas.microsoft.com/office/drawing/2014/main" id="{124C6674-E5C1-A765-2068-B908947C768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55570" y="5809711"/>
            <a:ext cx="366268" cy="366268"/>
          </a:xfrm>
          <a:prstGeom prst="rect">
            <a:avLst/>
          </a:prstGeom>
        </p:spPr>
      </p:pic>
      <p:pic>
        <p:nvPicPr>
          <p:cNvPr id="774" name="Grafik 773" descr="Stopur med massiv udfyldning">
            <a:extLst>
              <a:ext uri="{FF2B5EF4-FFF2-40B4-BE49-F238E27FC236}">
                <a16:creationId xmlns:a16="http://schemas.microsoft.com/office/drawing/2014/main" id="{9D218945-4D94-0607-0BBB-7288AD307FB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03775" y="2429043"/>
            <a:ext cx="494977" cy="494977"/>
          </a:xfrm>
          <a:prstGeom prst="rect">
            <a:avLst/>
          </a:prstGeom>
        </p:spPr>
      </p:pic>
      <p:pic>
        <p:nvPicPr>
          <p:cNvPr id="776" name="Grafik 775" descr="Fodaftryk kontur">
            <a:extLst>
              <a:ext uri="{FF2B5EF4-FFF2-40B4-BE49-F238E27FC236}">
                <a16:creationId xmlns:a16="http://schemas.microsoft.com/office/drawing/2014/main" id="{8174A47B-C446-728B-28B3-1385362472B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643764" y="4911310"/>
            <a:ext cx="490557" cy="490557"/>
          </a:xfrm>
          <a:prstGeom prst="rect">
            <a:avLst/>
          </a:prstGeom>
        </p:spPr>
      </p:pic>
      <p:pic>
        <p:nvPicPr>
          <p:cNvPr id="778" name="Grafik 777" descr="Knappenål kontur">
            <a:extLst>
              <a:ext uri="{FF2B5EF4-FFF2-40B4-BE49-F238E27FC236}">
                <a16:creationId xmlns:a16="http://schemas.microsoft.com/office/drawing/2014/main" id="{3F3EC20C-4B20-7A6A-AFD9-B408187AF14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334318" y="3690526"/>
            <a:ext cx="390502" cy="390502"/>
          </a:xfrm>
          <a:prstGeom prst="rect">
            <a:avLst/>
          </a:prstGeom>
        </p:spPr>
      </p:pic>
      <p:pic>
        <p:nvPicPr>
          <p:cNvPr id="780" name="Grafik 779" descr="Ringetone kontur">
            <a:extLst>
              <a:ext uri="{FF2B5EF4-FFF2-40B4-BE49-F238E27FC236}">
                <a16:creationId xmlns:a16="http://schemas.microsoft.com/office/drawing/2014/main" id="{A45447B8-265C-4BC6-2562-48469BC59AF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810534" y="1629066"/>
            <a:ext cx="458392" cy="458392"/>
          </a:xfrm>
          <a:prstGeom prst="rect">
            <a:avLst/>
          </a:prstGeom>
        </p:spPr>
      </p:pic>
      <p:pic>
        <p:nvPicPr>
          <p:cNvPr id="781" name="Grafik 780" descr="Stopur med massiv udfyldning">
            <a:extLst>
              <a:ext uri="{FF2B5EF4-FFF2-40B4-BE49-F238E27FC236}">
                <a16:creationId xmlns:a16="http://schemas.microsoft.com/office/drawing/2014/main" id="{1C60C9D0-FAD6-E0CC-7E8E-5323630FAB6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39193" y="2883046"/>
            <a:ext cx="494977" cy="494977"/>
          </a:xfrm>
          <a:prstGeom prst="rect">
            <a:avLst/>
          </a:prstGeom>
        </p:spPr>
      </p:pic>
      <p:pic>
        <p:nvPicPr>
          <p:cNvPr id="782" name="Grafik 781" descr="Ringetone kontur">
            <a:extLst>
              <a:ext uri="{FF2B5EF4-FFF2-40B4-BE49-F238E27FC236}">
                <a16:creationId xmlns:a16="http://schemas.microsoft.com/office/drawing/2014/main" id="{C07E933C-D7F6-A959-83EB-C080E7D24E6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208500" y="2393605"/>
            <a:ext cx="458392" cy="458392"/>
          </a:xfrm>
          <a:prstGeom prst="rect">
            <a:avLst/>
          </a:prstGeom>
        </p:spPr>
      </p:pic>
      <p:pic>
        <p:nvPicPr>
          <p:cNvPr id="783" name="Grafik 782" descr="Knappenål kontur">
            <a:extLst>
              <a:ext uri="{FF2B5EF4-FFF2-40B4-BE49-F238E27FC236}">
                <a16:creationId xmlns:a16="http://schemas.microsoft.com/office/drawing/2014/main" id="{B750D700-84E9-3EDB-C189-F91D7B7B2758}"/>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228238" y="3753305"/>
            <a:ext cx="390502" cy="390502"/>
          </a:xfrm>
          <a:prstGeom prst="rect">
            <a:avLst/>
          </a:prstGeom>
        </p:spPr>
      </p:pic>
      <p:pic>
        <p:nvPicPr>
          <p:cNvPr id="784" name="Grafik 783" descr="Fodaftryk kontur">
            <a:extLst>
              <a:ext uri="{FF2B5EF4-FFF2-40B4-BE49-F238E27FC236}">
                <a16:creationId xmlns:a16="http://schemas.microsoft.com/office/drawing/2014/main" id="{1262B505-5AC8-A224-01F5-B692BCE23F4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469745" y="4622873"/>
            <a:ext cx="490557" cy="490557"/>
          </a:xfrm>
          <a:prstGeom prst="rect">
            <a:avLst/>
          </a:prstGeom>
        </p:spPr>
      </p:pic>
      <p:pic>
        <p:nvPicPr>
          <p:cNvPr id="785" name="Grafik 784" descr="Timeglas 60% med massiv udfyldning">
            <a:extLst>
              <a:ext uri="{FF2B5EF4-FFF2-40B4-BE49-F238E27FC236}">
                <a16:creationId xmlns:a16="http://schemas.microsoft.com/office/drawing/2014/main" id="{196B46F3-7AC9-FBDC-E1D3-AB95CADA14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247530" y="5071812"/>
            <a:ext cx="392693" cy="392693"/>
          </a:xfrm>
          <a:prstGeom prst="rect">
            <a:avLst/>
          </a:prstGeom>
        </p:spPr>
      </p:pic>
      <p:pic>
        <p:nvPicPr>
          <p:cNvPr id="786" name="Grafik 785" descr="Spørgsmålstegn med massiv udfyldning">
            <a:extLst>
              <a:ext uri="{FF2B5EF4-FFF2-40B4-BE49-F238E27FC236}">
                <a16:creationId xmlns:a16="http://schemas.microsoft.com/office/drawing/2014/main" id="{CB9991C9-33F9-19FB-C692-D7836E5B83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44123" y="5024756"/>
            <a:ext cx="486803" cy="486803"/>
          </a:xfrm>
          <a:prstGeom prst="rect">
            <a:avLst/>
          </a:prstGeom>
        </p:spPr>
      </p:pic>
      <p:pic>
        <p:nvPicPr>
          <p:cNvPr id="787" name="Grafik 786" descr="Løftet hånd kontur">
            <a:extLst>
              <a:ext uri="{FF2B5EF4-FFF2-40B4-BE49-F238E27FC236}">
                <a16:creationId xmlns:a16="http://schemas.microsoft.com/office/drawing/2014/main" id="{E0AD1B8F-6A75-C6C4-9CC0-DDC739B88C0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916942" y="4588988"/>
            <a:ext cx="435768" cy="435768"/>
          </a:xfrm>
          <a:prstGeom prst="rect">
            <a:avLst/>
          </a:prstGeom>
        </p:spPr>
      </p:pic>
      <p:pic>
        <p:nvPicPr>
          <p:cNvPr id="788" name="Grafik 787" descr="Hjerte kontur">
            <a:extLst>
              <a:ext uri="{FF2B5EF4-FFF2-40B4-BE49-F238E27FC236}">
                <a16:creationId xmlns:a16="http://schemas.microsoft.com/office/drawing/2014/main" id="{8CBC29EE-E716-D9DC-74B5-7E2D5BAA01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19648" y="3665385"/>
            <a:ext cx="512630" cy="512630"/>
          </a:xfrm>
          <a:prstGeom prst="rect">
            <a:avLst/>
          </a:prstGeom>
        </p:spPr>
      </p:pic>
      <p:pic>
        <p:nvPicPr>
          <p:cNvPr id="789" name="Grafik 788" descr="Stopur med massiv udfyldning">
            <a:extLst>
              <a:ext uri="{FF2B5EF4-FFF2-40B4-BE49-F238E27FC236}">
                <a16:creationId xmlns:a16="http://schemas.microsoft.com/office/drawing/2014/main" id="{4BE809F3-FF94-D909-537E-E2B9FBDA124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16942" y="2856169"/>
            <a:ext cx="477982" cy="477982"/>
          </a:xfrm>
          <a:prstGeom prst="rect">
            <a:avLst/>
          </a:prstGeom>
        </p:spPr>
      </p:pic>
      <p:pic>
        <p:nvPicPr>
          <p:cNvPr id="791" name="Grafik 790" descr="Forbudt-skilt kontur">
            <a:extLst>
              <a:ext uri="{FF2B5EF4-FFF2-40B4-BE49-F238E27FC236}">
                <a16:creationId xmlns:a16="http://schemas.microsoft.com/office/drawing/2014/main" id="{37876179-8A15-1F66-48F7-322FF839C7E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653836" y="1588834"/>
            <a:ext cx="415003" cy="415003"/>
          </a:xfrm>
          <a:prstGeom prst="rect">
            <a:avLst/>
          </a:prstGeom>
        </p:spPr>
      </p:pic>
      <p:pic>
        <p:nvPicPr>
          <p:cNvPr id="792" name="Grafik 791" descr="Forbudt-skilt kontur">
            <a:extLst>
              <a:ext uri="{FF2B5EF4-FFF2-40B4-BE49-F238E27FC236}">
                <a16:creationId xmlns:a16="http://schemas.microsoft.com/office/drawing/2014/main" id="{0F24C090-D44E-8BB2-6A13-B41793E2C026}"/>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170067" y="2352620"/>
            <a:ext cx="415003" cy="415003"/>
          </a:xfrm>
          <a:prstGeom prst="rect">
            <a:avLst/>
          </a:prstGeom>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2463</TotalTime>
  <Words>4958</Words>
  <Application>Microsoft Macintosh PowerPoint</Application>
  <PresentationFormat>Panorámica</PresentationFormat>
  <Paragraphs>524</Paragraphs>
  <Slides>51</Slides>
  <Notes>48</Notes>
  <HiddenSlides>0</HiddenSlides>
  <MMClips>1</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51</vt:i4>
      </vt:variant>
    </vt:vector>
  </HeadingPairs>
  <TitlesOfParts>
    <vt:vector size="61" baseType="lpstr">
      <vt:lpstr>Calibri</vt:lpstr>
      <vt:lpstr>Noto Sans Symbols</vt:lpstr>
      <vt:lpstr>Montserrat Light</vt:lpstr>
      <vt:lpstr>Symbol</vt:lpstr>
      <vt:lpstr>Arial</vt:lpstr>
      <vt:lpstr>Wingdings</vt:lpstr>
      <vt:lpstr>Montserrat</vt:lpstr>
      <vt:lpstr>Office Theme</vt:lpstr>
      <vt:lpstr>1_Office Theme</vt:lpstr>
      <vt:lpstr>2_Office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docId:5055D9154368FA1695EDD0F8D050DBEA</cp:keywords>
  <cp:lastModifiedBy>César Isaac Veliz Paiz</cp:lastModifiedBy>
  <cp:revision>418</cp:revision>
  <dcterms:created xsi:type="dcterms:W3CDTF">2020-10-14T13:32:04Z</dcterms:created>
  <dcterms:modified xsi:type="dcterms:W3CDTF">2026-08-06T11:11:11Z</dcterms:modified>
</cp:coreProperties>
</file>