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50"/>
  </p:notesMasterIdLst>
  <p:sldIdLst>
    <p:sldId id="4371" r:id="rId2"/>
    <p:sldId id="4412" r:id="rId3"/>
    <p:sldId id="4306" r:id="rId4"/>
    <p:sldId id="4384" r:id="rId5"/>
    <p:sldId id="4285" r:id="rId6"/>
    <p:sldId id="4385" r:id="rId7"/>
    <p:sldId id="4413" r:id="rId8"/>
    <p:sldId id="4414" r:id="rId9"/>
    <p:sldId id="4352" r:id="rId10"/>
    <p:sldId id="4319" r:id="rId11"/>
    <p:sldId id="4387" r:id="rId12"/>
    <p:sldId id="4410" r:id="rId13"/>
    <p:sldId id="4338" r:id="rId14"/>
    <p:sldId id="4355" r:id="rId15"/>
    <p:sldId id="4394" r:id="rId16"/>
    <p:sldId id="4388" r:id="rId17"/>
    <p:sldId id="4395" r:id="rId18"/>
    <p:sldId id="4391" r:id="rId19"/>
    <p:sldId id="4392" r:id="rId20"/>
    <p:sldId id="4389" r:id="rId21"/>
    <p:sldId id="4396" r:id="rId22"/>
    <p:sldId id="4390" r:id="rId23"/>
    <p:sldId id="4397" r:id="rId24"/>
    <p:sldId id="4393" r:id="rId25"/>
    <p:sldId id="260" r:id="rId26"/>
    <p:sldId id="275" r:id="rId27"/>
    <p:sldId id="4398" r:id="rId28"/>
    <p:sldId id="4399" r:id="rId29"/>
    <p:sldId id="4379" r:id="rId30"/>
    <p:sldId id="4400" r:id="rId31"/>
    <p:sldId id="4305" r:id="rId32"/>
    <p:sldId id="4401" r:id="rId33"/>
    <p:sldId id="4402" r:id="rId34"/>
    <p:sldId id="4403" r:id="rId35"/>
    <p:sldId id="4411" r:id="rId36"/>
    <p:sldId id="4408" r:id="rId37"/>
    <p:sldId id="4351" r:id="rId38"/>
    <p:sldId id="4404" r:id="rId39"/>
    <p:sldId id="269" r:id="rId40"/>
    <p:sldId id="4405" r:id="rId41"/>
    <p:sldId id="4314" r:id="rId42"/>
    <p:sldId id="4375" r:id="rId43"/>
    <p:sldId id="4406" r:id="rId44"/>
    <p:sldId id="4407" r:id="rId45"/>
    <p:sldId id="4313" r:id="rId46"/>
    <p:sldId id="4409" r:id="rId47"/>
    <p:sldId id="4300" r:id="rId48"/>
    <p:sldId id="426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727272"/>
    <a:srgbClr val="615AA6"/>
    <a:srgbClr val="EBCB1F"/>
    <a:srgbClr val="5496D1"/>
    <a:srgbClr val="403B6D"/>
    <a:srgbClr val="C16D32"/>
    <a:srgbClr val="BDA6CE"/>
    <a:srgbClr val="E5BD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6821C-B797-4896-B4E1-7ACF64902534}" v="10" dt="2026-08-13T12:27:17.528"/>
    <p1510:client id="{D92E70D8-72AC-47D6-8A24-163AE0E7B421}" v="7" dt="2026-08-13T12:34:54.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82"/>
  </p:normalViewPr>
  <p:slideViewPr>
    <p:cSldViewPr snapToGrid="0" snapToObjects="1">
      <p:cViewPr varScale="1">
        <p:scale>
          <a:sx n="102" d="100"/>
          <a:sy n="102" d="100"/>
        </p:scale>
        <p:origin x="630" y="10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8/10/relationships/authors" Target="authors.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Klik for at redigere hovedtekstformater</a:t>
            </a:r>
          </a:p>
          <a:p>
            <a:pPr lvl="1"/>
            <a:r>
              <a:rPr lang="en-GB"/>
              <a:t>Andet niveau</a:t>
            </a:r>
          </a:p>
          <a:p>
            <a:pPr lvl="2"/>
            <a:r>
              <a:rPr lang="en-GB"/>
              <a:t>Tredje niveau</a:t>
            </a:r>
          </a:p>
          <a:p>
            <a:pPr lvl="3"/>
            <a:r>
              <a:rPr lang="en-GB"/>
              <a:t>Fjerde niveau</a:t>
            </a:r>
          </a:p>
          <a:p>
            <a:pPr lvl="4"/>
            <a:r>
              <a:rPr lang="en-GB"/>
              <a:t>Femte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AD120-3405-E45E-78F2-6FFCEAEBB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888FE-2066-702B-C055-0D94E234A9B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535F3E2-AFB1-BE2E-3CAB-4C4AB75A8D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3AED1E-6D34-CE5C-F8F3-DF56408D9446}"/>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4520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23CD321-0A98-B97F-A96E-A242875431F9}"/>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5B466FD4-E0B5-872B-BB0C-C6D218A4CA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6E8D8A25-0C0E-081A-5946-6136763885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0447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7CB2F27-2D27-FEE1-BC5E-2B0033E015A5}"/>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70D0EF0C-3D9A-4E13-15A1-B6D340A1FE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D5552335-8E7A-64AC-1987-F00E0FF998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9305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3198028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4192903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2923973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5B5D2-5A46-CCB2-1E00-E102EAD13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A86C6-10EE-EB6B-AD19-D45D07D01E0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316C7ED-B66E-7F77-0C5B-132C13A51F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F570DF-F32B-B247-E05B-278F5D3E2B33}"/>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97656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583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80162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762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9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2264170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1229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16013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3186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0884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4512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3519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958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920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8197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61524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57641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9422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24804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44810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70549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596622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744347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956642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12259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08775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965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12"/>
        <p:cNvGrpSpPr/>
        <p:nvPr/>
      </p:nvGrpSpPr>
      <p:grpSpPr>
        <a:xfrm>
          <a:off x="0" y="0"/>
          <a:ext cx="0" cy="0"/>
          <a:chOff x="0" y="0"/>
          <a:chExt cx="0" cy="0"/>
        </a:xfrm>
      </p:grpSpPr>
      <p:sp>
        <p:nvSpPr>
          <p:cNvPr id="113" name="Google Shape;113;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4" name="Google Shape;114;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15" name="Google Shape;115;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6" name="Google Shape;116;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9" name="Google Shape;119;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618294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81" r:id="rId1"/>
    <p:sldLayoutId id="2147483940" r:id="rId2"/>
    <p:sldLayoutId id="2147483923" r:id="rId3"/>
    <p:sldLayoutId id="2147483922" r:id="rId4"/>
    <p:sldLayoutId id="2147483945" r:id="rId5"/>
    <p:sldLayoutId id="2147483882" r:id="rId6"/>
    <p:sldLayoutId id="2147483935" r:id="rId7"/>
    <p:sldLayoutId id="2147483936" r:id="rId8"/>
    <p:sldLayoutId id="2147483840" r:id="rId9"/>
    <p:sldLayoutId id="2147483912" r:id="rId10"/>
    <p:sldLayoutId id="2147483918" r:id="rId11"/>
    <p:sldLayoutId id="2147483944" r:id="rId12"/>
    <p:sldLayoutId id="2147483883" r:id="rId13"/>
    <p:sldLayoutId id="2147483841" r:id="rId14"/>
    <p:sldLayoutId id="2147483927" r:id="rId15"/>
    <p:sldLayoutId id="2147483885" r:id="rId16"/>
    <p:sldLayoutId id="2147483937" r:id="rId17"/>
    <p:sldLayoutId id="2147483938" r:id="rId18"/>
    <p:sldLayoutId id="2147483939" r:id="rId19"/>
    <p:sldLayoutId id="2147483886" r:id="rId20"/>
    <p:sldLayoutId id="2147483931" r:id="rId21"/>
    <p:sldLayoutId id="2147483861" r:id="rId22"/>
    <p:sldLayoutId id="2147483900" r:id="rId23"/>
    <p:sldLayoutId id="2147483902" r:id="rId24"/>
    <p:sldLayoutId id="2147483833" r:id="rId25"/>
    <p:sldLayoutId id="2147483933" r:id="rId26"/>
    <p:sldLayoutId id="2147483847" r:id="rId27"/>
    <p:sldLayoutId id="2147483930" r:id="rId28"/>
    <p:sldLayoutId id="2147483853" r:id="rId29"/>
    <p:sldLayoutId id="2147483946"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ai4seniorsproject.eu/" TargetMode="Externa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images/search/secure%20password/" TargetMode="External"/><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https://support.apple.com/da-dk/109016" TargetMode="External"/><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27.png"/><Relationship Id="rId4" Type="http://schemas.openxmlformats.org/officeDocument/2006/relationships/hyperlink" Target="https://passwords.google.com/"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1.jpeg"/><Relationship Id="rId7" Type="http://schemas.openxmlformats.org/officeDocument/2006/relationships/hyperlink" Target="https://ai4seniorsproject.eu/resources/training-resources-for-seniors-da/" TargetMode="External"/><Relationship Id="rId2" Type="http://schemas.openxmlformats.org/officeDocument/2006/relationships/slideLayout" Target="../slideLayouts/slideLayout26.xml"/><Relationship Id="rId1" Type="http://schemas.openxmlformats.org/officeDocument/2006/relationships/video" Target="https://www.youtube.com/embed/4pvtGyWRaO8?feature=oembed" TargetMode="External"/><Relationship Id="rId6" Type="http://schemas.openxmlformats.org/officeDocument/2006/relationships/hyperlink" Target="https://samvirke.dk/artikler/saadan-sikrer-du-dit-privatliv-naar-du-bruger-instagram" TargetMode="External"/><Relationship Id="rId5" Type="http://schemas.openxmlformats.org/officeDocument/2006/relationships/hyperlink" Target="https://www.youtube.com/watch?v=oFjR4tUWiNg" TargetMode="External"/><Relationship Id="rId4" Type="http://schemas.openxmlformats.org/officeDocument/2006/relationships/hyperlink" Target="https://www.whatsapp.com/privacy?lang=da"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ai4seniorsproject.eu/resources/training-resources-for-seniors-da/" TargetMode="External"/><Relationship Id="rId2" Type="http://schemas.openxmlformats.org/officeDocument/2006/relationships/image" Target="../media/image33.jpeg"/><Relationship Id="rId1" Type="http://schemas.openxmlformats.org/officeDocument/2006/relationships/slideLayout" Target="../slideLayouts/slideLayout2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hyperlink" Target="http://thechoice.escp.eu/choose-to-lead/harnessing-ai-to-accelerate-digital-transformation/" TargetMode="External"/><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jpeg"/><Relationship Id="rId1" Type="http://schemas.openxmlformats.org/officeDocument/2006/relationships/slideLayout" Target="../slideLayouts/slideLayout28.xml"/><Relationship Id="rId5" Type="http://schemas.openxmlformats.org/officeDocument/2006/relationships/image" Target="../media/image41.svg"/><Relationship Id="rId4" Type="http://schemas.openxmlformats.org/officeDocument/2006/relationships/image" Target="../media/image40.sv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HSYm31_O4Lk" TargetMode="External"/><Relationship Id="rId7" Type="http://schemas.openxmlformats.org/officeDocument/2006/relationships/hyperlink" Target="https://www.youtube.com/watch?v=JC9Pgrfp_Do" TargetMode="External"/><Relationship Id="rId2" Type="http://schemas.openxmlformats.org/officeDocument/2006/relationships/slideLayout" Target="../slideLayouts/slideLayout26.xml"/><Relationship Id="rId1" Type="http://schemas.openxmlformats.org/officeDocument/2006/relationships/video" Target="https://www.youtube.com/embed/JC9Pgrfp_Do?feature=oembed" TargetMode="External"/><Relationship Id="rId6" Type="http://schemas.openxmlformats.org/officeDocument/2006/relationships/image" Target="../media/image42.jpeg"/><Relationship Id="rId5" Type="http://schemas.openxmlformats.org/officeDocument/2006/relationships/hyperlink" Target="https://www.youtube.com/watch?v=Tn8NkqJAILs" TargetMode="External"/><Relationship Id="rId4" Type="http://schemas.openxmlformats.org/officeDocument/2006/relationships/hyperlink" Target="https://www.youtube.com/watch?v=2i7o6kEgNkQ"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hyperlink" Target="https://www.labopen.fi/en/lab-pro/testing-the-reliability-of-ai-detectors-having-to-prove-a-negative-and-gaming-ai-detectors/" TargetMode="External"/><Relationship Id="rId2" Type="http://schemas.openxmlformats.org/officeDocument/2006/relationships/image" Target="../media/image44.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hyperlink" Target="https://www.lifegate.it/deepfake-definizione-soluzione" TargetMode="External"/><Relationship Id="rId2" Type="http://schemas.openxmlformats.org/officeDocument/2006/relationships/image" Target="../media/image45.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1.xml"/><Relationship Id="rId5" Type="http://schemas.openxmlformats.org/officeDocument/2006/relationships/image" Target="../media/image49.sv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shorts/oPbuyJqSQ2k" TargetMode="External"/><Relationship Id="rId2" Type="http://schemas.openxmlformats.org/officeDocument/2006/relationships/slideLayout" Target="../slideLayouts/slideLayout27.xml"/><Relationship Id="rId1" Type="http://schemas.openxmlformats.org/officeDocument/2006/relationships/video" Target="https://www.youtube.com/embed/oPbuyJqSQ2k?feature=oembed" TargetMode="External"/><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jpeg"/><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jpe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hyperlink" Target="https://www.snopes.com/" TargetMode="External"/><Relationship Id="rId2" Type="http://schemas.openxmlformats.org/officeDocument/2006/relationships/image" Target="../media/image62.jpeg"/><Relationship Id="rId1" Type="http://schemas.openxmlformats.org/officeDocument/2006/relationships/slideLayout" Target="../slideLayouts/slideLayout10.xml"/><Relationship Id="rId5" Type="http://schemas.openxmlformats.org/officeDocument/2006/relationships/hyperlink" Target="https://www.factcheck.org/" TargetMode="External"/><Relationship Id="rId4" Type="http://schemas.openxmlformats.org/officeDocument/2006/relationships/hyperlink" Target="https://fullfact.or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26.xml"/><Relationship Id="rId1" Type="http://schemas.openxmlformats.org/officeDocument/2006/relationships/video" Target="https://www.youtube.com/embed/cEvqVh6Gixg?feature=oembed" TargetMode="External"/><Relationship Id="rId4" Type="http://schemas.openxmlformats.org/officeDocument/2006/relationships/hyperlink" Target="https://www.youtube.com/watch?v=cEvqVh6Gixg"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4.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Device and padlock">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r>
              <a:rPr lang="en-IE" sz="5400" b="1" dirty="0">
                <a:solidFill>
                  <a:srgbClr val="242B62"/>
                </a:solidFill>
              </a:rPr>
              <a:t>MODUL 1</a:t>
            </a:r>
          </a:p>
        </p:txBody>
      </p:sp>
      <p:sp>
        <p:nvSpPr>
          <p:cNvPr id="6" name="TextBox 5">
            <a:extLst>
              <a:ext uri="{FF2B5EF4-FFF2-40B4-BE49-F238E27FC236}">
                <a16:creationId xmlns:a16="http://schemas.microsoft.com/office/drawing/2014/main" id="{2AC0BA0B-3904-0A61-3DE2-14DD0C6DEC07}"/>
              </a:ext>
            </a:extLst>
          </p:cNvPr>
          <p:cNvSpPr txBox="1"/>
          <p:nvPr/>
        </p:nvSpPr>
        <p:spPr>
          <a:xfrm>
            <a:off x="314227" y="4314783"/>
            <a:ext cx="4473316" cy="1569660"/>
          </a:xfrm>
          <a:prstGeom prst="rect">
            <a:avLst/>
          </a:prstGeom>
          <a:noFill/>
        </p:spPr>
        <p:txBody>
          <a:bodyPr wrap="square" lIns="91440" tIns="45720" rIns="91440" bIns="45720" rtlCol="0" anchor="t">
            <a:spAutoFit/>
          </a:bodyPr>
          <a:lstStyle/>
          <a:p>
            <a:r>
              <a:rPr lang="en-IE" sz="4800" dirty="0">
                <a:solidFill>
                  <a:schemeClr val="bg1"/>
                </a:solidFill>
              </a:rPr>
              <a:t>Online -</a:t>
            </a:r>
            <a:r>
              <a:rPr lang="en-IE" sz="4800" dirty="0" err="1">
                <a:solidFill>
                  <a:schemeClr val="bg1"/>
                </a:solidFill>
              </a:rPr>
              <a:t>og</a:t>
            </a:r>
            <a:r>
              <a:rPr lang="en-IE" sz="4800" dirty="0">
                <a:solidFill>
                  <a:schemeClr val="bg1"/>
                </a:solidFill>
              </a:rPr>
              <a:t> digital </a:t>
            </a:r>
            <a:r>
              <a:rPr lang="en-IE" sz="4800" dirty="0" err="1">
                <a:solidFill>
                  <a:schemeClr val="bg1"/>
                </a:solidFill>
              </a:rPr>
              <a:t>sikkerhed</a:t>
            </a:r>
            <a:endParaRPr lang="en-IE" sz="4800" dirty="0" err="1">
              <a:solidFill>
                <a:schemeClr val="bg1"/>
              </a:solidFill>
              <a:ea typeface="Calibri"/>
              <a:cs typeface="Calibri"/>
            </a:endParaRP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lIns="91440" tIns="45720" rIns="91440" bIns="45720" anchor="ctr">
            <a:normAutofit/>
          </a:bodyPr>
          <a:lstStyle/>
          <a:p>
            <a:r>
              <a:rPr lang="en-IE" dirty="0" err="1"/>
              <a:t>Hvis</a:t>
            </a:r>
            <a:r>
              <a:rPr lang="en-IE" dirty="0"/>
              <a:t> du </a:t>
            </a:r>
            <a:r>
              <a:rPr lang="en-IE" dirty="0" err="1"/>
              <a:t>støder</a:t>
            </a:r>
            <a:r>
              <a:rPr lang="en-IE" dirty="0"/>
              <a:t> </a:t>
            </a:r>
            <a:r>
              <a:rPr lang="en-IE" dirty="0" err="1"/>
              <a:t>på</a:t>
            </a:r>
            <a:r>
              <a:rPr lang="en-IE" dirty="0"/>
              <a:t> </a:t>
            </a:r>
            <a:r>
              <a:rPr lang="en-IE" dirty="0" err="1"/>
              <a:t>ukendte</a:t>
            </a:r>
            <a:r>
              <a:rPr lang="en-IE" dirty="0"/>
              <a:t> </a:t>
            </a:r>
            <a:r>
              <a:rPr lang="en-IE" dirty="0" err="1"/>
              <a:t>ord</a:t>
            </a:r>
            <a:r>
              <a:rPr lang="en-IE" dirty="0"/>
              <a:t> </a:t>
            </a:r>
            <a:r>
              <a:rPr lang="en-IE" dirty="0" err="1"/>
              <a:t>eller</a:t>
            </a:r>
            <a:r>
              <a:rPr lang="en-IE" dirty="0"/>
              <a:t> </a:t>
            </a:r>
            <a:r>
              <a:rPr lang="en-IE" dirty="0" err="1"/>
              <a:t>fagudtryk</a:t>
            </a:r>
            <a:r>
              <a:rPr lang="en-IE" dirty="0"/>
              <a:t>, </a:t>
            </a:r>
            <a:r>
              <a:rPr lang="en-IE" dirty="0" err="1"/>
              <a:t>i</a:t>
            </a:r>
            <a:r>
              <a:rPr lang="en-IE" dirty="0"/>
              <a:t> </a:t>
            </a:r>
            <a:r>
              <a:rPr lang="en-IE" dirty="0" err="1"/>
              <a:t>løbet</a:t>
            </a:r>
            <a:r>
              <a:rPr lang="en-IE" dirty="0"/>
              <a:t> </a:t>
            </a:r>
            <a:r>
              <a:rPr lang="en-IE" dirty="0" err="1"/>
              <a:t>af</a:t>
            </a:r>
            <a:r>
              <a:rPr lang="en-IE" dirty="0"/>
              <a:t> </a:t>
            </a:r>
            <a:r>
              <a:rPr lang="en-IE" dirty="0" err="1"/>
              <a:t>dette</a:t>
            </a:r>
            <a:r>
              <a:rPr lang="en-IE" dirty="0"/>
              <a:t> </a:t>
            </a:r>
            <a:r>
              <a:rPr lang="en-IE" dirty="0" err="1"/>
              <a:t>modul</a:t>
            </a:r>
            <a:r>
              <a:rPr lang="en-IE" dirty="0"/>
              <a:t> </a:t>
            </a:r>
            <a:r>
              <a:rPr lang="en-IE" dirty="0" err="1"/>
              <a:t>og</a:t>
            </a:r>
            <a:r>
              <a:rPr lang="en-IE" dirty="0"/>
              <a:t> </a:t>
            </a:r>
            <a:r>
              <a:rPr lang="en-IE" dirty="0" err="1"/>
              <a:t>kurset</a:t>
            </a:r>
            <a:r>
              <a:rPr lang="en-IE" dirty="0"/>
              <a:t> »AI for </a:t>
            </a:r>
            <a:r>
              <a:rPr lang="en-IE" dirty="0" err="1"/>
              <a:t>seniorer</a:t>
            </a:r>
            <a:r>
              <a:rPr lang="en-IE" dirty="0"/>
              <a:t>«… </a:t>
            </a:r>
            <a:r>
              <a:rPr lang="en-IE" dirty="0" err="1"/>
              <a:t>kan</a:t>
            </a:r>
            <a:r>
              <a:rPr lang="en-IE" dirty="0"/>
              <a:t> du </a:t>
            </a:r>
            <a:r>
              <a:rPr lang="en-IE" dirty="0" err="1"/>
              <a:t>til</a:t>
            </a:r>
            <a:r>
              <a:rPr lang="en-IE" dirty="0"/>
              <a:t> </a:t>
            </a:r>
            <a:r>
              <a:rPr lang="en-IE" dirty="0" err="1"/>
              <a:t>enhver</a:t>
            </a:r>
            <a:r>
              <a:rPr lang="en-IE" dirty="0"/>
              <a:t> </a:t>
            </a:r>
            <a:r>
              <a:rPr lang="en-IE" dirty="0" err="1"/>
              <a:t>tid</a:t>
            </a:r>
            <a:r>
              <a:rPr lang="en-IE" dirty="0"/>
              <a:t> </a:t>
            </a:r>
            <a:r>
              <a:rPr lang="en-IE" dirty="0" err="1"/>
              <a:t>finde</a:t>
            </a:r>
            <a:r>
              <a:rPr lang="en-IE" dirty="0"/>
              <a:t> </a:t>
            </a:r>
            <a:r>
              <a:rPr lang="en-IE" dirty="0" err="1"/>
              <a:t>enkle</a:t>
            </a:r>
            <a:r>
              <a:rPr lang="en-IE" dirty="0"/>
              <a:t> </a:t>
            </a:r>
            <a:r>
              <a:rPr lang="en-IE" dirty="0" err="1"/>
              <a:t>forklaringer</a:t>
            </a:r>
            <a:r>
              <a:rPr lang="en-IE" dirty="0"/>
              <a:t> </a:t>
            </a:r>
            <a:r>
              <a:rPr lang="en-IE" dirty="0" err="1"/>
              <a:t>i</a:t>
            </a:r>
            <a:r>
              <a:rPr lang="en-IE" dirty="0"/>
              <a:t> </a:t>
            </a:r>
            <a:r>
              <a:rPr lang="en-IE" b="1" dirty="0" err="1"/>
              <a:t>ordlisten</a:t>
            </a:r>
            <a:r>
              <a:rPr lang="en-IE" dirty="0"/>
              <a:t> til »AI for seniorer« på vores hjemmeside!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hlinkClick r:id="rId2">
                  <a:extLst>
                    <a:ext uri="{A12FA001-AC4F-418D-AE19-62706E023703}">
                      <ahyp:hlinkClr xmlns:ahyp="http://schemas.microsoft.com/office/drawing/2018/hyperlinkcolor" val="tx"/>
                    </a:ext>
                  </a:extLst>
                </a:hlinkClick>
              </a:rPr>
              <a:t>www.ai4seniorsproject.eu</a:t>
            </a:r>
            <a:endParaRPr lang="en-US" sz="3200" dirty="0">
              <a:solidFill>
                <a:srgbClr val="292668"/>
              </a:solidFill>
            </a:endParaRP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t a table with a computer&#10;&#10;AI-generated content may be incorrect.">
            <a:extLst>
              <a:ext uri="{FF2B5EF4-FFF2-40B4-BE49-F238E27FC236}">
                <a16:creationId xmlns:a16="http://schemas.microsoft.com/office/drawing/2014/main" id="{4C978CD4-15FB-D9B9-BF1A-B84B3DD0E98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7" name="Text Placeholder 16">
            <a:extLst>
              <a:ext uri="{FF2B5EF4-FFF2-40B4-BE49-F238E27FC236}">
                <a16:creationId xmlns:a16="http://schemas.microsoft.com/office/drawing/2014/main" id="{2ADECA8B-2098-A646-FDB6-D0A1719B257A}"/>
              </a:ext>
            </a:extLst>
          </p:cNvPr>
          <p:cNvSpPr>
            <a:spLocks noGrp="1"/>
          </p:cNvSpPr>
          <p:nvPr>
            <p:ph type="body" sz="quarter" idx="29"/>
          </p:nvPr>
        </p:nvSpPr>
        <p:spPr>
          <a:xfrm>
            <a:off x="1426826" y="2843136"/>
            <a:ext cx="700387" cy="566443"/>
          </a:xfrm>
          <a:prstGeom prst="rect">
            <a:avLst/>
          </a:prstGeom>
        </p:spPr>
        <p:txBody>
          <a:bodyPr/>
          <a:lstStyle/>
          <a:p>
            <a:r>
              <a:rPr lang="en-US"/>
              <a:t>01</a:t>
            </a:r>
            <a:endParaRPr lang="en-US" dirty="0"/>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30"/>
          </p:nvPr>
        </p:nvSpPr>
        <p:spPr>
          <a:xfrm>
            <a:off x="2008857" y="2833566"/>
            <a:ext cx="9827128" cy="566444"/>
          </a:xfrm>
          <a:prstGeom prst="rect">
            <a:avLst/>
          </a:prstGeom>
        </p:spPr>
        <p:txBody>
          <a:bodyPr/>
          <a:lstStyle/>
          <a:p>
            <a:r>
              <a:rPr lang="en-US" sz="2100" dirty="0"/>
              <a:t>Adgangskoder, privatlivsindstillinger og grundlæggende oplysninger om databeskyttelse</a:t>
            </a:r>
          </a:p>
        </p:txBody>
      </p:sp>
      <p:sp>
        <p:nvSpPr>
          <p:cNvPr id="27" name="Text Placeholder 26">
            <a:extLst>
              <a:ext uri="{FF2B5EF4-FFF2-40B4-BE49-F238E27FC236}">
                <a16:creationId xmlns:a16="http://schemas.microsoft.com/office/drawing/2014/main" id="{BB67A639-2553-DCB0-D8DF-506873DE99F2}"/>
              </a:ext>
            </a:extLst>
          </p:cNvPr>
          <p:cNvSpPr>
            <a:spLocks noGrp="1"/>
          </p:cNvSpPr>
          <p:nvPr>
            <p:ph type="body" sz="quarter" idx="31"/>
          </p:nvPr>
        </p:nvSpPr>
        <p:spPr>
          <a:xfrm>
            <a:off x="1426826" y="3422205"/>
            <a:ext cx="700387" cy="566443"/>
          </a:xfrm>
          <a:prstGeom prst="rect">
            <a:avLst/>
          </a:prstGeom>
        </p:spPr>
        <p:txBody>
          <a:bodyPr/>
          <a:lstStyle/>
          <a:p>
            <a:r>
              <a:rPr lang="en-US"/>
              <a:t>02</a:t>
            </a:r>
            <a:endParaRPr lang="en-US" dirty="0"/>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2"/>
          </p:nvPr>
        </p:nvSpPr>
        <p:spPr>
          <a:xfrm>
            <a:off x="2008857" y="3412635"/>
            <a:ext cx="8298215" cy="566444"/>
          </a:xfrm>
          <a:prstGeom prst="rect">
            <a:avLst/>
          </a:prstGeom>
        </p:spPr>
        <p:txBody>
          <a:bodyPr/>
          <a:lstStyle/>
          <a:p>
            <a:r>
              <a:rPr lang="en-US" dirty="0"/>
              <a:t>Sådan sporer algoritmer </a:t>
            </a:r>
            <a:r>
              <a:rPr lang="en-US" dirty="0" err="1"/>
              <a:t>adfærd </a:t>
            </a:r>
            <a:r>
              <a:rPr lang="en-US" dirty="0"/>
              <a:t>og </a:t>
            </a:r>
            <a:r>
              <a:rPr lang="en-US" dirty="0" err="1"/>
              <a:t>tilpasser </a:t>
            </a:r>
            <a:r>
              <a:rPr lang="en-US" dirty="0"/>
              <a:t>indhold</a:t>
            </a:r>
          </a:p>
        </p:txBody>
      </p:sp>
      <p:sp>
        <p:nvSpPr>
          <p:cNvPr id="28" name="Text Placeholder 27">
            <a:extLst>
              <a:ext uri="{FF2B5EF4-FFF2-40B4-BE49-F238E27FC236}">
                <a16:creationId xmlns:a16="http://schemas.microsoft.com/office/drawing/2014/main" id="{A6F82535-C6F2-8913-C7B3-6863E989B118}"/>
              </a:ext>
            </a:extLst>
          </p:cNvPr>
          <p:cNvSpPr>
            <a:spLocks noGrp="1"/>
          </p:cNvSpPr>
          <p:nvPr>
            <p:ph type="body" sz="quarter" idx="33"/>
          </p:nvPr>
        </p:nvSpPr>
        <p:spPr>
          <a:xfrm>
            <a:off x="1426826" y="4004531"/>
            <a:ext cx="700387" cy="566443"/>
          </a:xfrm>
          <a:prstGeom prst="rect">
            <a:avLst/>
          </a:prstGeom>
        </p:spPr>
        <p:txBody>
          <a:bodyPr/>
          <a:lstStyle/>
          <a:p>
            <a:r>
              <a:rPr lang="en-US"/>
              <a:t>03</a:t>
            </a:r>
            <a:endParaRPr lang="en-US" dirty="0"/>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4"/>
          </p:nvPr>
        </p:nvSpPr>
        <p:spPr>
          <a:xfrm>
            <a:off x="2008857" y="3994961"/>
            <a:ext cx="8298215" cy="566444"/>
          </a:xfrm>
          <a:prstGeom prst="rect">
            <a:avLst/>
          </a:prstGeom>
        </p:spPr>
        <p:txBody>
          <a:bodyPr/>
          <a:lstStyle/>
          <a:p>
            <a:r>
              <a:rPr lang="en-US" dirty="0"/>
              <a:t>Forståelse af, hvordan algoritmer sporer </a:t>
            </a:r>
            <a:r>
              <a:rPr lang="en-US" dirty="0" err="1"/>
              <a:t>adfærd </a:t>
            </a:r>
            <a:r>
              <a:rPr lang="en-US" dirty="0"/>
              <a:t>og </a:t>
            </a:r>
            <a:r>
              <a:rPr lang="en-US" dirty="0" err="1"/>
              <a:t>tilpasser </a:t>
            </a:r>
            <a:r>
              <a:rPr lang="en-US" dirty="0"/>
              <a:t>indhold</a:t>
            </a:r>
          </a:p>
        </p:txBody>
      </p:sp>
      <p:sp>
        <p:nvSpPr>
          <p:cNvPr id="29" name="Text Placeholder 28">
            <a:extLst>
              <a:ext uri="{FF2B5EF4-FFF2-40B4-BE49-F238E27FC236}">
                <a16:creationId xmlns:a16="http://schemas.microsoft.com/office/drawing/2014/main" id="{40C048B4-42C0-F0BC-C978-630F5F39F697}"/>
              </a:ext>
            </a:extLst>
          </p:cNvPr>
          <p:cNvSpPr>
            <a:spLocks noGrp="1"/>
          </p:cNvSpPr>
          <p:nvPr>
            <p:ph type="body" sz="quarter" idx="35"/>
          </p:nvPr>
        </p:nvSpPr>
        <p:spPr>
          <a:xfrm>
            <a:off x="1426826" y="4583630"/>
            <a:ext cx="700387" cy="566443"/>
          </a:xfrm>
          <a:prstGeom prst="rect">
            <a:avLst/>
          </a:prstGeom>
        </p:spPr>
        <p:txBody>
          <a:bodyPr/>
          <a:lstStyle/>
          <a:p>
            <a:r>
              <a:rPr lang="en-US"/>
              <a:t>04</a:t>
            </a:r>
            <a:endParaRPr lang="en-US" dirty="0"/>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6"/>
          </p:nvPr>
        </p:nvSpPr>
        <p:spPr>
          <a:xfrm>
            <a:off x="2008857" y="4574060"/>
            <a:ext cx="8298215" cy="566444"/>
          </a:xfrm>
          <a:prstGeom prst="rect">
            <a:avLst/>
          </a:prstGeom>
        </p:spPr>
        <p:txBody>
          <a:bodyPr/>
          <a:lstStyle/>
          <a:p>
            <a:r>
              <a:rPr lang="en-US" dirty="0"/>
              <a:t>At genkende AI-genererede billeder, tekst og deepfakes</a:t>
            </a:r>
          </a:p>
        </p:txBody>
      </p:sp>
      <p:sp>
        <p:nvSpPr>
          <p:cNvPr id="30" name="Text Placeholder 29">
            <a:extLst>
              <a:ext uri="{FF2B5EF4-FFF2-40B4-BE49-F238E27FC236}">
                <a16:creationId xmlns:a16="http://schemas.microsoft.com/office/drawing/2014/main" id="{4386CB93-B483-14A0-2301-D52E9BAD2D5B}"/>
              </a:ext>
            </a:extLst>
          </p:cNvPr>
          <p:cNvSpPr>
            <a:spLocks noGrp="1"/>
          </p:cNvSpPr>
          <p:nvPr>
            <p:ph type="body" sz="quarter" idx="37"/>
          </p:nvPr>
        </p:nvSpPr>
        <p:spPr>
          <a:xfrm>
            <a:off x="1414353" y="5175726"/>
            <a:ext cx="700387" cy="566443"/>
          </a:xfrm>
          <a:prstGeom prst="rect">
            <a:avLst/>
          </a:prstGeom>
        </p:spPr>
        <p:txBody>
          <a:bodyPr/>
          <a:lstStyle/>
          <a:p>
            <a:r>
              <a:rPr lang="en-US" dirty="0"/>
              <a:t>05</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38"/>
          </p:nvPr>
        </p:nvSpPr>
        <p:spPr>
          <a:xfrm>
            <a:off x="1996384" y="5166156"/>
            <a:ext cx="8298215" cy="566444"/>
          </a:xfrm>
          <a:prstGeom prst="rect">
            <a:avLst/>
          </a:prstGeom>
        </p:spPr>
        <p:txBody>
          <a:bodyPr/>
          <a:lstStyle/>
          <a:p>
            <a:pPr>
              <a:spcAft>
                <a:spcPts val="600"/>
              </a:spcAft>
            </a:pPr>
            <a:r>
              <a:rPr lang="en-US" dirty="0"/>
              <a:t>Enkle teknikker til faktatjek og kildeverifikation</a:t>
            </a:r>
          </a:p>
        </p:txBody>
      </p:sp>
      <p:sp>
        <p:nvSpPr>
          <p:cNvPr id="11" name="Rectangle 10">
            <a:extLst>
              <a:ext uri="{FF2B5EF4-FFF2-40B4-BE49-F238E27FC236}">
                <a16:creationId xmlns:a16="http://schemas.microsoft.com/office/drawing/2014/main" id="{CFE8B0DB-1A34-D009-5665-FC6199BF167C}"/>
              </a:ext>
            </a:extLst>
          </p:cNvPr>
          <p:cNvSpPr/>
          <p:nvPr/>
        </p:nvSpPr>
        <p:spPr>
          <a:xfrm>
            <a:off x="492582" y="1510607"/>
            <a:ext cx="2080888"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C8A2AA3A-EA91-3BB7-A552-A63A990B5EC1}"/>
              </a:ext>
            </a:extLst>
          </p:cNvPr>
          <p:cNvSpPr txBox="1"/>
          <p:nvPr/>
        </p:nvSpPr>
        <p:spPr>
          <a:xfrm>
            <a:off x="606266" y="1562905"/>
            <a:ext cx="1896866" cy="646331"/>
          </a:xfrm>
          <a:prstGeom prst="rect">
            <a:avLst/>
          </a:prstGeom>
          <a:noFill/>
        </p:spPr>
        <p:txBody>
          <a:bodyPr wrap="none" rtlCol="0">
            <a:spAutoFit/>
          </a:bodyPr>
          <a:lstStyle/>
          <a:p>
            <a:r>
              <a:rPr lang="en-US" sz="3600" b="1" dirty="0">
                <a:solidFill>
                  <a:srgbClr val="242B62"/>
                </a:solidFill>
                <a:latin typeface="Calibri" panose="020F0502020204030204" pitchFamily="34" charset="0"/>
                <a:cs typeface="Calibri" panose="020F0502020204030204" pitchFamily="34" charset="0"/>
              </a:rPr>
              <a:t>Indhold</a:t>
            </a:r>
          </a:p>
        </p:txBody>
      </p:sp>
      <p:pic>
        <p:nvPicPr>
          <p:cNvPr id="7" name="Picture 6" descr="A colorful circles with white lines and dots&#10;&#10;AI-generated content may be incorrect.">
            <a:extLst>
              <a:ext uri="{FF2B5EF4-FFF2-40B4-BE49-F238E27FC236}">
                <a16:creationId xmlns:a16="http://schemas.microsoft.com/office/drawing/2014/main" id="{73AFDC12-FC20-CF2D-19D3-03EE59D56279}"/>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3178028">
            <a:off x="-1316377" y="3967779"/>
            <a:ext cx="3845287" cy="3119494"/>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 1: LÆRINGSMÅL </a:t>
            </a:r>
          </a:p>
          <a:p>
            <a:endParaRPr lang="en-US" b="1" dirty="0">
              <a:solidFill>
                <a:srgbClr val="242B62"/>
              </a:solidFill>
            </a:endParaRPr>
          </a:p>
          <a:p>
            <a:endParaRPr lang="en-US" b="1" dirty="0">
              <a:solidFill>
                <a:srgbClr val="242B62"/>
              </a:solidFill>
            </a:endParaRPr>
          </a:p>
        </p:txBody>
      </p:sp>
      <p:pic>
        <p:nvPicPr>
          <p:cNvPr id="7" name="Picture Placeholder 4">
            <a:extLst>
              <a:ext uri="{FF2B5EF4-FFF2-40B4-BE49-F238E27FC236}">
                <a16:creationId xmlns:a16="http://schemas.microsoft.com/office/drawing/2014/main" id="{7D4AE9E4-9EFE-6463-F236-3F9EF759F00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4" name="TextBox 3">
            <a:extLst>
              <a:ext uri="{FF2B5EF4-FFF2-40B4-BE49-F238E27FC236}">
                <a16:creationId xmlns:a16="http://schemas.microsoft.com/office/drawing/2014/main" id="{050A9FAB-7655-F46C-B526-9C62EB0B490C}"/>
              </a:ext>
            </a:extLst>
          </p:cNvPr>
          <p:cNvSpPr txBox="1"/>
          <p:nvPr/>
        </p:nvSpPr>
        <p:spPr>
          <a:xfrm>
            <a:off x="6378823" y="1713661"/>
            <a:ext cx="5854994" cy="4893647"/>
          </a:xfrm>
          <a:prstGeom prst="rect">
            <a:avLst/>
          </a:prstGeom>
          <a:noFill/>
        </p:spPr>
        <p:txBody>
          <a:bodyPr wrap="square" lIns="91440" tIns="45720" rIns="91440" bIns="45720" anchor="t">
            <a:spAutoFit/>
          </a:bodyPr>
          <a:lstStyle/>
          <a:p>
            <a:pPr>
              <a:buNone/>
            </a:pPr>
            <a:r>
              <a:rPr lang="en-IE" sz="2400" b="1" dirty="0">
                <a:solidFill>
                  <a:schemeClr val="bg1"/>
                </a:solidFill>
              </a:rPr>
              <a:t>- Ved </a:t>
            </a:r>
            <a:r>
              <a:rPr lang="en-IE" sz="2400" b="1" dirty="0" err="1">
                <a:solidFill>
                  <a:schemeClr val="bg1"/>
                </a:solidFill>
              </a:rPr>
              <a:t>afslutningen</a:t>
            </a:r>
            <a:r>
              <a:rPr lang="en-IE" sz="2400" b="1" dirty="0">
                <a:solidFill>
                  <a:schemeClr val="bg1"/>
                </a:solidFill>
              </a:rPr>
              <a:t> </a:t>
            </a:r>
            <a:r>
              <a:rPr lang="en-IE" sz="2400" b="1" dirty="0" err="1">
                <a:solidFill>
                  <a:schemeClr val="bg1"/>
                </a:solidFill>
              </a:rPr>
              <a:t>af</a:t>
            </a:r>
            <a:r>
              <a:rPr lang="en-IE" sz="2400" b="1" dirty="0">
                <a:solidFill>
                  <a:schemeClr val="bg1"/>
                </a:solidFill>
              </a:rPr>
              <a:t> </a:t>
            </a:r>
            <a:r>
              <a:rPr lang="en-IE" sz="2400" b="1" dirty="0" err="1">
                <a:solidFill>
                  <a:schemeClr val="bg1"/>
                </a:solidFill>
              </a:rPr>
              <a:t>dette</a:t>
            </a:r>
            <a:r>
              <a:rPr lang="en-IE" sz="2400" b="1" dirty="0">
                <a:solidFill>
                  <a:schemeClr val="bg1"/>
                </a:solidFill>
              </a:rPr>
              <a:t> </a:t>
            </a:r>
            <a:r>
              <a:rPr lang="en-IE" sz="2400" b="1" dirty="0" err="1">
                <a:solidFill>
                  <a:schemeClr val="bg1"/>
                </a:solidFill>
              </a:rPr>
              <a:t>modul</a:t>
            </a:r>
            <a:r>
              <a:rPr lang="en-IE" sz="2400" b="1" dirty="0">
                <a:solidFill>
                  <a:schemeClr val="bg1"/>
                </a:solidFill>
              </a:rPr>
              <a:t> </a:t>
            </a:r>
          </a:p>
          <a:p>
            <a:pPr>
              <a:buNone/>
            </a:pPr>
            <a:r>
              <a:rPr lang="en-IE" sz="2400" b="1" dirty="0">
                <a:solidFill>
                  <a:schemeClr val="bg1"/>
                </a:solidFill>
              </a:rPr>
              <a:t>vil deltagerne være i stand til:</a:t>
            </a:r>
            <a:endParaRPr lang="en-IE" sz="2400" dirty="0">
              <a:solidFill>
                <a:schemeClr val="bg1"/>
              </a:solidFill>
            </a:endParaRPr>
          </a:p>
          <a:p>
            <a:pPr marL="285750" indent="-285750">
              <a:buFont typeface="Arial" panose="020B0604020202020204" pitchFamily="34" charset="0"/>
              <a:buChar char="•"/>
            </a:pPr>
            <a:r>
              <a:rPr lang="en-IE" sz="2400" dirty="0" err="1">
                <a:solidFill>
                  <a:schemeClr val="bg1"/>
                </a:solidFill>
              </a:rPr>
              <a:t>Genkende</a:t>
            </a:r>
            <a:r>
              <a:rPr lang="en-IE" sz="2400" dirty="0">
                <a:solidFill>
                  <a:schemeClr val="bg1"/>
                </a:solidFill>
              </a:rPr>
              <a:t> </a:t>
            </a:r>
            <a:r>
              <a:rPr lang="en-IE" sz="2400" dirty="0" err="1">
                <a:solidFill>
                  <a:schemeClr val="bg1"/>
                </a:solidFill>
              </a:rPr>
              <a:t>almindelige</a:t>
            </a:r>
            <a:r>
              <a:rPr lang="en-IE" sz="2400" dirty="0">
                <a:solidFill>
                  <a:schemeClr val="bg1"/>
                </a:solidFill>
              </a:rPr>
              <a:t> online-</a:t>
            </a:r>
            <a:r>
              <a:rPr lang="en-IE" sz="2400" dirty="0" err="1">
                <a:solidFill>
                  <a:schemeClr val="bg1"/>
                </a:solidFill>
              </a:rPr>
              <a:t>risici</a:t>
            </a:r>
            <a:r>
              <a:rPr lang="en-IE" sz="2400" dirty="0">
                <a:solidFill>
                  <a:schemeClr val="bg1"/>
                </a:solidFill>
              </a:rPr>
              <a:t>, </a:t>
            </a:r>
            <a:r>
              <a:rPr lang="en-IE" sz="2400" dirty="0" err="1">
                <a:solidFill>
                  <a:schemeClr val="bg1"/>
                </a:solidFill>
              </a:rPr>
              <a:t>herunder</a:t>
            </a:r>
            <a:r>
              <a:rPr lang="en-IE" sz="2400" dirty="0">
                <a:solidFill>
                  <a:schemeClr val="bg1"/>
                </a:solidFill>
              </a:rPr>
              <a:t> </a:t>
            </a:r>
            <a:r>
              <a:rPr lang="en-IE" sz="2400" dirty="0" err="1">
                <a:solidFill>
                  <a:schemeClr val="bg1"/>
                </a:solidFill>
              </a:rPr>
              <a:t>svindel</a:t>
            </a:r>
            <a:r>
              <a:rPr lang="en-IE" sz="2400" dirty="0">
                <a:solidFill>
                  <a:schemeClr val="bg1"/>
                </a:solidFill>
              </a:rPr>
              <a:t>, misinformation </a:t>
            </a:r>
            <a:r>
              <a:rPr lang="en-IE" sz="2400" dirty="0" err="1">
                <a:solidFill>
                  <a:schemeClr val="bg1"/>
                </a:solidFill>
              </a:rPr>
              <a:t>og</a:t>
            </a:r>
            <a:r>
              <a:rPr lang="en-IE" sz="2400" dirty="0">
                <a:solidFill>
                  <a:schemeClr val="bg1"/>
                </a:solidFill>
              </a:rPr>
              <a:t> </a:t>
            </a:r>
            <a:r>
              <a:rPr lang="en-IE" sz="2400" dirty="0" err="1">
                <a:solidFill>
                  <a:schemeClr val="bg1"/>
                </a:solidFill>
              </a:rPr>
              <a:t>usikkert</a:t>
            </a:r>
            <a:r>
              <a:rPr lang="en-IE" sz="2400" dirty="0">
                <a:solidFill>
                  <a:schemeClr val="bg1"/>
                </a:solidFill>
              </a:rPr>
              <a:t> AI-</a:t>
            </a:r>
            <a:r>
              <a:rPr lang="en-IE" sz="2400" dirty="0" err="1">
                <a:solidFill>
                  <a:schemeClr val="bg1"/>
                </a:solidFill>
              </a:rPr>
              <a:t>genereret</a:t>
            </a:r>
            <a:r>
              <a:rPr lang="en-IE" sz="2400" dirty="0">
                <a:solidFill>
                  <a:schemeClr val="bg1"/>
                </a:solidFill>
              </a:rPr>
              <a:t> </a:t>
            </a:r>
            <a:r>
              <a:rPr lang="en-IE" sz="2400" dirty="0" err="1">
                <a:solidFill>
                  <a:schemeClr val="bg1"/>
                </a:solidFill>
              </a:rPr>
              <a:t>indhold</a:t>
            </a:r>
            <a:r>
              <a:rPr lang="en-IE" sz="2400" dirty="0">
                <a:solidFill>
                  <a:schemeClr val="bg1"/>
                </a:solidFill>
              </a:rPr>
              <a:t>.</a:t>
            </a:r>
            <a:endParaRPr lang="en-IE" sz="2400" dirty="0">
              <a:solidFill>
                <a:schemeClr val="bg1"/>
              </a:solidFill>
              <a:ea typeface="Calibri"/>
              <a:cs typeface="Calibri"/>
            </a:endParaRPr>
          </a:p>
          <a:p>
            <a:pPr marL="285750" indent="-285750">
              <a:buFont typeface="Arial" panose="020B0604020202020204" pitchFamily="34" charset="0"/>
              <a:buChar char="•"/>
            </a:pPr>
            <a:r>
              <a:rPr lang="en-IE" sz="2400" dirty="0">
                <a:solidFill>
                  <a:schemeClr val="bg1"/>
                </a:solidFill>
              </a:rPr>
              <a:t>Anvende grundlæggende sikkerhedspraksis </a:t>
            </a:r>
            <a:r>
              <a:rPr lang="en-IE" sz="2400" dirty="0" err="1">
                <a:solidFill>
                  <a:schemeClr val="bg1"/>
                </a:solidFill>
              </a:rPr>
              <a:t>vedrørende</a:t>
            </a:r>
            <a:r>
              <a:rPr lang="en-IE" sz="2400" dirty="0">
                <a:solidFill>
                  <a:schemeClr val="bg1"/>
                </a:solidFill>
              </a:rPr>
              <a:t> </a:t>
            </a:r>
            <a:r>
              <a:rPr lang="en-IE" sz="2400" dirty="0" err="1">
                <a:solidFill>
                  <a:schemeClr val="bg1"/>
                </a:solidFill>
              </a:rPr>
              <a:t>privatliv</a:t>
            </a:r>
            <a:r>
              <a:rPr lang="en-IE" sz="2400" dirty="0">
                <a:solidFill>
                  <a:schemeClr val="bg1"/>
                </a:solidFill>
              </a:rPr>
              <a:t>, </a:t>
            </a:r>
            <a:r>
              <a:rPr lang="en-IE" sz="2400" dirty="0" err="1">
                <a:solidFill>
                  <a:schemeClr val="bg1"/>
                </a:solidFill>
              </a:rPr>
              <a:t>adgangskoder</a:t>
            </a:r>
            <a:r>
              <a:rPr lang="en-IE" sz="2400" dirty="0">
                <a:solidFill>
                  <a:schemeClr val="bg1"/>
                </a:solidFill>
              </a:rPr>
              <a:t> </a:t>
            </a:r>
            <a:r>
              <a:rPr lang="en-IE" sz="2400" dirty="0" err="1">
                <a:solidFill>
                  <a:schemeClr val="bg1"/>
                </a:solidFill>
              </a:rPr>
              <a:t>og</a:t>
            </a:r>
            <a:r>
              <a:rPr lang="en-IE" sz="2400" dirty="0">
                <a:solidFill>
                  <a:schemeClr val="bg1"/>
                </a:solidFill>
              </a:rPr>
              <a:t> </a:t>
            </a:r>
            <a:r>
              <a:rPr lang="en-IE" sz="2400" dirty="0" err="1">
                <a:solidFill>
                  <a:schemeClr val="bg1"/>
                </a:solidFill>
              </a:rPr>
              <a:t>enheder</a:t>
            </a:r>
            <a:r>
              <a:rPr lang="en-IE" sz="2400" dirty="0">
                <a:solidFill>
                  <a:schemeClr val="bg1"/>
                </a:solidFill>
              </a:rPr>
              <a:t>.</a:t>
            </a:r>
            <a:endParaRPr lang="en-IE" sz="2400" dirty="0">
              <a:solidFill>
                <a:schemeClr val="bg1"/>
              </a:solidFill>
              <a:ea typeface="Calibri"/>
              <a:cs typeface="Calibri"/>
            </a:endParaRPr>
          </a:p>
          <a:p>
            <a:pPr marL="285750" indent="-285750">
              <a:buFont typeface="Arial" panose="020B0604020202020204" pitchFamily="34" charset="0"/>
              <a:buChar char="•"/>
            </a:pPr>
            <a:r>
              <a:rPr lang="en-US" sz="2400" dirty="0">
                <a:solidFill>
                  <a:schemeClr val="bg1"/>
                </a:solidFill>
              </a:rPr>
              <a:t>Vurdere pålideligheden af onlineoplysninger og genkende manipulerende eller vildledende indhold</a:t>
            </a:r>
            <a:endParaRPr lang="en-US" sz="2400" dirty="0">
              <a:solidFill>
                <a:schemeClr val="bg1"/>
              </a:solidFill>
              <a:ea typeface="Calibri"/>
              <a:cs typeface="Calibri"/>
            </a:endParaRPr>
          </a:p>
          <a:p>
            <a:br>
              <a:rPr lang="en-IE" sz="2400" dirty="0">
                <a:solidFill>
                  <a:schemeClr val="bg1"/>
                </a:solidFill>
              </a:rPr>
            </a:br>
            <a:endParaRPr lang="en-IE" sz="2400" dirty="0">
              <a:solidFill>
                <a:schemeClr val="bg1"/>
              </a:solidFill>
            </a:endParaRPr>
          </a:p>
        </p:txBody>
      </p:sp>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3279618" y="2277637"/>
            <a:ext cx="6128571" cy="3117538"/>
          </a:xfrm>
        </p:spPr>
        <p:txBody>
          <a:bodyPr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Tænk på det som et hus: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Onlinesikkerhed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er det højteknologiske alarmsystem og sikkerhedslåsen på døren.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Digital </a:t>
            </a:r>
            <a:r>
              <a:rPr kumimoji="0" lang="en-US" sz="2400" b="1" i="0" u="none" strike="noStrike" kern="1200" cap="none" spc="0" normalizeH="0" baseline="0" noProof="0" dirty="0" err="1">
                <a:ln>
                  <a:noFill/>
                </a:ln>
                <a:solidFill>
                  <a:srgbClr val="242B62"/>
                </a:solidFill>
                <a:effectLst/>
                <a:highlight>
                  <a:srgbClr val="5696D0"/>
                </a:highlight>
                <a:uLnTx/>
                <a:uFillTx/>
                <a:latin typeface="Calibri" panose="020F0502020204030204"/>
                <a:ea typeface="+mn-ea"/>
                <a:cs typeface="+mn-cs"/>
              </a:rPr>
              <a:t>sikkerhed</a:t>
            </a: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er at vide, man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ikke</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skal</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lukke</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en</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mistænkelig fremmed ind eller dele sin grundplan med hele nabolaget.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dirty="0">
              <a:solidFill>
                <a:srgbClr val="242B62"/>
              </a:solidFill>
              <a:latin typeface="Calibri" panose="020F0502020204030204"/>
            </a:endParaRPr>
          </a:p>
          <a:p>
            <a:pPr lvl="0" algn="l">
              <a:lnSpc>
                <a:spcPct val="100000"/>
              </a:lnSpc>
              <a:defRPr/>
            </a:pPr>
            <a:r>
              <a:rPr lang="en-US" sz="2400" b="1" dirty="0">
                <a:solidFill>
                  <a:srgbClr val="292668"/>
                </a:solidFill>
              </a:rPr>
              <a:t>Internettet </a:t>
            </a:r>
            <a:r>
              <a:rPr lang="en-US" sz="2400" dirty="0">
                <a:solidFill>
                  <a:srgbClr val="292668"/>
                </a:solidFill>
              </a:rPr>
              <a:t>er som en travl by. De fleste mennesker er venlige, men vi </a:t>
            </a:r>
            <a:r>
              <a:rPr lang="en-US" sz="2400" dirty="0" err="1">
                <a:solidFill>
                  <a:srgbClr val="292668"/>
                </a:solidFill>
              </a:rPr>
              <a:t>låser</a:t>
            </a:r>
            <a:r>
              <a:rPr lang="en-US" sz="2400" dirty="0">
                <a:solidFill>
                  <a:srgbClr val="292668"/>
                </a:solidFill>
              </a:rPr>
              <a:t> </a:t>
            </a:r>
            <a:r>
              <a:rPr lang="en-US" sz="2400" dirty="0" err="1">
                <a:solidFill>
                  <a:srgbClr val="292668"/>
                </a:solidFill>
              </a:rPr>
              <a:t>alligevel</a:t>
            </a:r>
            <a:r>
              <a:rPr lang="en-US" sz="2400" dirty="0">
                <a:solidFill>
                  <a:srgbClr val="292668"/>
                </a:solidFill>
              </a:rPr>
              <a:t> </a:t>
            </a:r>
            <a:r>
              <a:rPr lang="en-US" sz="2400" dirty="0" err="1">
                <a:solidFill>
                  <a:srgbClr val="292668"/>
                </a:solidFill>
              </a:rPr>
              <a:t>vores</a:t>
            </a:r>
            <a:r>
              <a:rPr lang="en-US" sz="2400" dirty="0">
                <a:solidFill>
                  <a:srgbClr val="292668"/>
                </a:solidFill>
              </a:rPr>
              <a:t> </a:t>
            </a:r>
            <a:r>
              <a:rPr lang="en-US" sz="2400" dirty="0" err="1">
                <a:solidFill>
                  <a:srgbClr val="292668"/>
                </a:solidFill>
              </a:rPr>
              <a:t>døre</a:t>
            </a:r>
            <a:r>
              <a:rPr lang="en-US" sz="2400" dirty="0">
                <a:solidFill>
                  <a:srgbClr val="292668"/>
                </a:solidFill>
              </a:rPr>
              <a:t> om </a:t>
            </a:r>
            <a:r>
              <a:rPr lang="en-US" sz="2400" dirty="0" err="1">
                <a:solidFill>
                  <a:srgbClr val="292668"/>
                </a:solidFill>
              </a:rPr>
              <a:t>natten</a:t>
            </a:r>
            <a:r>
              <a:rPr lang="en-US" sz="2400" dirty="0">
                <a:solidFill>
                  <a:srgbClr val="292668"/>
                </a:solidFill>
              </a:rPr>
              <a:t>.</a:t>
            </a:r>
            <a:endParaRPr kumimoji="0" lang="en-US" sz="2400" b="0" i="0" u="none" strike="noStrike" kern="1200" cap="none" spc="0" normalizeH="0" baseline="0" noProof="0" dirty="0">
              <a:ln>
                <a:noFill/>
              </a:ln>
              <a:solidFill>
                <a:srgbClr val="292668"/>
              </a:solidFill>
              <a:effectLst/>
              <a:uLnTx/>
              <a:uFillTx/>
              <a:latin typeface="Calibri" panose="020F0502020204030204"/>
              <a:ea typeface="+mn-ea"/>
              <a:cs typeface="+mn-cs"/>
            </a:endParaRPr>
          </a:p>
          <a:p>
            <a:endParaRPr lang="en-US" sz="2400" dirty="0"/>
          </a:p>
        </p:txBody>
      </p:sp>
      <p:sp>
        <p:nvSpPr>
          <p:cNvPr id="8" name="TextBox 7">
            <a:extLst>
              <a:ext uri="{FF2B5EF4-FFF2-40B4-BE49-F238E27FC236}">
                <a16:creationId xmlns:a16="http://schemas.microsoft.com/office/drawing/2014/main" id="{BF11CA47-2F13-AB19-7A8E-195C6570388C}"/>
              </a:ext>
            </a:extLst>
          </p:cNvPr>
          <p:cNvSpPr txBox="1"/>
          <p:nvPr/>
        </p:nvSpPr>
        <p:spPr>
          <a:xfrm>
            <a:off x="3279618" y="952360"/>
            <a:ext cx="6160882" cy="570092"/>
          </a:xfrm>
          <a:prstGeom prst="rect">
            <a:avLst/>
          </a:prstGeom>
          <a:noFill/>
        </p:spPr>
        <p:txBody>
          <a:bodyPr wrap="square">
            <a:spAutoFit/>
          </a:bodyPr>
          <a:lstStyle/>
          <a:p>
            <a:pPr marL="0" marR="0" lvl="0" indent="0" algn="l" defTabSz="914400" rtl="0" eaLnBrk="1" fontAlgn="auto" latinLnBrk="0" hangingPunct="1">
              <a:lnSpc>
                <a:spcPts val="3720"/>
              </a:lnSpc>
              <a:spcBef>
                <a:spcPts val="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42B62"/>
                </a:solidFill>
                <a:effectLst/>
                <a:uLnTx/>
                <a:uFillTx/>
                <a:latin typeface="Calibri" panose="020F0502020204030204"/>
                <a:ea typeface="+mn-ea"/>
                <a:cs typeface="+mn-cs"/>
              </a:rPr>
              <a:t>At forstå begge begreber…</a:t>
            </a:r>
          </a:p>
        </p:txBody>
      </p:sp>
    </p:spTree>
    <p:extLst>
      <p:ext uri="{BB962C8B-B14F-4D97-AF65-F5344CB8AC3E}">
        <p14:creationId xmlns:p14="http://schemas.microsoft.com/office/powerpoint/2010/main" val="35185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8E266-A069-A0F5-7D6C-A662787E271F}"/>
            </a:ext>
          </a:extLst>
        </p:cNvPr>
        <p:cNvGrpSpPr/>
        <p:nvPr/>
      </p:nvGrpSpPr>
      <p:grpSpPr>
        <a:xfrm>
          <a:off x="0" y="0"/>
          <a:ext cx="0" cy="0"/>
          <a:chOff x="0" y="0"/>
          <a:chExt cx="0" cy="0"/>
        </a:xfrm>
      </p:grpSpPr>
      <p:pic>
        <p:nvPicPr>
          <p:cNvPr id="6" name="Picture Placeholder 4" descr="Child hiding in bushes">
            <a:extLst>
              <a:ext uri="{FF2B5EF4-FFF2-40B4-BE49-F238E27FC236}">
                <a16:creationId xmlns:a16="http://schemas.microsoft.com/office/drawing/2014/main" id="{AC2FF169-E194-8F8F-2C76-23659F2A3E9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323087" y="283860"/>
            <a:ext cx="4107750" cy="6087079"/>
          </a:xfrm>
        </p:spPr>
      </p:pic>
      <p:sp>
        <p:nvSpPr>
          <p:cNvPr id="9" name="Text Placeholder 8">
            <a:extLst>
              <a:ext uri="{FF2B5EF4-FFF2-40B4-BE49-F238E27FC236}">
                <a16:creationId xmlns:a16="http://schemas.microsoft.com/office/drawing/2014/main" id="{5473B76D-15E7-DBAF-F4C4-63FAB978C9A5}"/>
              </a:ext>
            </a:extLst>
          </p:cNvPr>
          <p:cNvSpPr>
            <a:spLocks noGrp="1"/>
          </p:cNvSpPr>
          <p:nvPr>
            <p:ph type="body" sz="quarter" idx="15"/>
          </p:nvPr>
        </p:nvSpPr>
        <p:spPr>
          <a:xfrm>
            <a:off x="4659124" y="157354"/>
            <a:ext cx="6410693" cy="697353"/>
          </a:xfrm>
          <a:prstGeom prst="rect">
            <a:avLst/>
          </a:prstGeom>
        </p:spPr>
        <p:txBody>
          <a:bodyPr>
            <a:normAutofit fontScale="92500"/>
          </a:bodyPr>
          <a:lstStyle/>
          <a:p>
            <a:r>
              <a:rPr lang="en-US" b="1" dirty="0"/>
              <a:t>Digital sikkerhed (</a:t>
            </a:r>
            <a:r>
              <a:rPr lang="en-US" b="1" i="1" dirty="0"/>
              <a:t>Hvem og hvorfor</a:t>
            </a:r>
            <a:r>
              <a:rPr lang="en-US" b="1" dirty="0"/>
              <a:t>)</a:t>
            </a:r>
          </a:p>
        </p:txBody>
      </p:sp>
      <p:sp>
        <p:nvSpPr>
          <p:cNvPr id="8" name="Text Placeholder 7">
            <a:extLst>
              <a:ext uri="{FF2B5EF4-FFF2-40B4-BE49-F238E27FC236}">
                <a16:creationId xmlns:a16="http://schemas.microsoft.com/office/drawing/2014/main" id="{40962DE5-73F0-165C-45BA-1F5E6BFE70D3}"/>
              </a:ext>
            </a:extLst>
          </p:cNvPr>
          <p:cNvSpPr>
            <a:spLocks noGrp="1"/>
          </p:cNvSpPr>
          <p:nvPr>
            <p:ph type="body" sz="quarter" idx="17"/>
          </p:nvPr>
        </p:nvSpPr>
        <p:spPr>
          <a:xfrm>
            <a:off x="4661262" y="747120"/>
            <a:ext cx="7177509" cy="4021291"/>
          </a:xfrm>
        </p:spPr>
        <p:txBody>
          <a:bodyPr lIns="91440" tIns="45720" rIns="91440" bIns="45720" anchor="t">
            <a:noAutofit/>
          </a:bodyPr>
          <a:lstStyle/>
          <a:p>
            <a:pPr>
              <a:lnSpc>
                <a:spcPct val="100000"/>
              </a:lnSpc>
            </a:pPr>
            <a:r>
              <a:rPr lang="en-US" dirty="0"/>
              <a:t>Sikkerhed handler om adfærd. Det handler om </a:t>
            </a:r>
            <a:r>
              <a:rPr lang="en-US" b="1" dirty="0"/>
              <a:t>menneskelig interaktion og personlige vaner, </a:t>
            </a:r>
            <a:r>
              <a:rPr lang="en-US" dirty="0"/>
              <a:t>der beskytter dig mod fare. </a:t>
            </a:r>
          </a:p>
          <a:p>
            <a:pPr>
              <a:lnSpc>
                <a:spcPct val="100000"/>
              </a:lnSpc>
            </a:pPr>
            <a:r>
              <a:rPr lang="en-US" b="1" dirty="0"/>
              <a:t>I </a:t>
            </a:r>
            <a:r>
              <a:rPr lang="en-US" b="1" dirty="0" err="1"/>
              <a:t>dette</a:t>
            </a:r>
            <a:r>
              <a:rPr lang="en-US" b="1" dirty="0"/>
              <a:t> </a:t>
            </a:r>
            <a:r>
              <a:rPr lang="en-US" b="1" dirty="0" err="1"/>
              <a:t>modul</a:t>
            </a:r>
            <a:r>
              <a:rPr lang="en-US" b="1" dirty="0"/>
              <a:t> </a:t>
            </a:r>
            <a:r>
              <a:rPr lang="en-US" dirty="0" err="1"/>
              <a:t>fokuseres</a:t>
            </a:r>
            <a:r>
              <a:rPr lang="en-US" dirty="0"/>
              <a:t> der </a:t>
            </a:r>
            <a:r>
              <a:rPr lang="en-US" dirty="0" err="1"/>
              <a:t>på</a:t>
            </a:r>
            <a:r>
              <a:rPr lang="en-US" dirty="0"/>
              <a:t> </a:t>
            </a:r>
            <a:r>
              <a:rPr lang="en-US" dirty="0" err="1"/>
              <a:t>personlig</a:t>
            </a:r>
            <a:r>
              <a:rPr lang="en-US" dirty="0"/>
              <a:t> </a:t>
            </a:r>
            <a:r>
              <a:rPr lang="en-US" dirty="0" err="1"/>
              <a:t>trivsel</a:t>
            </a:r>
            <a:r>
              <a:rPr lang="en-US" dirty="0"/>
              <a:t> </a:t>
            </a:r>
            <a:r>
              <a:rPr lang="en-US" dirty="0" err="1"/>
              <a:t>og</a:t>
            </a:r>
            <a:r>
              <a:rPr lang="en-US" dirty="0"/>
              <a:t> </a:t>
            </a:r>
          </a:p>
          <a:p>
            <a:pPr>
              <a:lnSpc>
                <a:spcPct val="100000"/>
              </a:lnSpc>
            </a:pPr>
            <a:r>
              <a:rPr lang="en-US" dirty="0"/>
              <a:t>social </a:t>
            </a:r>
            <a:r>
              <a:rPr lang="en-US" dirty="0" err="1"/>
              <a:t>interaktion</a:t>
            </a:r>
            <a:r>
              <a:rPr lang="en-US" dirty="0"/>
              <a:t>.</a:t>
            </a:r>
            <a:endParaRPr lang="en-US"/>
          </a:p>
          <a:p>
            <a:pPr>
              <a:lnSpc>
                <a:spcPct val="100000"/>
              </a:lnSpc>
            </a:pPr>
            <a:r>
              <a:rPr lang="en-US" b="1" dirty="0"/>
              <a:t>Vigtigste trusler: </a:t>
            </a:r>
            <a:r>
              <a:rPr lang="en-US" dirty="0"/>
              <a:t>Phishing, smishing, identitetstyveri </a:t>
            </a:r>
          </a:p>
          <a:p>
            <a:pPr>
              <a:lnSpc>
                <a:spcPct val="100000"/>
              </a:lnSpc>
            </a:pPr>
            <a:r>
              <a:rPr lang="en-US" dirty="0"/>
              <a:t>via social engineering og online-svindel.</a:t>
            </a:r>
            <a:endParaRPr lang="en-US"/>
          </a:p>
          <a:p>
            <a:pPr>
              <a:lnSpc>
                <a:spcPct val="100000"/>
              </a:lnSpc>
            </a:pPr>
            <a:endParaRPr lang="en-US" dirty="0"/>
          </a:p>
          <a:p>
            <a:pPr>
              <a:lnSpc>
                <a:spcPct val="100000"/>
              </a:lnSpc>
            </a:pPr>
            <a:r>
              <a:rPr lang="en-US" b="1" dirty="0"/>
              <a:t>Almindelige fremgangsmåder:</a:t>
            </a:r>
          </a:p>
          <a:p>
            <a:pPr marL="342900" indent="-342900">
              <a:lnSpc>
                <a:spcPct val="100000"/>
              </a:lnSpc>
              <a:buFont typeface="Arial" panose="020B0604020202020204" pitchFamily="34" charset="0"/>
              <a:buChar char="•"/>
            </a:pPr>
            <a:r>
              <a:rPr lang="en-US" b="1" dirty="0"/>
              <a:t>Privatlivsindstillinger: </a:t>
            </a:r>
            <a:r>
              <a:rPr lang="en-US" dirty="0"/>
              <a:t>Vælg, hvem der kan se dine fotos.</a:t>
            </a:r>
          </a:p>
          <a:p>
            <a:pPr marL="342900" indent="-342900">
              <a:lnSpc>
                <a:spcPct val="100000"/>
              </a:lnSpc>
              <a:buFont typeface="Arial" panose="020B0604020202020204" pitchFamily="34" charset="0"/>
              <a:buChar char="•"/>
            </a:pPr>
            <a:r>
              <a:rPr lang="en-US" b="1" dirty="0"/>
              <a:t>Digitalt fodaftryk: </a:t>
            </a:r>
            <a:r>
              <a:rPr lang="en-US" dirty="0"/>
              <a:t>Vær opmærksom på, hvad du poster i dag, som kan komme til at forfølge dig i </a:t>
            </a:r>
          </a:p>
          <a:p>
            <a:pPr>
              <a:lnSpc>
                <a:spcPct val="100000"/>
              </a:lnSpc>
            </a:pPr>
            <a:r>
              <a:rPr lang="en-US" dirty="0"/>
              <a:t>     </a:t>
            </a:r>
            <a:r>
              <a:rPr lang="en-US" dirty="0" err="1"/>
              <a:t>årene</a:t>
            </a:r>
            <a:r>
              <a:rPr lang="en-US" dirty="0"/>
              <a:t> </a:t>
            </a:r>
            <a:r>
              <a:rPr lang="en-US" dirty="0" err="1"/>
              <a:t>fremover</a:t>
            </a:r>
            <a:r>
              <a:rPr lang="en-US" dirty="0"/>
              <a:t>.</a:t>
            </a:r>
            <a:endParaRPr lang="en-US">
              <a:ea typeface="Calibri" panose="020F0502020204030204"/>
              <a:cs typeface="Calibri" panose="020F0502020204030204"/>
            </a:endParaRPr>
          </a:p>
          <a:p>
            <a:pPr marL="342900" indent="-342900">
              <a:lnSpc>
                <a:spcPct val="100000"/>
              </a:lnSpc>
              <a:buFont typeface="Arial" panose="020B0604020202020204" pitchFamily="34" charset="0"/>
              <a:buChar char="•"/>
            </a:pPr>
            <a:r>
              <a:rPr lang="en-US" b="1" dirty="0" err="1"/>
              <a:t>Kritisk</a:t>
            </a:r>
            <a:r>
              <a:rPr lang="en-US" b="1" dirty="0"/>
              <a:t> </a:t>
            </a:r>
            <a:r>
              <a:rPr lang="en-US" b="1" dirty="0" err="1"/>
              <a:t>tænkning</a:t>
            </a:r>
            <a:r>
              <a:rPr lang="en-US" b="1" dirty="0"/>
              <a:t>: </a:t>
            </a:r>
            <a:r>
              <a:rPr lang="en-US" dirty="0"/>
              <a:t>At </a:t>
            </a:r>
            <a:r>
              <a:rPr lang="en-US" dirty="0" err="1"/>
              <a:t>genkende</a:t>
            </a:r>
            <a:r>
              <a:rPr lang="en-US" dirty="0"/>
              <a:t> </a:t>
            </a:r>
            <a:r>
              <a:rPr lang="en-US" dirty="0" err="1"/>
              <a:t>svindel</a:t>
            </a:r>
            <a:r>
              <a:rPr lang="en-US" dirty="0"/>
              <a:t>, </a:t>
            </a:r>
            <a:r>
              <a:rPr lang="en-US" dirty="0" err="1"/>
              <a:t>noget</a:t>
            </a:r>
            <a:r>
              <a:rPr lang="en-US" dirty="0"/>
              <a:t> der er </a:t>
            </a:r>
            <a:r>
              <a:rPr lang="en-US" i="1" dirty="0"/>
              <a:t>for </a:t>
            </a:r>
            <a:r>
              <a:rPr lang="en-US" i="1" dirty="0" err="1"/>
              <a:t>godt</a:t>
            </a:r>
            <a:r>
              <a:rPr lang="en-US" i="1" dirty="0"/>
              <a:t> </a:t>
            </a:r>
            <a:r>
              <a:rPr lang="en-US" i="1" dirty="0" err="1"/>
              <a:t>til</a:t>
            </a:r>
            <a:r>
              <a:rPr lang="en-US" i="1" dirty="0"/>
              <a:t> at </a:t>
            </a:r>
            <a:r>
              <a:rPr lang="en-US" i="1" dirty="0" err="1"/>
              <a:t>være</a:t>
            </a:r>
            <a:r>
              <a:rPr lang="en-US" i="1" dirty="0"/>
              <a:t> sand, </a:t>
            </a:r>
            <a:r>
              <a:rPr lang="en-US" dirty="0" err="1"/>
              <a:t>eller</a:t>
            </a:r>
            <a:r>
              <a:rPr lang="en-US" dirty="0"/>
              <a:t> </a:t>
            </a:r>
            <a:r>
              <a:rPr lang="en-US" dirty="0" err="1"/>
              <a:t>en</a:t>
            </a:r>
            <a:r>
              <a:rPr lang="en-US" dirty="0"/>
              <a:t> falsk nyhedshistorie. </a:t>
            </a:r>
          </a:p>
        </p:txBody>
      </p:sp>
      <p:pic>
        <p:nvPicPr>
          <p:cNvPr id="5" name="Picture 4" descr="A colorful circles with white lines and dots&#10;&#10;AI-generated content may be incorrect.">
            <a:extLst>
              <a:ext uri="{FF2B5EF4-FFF2-40B4-BE49-F238E27FC236}">
                <a16:creationId xmlns:a16="http://schemas.microsoft.com/office/drawing/2014/main" id="{99940944-E96F-4D4C-B1C7-A274AF8AF1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8199" y="4331028"/>
            <a:ext cx="3657707" cy="2910004"/>
          </a:xfrm>
          <a:prstGeom prst="rect">
            <a:avLst/>
          </a:prstGeom>
        </p:spPr>
      </p:pic>
    </p:spTree>
    <p:extLst>
      <p:ext uri="{BB962C8B-B14F-4D97-AF65-F5344CB8AC3E}">
        <p14:creationId xmlns:p14="http://schemas.microsoft.com/office/powerpoint/2010/main" val="77973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F830E00B-9F80-5AFD-EB1C-22709B5536FD}"/>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1316F5C6-6257-AF93-6BBC-1E447CAF2442}"/>
              </a:ext>
            </a:extLst>
          </p:cNvPr>
          <p:cNvSpPr>
            <a:spLocks noGrp="1"/>
          </p:cNvSpPr>
          <p:nvPr>
            <p:ph type="body" idx="1"/>
          </p:nvPr>
        </p:nvSpPr>
        <p:spPr>
          <a:xfrm>
            <a:off x="472652" y="409038"/>
            <a:ext cx="10013110" cy="697353"/>
          </a:xfrm>
        </p:spPr>
        <p:txBody>
          <a:bodyPr>
            <a:normAutofit fontScale="92500"/>
          </a:bodyPr>
          <a:lstStyle/>
          <a:p>
            <a:r>
              <a:rPr lang="da-DK" dirty="0">
                <a:solidFill>
                  <a:srgbClr val="292668"/>
                </a:solidFill>
              </a:rPr>
              <a:t>Sådan får du danske </a:t>
            </a:r>
            <a:r>
              <a:rPr lang="da-DK" sz="3900" dirty="0">
                <a:solidFill>
                  <a:srgbClr val="292668"/>
                </a:solidFill>
              </a:rPr>
              <a:t>undertekster</a:t>
            </a:r>
            <a:r>
              <a:rPr lang="da-DK" dirty="0">
                <a:solidFill>
                  <a:srgbClr val="292668"/>
                </a:solidFill>
              </a:rPr>
              <a:t> på YouTube videoer</a:t>
            </a:r>
          </a:p>
          <a:p>
            <a:endParaRPr lang="da-DK" dirty="0">
              <a:solidFill>
                <a:srgbClr val="292668"/>
              </a:solidFill>
            </a:endParaRPr>
          </a:p>
        </p:txBody>
      </p:sp>
      <p:sp>
        <p:nvSpPr>
          <p:cNvPr id="7" name="Tekstfelt 6">
            <a:extLst>
              <a:ext uri="{FF2B5EF4-FFF2-40B4-BE49-F238E27FC236}">
                <a16:creationId xmlns:a16="http://schemas.microsoft.com/office/drawing/2014/main" id="{33FBB9F1-F237-D3DF-32EA-5A9122ECCF8C}"/>
              </a:ext>
            </a:extLst>
          </p:cNvPr>
          <p:cNvSpPr txBox="1"/>
          <p:nvPr/>
        </p:nvSpPr>
        <p:spPr>
          <a:xfrm>
            <a:off x="759314" y="1106391"/>
            <a:ext cx="2569101" cy="4493538"/>
          </a:xfrm>
          <a:prstGeom prst="rect">
            <a:avLst/>
          </a:prstGeom>
          <a:noFill/>
        </p:spPr>
        <p:txBody>
          <a:bodyPr wrap="square">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Mange af de videoer der er links til modulerne, ligger på YouTube og er på engelsk.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På denne og næste side, får du to korte ”trin for trin” guider til, hvordan du får danske undertekster på din computer og din telefon/tablet.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p>
        </p:txBody>
      </p:sp>
      <p:sp>
        <p:nvSpPr>
          <p:cNvPr id="9" name="Tekstfelt 8">
            <a:extLst>
              <a:ext uri="{FF2B5EF4-FFF2-40B4-BE49-F238E27FC236}">
                <a16:creationId xmlns:a16="http://schemas.microsoft.com/office/drawing/2014/main" id="{AF34FC2E-51F4-B326-38AC-F6C624ED9403}"/>
              </a:ext>
            </a:extLst>
          </p:cNvPr>
          <p:cNvSpPr txBox="1"/>
          <p:nvPr/>
        </p:nvSpPr>
        <p:spPr>
          <a:xfrm>
            <a:off x="3721018" y="1878501"/>
            <a:ext cx="4381260" cy="1107996"/>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1. Klik på ⚙️ Indstillinger</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Find tandhjulet nederst i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YouTube-videoen.</a:t>
            </a:r>
          </a:p>
        </p:txBody>
      </p:sp>
      <p:pic>
        <p:nvPicPr>
          <p:cNvPr id="11" name="Billede 10">
            <a:extLst>
              <a:ext uri="{FF2B5EF4-FFF2-40B4-BE49-F238E27FC236}">
                <a16:creationId xmlns:a16="http://schemas.microsoft.com/office/drawing/2014/main" id="{C096BDD0-CE12-FCD5-DA9E-A67A8FDD29AC}"/>
              </a:ext>
            </a:extLst>
          </p:cNvPr>
          <p:cNvPicPr>
            <a:picLocks noChangeAspect="1"/>
          </p:cNvPicPr>
          <p:nvPr/>
        </p:nvPicPr>
        <p:blipFill>
          <a:blip r:embed="rId3"/>
          <a:srcRect l="959" t="1240" r="52634" b="5000"/>
          <a:stretch>
            <a:fillRect/>
          </a:stretch>
        </p:blipFill>
        <p:spPr>
          <a:xfrm>
            <a:off x="7712261" y="1371301"/>
            <a:ext cx="3471255" cy="2354709"/>
          </a:xfrm>
          <a:prstGeom prst="rect">
            <a:avLst/>
          </a:prstGeom>
        </p:spPr>
      </p:pic>
      <p:sp>
        <p:nvSpPr>
          <p:cNvPr id="13" name="Tekstfelt 12">
            <a:extLst>
              <a:ext uri="{FF2B5EF4-FFF2-40B4-BE49-F238E27FC236}">
                <a16:creationId xmlns:a16="http://schemas.microsoft.com/office/drawing/2014/main" id="{52B6270E-9630-8FBE-D559-5BE60C069F54}"/>
              </a:ext>
            </a:extLst>
          </p:cNvPr>
          <p:cNvSpPr txBox="1"/>
          <p:nvPr/>
        </p:nvSpPr>
        <p:spPr>
          <a:xfrm>
            <a:off x="3721018" y="4362837"/>
            <a:ext cx="5663602" cy="1785104"/>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vælg Automatisk oversættelse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Dansk.</a:t>
            </a:r>
          </a:p>
          <a:p>
            <a:endParaRPr lang="da-DK" sz="2200" dirty="0"/>
          </a:p>
        </p:txBody>
      </p:sp>
      <p:pic>
        <p:nvPicPr>
          <p:cNvPr id="15" name="Billede 14">
            <a:extLst>
              <a:ext uri="{FF2B5EF4-FFF2-40B4-BE49-F238E27FC236}">
                <a16:creationId xmlns:a16="http://schemas.microsoft.com/office/drawing/2014/main" id="{FE007B34-1313-B29B-F636-7BE3938F367C}"/>
              </a:ext>
            </a:extLst>
          </p:cNvPr>
          <p:cNvPicPr>
            <a:picLocks noChangeAspect="1"/>
          </p:cNvPicPr>
          <p:nvPr/>
        </p:nvPicPr>
        <p:blipFill>
          <a:blip r:embed="rId3"/>
          <a:srcRect l="53106" r="1657" b="3855"/>
          <a:stretch>
            <a:fillRect/>
          </a:stretch>
        </p:blipFill>
        <p:spPr>
          <a:xfrm>
            <a:off x="7712261" y="3915355"/>
            <a:ext cx="3471255" cy="2477036"/>
          </a:xfrm>
          <a:prstGeom prst="rect">
            <a:avLst/>
          </a:prstGeom>
        </p:spPr>
      </p:pic>
      <p:sp>
        <p:nvSpPr>
          <p:cNvPr id="16" name="Tekstfelt 15">
            <a:extLst>
              <a:ext uri="{FF2B5EF4-FFF2-40B4-BE49-F238E27FC236}">
                <a16:creationId xmlns:a16="http://schemas.microsoft.com/office/drawing/2014/main" id="{6DD57F37-B885-9519-0646-BB61F1B7F7C3}"/>
              </a:ext>
            </a:extLst>
          </p:cNvPr>
          <p:cNvSpPr txBox="1"/>
          <p:nvPr/>
        </p:nvSpPr>
        <p:spPr>
          <a:xfrm>
            <a:off x="3721018" y="1142969"/>
            <a:ext cx="4626864" cy="830997"/>
          </a:xfrm>
          <a:prstGeom prst="rect">
            <a:avLst/>
          </a:prstGeom>
          <a:noFill/>
        </p:spPr>
        <p:txBody>
          <a:bodyPr wrap="square" rtlCol="0">
            <a:spAutoFit/>
          </a:bodyPr>
          <a:lstStyle/>
          <a:p>
            <a:r>
              <a:rPr lang="da-DK" sz="2400" b="1" dirty="0">
                <a:latin typeface="Calibri" panose="020F0502020204030204" pitchFamily="34" charset="0"/>
                <a:ea typeface="Calibri" panose="020F0502020204030204" pitchFamily="34" charset="0"/>
                <a:cs typeface="Calibri" panose="020F0502020204030204" pitchFamily="34" charset="0"/>
              </a:rPr>
              <a:t>💻 </a:t>
            </a: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Guide til computer </a:t>
            </a:r>
          </a:p>
          <a:p>
            <a:endParaRPr lang="da-DK" sz="2400" dirty="0"/>
          </a:p>
        </p:txBody>
      </p:sp>
    </p:spTree>
    <p:extLst>
      <p:ext uri="{BB962C8B-B14F-4D97-AF65-F5344CB8AC3E}">
        <p14:creationId xmlns:p14="http://schemas.microsoft.com/office/powerpoint/2010/main" val="424008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84D065C6-A96B-5621-E254-036386C0149C}"/>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2697711-5B2F-346C-58E8-D47778F93E03}"/>
              </a:ext>
            </a:extLst>
          </p:cNvPr>
          <p:cNvSpPr>
            <a:spLocks noGrp="1"/>
          </p:cNvSpPr>
          <p:nvPr>
            <p:ph type="body" idx="1"/>
          </p:nvPr>
        </p:nvSpPr>
        <p:spPr>
          <a:xfrm>
            <a:off x="920708" y="552574"/>
            <a:ext cx="10013110" cy="697353"/>
          </a:xfrm>
        </p:spPr>
        <p:txBody>
          <a:bodyPr>
            <a:normAutofit fontScale="92500"/>
          </a:bodyPr>
          <a:lstStyle/>
          <a:p>
            <a:r>
              <a:rPr lang="da-DK" dirty="0"/>
              <a:t>Sådan får du danske undertekster på YouTube videoer</a:t>
            </a:r>
          </a:p>
          <a:p>
            <a:endParaRPr lang="da-DK" dirty="0"/>
          </a:p>
        </p:txBody>
      </p:sp>
      <p:sp>
        <p:nvSpPr>
          <p:cNvPr id="3" name="Tekstfelt 2">
            <a:extLst>
              <a:ext uri="{FF2B5EF4-FFF2-40B4-BE49-F238E27FC236}">
                <a16:creationId xmlns:a16="http://schemas.microsoft.com/office/drawing/2014/main" id="{C77EA981-984F-1A17-BA58-D647B3C26323}"/>
              </a:ext>
            </a:extLst>
          </p:cNvPr>
          <p:cNvSpPr txBox="1"/>
          <p:nvPr/>
        </p:nvSpPr>
        <p:spPr>
          <a:xfrm>
            <a:off x="895802" y="1874480"/>
            <a:ext cx="4782622" cy="4493538"/>
          </a:xfrm>
          <a:prstGeom prst="rect">
            <a:avLst/>
          </a:prstGeom>
          <a:noFill/>
        </p:spPr>
        <p:txBody>
          <a:bodyPr wrap="square" rtlCol="0">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1. Tryk på CC eller ⚙️</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Tryk på skærmen, så knapperne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kommer frem.</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     Automatisk oversættelse → Dansk</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Tip:</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der slet ikke kommer en mulighed for undertekster, har videoen muligvis ikke undertekster, som YouTube kan oversætte.</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5">
            <a:extLst>
              <a:ext uri="{FF2B5EF4-FFF2-40B4-BE49-F238E27FC236}">
                <a16:creationId xmlns:a16="http://schemas.microsoft.com/office/drawing/2014/main" id="{A0C941CB-FC4C-CE2A-FECD-BF368CE71A56}"/>
              </a:ext>
            </a:extLst>
          </p:cNvPr>
          <p:cNvSpPr txBox="1"/>
          <p:nvPr/>
        </p:nvSpPr>
        <p:spPr>
          <a:xfrm>
            <a:off x="798241" y="1412815"/>
            <a:ext cx="6108192" cy="461665"/>
          </a:xfrm>
          <a:prstGeom prst="rect">
            <a:avLst/>
          </a:prstGeom>
          <a:noFill/>
        </p:spPr>
        <p:txBody>
          <a:bodyPr wrap="square">
            <a:spAutoFit/>
          </a:bodyPr>
          <a:lstStyle/>
          <a:p>
            <a:r>
              <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rPr>
              <a:t>📱 Guide Telefon/tablet</a:t>
            </a:r>
          </a:p>
        </p:txBody>
      </p:sp>
      <p:sp>
        <p:nvSpPr>
          <p:cNvPr id="7" name="Tekstfelt 6">
            <a:extLst>
              <a:ext uri="{FF2B5EF4-FFF2-40B4-BE49-F238E27FC236}">
                <a16:creationId xmlns:a16="http://schemas.microsoft.com/office/drawing/2014/main" id="{2C7555FB-E903-2E1B-44C1-A880B40EB919}"/>
              </a:ext>
            </a:extLst>
          </p:cNvPr>
          <p:cNvSpPr txBox="1"/>
          <p:nvPr/>
        </p:nvSpPr>
        <p:spPr>
          <a:xfrm>
            <a:off x="6959896" y="6106580"/>
            <a:ext cx="3209544" cy="369332"/>
          </a:xfrm>
          <a:prstGeom prst="rect">
            <a:avLst/>
          </a:prstGeom>
          <a:noFill/>
        </p:spPr>
        <p:txBody>
          <a:bodyPr wrap="square" rtlCol="0">
            <a:spAutoFit/>
          </a:bodyPr>
          <a:lstStyle/>
          <a:p>
            <a:r>
              <a:rPr lang="da-DK" sz="1800" dirty="0">
                <a:latin typeface="Calibri" panose="020F0502020204030204" pitchFamily="34" charset="0"/>
                <a:ea typeface="Calibri" panose="020F0502020204030204" pitchFamily="34" charset="0"/>
                <a:cs typeface="Calibri" panose="020F0502020204030204" pitchFamily="34" charset="0"/>
              </a:rPr>
              <a:t>Du finder også begge guider her</a:t>
            </a:r>
          </a:p>
        </p:txBody>
      </p:sp>
      <p:pic>
        <p:nvPicPr>
          <p:cNvPr id="9" name="Billede 8">
            <a:extLst>
              <a:ext uri="{FF2B5EF4-FFF2-40B4-BE49-F238E27FC236}">
                <a16:creationId xmlns:a16="http://schemas.microsoft.com/office/drawing/2014/main" id="{BAB32DA4-E58A-C19E-3962-446C07A3DA20}"/>
              </a:ext>
            </a:extLst>
          </p:cNvPr>
          <p:cNvPicPr>
            <a:picLocks noChangeAspect="1"/>
          </p:cNvPicPr>
          <p:nvPr/>
        </p:nvPicPr>
        <p:blipFill>
          <a:blip r:embed="rId3"/>
          <a:stretch>
            <a:fillRect/>
          </a:stretch>
        </p:blipFill>
        <p:spPr>
          <a:xfrm>
            <a:off x="6697980" y="1205369"/>
            <a:ext cx="3808476" cy="2417829"/>
          </a:xfrm>
          <a:prstGeom prst="rect">
            <a:avLst/>
          </a:prstGeom>
        </p:spPr>
      </p:pic>
      <p:pic>
        <p:nvPicPr>
          <p:cNvPr id="11" name="Billede 10">
            <a:extLst>
              <a:ext uri="{FF2B5EF4-FFF2-40B4-BE49-F238E27FC236}">
                <a16:creationId xmlns:a16="http://schemas.microsoft.com/office/drawing/2014/main" id="{154A81D7-F3AC-0CB5-5E35-D9991BFF0E42}"/>
              </a:ext>
            </a:extLst>
          </p:cNvPr>
          <p:cNvPicPr>
            <a:picLocks noChangeAspect="1"/>
          </p:cNvPicPr>
          <p:nvPr/>
        </p:nvPicPr>
        <p:blipFill>
          <a:blip r:embed="rId4"/>
          <a:srcRect l="2574" t="6855"/>
          <a:stretch>
            <a:fillRect/>
          </a:stretch>
        </p:blipFill>
        <p:spPr>
          <a:xfrm>
            <a:off x="6769396" y="3674725"/>
            <a:ext cx="3901652" cy="2342503"/>
          </a:xfrm>
          <a:prstGeom prst="rect">
            <a:avLst/>
          </a:prstGeom>
        </p:spPr>
      </p:pic>
      <p:sp>
        <p:nvSpPr>
          <p:cNvPr id="13" name="Tekstfelt 12">
            <a:extLst>
              <a:ext uri="{FF2B5EF4-FFF2-40B4-BE49-F238E27FC236}">
                <a16:creationId xmlns:a16="http://schemas.microsoft.com/office/drawing/2014/main" id="{88C32110-BA5F-C2C4-F5D8-7DB5AAB2AD11}"/>
              </a:ext>
            </a:extLst>
          </p:cNvPr>
          <p:cNvSpPr txBox="1"/>
          <p:nvPr/>
        </p:nvSpPr>
        <p:spPr>
          <a:xfrm>
            <a:off x="9795069" y="1464355"/>
            <a:ext cx="562917" cy="430887"/>
          </a:xfrm>
          <a:prstGeom prst="rect">
            <a:avLst/>
          </a:prstGeom>
          <a:noFill/>
        </p:spPr>
        <p:txBody>
          <a:bodyPr wrap="square">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a:t>
            </a:r>
            <a:endParaRPr lang="da-DK" dirty="0"/>
          </a:p>
        </p:txBody>
      </p:sp>
      <p:cxnSp>
        <p:nvCxnSpPr>
          <p:cNvPr id="15" name="Lige pilforbindelse 14">
            <a:extLst>
              <a:ext uri="{FF2B5EF4-FFF2-40B4-BE49-F238E27FC236}">
                <a16:creationId xmlns:a16="http://schemas.microsoft.com/office/drawing/2014/main" id="{B7CC5193-5CCB-5DA8-F946-226A90792BD4}"/>
              </a:ext>
            </a:extLst>
          </p:cNvPr>
          <p:cNvCxnSpPr/>
          <p:nvPr/>
        </p:nvCxnSpPr>
        <p:spPr>
          <a:xfrm flipV="1">
            <a:off x="3586293" y="1874480"/>
            <a:ext cx="4980767" cy="2377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Billede 15">
            <a:extLst>
              <a:ext uri="{FF2B5EF4-FFF2-40B4-BE49-F238E27FC236}">
                <a16:creationId xmlns:a16="http://schemas.microsoft.com/office/drawing/2014/main" id="{E0718B14-A07A-4274-5DD8-14F77DF0A71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079813" y="5908509"/>
            <a:ext cx="746845" cy="565969"/>
          </a:xfrm>
          <a:prstGeom prst="rect">
            <a:avLst/>
          </a:prstGeom>
        </p:spPr>
      </p:pic>
      <p:pic>
        <p:nvPicPr>
          <p:cNvPr id="4" name="Picture 2" descr="Et billede, der indeholder tekst, smil, Ansigt, ballon&#10;&#10;AI-genereret indhold kan være ukorrekt.">
            <a:hlinkClick r:id="rId6"/>
            <a:extLst>
              <a:ext uri="{FF2B5EF4-FFF2-40B4-BE49-F238E27FC236}">
                <a16:creationId xmlns:a16="http://schemas.microsoft.com/office/drawing/2014/main" id="{029588E5-485D-77C3-5C46-4BD3C6267B1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64416" y="4944315"/>
            <a:ext cx="1007351" cy="1423223"/>
          </a:xfrm>
          <a:prstGeom prst="rect">
            <a:avLst/>
          </a:prstGeom>
          <a:ln>
            <a:solidFill>
              <a:srgbClr val="002465"/>
            </a:solidFill>
          </a:ln>
        </p:spPr>
      </p:pic>
    </p:spTree>
    <p:extLst>
      <p:ext uri="{BB962C8B-B14F-4D97-AF65-F5344CB8AC3E}">
        <p14:creationId xmlns:p14="http://schemas.microsoft.com/office/powerpoint/2010/main" val="28226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and a young person looking at a tablet&#10;&#10;AI-generated content may be incorrect.">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548125" y="3617686"/>
            <a:ext cx="5877562" cy="2053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550720" y="3757070"/>
            <a:ext cx="6121495" cy="1776097"/>
          </a:xfrm>
          <a:prstGeom prst="rect">
            <a:avLst/>
          </a:prstGeom>
          <a:noFill/>
        </p:spPr>
        <p:txBody>
          <a:bodyPr wrap="square" lIns="91440" tIns="45720" rIns="91440" bIns="45720" rtlCol="0" anchor="t">
            <a:spAutoFit/>
          </a:bodyPr>
          <a:lstStyle/>
          <a:p>
            <a:r>
              <a:rPr lang="en-US" sz="3500" b="1" spc="324" dirty="0">
                <a:solidFill>
                  <a:srgbClr val="242B62"/>
                </a:solidFill>
                <a:latin typeface="Calibri"/>
                <a:ea typeface="Calibri"/>
                <a:cs typeface="Calibri"/>
              </a:rPr>
              <a:t>ADGANGSKODER, PRIVATLIVSINDSTILLINGER OG DATASIKKERHED </a:t>
            </a:r>
          </a:p>
        </p:txBody>
      </p:sp>
    </p:spTree>
    <p:extLst>
      <p:ext uri="{BB962C8B-B14F-4D97-AF65-F5344CB8AC3E}">
        <p14:creationId xmlns:p14="http://schemas.microsoft.com/office/powerpoint/2010/main" val="3559636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5"/>
          </p:nvPr>
        </p:nvSpPr>
        <p:spPr>
          <a:xfrm>
            <a:off x="475654" y="559279"/>
            <a:ext cx="5930534" cy="1172690"/>
          </a:xfrm>
          <a:prstGeom prst="rect">
            <a:avLst/>
          </a:prstGeom>
        </p:spPr>
        <p:txBody>
          <a:bodyPr>
            <a:normAutofit fontScale="92500"/>
          </a:bodyPr>
          <a:lstStyle/>
          <a:p>
            <a:r>
              <a:rPr lang="en-US" b="1" dirty="0"/>
              <a:t>Hvorfor har vi brug for adgangskoder og indstillinger?</a:t>
            </a:r>
          </a:p>
        </p:txBody>
      </p:sp>
      <p:pic>
        <p:nvPicPr>
          <p:cNvPr id="5" name="Picture Placeholder 4" descr="Keys to a home">
            <a:extLst>
              <a:ext uri="{FF2B5EF4-FFF2-40B4-BE49-F238E27FC236}">
                <a16:creationId xmlns:a16="http://schemas.microsoft.com/office/drawing/2014/main" id="{DA3FA7AB-A8CE-7F94-3CAA-C83EDB7760DE}"/>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a:xfrm>
            <a:off x="6096000" y="0"/>
            <a:ext cx="5348742" cy="6858000"/>
          </a:xfrm>
        </p:spPr>
      </p:pic>
      <p:pic>
        <p:nvPicPr>
          <p:cNvPr id="7" name="Picture 6" descr="A colorful circles with white lines and dots&#10;&#10;AI-generated content may be incorrect.">
            <a:extLst>
              <a:ext uri="{FF2B5EF4-FFF2-40B4-BE49-F238E27FC236}">
                <a16:creationId xmlns:a16="http://schemas.microsoft.com/office/drawing/2014/main" id="{33C0466E-1979-C326-4457-D97CD30947B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4967284" y="4351472"/>
            <a:ext cx="3845287" cy="3119494"/>
          </a:xfrm>
          <a:prstGeom prst="rect">
            <a:avLst/>
          </a:prstGeom>
        </p:spPr>
      </p:pic>
      <p:sp>
        <p:nvSpPr>
          <p:cNvPr id="12" name="Text Placeholder 11">
            <a:extLst>
              <a:ext uri="{FF2B5EF4-FFF2-40B4-BE49-F238E27FC236}">
                <a16:creationId xmlns:a16="http://schemas.microsoft.com/office/drawing/2014/main" id="{7A923FCD-9B63-5E92-2756-7BAB49F00472}"/>
              </a:ext>
            </a:extLst>
          </p:cNvPr>
          <p:cNvSpPr>
            <a:spLocks noGrp="1"/>
          </p:cNvSpPr>
          <p:nvPr>
            <p:ph type="body" sz="quarter" idx="17"/>
          </p:nvPr>
        </p:nvSpPr>
        <p:spPr>
          <a:xfrm>
            <a:off x="475654" y="2036983"/>
            <a:ext cx="5312241" cy="4021291"/>
          </a:xfrm>
          <a:prstGeom prst="rect">
            <a:avLst/>
          </a:prstGeom>
        </p:spPr>
        <p:txBody>
          <a:bodyPr lIns="91440" tIns="45720" rIns="91440" bIns="45720" anchor="t">
            <a:noAutofit/>
          </a:bodyPr>
          <a:lstStyle/>
          <a:p>
            <a:pPr>
              <a:lnSpc>
                <a:spcPct val="100000"/>
              </a:lnSpc>
            </a:pPr>
            <a:r>
              <a:rPr lang="en-US" dirty="0"/>
              <a:t>Forestil dig, at du går ind i en bank eller på en lægeklinik. Du vil vel ikke have, at </a:t>
            </a:r>
            <a:r>
              <a:rPr lang="en-US" dirty="0" err="1"/>
              <a:t>personen</a:t>
            </a:r>
            <a:r>
              <a:rPr lang="en-US" dirty="0"/>
              <a:t> bag dig </a:t>
            </a:r>
            <a:r>
              <a:rPr lang="en-US" dirty="0" err="1"/>
              <a:t>kan</a:t>
            </a:r>
            <a:r>
              <a:rPr lang="en-US" dirty="0"/>
              <a:t> se din </a:t>
            </a:r>
            <a:r>
              <a:rPr lang="en-US" dirty="0" err="1"/>
              <a:t>bankkonti</a:t>
            </a:r>
            <a:r>
              <a:rPr lang="en-US" dirty="0"/>
              <a:t> </a:t>
            </a:r>
            <a:r>
              <a:rPr lang="en-US" dirty="0" err="1"/>
              <a:t>eller</a:t>
            </a:r>
            <a:r>
              <a:rPr lang="en-US" dirty="0"/>
              <a:t> din </a:t>
            </a:r>
            <a:r>
              <a:rPr lang="en-US" dirty="0" err="1"/>
              <a:t>sygehistorie</a:t>
            </a:r>
            <a:r>
              <a:rPr lang="en-US" dirty="0"/>
              <a:t>. </a:t>
            </a:r>
            <a:endParaRPr lang="da-DK"/>
          </a:p>
          <a:p>
            <a:pPr>
              <a:lnSpc>
                <a:spcPct val="100000"/>
              </a:lnSpc>
            </a:pPr>
            <a:r>
              <a:rPr lang="en-US" dirty="0"/>
              <a:t>I den </a:t>
            </a:r>
            <a:r>
              <a:rPr lang="en-US" dirty="0" err="1"/>
              <a:t>fysiske</a:t>
            </a:r>
            <a:r>
              <a:rPr lang="en-US" dirty="0"/>
              <a:t> </a:t>
            </a:r>
            <a:r>
              <a:rPr lang="en-US" dirty="0" err="1"/>
              <a:t>verden</a:t>
            </a:r>
            <a:r>
              <a:rPr lang="en-US" dirty="0"/>
              <a:t> </a:t>
            </a:r>
            <a:r>
              <a:rPr lang="en-US" dirty="0" err="1"/>
              <a:t>har</a:t>
            </a:r>
            <a:r>
              <a:rPr lang="en-US" dirty="0"/>
              <a:t> vi vægge og private rum. </a:t>
            </a:r>
            <a:endParaRPr lang="en-US"/>
          </a:p>
          <a:p>
            <a:pPr>
              <a:lnSpc>
                <a:spcPct val="100000"/>
              </a:lnSpc>
            </a:pPr>
            <a:endParaRPr lang="en-US" dirty="0">
              <a:solidFill>
                <a:srgbClr val="FFFFFF"/>
              </a:solidFill>
            </a:endParaRPr>
          </a:p>
          <a:p>
            <a:pPr>
              <a:lnSpc>
                <a:spcPct val="100000"/>
              </a:lnSpc>
            </a:pPr>
            <a:r>
              <a:rPr lang="en-US" sz="2800" b="1" dirty="0">
                <a:solidFill>
                  <a:srgbClr val="292668"/>
                </a:solidFill>
              </a:rPr>
              <a:t>Online har vi adgangskoder og privatlivsindstillinger, der beskytter vores data.</a:t>
            </a:r>
            <a:endParaRPr lang="en-US" sz="2800" dirty="0">
              <a:solidFill>
                <a:srgbClr val="292668"/>
              </a:solidFill>
            </a:endParaRPr>
          </a:p>
        </p:txBody>
      </p:sp>
    </p:spTree>
    <p:extLst>
      <p:ext uri="{BB962C8B-B14F-4D97-AF65-F5344CB8AC3E}">
        <p14:creationId xmlns:p14="http://schemas.microsoft.com/office/powerpoint/2010/main" val="1963509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B336E7-C073-3929-0C50-4CF31AB86406}"/>
              </a:ext>
            </a:extLst>
          </p:cNvPr>
          <p:cNvSpPr>
            <a:spLocks noGrp="1"/>
          </p:cNvSpPr>
          <p:nvPr>
            <p:ph type="body" sz="quarter" idx="15"/>
          </p:nvPr>
        </p:nvSpPr>
        <p:spPr>
          <a:xfrm>
            <a:off x="635793" y="732551"/>
            <a:ext cx="10013110" cy="697353"/>
          </a:xfrm>
        </p:spPr>
        <p:txBody>
          <a:bodyPr/>
          <a:lstStyle/>
          <a:p>
            <a:r>
              <a:rPr lang="en-IE" b="1" dirty="0"/>
              <a:t>Den digitale </a:t>
            </a:r>
            <a:r>
              <a:rPr lang="en-IE" b="1" i="1" dirty="0">
                <a:solidFill>
                  <a:srgbClr val="615AA6"/>
                </a:solidFill>
              </a:rPr>
              <a:t>nøgle</a:t>
            </a:r>
            <a:r>
              <a:rPr lang="en-IE" b="1" dirty="0"/>
              <a:t>: Adgangskoder</a:t>
            </a:r>
          </a:p>
          <a:p>
            <a:endParaRPr lang="en-IE" b="1" dirty="0"/>
          </a:p>
        </p:txBody>
      </p:sp>
      <p:sp>
        <p:nvSpPr>
          <p:cNvPr id="3" name="Text Placeholder 2">
            <a:extLst>
              <a:ext uri="{FF2B5EF4-FFF2-40B4-BE49-F238E27FC236}">
                <a16:creationId xmlns:a16="http://schemas.microsoft.com/office/drawing/2014/main" id="{E32DC05E-FE39-B65E-52CD-A081E18BBD21}"/>
              </a:ext>
            </a:extLst>
          </p:cNvPr>
          <p:cNvSpPr>
            <a:spLocks noGrp="1"/>
          </p:cNvSpPr>
          <p:nvPr>
            <p:ph type="body" sz="quarter" idx="17"/>
          </p:nvPr>
        </p:nvSpPr>
        <p:spPr>
          <a:xfrm>
            <a:off x="639044" y="1728290"/>
            <a:ext cx="5326328" cy="4035805"/>
          </a:xfrm>
        </p:spPr>
        <p:txBody>
          <a:bodyPr lIns="91440" tIns="45720" rIns="91440" bIns="45720" anchor="t">
            <a:noAutofit/>
          </a:bodyPr>
          <a:lstStyle/>
          <a:p>
            <a:pPr>
              <a:spcAft>
                <a:spcPts val="600"/>
              </a:spcAft>
            </a:pPr>
            <a:r>
              <a:rPr lang="en-US" dirty="0"/>
              <a:t>En adgangskode er en </a:t>
            </a:r>
            <a:r>
              <a:rPr lang="en-US" b="1" dirty="0"/>
              <a:t>hemmelig kode, </a:t>
            </a:r>
            <a:r>
              <a:rPr lang="en-US" dirty="0"/>
              <a:t>der beviser, at du er den, du siger, du er.</a:t>
            </a:r>
            <a:endParaRPr lang="en-US" sz="1200" dirty="0"/>
          </a:p>
          <a:p>
            <a:pPr>
              <a:spcAft>
                <a:spcPts val="600"/>
              </a:spcAft>
            </a:pPr>
            <a:r>
              <a:rPr lang="en-US" b="1" dirty="0"/>
              <a:t>Opgaven: </a:t>
            </a:r>
            <a:r>
              <a:rPr lang="en-US" dirty="0"/>
              <a:t>Den holder dit </a:t>
            </a:r>
            <a:r>
              <a:rPr lang="en-US" i="1" dirty="0"/>
              <a:t>digitale rum </a:t>
            </a:r>
            <a:r>
              <a:rPr lang="en-US" dirty="0"/>
              <a:t>(f.eks. din e-mail eller bankkonto) låst, så kun du kan komme ind.</a:t>
            </a:r>
          </a:p>
          <a:p>
            <a:pPr>
              <a:spcAft>
                <a:spcPts val="600"/>
              </a:spcAft>
            </a:pPr>
            <a:endParaRPr lang="en-US" dirty="0"/>
          </a:p>
          <a:p>
            <a:pPr>
              <a:spcAft>
                <a:spcPts val="600"/>
              </a:spcAft>
            </a:pPr>
            <a:r>
              <a:rPr lang="en-US" b="1" dirty="0"/>
              <a:t>Hvorfor hjemmesider beder om dem: </a:t>
            </a:r>
            <a:r>
              <a:rPr lang="en-US" dirty="0"/>
              <a:t>Hjemmesider gemmer dine personlige oplysninger (adresse, kreditkort, familiebilleder). De kræver en adgangskode for at sikre, at de ikke udleverer dine private oplysninger til en fremmed.</a:t>
            </a:r>
          </a:p>
          <a:p>
            <a:pPr>
              <a:spcAft>
                <a:spcPts val="600"/>
              </a:spcAft>
            </a:pPr>
            <a:endParaRPr lang="en-IE" dirty="0"/>
          </a:p>
        </p:txBody>
      </p:sp>
      <p:pic>
        <p:nvPicPr>
          <p:cNvPr id="5" name="Picture 4">
            <a:extLst>
              <a:ext uri="{FF2B5EF4-FFF2-40B4-BE49-F238E27FC236}">
                <a16:creationId xmlns:a16="http://schemas.microsoft.com/office/drawing/2014/main" id="{D393F47F-E1B7-0E18-2313-B4983DE6DA55}"/>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5958114" y="1730338"/>
            <a:ext cx="5072329" cy="4340603"/>
          </a:xfrm>
          <a:prstGeom prst="rect">
            <a:avLst/>
          </a:prstGeom>
        </p:spPr>
      </p:pic>
    </p:spTree>
    <p:extLst>
      <p:ext uri="{BB962C8B-B14F-4D97-AF65-F5344CB8AC3E}">
        <p14:creationId xmlns:p14="http://schemas.microsoft.com/office/powerpoint/2010/main" val="385586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03D26A-745F-45BC-6F12-4822B0DA753D}"/>
              </a:ext>
            </a:extLst>
          </p:cNvPr>
          <p:cNvSpPr>
            <a:spLocks noGrp="1"/>
          </p:cNvSpPr>
          <p:nvPr>
            <p:ph type="body" sz="quarter" idx="15"/>
          </p:nvPr>
        </p:nvSpPr>
        <p:spPr/>
        <p:txBody>
          <a:bodyPr/>
          <a:lstStyle/>
          <a:p>
            <a:r>
              <a:rPr lang="en-IE" b="1" dirty="0"/>
              <a:t>Din digitale nøgle</a:t>
            </a:r>
          </a:p>
        </p:txBody>
      </p:sp>
      <p:sp>
        <p:nvSpPr>
          <p:cNvPr id="4" name="Google Shape;256;p20">
            <a:extLst>
              <a:ext uri="{FF2B5EF4-FFF2-40B4-BE49-F238E27FC236}">
                <a16:creationId xmlns:a16="http://schemas.microsoft.com/office/drawing/2014/main" id="{E87FDD06-DA66-5212-28E6-508DE2CD2AC4}"/>
              </a:ext>
            </a:extLst>
          </p:cNvPr>
          <p:cNvSpPr/>
          <p:nvPr/>
        </p:nvSpPr>
        <p:spPr>
          <a:xfrm>
            <a:off x="4555090" y="2678078"/>
            <a:ext cx="3407335" cy="2526872"/>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5" name="Google Shape;257;p20">
            <a:extLst>
              <a:ext uri="{FF2B5EF4-FFF2-40B4-BE49-F238E27FC236}">
                <a16:creationId xmlns:a16="http://schemas.microsoft.com/office/drawing/2014/main" id="{23D81DA8-6FBC-2BDE-1660-DF70E6F06E05}"/>
              </a:ext>
            </a:extLst>
          </p:cNvPr>
          <p:cNvSpPr/>
          <p:nvPr/>
        </p:nvSpPr>
        <p:spPr>
          <a:xfrm>
            <a:off x="6803422" y="2507816"/>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6" name="Google Shape;258;p20">
            <a:extLst>
              <a:ext uri="{FF2B5EF4-FFF2-40B4-BE49-F238E27FC236}">
                <a16:creationId xmlns:a16="http://schemas.microsoft.com/office/drawing/2014/main" id="{4EEC7ED7-1B0A-A195-441E-AE4B5F4CB73F}"/>
              </a:ext>
            </a:extLst>
          </p:cNvPr>
          <p:cNvSpPr/>
          <p:nvPr/>
        </p:nvSpPr>
        <p:spPr>
          <a:xfrm>
            <a:off x="6260824" y="4747021"/>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7" name="Google Shape;259;p20">
            <a:extLst>
              <a:ext uri="{FF2B5EF4-FFF2-40B4-BE49-F238E27FC236}">
                <a16:creationId xmlns:a16="http://schemas.microsoft.com/office/drawing/2014/main" id="{034D40AD-B7CB-CAE0-B7C1-3ED14F20BC28}"/>
              </a:ext>
            </a:extLst>
          </p:cNvPr>
          <p:cNvSpPr/>
          <p:nvPr/>
        </p:nvSpPr>
        <p:spPr>
          <a:xfrm>
            <a:off x="6217607" y="467330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8" name="Google Shape;268;p20">
            <a:extLst>
              <a:ext uri="{FF2B5EF4-FFF2-40B4-BE49-F238E27FC236}">
                <a16:creationId xmlns:a16="http://schemas.microsoft.com/office/drawing/2014/main" id="{EE203CF0-B900-05E0-7382-1F1289CA3C93}"/>
              </a:ext>
            </a:extLst>
          </p:cNvPr>
          <p:cNvSpPr/>
          <p:nvPr/>
        </p:nvSpPr>
        <p:spPr>
          <a:xfrm>
            <a:off x="1677971" y="1681951"/>
            <a:ext cx="3113036" cy="28729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9" name="Google Shape;269;p20">
            <a:extLst>
              <a:ext uri="{FF2B5EF4-FFF2-40B4-BE49-F238E27FC236}">
                <a16:creationId xmlns:a16="http://schemas.microsoft.com/office/drawing/2014/main" id="{F3C05BA0-A045-902F-DB00-DE49C7FBF0F1}"/>
              </a:ext>
            </a:extLst>
          </p:cNvPr>
          <p:cNvSpPr/>
          <p:nvPr/>
        </p:nvSpPr>
        <p:spPr>
          <a:xfrm>
            <a:off x="3829531" y="4280768"/>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0" name="Google Shape;270;p20">
            <a:extLst>
              <a:ext uri="{FF2B5EF4-FFF2-40B4-BE49-F238E27FC236}">
                <a16:creationId xmlns:a16="http://schemas.microsoft.com/office/drawing/2014/main" id="{52332EA2-1751-BC78-C39C-EE7C921DB697}"/>
              </a:ext>
            </a:extLst>
          </p:cNvPr>
          <p:cNvSpPr/>
          <p:nvPr/>
        </p:nvSpPr>
        <p:spPr>
          <a:xfrm>
            <a:off x="3108669" y="1385003"/>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1" name="Google Shape;271;p20">
            <a:extLst>
              <a:ext uri="{FF2B5EF4-FFF2-40B4-BE49-F238E27FC236}">
                <a16:creationId xmlns:a16="http://schemas.microsoft.com/office/drawing/2014/main" id="{9388777D-7BC0-2E55-6974-FD9B03F81761}"/>
              </a:ext>
            </a:extLst>
          </p:cNvPr>
          <p:cNvSpPr/>
          <p:nvPr/>
        </p:nvSpPr>
        <p:spPr>
          <a:xfrm>
            <a:off x="3035801" y="1311354"/>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2" name="TextBox 28">
            <a:extLst>
              <a:ext uri="{FF2B5EF4-FFF2-40B4-BE49-F238E27FC236}">
                <a16:creationId xmlns:a16="http://schemas.microsoft.com/office/drawing/2014/main" id="{230A78FB-6248-1D61-C882-27D1376DB66A}"/>
              </a:ext>
            </a:extLst>
          </p:cNvPr>
          <p:cNvSpPr txBox="1"/>
          <p:nvPr/>
        </p:nvSpPr>
        <p:spPr>
          <a:xfrm>
            <a:off x="2016927" y="2265434"/>
            <a:ext cx="2438603" cy="1808187"/>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Skift fra adgangskoder til adgangssætninger. </a:t>
            </a:r>
            <a:endParaRPr lang="en-US" sz="800" dirty="0">
              <a:solidFill>
                <a:srgbClr val="273370"/>
              </a:solidFill>
              <a:latin typeface="Calibri" panose="020F0502020204030204"/>
              <a:cs typeface="Times New Roman" panose="02020603050405020304" pitchFamily="18" charset="0"/>
            </a:endParaRPr>
          </a:p>
          <a:p>
            <a:pPr defTabSz="914400"/>
            <a:r>
              <a:rPr lang="en-US" dirty="0">
                <a:solidFill>
                  <a:srgbClr val="273370"/>
                </a:solidFill>
                <a:latin typeface="Calibri" panose="020F0502020204030204"/>
                <a:cs typeface="Times New Roman" panose="02020603050405020304" pitchFamily="18" charset="0"/>
              </a:rPr>
              <a:t>Brug 3-4 tilfældige ord sat sammen… Eksempel: blå-have-stol. </a:t>
            </a:r>
          </a:p>
        </p:txBody>
      </p:sp>
      <p:sp>
        <p:nvSpPr>
          <p:cNvPr id="13" name="TextBox 28">
            <a:extLst>
              <a:ext uri="{FF2B5EF4-FFF2-40B4-BE49-F238E27FC236}">
                <a16:creationId xmlns:a16="http://schemas.microsoft.com/office/drawing/2014/main" id="{B6C9931A-E151-ACCE-6EE9-85346704BCB6}"/>
              </a:ext>
            </a:extLst>
          </p:cNvPr>
          <p:cNvSpPr txBox="1"/>
          <p:nvPr/>
        </p:nvSpPr>
        <p:spPr>
          <a:xfrm>
            <a:off x="4799116" y="2950750"/>
            <a:ext cx="3024157" cy="1772280"/>
          </a:xfrm>
          <a:prstGeom prst="rect">
            <a:avLst/>
          </a:prstGeom>
          <a:noFill/>
        </p:spPr>
        <p:txBody>
          <a:bodyPr wrap="square" lIns="91440" tIns="45720" rIns="91440" bIns="45720" anchor="t">
            <a:spAutoFit/>
          </a:bodyPr>
          <a:lstStyle/>
          <a:p>
            <a:pPr defTabSz="914400">
              <a:lnSpc>
                <a:spcPts val="2340"/>
              </a:lnSpc>
            </a:pPr>
            <a:r>
              <a:rPr lang="en-US" sz="2200" b="1" dirty="0">
                <a:solidFill>
                  <a:srgbClr val="273370"/>
                </a:solidFill>
                <a:latin typeface="Calibri" panose="020F0502020204030204"/>
                <a:cs typeface="Times New Roman"/>
              </a:rPr>
              <a:t>Giv den </a:t>
            </a:r>
            <a:r>
              <a:rPr lang="en-US" sz="2200" b="1" dirty="0" err="1">
                <a:solidFill>
                  <a:srgbClr val="273370"/>
                </a:solidFill>
                <a:latin typeface="Calibri" panose="020F0502020204030204"/>
                <a:cs typeface="Times New Roman"/>
              </a:rPr>
              <a:t>personligt</a:t>
            </a:r>
            <a:r>
              <a:rPr lang="en-US" sz="2200" b="1" dirty="0">
                <a:solidFill>
                  <a:srgbClr val="273370"/>
                </a:solidFill>
                <a:latin typeface="Calibri" panose="020F0502020204030204"/>
                <a:cs typeface="Times New Roman"/>
              </a:rPr>
              <a:t> </a:t>
            </a:r>
            <a:r>
              <a:rPr lang="en-US" sz="2200" b="1" dirty="0" err="1">
                <a:solidFill>
                  <a:srgbClr val="273370"/>
                </a:solidFill>
                <a:latin typeface="Calibri" panose="020F0502020204030204"/>
                <a:cs typeface="Times New Roman"/>
              </a:rPr>
              <a:t>præg</a:t>
            </a:r>
            <a:endParaRPr lang="en-US" sz="300" dirty="0" err="1">
              <a:solidFill>
                <a:srgbClr val="273370"/>
              </a:solidFill>
              <a:latin typeface="Calibri" panose="020F0502020204030204"/>
              <a:cs typeface="Times New Roman"/>
            </a:endParaRPr>
          </a:p>
          <a:p>
            <a:r>
              <a:rPr lang="en-US" dirty="0">
                <a:solidFill>
                  <a:srgbClr val="273370"/>
                </a:solidFill>
                <a:latin typeface="Calibri" panose="020F0502020204030204"/>
                <a:cs typeface="Times New Roman"/>
              </a:rPr>
              <a:t>For at gøre den endnu stærkere kan du tilføje et stort bogstav og et tal.  </a:t>
            </a:r>
          </a:p>
          <a:p>
            <a:r>
              <a:rPr lang="en-US" dirty="0">
                <a:solidFill>
                  <a:srgbClr val="273370"/>
                </a:solidFill>
                <a:latin typeface="Calibri" panose="020F0502020204030204"/>
                <a:cs typeface="Times New Roman"/>
              </a:rPr>
              <a:t>Eksempel: </a:t>
            </a:r>
            <a:endParaRPr lang="en-US" dirty="0">
              <a:solidFill>
                <a:srgbClr val="086D6E"/>
              </a:solidFill>
              <a:latin typeface="Calibri" panose="020F0502020204030204"/>
              <a:cs typeface="Times New Roman"/>
            </a:endParaRPr>
          </a:p>
          <a:p>
            <a:pPr defTabSz="914400"/>
            <a:r>
              <a:rPr lang="en-US" dirty="0">
                <a:solidFill>
                  <a:srgbClr val="273370"/>
                </a:solidFill>
                <a:latin typeface="Calibri" panose="020F0502020204030204"/>
                <a:cs typeface="Times New Roman"/>
              </a:rPr>
              <a:t>Lilla-Havestol-Altan-26</a:t>
            </a:r>
            <a:endParaRPr lang="en-US" dirty="0">
              <a:ea typeface="Calibri"/>
              <a:cs typeface="Times New Roman"/>
            </a:endParaRPr>
          </a:p>
        </p:txBody>
      </p:sp>
      <p:sp>
        <p:nvSpPr>
          <p:cNvPr id="14" name="TextBox 26">
            <a:extLst>
              <a:ext uri="{FF2B5EF4-FFF2-40B4-BE49-F238E27FC236}">
                <a16:creationId xmlns:a16="http://schemas.microsoft.com/office/drawing/2014/main" id="{4D434ABD-7DF1-EFA1-4AF5-4274DA499B4C}"/>
              </a:ext>
            </a:extLst>
          </p:cNvPr>
          <p:cNvSpPr txBox="1"/>
          <p:nvPr/>
        </p:nvSpPr>
        <p:spPr bwMode="auto">
          <a:xfrm>
            <a:off x="6311224" y="4756538"/>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15" name="TextBox 26">
            <a:extLst>
              <a:ext uri="{FF2B5EF4-FFF2-40B4-BE49-F238E27FC236}">
                <a16:creationId xmlns:a16="http://schemas.microsoft.com/office/drawing/2014/main" id="{EEEC6100-8C0A-CAED-3B9F-6EC3203F4CCB}"/>
              </a:ext>
            </a:extLst>
          </p:cNvPr>
          <p:cNvSpPr txBox="1"/>
          <p:nvPr/>
        </p:nvSpPr>
        <p:spPr bwMode="auto">
          <a:xfrm>
            <a:off x="3118818" y="1415188"/>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16" name="Google Shape;264;p20">
            <a:extLst>
              <a:ext uri="{FF2B5EF4-FFF2-40B4-BE49-F238E27FC236}">
                <a16:creationId xmlns:a16="http://schemas.microsoft.com/office/drawing/2014/main" id="{414DD991-6F15-06FD-052C-E29F720FAA9D}"/>
              </a:ext>
            </a:extLst>
          </p:cNvPr>
          <p:cNvSpPr/>
          <p:nvPr/>
        </p:nvSpPr>
        <p:spPr>
          <a:xfrm>
            <a:off x="7718257" y="1747115"/>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7" name="Google Shape;265;p20">
            <a:extLst>
              <a:ext uri="{FF2B5EF4-FFF2-40B4-BE49-F238E27FC236}">
                <a16:creationId xmlns:a16="http://schemas.microsoft.com/office/drawing/2014/main" id="{445E3E18-9396-1C58-B076-8098B0CA87C0}"/>
              </a:ext>
            </a:extLst>
          </p:cNvPr>
          <p:cNvSpPr/>
          <p:nvPr/>
        </p:nvSpPr>
        <p:spPr>
          <a:xfrm>
            <a:off x="9927137" y="3998124"/>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8" name="TextBox 28">
            <a:extLst>
              <a:ext uri="{FF2B5EF4-FFF2-40B4-BE49-F238E27FC236}">
                <a16:creationId xmlns:a16="http://schemas.microsoft.com/office/drawing/2014/main" id="{065A367F-6C2A-13F1-77E4-6A7749A56E74}"/>
              </a:ext>
            </a:extLst>
          </p:cNvPr>
          <p:cNvSpPr txBox="1"/>
          <p:nvPr/>
        </p:nvSpPr>
        <p:spPr>
          <a:xfrm>
            <a:off x="8035849" y="2290095"/>
            <a:ext cx="2704900" cy="388055"/>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To ting, du skal undgå</a:t>
            </a:r>
          </a:p>
        </p:txBody>
      </p:sp>
      <p:sp>
        <p:nvSpPr>
          <p:cNvPr id="19" name="TextBox 18">
            <a:extLst>
              <a:ext uri="{FF2B5EF4-FFF2-40B4-BE49-F238E27FC236}">
                <a16:creationId xmlns:a16="http://schemas.microsoft.com/office/drawing/2014/main" id="{7552F459-6006-E413-B610-CB40FAE36C9D}"/>
              </a:ext>
            </a:extLst>
          </p:cNvPr>
          <p:cNvSpPr txBox="1"/>
          <p:nvPr/>
        </p:nvSpPr>
        <p:spPr>
          <a:xfrm>
            <a:off x="8035848" y="2945072"/>
            <a:ext cx="2478181" cy="970779"/>
          </a:xfrm>
          <a:prstGeom prst="rect">
            <a:avLst/>
          </a:prstGeom>
          <a:noFill/>
        </p:spPr>
        <p:txBody>
          <a:bodyPr wrap="square" lIns="91440" tIns="45720" rIns="91440" bIns="45720" anchor="t">
            <a:spAutoFit/>
          </a:bodyPr>
          <a:lstStyle/>
          <a:p>
            <a:pPr marL="342900" indent="-342900" defTabSz="914400">
              <a:lnSpc>
                <a:spcPts val="1720"/>
              </a:lnSpc>
              <a:buFont typeface="+mj-lt"/>
              <a:buAutoNum type="arabicPeriod"/>
            </a:pPr>
            <a:r>
              <a:rPr lang="en-US" kern="0" dirty="0" err="1">
                <a:solidFill>
                  <a:srgbClr val="273370"/>
                </a:solidFill>
                <a:latin typeface="Calibri" panose="020F0502020204030204"/>
                <a:cs typeface="Times New Roman"/>
              </a:rPr>
              <a:t>Barnebarnsfælden</a:t>
            </a:r>
            <a:endParaRPr lang="en-US" kern="0" dirty="0" err="1">
              <a:solidFill>
                <a:srgbClr val="273370"/>
              </a:solidFill>
              <a:latin typeface="Calibri" panose="020F0502020204030204"/>
              <a:cs typeface="Times New Roman" panose="02020603050405020304" pitchFamily="18" charset="0"/>
            </a:endParaRPr>
          </a:p>
          <a:p>
            <a:pPr marL="342900" indent="-342900" defTabSz="914400">
              <a:lnSpc>
                <a:spcPts val="1720"/>
              </a:lnSpc>
              <a:buFont typeface="+mj-lt"/>
              <a:buAutoNum type="arabicPeriod"/>
            </a:pPr>
            <a:endParaRPr lang="en-US" kern="0" dirty="0">
              <a:solidFill>
                <a:srgbClr val="273370"/>
              </a:solidFill>
              <a:latin typeface="Calibri" panose="020F0502020204030204"/>
              <a:cs typeface="Times New Roman" panose="02020603050405020304" pitchFamily="18" charset="0"/>
            </a:endParaRPr>
          </a:p>
          <a:p>
            <a:pPr marL="342900" indent="-342900" defTabSz="914400">
              <a:lnSpc>
                <a:spcPts val="1720"/>
              </a:lnSpc>
              <a:buFont typeface="+mj-lt"/>
              <a:buAutoNum type="arabicPeriod"/>
            </a:pPr>
            <a:r>
              <a:rPr lang="en-US" dirty="0">
                <a:solidFill>
                  <a:srgbClr val="273370"/>
                </a:solidFill>
                <a:latin typeface="Calibri" panose="020F0502020204030204"/>
              </a:rPr>
              <a:t>Den gentagne synder</a:t>
            </a:r>
          </a:p>
        </p:txBody>
      </p:sp>
      <p:sp>
        <p:nvSpPr>
          <p:cNvPr id="20" name="Google Shape;266;p20">
            <a:extLst>
              <a:ext uri="{FF2B5EF4-FFF2-40B4-BE49-F238E27FC236}">
                <a16:creationId xmlns:a16="http://schemas.microsoft.com/office/drawing/2014/main" id="{757FD630-8B2D-48BA-0B1A-85FE5817F1E3}"/>
              </a:ext>
            </a:extLst>
          </p:cNvPr>
          <p:cNvSpPr/>
          <p:nvPr/>
        </p:nvSpPr>
        <p:spPr>
          <a:xfrm>
            <a:off x="9721704" y="138234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6">
            <a:extLst>
              <a:ext uri="{FF2B5EF4-FFF2-40B4-BE49-F238E27FC236}">
                <a16:creationId xmlns:a16="http://schemas.microsoft.com/office/drawing/2014/main" id="{D298F66D-640F-0DC9-0FC2-0EB051D41238}"/>
              </a:ext>
            </a:extLst>
          </p:cNvPr>
          <p:cNvSpPr txBox="1"/>
          <p:nvPr/>
        </p:nvSpPr>
        <p:spPr bwMode="auto">
          <a:xfrm>
            <a:off x="9721704" y="143041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3" name="TextBox 22">
            <a:extLst>
              <a:ext uri="{FF2B5EF4-FFF2-40B4-BE49-F238E27FC236}">
                <a16:creationId xmlns:a16="http://schemas.microsoft.com/office/drawing/2014/main" id="{F2655622-A216-C85C-F614-8FADBA520CE7}"/>
              </a:ext>
            </a:extLst>
          </p:cNvPr>
          <p:cNvSpPr txBox="1"/>
          <p:nvPr/>
        </p:nvSpPr>
        <p:spPr>
          <a:xfrm>
            <a:off x="549757" y="4756538"/>
            <a:ext cx="3514283" cy="923330"/>
          </a:xfrm>
          <a:prstGeom prst="rect">
            <a:avLst/>
          </a:prstGeom>
          <a:noFill/>
        </p:spPr>
        <p:txBody>
          <a:bodyPr wrap="square">
            <a:spAutoFit/>
          </a:bodyPr>
          <a:lstStyle/>
          <a:p>
            <a:pPr algn="ctr"/>
            <a:r>
              <a:rPr lang="en-US" b="1" dirty="0">
                <a:solidFill>
                  <a:srgbClr val="615AA6"/>
                </a:solidFill>
              </a:rPr>
              <a:t>Adgangskoder </a:t>
            </a:r>
            <a:r>
              <a:rPr lang="en-US" dirty="0">
                <a:solidFill>
                  <a:srgbClr val="615AA6"/>
                </a:solidFill>
              </a:rPr>
              <a:t>er meget længere (hvilket computere hader), men fortæller en historie (hvilket mennesker elsker).</a:t>
            </a:r>
          </a:p>
        </p:txBody>
      </p:sp>
    </p:spTree>
    <p:extLst>
      <p:ext uri="{BB962C8B-B14F-4D97-AF65-F5344CB8AC3E}">
        <p14:creationId xmlns:p14="http://schemas.microsoft.com/office/powerpoint/2010/main" val="2185165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6"/>
          </p:nvPr>
        </p:nvSpPr>
        <p:spPr>
          <a:xfrm>
            <a:off x="5536746" y="2229008"/>
            <a:ext cx="6180772" cy="4021291"/>
          </a:xfrm>
          <a:prstGeom prst="rect">
            <a:avLst/>
          </a:prstGeom>
        </p:spPr>
        <p:txBody>
          <a:bodyPr lIns="91440" tIns="45720" rIns="91440" bIns="45720" anchor="t">
            <a:noAutofit/>
          </a:bodyPr>
          <a:lstStyle/>
          <a:p>
            <a:pPr marL="503555" indent="-503555">
              <a:buFont typeface="Arial" panose="020B0604020202020204" pitchFamily="34" charset="0"/>
              <a:buChar char="•"/>
            </a:pPr>
            <a:r>
              <a:rPr lang="en-US" b="1" i="1" dirty="0"/>
              <a:t>»</a:t>
            </a:r>
            <a:r>
              <a:rPr lang="en-US" b="1" i="1" dirty="0" err="1"/>
              <a:t>Barnebarnsfælden</a:t>
            </a:r>
            <a:r>
              <a:rPr lang="en-US" b="1" i="1" dirty="0"/>
              <a:t>«</a:t>
            </a:r>
            <a:r>
              <a:rPr lang="en-US" b="1" dirty="0"/>
              <a:t>: </a:t>
            </a:r>
            <a:r>
              <a:rPr lang="en-US" dirty="0" err="1"/>
              <a:t>Undgå</a:t>
            </a:r>
            <a:r>
              <a:rPr lang="en-US" dirty="0"/>
              <a:t> at </a:t>
            </a:r>
            <a:r>
              <a:rPr lang="en-US" dirty="0" err="1"/>
              <a:t>bruge</a:t>
            </a:r>
            <a:r>
              <a:rPr lang="en-US" dirty="0"/>
              <a:t> kun navne og fødselsdatoer (f.eks. Linda1955). Svindlere kan nemt finde disse oplysninger på sociale medier.</a:t>
            </a:r>
            <a:endParaRPr lang="da-DK"/>
          </a:p>
          <a:p>
            <a:endParaRPr lang="en-US" dirty="0"/>
          </a:p>
          <a:p>
            <a:pPr marL="504000" indent="-504000">
              <a:buFont typeface="Arial" panose="020B0604020202020204" pitchFamily="34" charset="0"/>
              <a:buChar char="•"/>
            </a:pPr>
            <a:r>
              <a:rPr lang="en-US" b="1" i="1" dirty="0"/>
              <a:t>Gentagelsesforbryderen</a:t>
            </a:r>
            <a:r>
              <a:rPr lang="en-US" b="1" dirty="0"/>
              <a:t>: </a:t>
            </a:r>
            <a:r>
              <a:rPr lang="en-US" dirty="0"/>
              <a:t>Brug aldrig det samme kodeord til din </a:t>
            </a:r>
            <a:r>
              <a:rPr lang="en-US" b="1" dirty="0"/>
              <a:t>bank </a:t>
            </a:r>
            <a:r>
              <a:rPr lang="en-US" dirty="0"/>
              <a:t>som til din </a:t>
            </a:r>
            <a:r>
              <a:rPr lang="en-US" b="1" dirty="0"/>
              <a:t>Facebook-konto</a:t>
            </a:r>
            <a:r>
              <a:rPr lang="en-US" dirty="0"/>
              <a:t>. Hvis én </a:t>
            </a:r>
            <a:r>
              <a:rPr lang="en-US" i="1" dirty="0"/>
              <a:t>lås </a:t>
            </a:r>
            <a:r>
              <a:rPr lang="en-US" dirty="0"/>
              <a:t>brydes, har tyven nøglen til det hele.</a:t>
            </a:r>
          </a:p>
          <a:p>
            <a:pPr marL="457200" indent="-457200">
              <a:buAutoNum type="arabicPeriod"/>
            </a:pPr>
            <a:endParaRPr lang="en-US" dirty="0"/>
          </a:p>
        </p:txBody>
      </p:sp>
      <p:pic>
        <p:nvPicPr>
          <p:cNvPr id="6146" name="Picture 2">
            <a:extLst>
              <a:ext uri="{FF2B5EF4-FFF2-40B4-BE49-F238E27FC236}">
                <a16:creationId xmlns:a16="http://schemas.microsoft.com/office/drawing/2014/main" id="{E94AC825-119B-2735-0C66-B5B9A608E021}"/>
              </a:ext>
            </a:extLst>
          </p:cNvPr>
          <p:cNvPicPr>
            <a:picLocks noGrp="1" noChangeAspect="1" noChangeArrowheads="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4">
            <a:extLst>
              <a:ext uri="{FF2B5EF4-FFF2-40B4-BE49-F238E27FC236}">
                <a16:creationId xmlns:a16="http://schemas.microsoft.com/office/drawing/2014/main" id="{E4631EE2-6207-88A8-179B-B94A40C6B023}"/>
              </a:ext>
            </a:extLst>
          </p:cNvPr>
          <p:cNvSpPr txBox="1">
            <a:spLocks/>
          </p:cNvSpPr>
          <p:nvPr/>
        </p:nvSpPr>
        <p:spPr>
          <a:xfrm>
            <a:off x="3372501" y="787183"/>
            <a:ext cx="4585890" cy="13966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rgbClr val="292668"/>
                </a:solidFill>
              </a:rPr>
              <a:t>Hvad du SKAL UNDGÅ: </a:t>
            </a:r>
          </a:p>
        </p:txBody>
      </p:sp>
      <p:sp>
        <p:nvSpPr>
          <p:cNvPr id="12" name="TextBox 11">
            <a:extLst>
              <a:ext uri="{FF2B5EF4-FFF2-40B4-BE49-F238E27FC236}">
                <a16:creationId xmlns:a16="http://schemas.microsoft.com/office/drawing/2014/main" id="{BB6647EF-9BF0-46EF-F001-928F7026CC6A}"/>
              </a:ext>
            </a:extLst>
          </p:cNvPr>
          <p:cNvSpPr txBox="1"/>
          <p:nvPr/>
        </p:nvSpPr>
        <p:spPr>
          <a:xfrm rot="20667850">
            <a:off x="1484769" y="2454985"/>
            <a:ext cx="3331676" cy="646331"/>
          </a:xfrm>
          <a:prstGeom prst="rect">
            <a:avLst/>
          </a:prstGeom>
          <a:solidFill>
            <a:schemeClr val="bg1"/>
          </a:solidFill>
          <a:ln w="38100">
            <a:solidFill>
              <a:srgbClr val="FF0000"/>
            </a:solidFill>
          </a:ln>
        </p:spPr>
        <p:txBody>
          <a:bodyPr wrap="square" rtlCol="0">
            <a:spAutoFit/>
          </a:bodyPr>
          <a:lstStyle/>
          <a:p>
            <a:pPr algn="ctr"/>
            <a:r>
              <a:rPr lang="en-US" b="1" dirty="0">
                <a:solidFill>
                  <a:srgbClr val="615AA6"/>
                </a:solidFill>
              </a:rPr>
              <a:t>Gør din adgangskode stærk og enkel</a:t>
            </a:r>
            <a:endParaRPr lang="en-IE" dirty="0"/>
          </a:p>
        </p:txBody>
      </p:sp>
    </p:spTree>
    <p:extLst>
      <p:ext uri="{BB962C8B-B14F-4D97-AF65-F5344CB8AC3E}">
        <p14:creationId xmlns:p14="http://schemas.microsoft.com/office/powerpoint/2010/main" val="2155738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3"/>
          </p:nvPr>
        </p:nvSpPr>
        <p:spPr>
          <a:xfrm>
            <a:off x="364054" y="353014"/>
            <a:ext cx="6986569" cy="1367648"/>
          </a:xfrm>
          <a:prstGeom prst="rect">
            <a:avLst/>
          </a:prstGeom>
        </p:spPr>
        <p:txBody>
          <a:bodyPr>
            <a:normAutofit/>
          </a:bodyPr>
          <a:lstStyle/>
          <a:p>
            <a:r>
              <a:rPr lang="en-US" b="1" dirty="0">
                <a:highlight>
                  <a:srgbClr val="CA7BB3"/>
                </a:highlight>
              </a:rPr>
              <a:t>TIP: </a:t>
            </a:r>
            <a:r>
              <a:rPr lang="en-US" b="1" dirty="0"/>
              <a:t>Brug en adgangskodemanager</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4"/>
          </p:nvPr>
        </p:nvSpPr>
        <p:spPr>
          <a:xfrm>
            <a:off x="391142" y="1035545"/>
            <a:ext cx="7112672" cy="4021291"/>
          </a:xfrm>
          <a:prstGeom prst="rect">
            <a:avLst/>
          </a:prstGeom>
        </p:spPr>
        <p:txBody>
          <a:bodyPr lIns="91440" tIns="45720" rIns="91440" bIns="45720" anchor="t">
            <a:noAutofit/>
          </a:bodyPr>
          <a:lstStyle/>
          <a:p>
            <a:r>
              <a:rPr lang="en-US" dirty="0"/>
              <a:t>Du behøver ikke at huske 50 adgangskoder!</a:t>
            </a:r>
          </a:p>
          <a:p>
            <a:pPr marL="342900" indent="-342900">
              <a:buFont typeface="Arial" panose="020B0604020202020204" pitchFamily="34" charset="0"/>
              <a:buChar char="•"/>
            </a:pPr>
            <a:r>
              <a:rPr lang="en-US" dirty="0"/>
              <a:t>En </a:t>
            </a:r>
            <a:r>
              <a:rPr lang="en-US" b="1" dirty="0" err="1"/>
              <a:t>adgangskodemanager</a:t>
            </a:r>
            <a:r>
              <a:rPr lang="en-US" b="1" dirty="0"/>
              <a:t> </a:t>
            </a:r>
            <a:r>
              <a:rPr lang="en-US" dirty="0"/>
              <a:t>er </a:t>
            </a:r>
            <a:r>
              <a:rPr lang="en-US" dirty="0" err="1"/>
              <a:t>som</a:t>
            </a:r>
            <a:r>
              <a:rPr lang="en-US" dirty="0"/>
              <a:t> </a:t>
            </a:r>
            <a:r>
              <a:rPr lang="en-US" dirty="0" err="1"/>
              <a:t>en</a:t>
            </a:r>
            <a:r>
              <a:rPr lang="en-US" dirty="0"/>
              <a:t> digital </a:t>
            </a:r>
            <a:r>
              <a:rPr lang="en-US" dirty="0" err="1"/>
              <a:t>adressebog</a:t>
            </a:r>
            <a:r>
              <a:rPr lang="en-US" dirty="0"/>
              <a:t>, der </a:t>
            </a:r>
            <a:r>
              <a:rPr lang="en-US" dirty="0" err="1"/>
              <a:t>gemmer</a:t>
            </a:r>
            <a:r>
              <a:rPr lang="en-US" dirty="0"/>
              <a:t> alle dine "</a:t>
            </a:r>
            <a:r>
              <a:rPr lang="en-US" dirty="0" err="1"/>
              <a:t>nøgler</a:t>
            </a:r>
            <a:r>
              <a:rPr lang="en-US" dirty="0"/>
              <a:t>" bag </a:t>
            </a:r>
            <a:r>
              <a:rPr lang="en-US" dirty="0" err="1"/>
              <a:t>én</a:t>
            </a:r>
            <a:r>
              <a:rPr lang="en-US" dirty="0"/>
              <a:t> </a:t>
            </a:r>
            <a:r>
              <a:rPr lang="en-US" dirty="0" err="1"/>
              <a:t>hovednøgle</a:t>
            </a:r>
            <a:r>
              <a:rPr lang="en-US" dirty="0"/>
              <a:t>. </a:t>
            </a:r>
            <a:r>
              <a:rPr lang="en-US" dirty="0" err="1"/>
              <a:t>F.eks</a:t>
            </a:r>
            <a:r>
              <a:rPr lang="en-US" dirty="0"/>
              <a:t>. Apple Passwords (</a:t>
            </a:r>
            <a:r>
              <a:rPr lang="en-US" dirty="0">
                <a:hlinkClick r:id="rId3"/>
              </a:rPr>
              <a:t>iCloud Nøglering</a:t>
            </a:r>
            <a:r>
              <a:rPr lang="en-US" dirty="0"/>
              <a:t>), der </a:t>
            </a:r>
            <a:r>
              <a:rPr lang="en-US" dirty="0" err="1"/>
              <a:t>bruges</a:t>
            </a:r>
            <a:r>
              <a:rPr lang="en-US" dirty="0"/>
              <a:t> </a:t>
            </a:r>
            <a:r>
              <a:rPr lang="en-US" dirty="0" err="1"/>
              <a:t>på</a:t>
            </a:r>
            <a:r>
              <a:rPr lang="en-US" dirty="0"/>
              <a:t> Apple-</a:t>
            </a:r>
            <a:r>
              <a:rPr lang="en-US" dirty="0" err="1"/>
              <a:t>enheder</a:t>
            </a:r>
            <a:r>
              <a:rPr lang="en-US" dirty="0"/>
              <a:t>, </a:t>
            </a:r>
            <a:r>
              <a:rPr lang="en-US" dirty="0" err="1"/>
              <a:t>eller</a:t>
            </a:r>
            <a:r>
              <a:rPr lang="en-US" dirty="0"/>
              <a:t> </a:t>
            </a:r>
            <a:r>
              <a:rPr lang="en-US" dirty="0">
                <a:hlinkClick r:id="rId4"/>
              </a:rPr>
              <a:t>Google Adgangs­kode­admin­istrator</a:t>
            </a:r>
            <a:r>
              <a:rPr lang="en-US" dirty="0"/>
              <a:t>, der </a:t>
            </a:r>
            <a:r>
              <a:rPr lang="en-US" dirty="0" err="1"/>
              <a:t>bruges</a:t>
            </a:r>
            <a:r>
              <a:rPr lang="en-US" dirty="0"/>
              <a:t> </a:t>
            </a:r>
            <a:r>
              <a:rPr lang="en-US" dirty="0" err="1"/>
              <a:t>på</a:t>
            </a:r>
            <a:r>
              <a:rPr lang="en-US" dirty="0"/>
              <a:t> Android-</a:t>
            </a:r>
            <a:r>
              <a:rPr lang="en-US" dirty="0" err="1"/>
              <a:t>telefoner</a:t>
            </a:r>
            <a:r>
              <a:rPr lang="en-US" dirty="0"/>
              <a:t> </a:t>
            </a:r>
            <a:r>
              <a:rPr lang="en-US" dirty="0" err="1"/>
              <a:t>eller</a:t>
            </a:r>
            <a:r>
              <a:rPr lang="en-US" dirty="0"/>
              <a:t> </a:t>
            </a:r>
            <a:r>
              <a:rPr lang="en-US" dirty="0" err="1"/>
              <a:t>i</a:t>
            </a:r>
            <a:r>
              <a:rPr lang="en-US" dirty="0"/>
              <a:t> Google Chrome-</a:t>
            </a:r>
            <a:r>
              <a:rPr lang="en-US" dirty="0" err="1"/>
              <a:t>browseren</a:t>
            </a:r>
            <a:endParaRPr lang="en-US" dirty="0" err="1">
              <a:ea typeface="Calibri"/>
              <a:cs typeface="Calibri"/>
            </a:endParaRPr>
          </a:p>
          <a:p>
            <a:pPr marL="342900" indent="-342900">
              <a:spcAft>
                <a:spcPts val="1200"/>
              </a:spcAft>
              <a:buFont typeface="Arial" panose="020B0604020202020204" pitchFamily="34" charset="0"/>
              <a:buChar char="•"/>
            </a:pPr>
            <a:r>
              <a:rPr lang="en-US" dirty="0"/>
              <a:t>Du behøver kun at huske én stærk adgangskode for at låse alt andet op.</a:t>
            </a:r>
            <a:endParaRPr lang="en-US" sz="1200" dirty="0"/>
          </a:p>
          <a:p>
            <a:r>
              <a:rPr lang="en-US" b="1" dirty="0"/>
              <a:t>Tjekliste for adgangskoder:</a:t>
            </a:r>
          </a:p>
          <a:p>
            <a:pPr marL="342900" indent="-342900">
              <a:buFont typeface="Wingdings" panose="05000000000000000000" pitchFamily="2" charset="2"/>
              <a:buChar char="ü"/>
            </a:pPr>
            <a:r>
              <a:rPr lang="en-US" dirty="0"/>
              <a:t>Er den mindst 12 tegn lang?</a:t>
            </a:r>
          </a:p>
          <a:p>
            <a:pPr marL="342900" indent="-342900">
              <a:buFont typeface="Wingdings" panose="05000000000000000000" pitchFamily="2" charset="2"/>
              <a:buChar char="ü"/>
            </a:pPr>
            <a:r>
              <a:rPr lang="en-US" dirty="0"/>
              <a:t>Er den unik (bruges den ikke andre steder)?</a:t>
            </a:r>
          </a:p>
          <a:p>
            <a:pPr marL="342900" indent="-342900">
              <a:buFont typeface="Wingdings" panose="05000000000000000000" pitchFamily="2" charset="2"/>
              <a:buChar char="ü"/>
            </a:pPr>
            <a:r>
              <a:rPr lang="en-US" dirty="0"/>
              <a:t>Er den nem for dig at huske, men meningsløs for en fremmed?</a:t>
            </a:r>
          </a:p>
        </p:txBody>
      </p:sp>
      <p:pic>
        <p:nvPicPr>
          <p:cNvPr id="6" name="Picture Placeholder 5">
            <a:extLst>
              <a:ext uri="{FF2B5EF4-FFF2-40B4-BE49-F238E27FC236}">
                <a16:creationId xmlns:a16="http://schemas.microsoft.com/office/drawing/2014/main" id="{D9F2C35F-FA0E-E055-E846-39AC03AD566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t="-41574" b="-42798"/>
          <a:stretch>
            <a:fillRect/>
          </a:stretch>
        </p:blipFill>
        <p:spPr>
          <a:xfrm>
            <a:off x="7735037" y="1373925"/>
            <a:ext cx="2444127" cy="4336988"/>
          </a:xfrm>
          <a:solidFill>
            <a:srgbClr val="E5BDDA"/>
          </a:solidFill>
        </p:spPr>
      </p:pic>
      <p:pic>
        <p:nvPicPr>
          <p:cNvPr id="3" name="Picture 2">
            <a:hlinkClick r:id="rId6"/>
            <a:extLst>
              <a:ext uri="{FF2B5EF4-FFF2-40B4-BE49-F238E27FC236}">
                <a16:creationId xmlns:a16="http://schemas.microsoft.com/office/drawing/2014/main" id="{89262A72-08DD-ABBD-95C1-26FDB269F5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35366" y="4830015"/>
            <a:ext cx="1302626" cy="1842323"/>
          </a:xfrm>
          <a:prstGeom prst="rect">
            <a:avLst/>
          </a:prstGeom>
          <a:ln>
            <a:solidFill>
              <a:srgbClr val="002465"/>
            </a:solidFill>
          </a:ln>
        </p:spPr>
      </p:pic>
      <p:grpSp>
        <p:nvGrpSpPr>
          <p:cNvPr id="4" name="Graphic 4">
            <a:extLst>
              <a:ext uri="{FF2B5EF4-FFF2-40B4-BE49-F238E27FC236}">
                <a16:creationId xmlns:a16="http://schemas.microsoft.com/office/drawing/2014/main" id="{3BBBA805-044E-04BB-F57A-4C357ED34E4D}"/>
              </a:ext>
            </a:extLst>
          </p:cNvPr>
          <p:cNvGrpSpPr/>
          <p:nvPr/>
        </p:nvGrpSpPr>
        <p:grpSpPr>
          <a:xfrm rot="3928889">
            <a:off x="6103140" y="5729258"/>
            <a:ext cx="416812" cy="946355"/>
            <a:chOff x="9129274" y="2719113"/>
            <a:chExt cx="717139" cy="1386497"/>
          </a:xfrm>
          <a:solidFill>
            <a:srgbClr val="242B62"/>
          </a:solidFill>
        </p:grpSpPr>
        <p:grpSp>
          <p:nvGrpSpPr>
            <p:cNvPr id="7" name="Graphic 4">
              <a:extLst>
                <a:ext uri="{FF2B5EF4-FFF2-40B4-BE49-F238E27FC236}">
                  <a16:creationId xmlns:a16="http://schemas.microsoft.com/office/drawing/2014/main" id="{D36F681A-3FC3-E960-94F8-DC9F207D9CB3}"/>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843C298E-559E-F728-235F-CFC0CA1BA7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FFAD0E11-B0CE-C425-F20A-AEAEFCD90F1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5EF03FB0-04D6-3318-9985-CB44BF6223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5F819B4F-2FBC-5C1D-57D7-39914902DAA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C8B064E0-D028-93B2-2B6C-282CEFE71EE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3D134674-EF97-8B93-6823-E0CDFDB729F1}"/>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C54E3297-FDAB-8125-5807-E3870F77971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9017BD48-D371-6927-454A-326DB7C7184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AB34A430-08AB-5AD7-996A-31C5EF7D4F2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45727197-EF2D-66D5-4D2A-3797E85F48AD}"/>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Box 17">
            <a:extLst>
              <a:ext uri="{FF2B5EF4-FFF2-40B4-BE49-F238E27FC236}">
                <a16:creationId xmlns:a16="http://schemas.microsoft.com/office/drawing/2014/main" id="{AF444B55-E45F-08EB-9B01-FDC6894A4AD0}"/>
              </a:ext>
            </a:extLst>
          </p:cNvPr>
          <p:cNvSpPr txBox="1"/>
          <p:nvPr/>
        </p:nvSpPr>
        <p:spPr>
          <a:xfrm>
            <a:off x="1139217" y="6185728"/>
            <a:ext cx="5445370" cy="397801"/>
          </a:xfrm>
          <a:prstGeom prst="rect">
            <a:avLst/>
          </a:prstGeom>
          <a:noFill/>
        </p:spPr>
        <p:txBody>
          <a:bodyPr wrap="square" lIns="91440" tIns="45720" rIns="91440" bIns="45720" anchor="t">
            <a:spAutoFit/>
          </a:bodyPr>
          <a:lstStyle/>
          <a:p>
            <a:pPr marL="228600">
              <a:lnSpc>
                <a:spcPct val="103333"/>
              </a:lnSpc>
              <a:buClr>
                <a:srgbClr val="FFFFFF"/>
              </a:buClr>
              <a:buSzPts val="2400"/>
              <a:buFont typeface="Arial"/>
              <a:buNone/>
              <a:defRPr/>
            </a:pPr>
            <a:r>
              <a:rPr lang="en-US" sz="2000" kern="0" dirty="0">
                <a:solidFill>
                  <a:srgbClr val="615AA6"/>
                </a:solidFill>
                <a:ea typeface="Calibri"/>
                <a:cs typeface="Calibri"/>
                <a:sym typeface="Calibri"/>
              </a:rPr>
              <a:t>Se </a:t>
            </a:r>
            <a:r>
              <a:rPr lang="en-US" sz="2000" kern="0" dirty="0" err="1">
                <a:solidFill>
                  <a:srgbClr val="615AA6"/>
                </a:solidFill>
                <a:ea typeface="Calibri"/>
                <a:cs typeface="Calibri"/>
                <a:sym typeface="Calibri"/>
              </a:rPr>
              <a:t>øvelsesarkene</a:t>
            </a:r>
            <a:r>
              <a:rPr lang="en-US" sz="2000" kern="0" dirty="0">
                <a:solidFill>
                  <a:srgbClr val="615AA6"/>
                </a:solidFill>
                <a:ea typeface="Calibri"/>
                <a:cs typeface="Calibri"/>
                <a:sym typeface="Calibri"/>
              </a:rPr>
              <a:t> </a:t>
            </a:r>
            <a:r>
              <a:rPr lang="en-US" sz="2000" kern="0" dirty="0" err="1">
                <a:solidFill>
                  <a:srgbClr val="615AA6"/>
                </a:solidFill>
                <a:ea typeface="Calibri"/>
                <a:cs typeface="Calibri"/>
                <a:sym typeface="Calibri"/>
              </a:rPr>
              <a:t>i</a:t>
            </a:r>
            <a:r>
              <a:rPr lang="en-US" sz="2000" kern="0" dirty="0">
                <a:solidFill>
                  <a:srgbClr val="615AA6"/>
                </a:solidFill>
                <a:ea typeface="Calibri"/>
                <a:cs typeface="Calibri"/>
                <a:sym typeface="Calibri"/>
              </a:rPr>
              <a:t> den </a:t>
            </a:r>
            <a:r>
              <a:rPr lang="en-US" sz="2000" b="1" kern="0" dirty="0" err="1">
                <a:solidFill>
                  <a:srgbClr val="615AA6"/>
                </a:solidFill>
                <a:ea typeface="Calibri"/>
                <a:cs typeface="Calibri"/>
                <a:sym typeface="Calibri"/>
              </a:rPr>
              <a:t>Digitale</a:t>
            </a:r>
            <a:r>
              <a:rPr lang="en-US" sz="2000" b="1" kern="0" dirty="0">
                <a:solidFill>
                  <a:srgbClr val="615AA6"/>
                </a:solidFill>
                <a:ea typeface="Calibri"/>
                <a:cs typeface="Calibri"/>
                <a:sym typeface="Calibri"/>
              </a:rPr>
              <a:t> </a:t>
            </a:r>
            <a:r>
              <a:rPr lang="en-US" sz="2000" b="1" kern="0" dirty="0" err="1">
                <a:solidFill>
                  <a:srgbClr val="615AA6"/>
                </a:solidFill>
                <a:ea typeface="Calibri"/>
                <a:cs typeface="Calibri"/>
                <a:sym typeface="Calibri"/>
              </a:rPr>
              <a:t>vejledning</a:t>
            </a:r>
            <a:r>
              <a:rPr lang="en-US" sz="2000" b="1" kern="0" dirty="0">
                <a:solidFill>
                  <a:srgbClr val="615AA6"/>
                </a:solidFill>
                <a:ea typeface="Calibri"/>
                <a:cs typeface="Calibri"/>
                <a:sym typeface="Calibri"/>
              </a:rPr>
              <a:t> </a:t>
            </a:r>
            <a:endParaRPr lang="en-US" sz="2000" kern="0" dirty="0">
              <a:solidFill>
                <a:srgbClr val="615AA6"/>
              </a:solidFill>
              <a:ea typeface="Calibri"/>
              <a:cs typeface="Calibri"/>
            </a:endParaRPr>
          </a:p>
        </p:txBody>
      </p:sp>
    </p:spTree>
    <p:extLst>
      <p:ext uri="{BB962C8B-B14F-4D97-AF65-F5344CB8AC3E}">
        <p14:creationId xmlns:p14="http://schemas.microsoft.com/office/powerpoint/2010/main" val="1934515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76C24-822C-64B6-D2FF-B2B88970F8AF}"/>
              </a:ext>
            </a:extLst>
          </p:cNvPr>
          <p:cNvPicPr>
            <a:picLocks noChangeAspect="1"/>
          </p:cNvPicPr>
          <p:nvPr/>
        </p:nvPicPr>
        <p:blipFill>
          <a:blip r:embed="rId2" cstate="screen">
            <a:extLst>
              <a:ext uri="{28A0092B-C50C-407E-A947-70E740481C1C}">
                <a14:useLocalDpi xmlns:a14="http://schemas.microsoft.com/office/drawing/2010/main"/>
              </a:ext>
            </a:extLst>
          </a:blip>
          <a:srcRect r="2830"/>
          <a:stretch>
            <a:fillRect/>
          </a:stretch>
        </p:blipFill>
        <p:spPr>
          <a:xfrm>
            <a:off x="9860383" y="1910008"/>
            <a:ext cx="1494974" cy="1885828"/>
          </a:xfrm>
          <a:prstGeom prst="rect">
            <a:avLst/>
          </a:prstGeom>
        </p:spPr>
      </p:pic>
      <p:sp>
        <p:nvSpPr>
          <p:cNvPr id="2" name="Text Placeholder 1">
            <a:extLst>
              <a:ext uri="{FF2B5EF4-FFF2-40B4-BE49-F238E27FC236}">
                <a16:creationId xmlns:a16="http://schemas.microsoft.com/office/drawing/2014/main" id="{8112A52D-0938-179D-F005-DB45869743D2}"/>
              </a:ext>
            </a:extLst>
          </p:cNvPr>
          <p:cNvSpPr>
            <a:spLocks noGrp="1"/>
          </p:cNvSpPr>
          <p:nvPr>
            <p:ph type="body" sz="quarter" idx="15"/>
          </p:nvPr>
        </p:nvSpPr>
        <p:spPr>
          <a:xfrm>
            <a:off x="488831" y="451608"/>
            <a:ext cx="10013110" cy="697353"/>
          </a:xfrm>
        </p:spPr>
        <p:txBody>
          <a:bodyPr/>
          <a:lstStyle/>
          <a:p>
            <a:r>
              <a:rPr lang="en-IE" b="1" dirty="0"/>
              <a:t>Hvad er tofaktorautentificering?</a:t>
            </a:r>
          </a:p>
        </p:txBody>
      </p:sp>
      <p:sp>
        <p:nvSpPr>
          <p:cNvPr id="3" name="Text Placeholder 2">
            <a:extLst>
              <a:ext uri="{FF2B5EF4-FFF2-40B4-BE49-F238E27FC236}">
                <a16:creationId xmlns:a16="http://schemas.microsoft.com/office/drawing/2014/main" id="{8B1EFA3A-34A8-86D9-CA10-D60BA608DD26}"/>
              </a:ext>
            </a:extLst>
          </p:cNvPr>
          <p:cNvSpPr>
            <a:spLocks noGrp="1"/>
          </p:cNvSpPr>
          <p:nvPr>
            <p:ph type="body" sz="quarter" idx="17"/>
          </p:nvPr>
        </p:nvSpPr>
        <p:spPr>
          <a:xfrm>
            <a:off x="488832" y="1148961"/>
            <a:ext cx="9679000" cy="4021291"/>
          </a:xfrm>
        </p:spPr>
        <p:txBody>
          <a:bodyPr lIns="91440" tIns="45720" rIns="91440" bIns="45720" anchor="t">
            <a:noAutofit/>
          </a:bodyPr>
          <a:lstStyle/>
          <a:p>
            <a:pPr>
              <a:spcAft>
                <a:spcPts val="800"/>
              </a:spcAft>
            </a:pPr>
            <a:r>
              <a:rPr lang="en-US" dirty="0"/>
              <a:t>Tænk på det som en </a:t>
            </a:r>
            <a:r>
              <a:rPr lang="en-US" b="1" i="1" dirty="0"/>
              <a:t>dobbeltlås </a:t>
            </a:r>
            <a:r>
              <a:rPr lang="en-US" dirty="0" err="1"/>
              <a:t>til</a:t>
            </a:r>
            <a:r>
              <a:rPr lang="en-US" dirty="0"/>
              <a:t> dine </a:t>
            </a:r>
            <a:r>
              <a:rPr lang="en-US" dirty="0" err="1"/>
              <a:t>vigtigste</a:t>
            </a:r>
            <a:r>
              <a:rPr lang="en-US" dirty="0"/>
              <a:t> </a:t>
            </a:r>
            <a:r>
              <a:rPr lang="en-US" dirty="0" err="1"/>
              <a:t>digitale</a:t>
            </a:r>
            <a:r>
              <a:rPr lang="en-US" dirty="0"/>
              <a:t> </a:t>
            </a:r>
            <a:r>
              <a:rPr lang="en-US" dirty="0" err="1"/>
              <a:t>døre</a:t>
            </a:r>
            <a:r>
              <a:rPr lang="en-US" dirty="0"/>
              <a:t> (</a:t>
            </a:r>
            <a:r>
              <a:rPr lang="en-US" dirty="0" err="1"/>
              <a:t>f.eks</a:t>
            </a:r>
            <a:r>
              <a:rPr lang="en-US" dirty="0"/>
              <a:t>. bank </a:t>
            </a:r>
            <a:r>
              <a:rPr lang="en-US" dirty="0" err="1"/>
              <a:t>eller</a:t>
            </a:r>
            <a:r>
              <a:rPr lang="en-US" dirty="0"/>
              <a:t> e-mail). Selv </a:t>
            </a:r>
            <a:r>
              <a:rPr lang="en-US" dirty="0" err="1"/>
              <a:t>hvis</a:t>
            </a:r>
            <a:r>
              <a:rPr lang="en-US" dirty="0"/>
              <a:t> </a:t>
            </a:r>
            <a:r>
              <a:rPr lang="en-US" dirty="0" err="1"/>
              <a:t>en</a:t>
            </a:r>
            <a:r>
              <a:rPr lang="en-US" dirty="0"/>
              <a:t> </a:t>
            </a:r>
            <a:r>
              <a:rPr lang="en-US" dirty="0" err="1"/>
              <a:t>tyv</a:t>
            </a:r>
            <a:r>
              <a:rPr lang="en-US" dirty="0"/>
              <a:t> </a:t>
            </a:r>
            <a:r>
              <a:rPr lang="en-US" dirty="0" err="1"/>
              <a:t>formår</a:t>
            </a:r>
            <a:r>
              <a:rPr lang="en-US" dirty="0"/>
              <a:t> at </a:t>
            </a:r>
            <a:r>
              <a:rPr lang="en-US" dirty="0" err="1"/>
              <a:t>stjæle</a:t>
            </a:r>
            <a:r>
              <a:rPr lang="en-US" dirty="0"/>
              <a:t> </a:t>
            </a:r>
            <a:r>
              <a:rPr lang="en-US" dirty="0" err="1"/>
              <a:t>dit</a:t>
            </a:r>
            <a:r>
              <a:rPr lang="en-US" dirty="0"/>
              <a:t> </a:t>
            </a:r>
            <a:r>
              <a:rPr lang="en-US" dirty="0" err="1"/>
              <a:t>kodeord</a:t>
            </a:r>
            <a:r>
              <a:rPr lang="en-US" dirty="0"/>
              <a:t> (den </a:t>
            </a:r>
            <a:r>
              <a:rPr lang="en-US" dirty="0" err="1"/>
              <a:t>første</a:t>
            </a:r>
            <a:r>
              <a:rPr lang="en-US" dirty="0"/>
              <a:t> </a:t>
            </a:r>
            <a:r>
              <a:rPr lang="en-US" dirty="0" err="1"/>
              <a:t>nøgle</a:t>
            </a:r>
            <a:r>
              <a:rPr lang="en-US" dirty="0"/>
              <a:t>), </a:t>
            </a:r>
            <a:r>
              <a:rPr lang="en-US" dirty="0" err="1"/>
              <a:t>kan</a:t>
            </a:r>
            <a:r>
              <a:rPr lang="en-US" dirty="0"/>
              <a:t> </a:t>
            </a:r>
            <a:r>
              <a:rPr lang="en-US" dirty="0" err="1"/>
              <a:t>vedkommende</a:t>
            </a:r>
            <a:r>
              <a:rPr lang="en-US" dirty="0"/>
              <a:t> </a:t>
            </a:r>
            <a:r>
              <a:rPr lang="en-US" dirty="0" err="1"/>
              <a:t>stadig</a:t>
            </a:r>
            <a:r>
              <a:rPr lang="en-US" dirty="0"/>
              <a:t> </a:t>
            </a:r>
            <a:r>
              <a:rPr lang="en-US" dirty="0" err="1"/>
              <a:t>ikke</a:t>
            </a:r>
            <a:r>
              <a:rPr lang="en-US" dirty="0"/>
              <a:t> </a:t>
            </a:r>
            <a:r>
              <a:rPr lang="en-US" dirty="0" err="1"/>
              <a:t>komme</a:t>
            </a:r>
            <a:r>
              <a:rPr lang="en-US" dirty="0"/>
              <a:t> </a:t>
            </a:r>
            <a:r>
              <a:rPr lang="en-US" dirty="0" err="1"/>
              <a:t>ind</a:t>
            </a:r>
            <a:r>
              <a:rPr lang="en-US" dirty="0"/>
              <a:t>, </a:t>
            </a:r>
            <a:r>
              <a:rPr lang="en-US" dirty="0" err="1"/>
              <a:t>fordi</a:t>
            </a:r>
            <a:r>
              <a:rPr lang="en-US" dirty="0"/>
              <a:t> de </a:t>
            </a:r>
            <a:r>
              <a:rPr lang="en-US" dirty="0" err="1"/>
              <a:t>ikke</a:t>
            </a:r>
            <a:r>
              <a:rPr lang="en-US" dirty="0"/>
              <a:t> </a:t>
            </a:r>
            <a:r>
              <a:rPr lang="en-US" dirty="0" err="1"/>
              <a:t>har</a:t>
            </a:r>
            <a:r>
              <a:rPr lang="en-US" dirty="0"/>
              <a:t> den </a:t>
            </a:r>
            <a:r>
              <a:rPr lang="en-US" dirty="0" err="1"/>
              <a:t>anden</a:t>
            </a:r>
            <a:r>
              <a:rPr lang="en-US" dirty="0"/>
              <a:t> </a:t>
            </a:r>
            <a:r>
              <a:rPr lang="en-US" dirty="0" err="1"/>
              <a:t>nøgle</a:t>
            </a:r>
            <a:r>
              <a:rPr lang="en-US" dirty="0"/>
              <a:t>.</a:t>
            </a:r>
          </a:p>
          <a:p>
            <a:r>
              <a:rPr lang="en-US" b="1" dirty="0"/>
              <a:t>Sådan fungerer det (de 3 enkle trin)</a:t>
            </a:r>
          </a:p>
          <a:p>
            <a:pPr marL="457200" indent="-457200">
              <a:buFont typeface="+mj-lt"/>
              <a:buAutoNum type="arabicPeriod"/>
            </a:pPr>
            <a:r>
              <a:rPr lang="en-US" b="1" dirty="0"/>
              <a:t>Log ind: </a:t>
            </a:r>
            <a:r>
              <a:rPr lang="en-US" dirty="0"/>
              <a:t>Du indtaster dit brugernavn og din adgangskode som sædvanlig.</a:t>
            </a:r>
          </a:p>
          <a:p>
            <a:pPr marL="457200" indent="-457200">
              <a:buFont typeface="+mj-lt"/>
              <a:buAutoNum type="arabicPeriod"/>
            </a:pPr>
            <a:r>
              <a:rPr lang="en-US" b="1" dirty="0"/>
              <a:t>Kontrollen: </a:t>
            </a:r>
            <a:r>
              <a:rPr lang="en-US" dirty="0"/>
              <a:t>Hjemmesiden siger… </a:t>
            </a:r>
            <a:r>
              <a:rPr lang="en-US" i="1" dirty="0"/>
              <a:t>Vent! Jeg skal sikre mig, at det virkelig er dig. </a:t>
            </a:r>
            <a:r>
              <a:rPr lang="en-US" dirty="0"/>
              <a:t>Den sender en hemmelig kode til din fysiske telefon (normalt via en sms).</a:t>
            </a:r>
          </a:p>
          <a:p>
            <a:pPr marL="457200" indent="-457200">
              <a:buFont typeface="+mj-lt"/>
              <a:buAutoNum type="arabicPeriod"/>
            </a:pPr>
            <a:r>
              <a:rPr lang="en-US" b="1" dirty="0"/>
              <a:t>Beviset: </a:t>
            </a:r>
            <a:r>
              <a:rPr lang="en-US" dirty="0"/>
              <a:t>Du indtaster koden på hjemmesiden. Da det kun er </a:t>
            </a:r>
            <a:r>
              <a:rPr lang="en-US" b="1" dirty="0"/>
              <a:t>dig</a:t>
            </a:r>
            <a:r>
              <a:rPr lang="en-US" dirty="0"/>
              <a:t>, der har din telefon i hånden, ved hjemmesiden, at det er sikkert at give dig adgang.</a:t>
            </a:r>
          </a:p>
          <a:p>
            <a:endParaRPr lang="en-US" b="1" dirty="0">
              <a:highlight>
                <a:srgbClr val="EBCB1F"/>
              </a:highlight>
            </a:endParaRPr>
          </a:p>
          <a:p>
            <a:endParaRPr lang="en-US" dirty="0">
              <a:ea typeface="Calibri"/>
              <a:cs typeface="Calibri"/>
            </a:endParaRPr>
          </a:p>
        </p:txBody>
      </p:sp>
      <p:sp>
        <p:nvSpPr>
          <p:cNvPr id="5" name="Tekstfelt 4">
            <a:extLst>
              <a:ext uri="{FF2B5EF4-FFF2-40B4-BE49-F238E27FC236}">
                <a16:creationId xmlns:a16="http://schemas.microsoft.com/office/drawing/2014/main" id="{E489E19D-F87B-8232-57CD-1CF5263A2DA8}"/>
              </a:ext>
            </a:extLst>
          </p:cNvPr>
          <p:cNvSpPr txBox="1"/>
          <p:nvPr/>
        </p:nvSpPr>
        <p:spPr>
          <a:xfrm>
            <a:off x="485816" y="5166306"/>
            <a:ext cx="10981846" cy="1362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480"/>
              </a:lnSpc>
            </a:pPr>
            <a:r>
              <a:rPr lang="en-US" sz="2400" b="1" dirty="0">
                <a:solidFill>
                  <a:srgbClr val="242B62"/>
                </a:solidFill>
                <a:ea typeface="Calibri"/>
                <a:cs typeface="Calibri"/>
              </a:rPr>
              <a:t>TIP: </a:t>
            </a:r>
            <a:r>
              <a:rPr lang="en-US" sz="2400" dirty="0" err="1">
                <a:solidFill>
                  <a:srgbClr val="242B62"/>
                </a:solidFill>
                <a:ea typeface="Calibri"/>
                <a:cs typeface="Calibri"/>
              </a:rPr>
              <a:t>Hvis</a:t>
            </a:r>
            <a:r>
              <a:rPr lang="en-US" sz="2400" dirty="0">
                <a:solidFill>
                  <a:srgbClr val="242B62"/>
                </a:solidFill>
                <a:ea typeface="Calibri"/>
                <a:cs typeface="Calibri"/>
              </a:rPr>
              <a:t> du </a:t>
            </a:r>
            <a:r>
              <a:rPr lang="en-US" sz="2400" dirty="0" err="1">
                <a:solidFill>
                  <a:srgbClr val="242B62"/>
                </a:solidFill>
                <a:ea typeface="Calibri"/>
                <a:cs typeface="Calibri"/>
              </a:rPr>
              <a:t>nogensinde</a:t>
            </a:r>
            <a:r>
              <a:rPr lang="en-US" sz="2400" dirty="0">
                <a:solidFill>
                  <a:srgbClr val="242B62"/>
                </a:solidFill>
                <a:ea typeface="Calibri"/>
                <a:cs typeface="Calibri"/>
              </a:rPr>
              <a:t> </a:t>
            </a:r>
            <a:r>
              <a:rPr lang="en-US" sz="2400" dirty="0" err="1">
                <a:solidFill>
                  <a:srgbClr val="242B62"/>
                </a:solidFill>
                <a:ea typeface="Calibri"/>
                <a:cs typeface="Calibri"/>
              </a:rPr>
              <a:t>modtager</a:t>
            </a:r>
            <a:r>
              <a:rPr lang="en-US" sz="2400" dirty="0">
                <a:solidFill>
                  <a:srgbClr val="242B62"/>
                </a:solidFill>
                <a:ea typeface="Calibri"/>
                <a:cs typeface="Calibri"/>
              </a:rPr>
              <a:t> </a:t>
            </a:r>
            <a:r>
              <a:rPr lang="en-US" sz="2400" dirty="0" err="1">
                <a:solidFill>
                  <a:srgbClr val="242B62"/>
                </a:solidFill>
                <a:ea typeface="Calibri"/>
                <a:cs typeface="Calibri"/>
              </a:rPr>
              <a:t>en</a:t>
            </a:r>
            <a:r>
              <a:rPr lang="en-US" sz="2400" dirty="0">
                <a:solidFill>
                  <a:srgbClr val="242B62"/>
                </a:solidFill>
                <a:ea typeface="Calibri"/>
                <a:cs typeface="Calibri"/>
              </a:rPr>
              <a:t> </a:t>
            </a:r>
            <a:r>
              <a:rPr lang="en-US" sz="2400" dirty="0" err="1">
                <a:solidFill>
                  <a:srgbClr val="242B62"/>
                </a:solidFill>
                <a:ea typeface="Calibri"/>
                <a:cs typeface="Calibri"/>
              </a:rPr>
              <a:t>kode</a:t>
            </a:r>
            <a:r>
              <a:rPr lang="en-US" sz="2400" dirty="0">
                <a:solidFill>
                  <a:srgbClr val="242B62"/>
                </a:solidFill>
                <a:ea typeface="Calibri"/>
                <a:cs typeface="Calibri"/>
              </a:rPr>
              <a:t> </a:t>
            </a:r>
            <a:r>
              <a:rPr lang="en-US" sz="2400" dirty="0" err="1">
                <a:solidFill>
                  <a:srgbClr val="242B62"/>
                </a:solidFill>
                <a:ea typeface="Calibri"/>
                <a:cs typeface="Calibri"/>
              </a:rPr>
              <a:t>på</a:t>
            </a:r>
            <a:r>
              <a:rPr lang="en-US" sz="2400" dirty="0">
                <a:solidFill>
                  <a:srgbClr val="242B62"/>
                </a:solidFill>
                <a:ea typeface="Calibri"/>
                <a:cs typeface="Calibri"/>
              </a:rPr>
              <a:t> din </a:t>
            </a:r>
            <a:r>
              <a:rPr lang="en-US" sz="2400" dirty="0" err="1">
                <a:solidFill>
                  <a:srgbClr val="242B62"/>
                </a:solidFill>
                <a:ea typeface="Calibri"/>
                <a:cs typeface="Calibri"/>
              </a:rPr>
              <a:t>telefon</a:t>
            </a:r>
            <a:r>
              <a:rPr lang="en-US" sz="2400" dirty="0">
                <a:solidFill>
                  <a:srgbClr val="242B62"/>
                </a:solidFill>
                <a:ea typeface="Calibri"/>
                <a:cs typeface="Calibri"/>
              </a:rPr>
              <a:t>, </a:t>
            </a:r>
            <a:r>
              <a:rPr lang="en-US" sz="2400" dirty="0" err="1">
                <a:solidFill>
                  <a:srgbClr val="242B62"/>
                </a:solidFill>
                <a:ea typeface="Calibri"/>
                <a:cs typeface="Calibri"/>
              </a:rPr>
              <a:t>når</a:t>
            </a:r>
            <a:r>
              <a:rPr lang="en-US" sz="2400" dirty="0">
                <a:solidFill>
                  <a:srgbClr val="242B62"/>
                </a:solidFill>
                <a:ea typeface="Calibri"/>
                <a:cs typeface="Calibri"/>
              </a:rPr>
              <a:t> du </a:t>
            </a:r>
            <a:r>
              <a:rPr lang="en-US" sz="2400" i="1" dirty="0" err="1">
                <a:solidFill>
                  <a:srgbClr val="242B62"/>
                </a:solidFill>
                <a:ea typeface="Calibri"/>
                <a:cs typeface="Calibri"/>
              </a:rPr>
              <a:t>ikke</a:t>
            </a:r>
            <a:r>
              <a:rPr lang="en-US" sz="2400" i="1" dirty="0">
                <a:solidFill>
                  <a:srgbClr val="242B62"/>
                </a:solidFill>
                <a:ea typeface="Calibri"/>
                <a:cs typeface="Calibri"/>
              </a:rPr>
              <a:t> </a:t>
            </a:r>
            <a:r>
              <a:rPr lang="en-US" sz="2400" dirty="0" err="1">
                <a:solidFill>
                  <a:srgbClr val="242B62"/>
                </a:solidFill>
                <a:ea typeface="Calibri"/>
                <a:cs typeface="Calibri"/>
              </a:rPr>
              <a:t>forsøger</a:t>
            </a:r>
            <a:r>
              <a:rPr lang="en-US" sz="2400" dirty="0">
                <a:solidFill>
                  <a:srgbClr val="242B62"/>
                </a:solidFill>
                <a:ea typeface="Calibri"/>
                <a:cs typeface="Calibri"/>
              </a:rPr>
              <a:t> at </a:t>
            </a:r>
            <a:r>
              <a:rPr lang="en-US" sz="2400" dirty="0" err="1">
                <a:solidFill>
                  <a:srgbClr val="242B62"/>
                </a:solidFill>
                <a:ea typeface="Calibri"/>
                <a:cs typeface="Calibri"/>
              </a:rPr>
              <a:t>logge</a:t>
            </a:r>
            <a:r>
              <a:rPr lang="en-US" sz="2400" dirty="0">
                <a:solidFill>
                  <a:srgbClr val="242B62"/>
                </a:solidFill>
                <a:ea typeface="Calibri"/>
                <a:cs typeface="Calibri"/>
              </a:rPr>
              <a:t> </a:t>
            </a:r>
            <a:r>
              <a:rPr lang="en-US" sz="2400" dirty="0" err="1">
                <a:solidFill>
                  <a:srgbClr val="242B62"/>
                </a:solidFill>
                <a:ea typeface="Calibri"/>
                <a:cs typeface="Calibri"/>
              </a:rPr>
              <a:t>ind</a:t>
            </a:r>
            <a:r>
              <a:rPr lang="en-US" sz="2400" dirty="0">
                <a:solidFill>
                  <a:srgbClr val="242B62"/>
                </a:solidFill>
                <a:ea typeface="Calibri"/>
                <a:cs typeface="Calibri"/>
              </a:rPr>
              <a:t>, er det </a:t>
            </a:r>
            <a:r>
              <a:rPr lang="en-US" sz="2400" dirty="0" err="1">
                <a:solidFill>
                  <a:srgbClr val="242B62"/>
                </a:solidFill>
                <a:ea typeface="Calibri"/>
                <a:cs typeface="Calibri"/>
              </a:rPr>
              <a:t>en</a:t>
            </a:r>
            <a:r>
              <a:rPr lang="en-US" sz="2400" dirty="0">
                <a:solidFill>
                  <a:srgbClr val="242B62"/>
                </a:solidFill>
                <a:ea typeface="Calibri"/>
                <a:cs typeface="Calibri"/>
              </a:rPr>
              <a:t> </a:t>
            </a:r>
            <a:r>
              <a:rPr lang="en-US" sz="2400" dirty="0" err="1">
                <a:solidFill>
                  <a:srgbClr val="242B62"/>
                </a:solidFill>
                <a:ea typeface="Calibri"/>
                <a:cs typeface="Calibri"/>
              </a:rPr>
              <a:t>advarsel</a:t>
            </a:r>
            <a:r>
              <a:rPr lang="en-US" sz="2400" dirty="0">
                <a:solidFill>
                  <a:srgbClr val="242B62"/>
                </a:solidFill>
                <a:ea typeface="Calibri"/>
                <a:cs typeface="Calibri"/>
              </a:rPr>
              <a:t>! Det </a:t>
            </a:r>
            <a:r>
              <a:rPr lang="en-US" sz="2400" dirty="0" err="1">
                <a:solidFill>
                  <a:srgbClr val="242B62"/>
                </a:solidFill>
                <a:ea typeface="Calibri"/>
                <a:cs typeface="Calibri"/>
              </a:rPr>
              <a:t>betyder</a:t>
            </a:r>
            <a:r>
              <a:rPr lang="en-US" sz="2400" dirty="0">
                <a:solidFill>
                  <a:srgbClr val="242B62"/>
                </a:solidFill>
                <a:ea typeface="Calibri"/>
                <a:cs typeface="Calibri"/>
              </a:rPr>
              <a:t>, at </a:t>
            </a:r>
            <a:r>
              <a:rPr lang="en-US" sz="2400" dirty="0" err="1">
                <a:solidFill>
                  <a:srgbClr val="242B62"/>
                </a:solidFill>
                <a:ea typeface="Calibri"/>
                <a:cs typeface="Calibri"/>
              </a:rPr>
              <a:t>en</a:t>
            </a:r>
            <a:r>
              <a:rPr lang="en-US" sz="2400" dirty="0">
                <a:solidFill>
                  <a:srgbClr val="242B62"/>
                </a:solidFill>
                <a:ea typeface="Calibri"/>
                <a:cs typeface="Calibri"/>
              </a:rPr>
              <a:t> </a:t>
            </a:r>
            <a:r>
              <a:rPr lang="en-US" sz="2400" dirty="0" err="1">
                <a:solidFill>
                  <a:srgbClr val="242B62"/>
                </a:solidFill>
                <a:ea typeface="Calibri"/>
                <a:cs typeface="Calibri"/>
              </a:rPr>
              <a:t>anden</a:t>
            </a:r>
            <a:r>
              <a:rPr lang="en-US" sz="2400" dirty="0">
                <a:solidFill>
                  <a:srgbClr val="242B62"/>
                </a:solidFill>
                <a:ea typeface="Calibri"/>
                <a:cs typeface="Calibri"/>
              </a:rPr>
              <a:t> </a:t>
            </a:r>
            <a:r>
              <a:rPr lang="en-US" sz="2400" dirty="0" err="1">
                <a:solidFill>
                  <a:srgbClr val="242B62"/>
                </a:solidFill>
                <a:ea typeface="Calibri"/>
                <a:cs typeface="Calibri"/>
              </a:rPr>
              <a:t>har</a:t>
            </a:r>
            <a:r>
              <a:rPr lang="en-US" sz="2400" dirty="0">
                <a:solidFill>
                  <a:srgbClr val="242B62"/>
                </a:solidFill>
                <a:ea typeface="Calibri"/>
                <a:cs typeface="Calibri"/>
              </a:rPr>
              <a:t> </a:t>
            </a:r>
            <a:r>
              <a:rPr lang="en-US" sz="2400" dirty="0" err="1">
                <a:solidFill>
                  <a:srgbClr val="242B62"/>
                </a:solidFill>
                <a:ea typeface="Calibri"/>
                <a:cs typeface="Calibri"/>
              </a:rPr>
              <a:t>forsøgt</a:t>
            </a:r>
            <a:r>
              <a:rPr lang="en-US" sz="2400" dirty="0">
                <a:solidFill>
                  <a:srgbClr val="242B62"/>
                </a:solidFill>
                <a:ea typeface="Calibri"/>
                <a:cs typeface="Calibri"/>
              </a:rPr>
              <a:t> at </a:t>
            </a:r>
            <a:r>
              <a:rPr lang="en-US" sz="2400" dirty="0" err="1">
                <a:solidFill>
                  <a:srgbClr val="242B62"/>
                </a:solidFill>
                <a:ea typeface="Calibri"/>
                <a:cs typeface="Calibri"/>
              </a:rPr>
              <a:t>bruge</a:t>
            </a:r>
            <a:r>
              <a:rPr lang="en-US" sz="2400" dirty="0">
                <a:solidFill>
                  <a:srgbClr val="242B62"/>
                </a:solidFill>
                <a:ea typeface="Calibri"/>
                <a:cs typeface="Calibri"/>
              </a:rPr>
              <a:t> din </a:t>
            </a:r>
            <a:r>
              <a:rPr lang="en-US" sz="2400" dirty="0" err="1">
                <a:solidFill>
                  <a:srgbClr val="242B62"/>
                </a:solidFill>
                <a:ea typeface="Calibri"/>
                <a:cs typeface="Calibri"/>
              </a:rPr>
              <a:t>adgangskode</a:t>
            </a:r>
            <a:r>
              <a:rPr lang="en-US" sz="2400" dirty="0">
                <a:solidFill>
                  <a:srgbClr val="242B62"/>
                </a:solidFill>
                <a:ea typeface="Calibri"/>
                <a:cs typeface="Calibri"/>
              </a:rPr>
              <a:t>, men </a:t>
            </a:r>
            <a:r>
              <a:rPr lang="en-US" sz="2400" i="1" dirty="0" err="1">
                <a:solidFill>
                  <a:srgbClr val="242B62"/>
                </a:solidFill>
                <a:ea typeface="Calibri"/>
                <a:cs typeface="Calibri"/>
              </a:rPr>
              <a:t>dobbeltlåsen</a:t>
            </a:r>
            <a:r>
              <a:rPr lang="en-US" sz="2400" i="1" dirty="0">
                <a:solidFill>
                  <a:srgbClr val="242B62"/>
                </a:solidFill>
                <a:ea typeface="Calibri"/>
                <a:cs typeface="Calibri"/>
              </a:rPr>
              <a:t> </a:t>
            </a:r>
            <a:r>
              <a:rPr lang="en-US" sz="2400" dirty="0" err="1">
                <a:solidFill>
                  <a:srgbClr val="242B62"/>
                </a:solidFill>
                <a:ea typeface="Calibri"/>
                <a:cs typeface="Calibri"/>
              </a:rPr>
              <a:t>stoppede</a:t>
            </a:r>
            <a:r>
              <a:rPr lang="en-US" sz="2400" dirty="0">
                <a:solidFill>
                  <a:srgbClr val="242B62"/>
                </a:solidFill>
                <a:ea typeface="Calibri"/>
                <a:cs typeface="Calibri"/>
              </a:rPr>
              <a:t> dem.</a:t>
            </a:r>
            <a:endParaRPr lang="en-US" sz="2400" dirty="0">
              <a:ea typeface="Calibri"/>
              <a:cs typeface="Calibri"/>
            </a:endParaRPr>
          </a:p>
          <a:p>
            <a:pPr>
              <a:lnSpc>
                <a:spcPts val="2480"/>
              </a:lnSpc>
            </a:pPr>
            <a:r>
              <a:rPr lang="en-US" sz="2000" dirty="0">
                <a:solidFill>
                  <a:srgbClr val="242B62"/>
                </a:solidFill>
                <a:ea typeface="Calibri"/>
                <a:cs typeface="Calibri"/>
              </a:rPr>
              <a:t>Andre </a:t>
            </a:r>
            <a:r>
              <a:rPr lang="en-US" sz="2000" dirty="0" err="1">
                <a:solidFill>
                  <a:srgbClr val="242B62"/>
                </a:solidFill>
                <a:ea typeface="Calibri"/>
                <a:cs typeface="Calibri"/>
              </a:rPr>
              <a:t>betegnelser</a:t>
            </a:r>
            <a:r>
              <a:rPr lang="en-US" sz="2000" dirty="0">
                <a:solidFill>
                  <a:srgbClr val="242B62"/>
                </a:solidFill>
                <a:ea typeface="Calibri"/>
                <a:cs typeface="Calibri"/>
              </a:rPr>
              <a:t> for </a:t>
            </a:r>
            <a:r>
              <a:rPr lang="en-US" sz="2000" dirty="0" err="1">
                <a:solidFill>
                  <a:srgbClr val="242B62"/>
                </a:solidFill>
                <a:ea typeface="Calibri"/>
                <a:cs typeface="Calibri"/>
              </a:rPr>
              <a:t>dette</a:t>
            </a:r>
            <a:r>
              <a:rPr lang="en-US" sz="2000" dirty="0">
                <a:solidFill>
                  <a:srgbClr val="242B62"/>
                </a:solidFill>
                <a:ea typeface="Calibri"/>
                <a:cs typeface="Calibri"/>
              </a:rPr>
              <a:t> er: </a:t>
            </a:r>
            <a:r>
              <a:rPr lang="en-US" sz="2000" b="1" dirty="0">
                <a:solidFill>
                  <a:srgbClr val="242B62"/>
                </a:solidFill>
                <a:ea typeface="Calibri"/>
                <a:cs typeface="Calibri"/>
              </a:rPr>
              <a:t>MFA </a:t>
            </a:r>
            <a:r>
              <a:rPr lang="en-US" sz="2000" dirty="0">
                <a:solidFill>
                  <a:srgbClr val="242B62"/>
                </a:solidFill>
                <a:ea typeface="Calibri"/>
                <a:cs typeface="Calibri"/>
              </a:rPr>
              <a:t>(Multi-Factor Authentication) </a:t>
            </a:r>
            <a:r>
              <a:rPr lang="en-US" sz="2000" dirty="0" err="1">
                <a:solidFill>
                  <a:srgbClr val="242B62"/>
                </a:solidFill>
                <a:ea typeface="Calibri"/>
                <a:cs typeface="Calibri"/>
              </a:rPr>
              <a:t>eller</a:t>
            </a:r>
            <a:r>
              <a:rPr lang="en-US" sz="2000" b="1" dirty="0">
                <a:solidFill>
                  <a:srgbClr val="242B62"/>
                </a:solidFill>
                <a:ea typeface="Calibri"/>
                <a:cs typeface="Calibri"/>
              </a:rPr>
              <a:t> 2-trins-verifikation</a:t>
            </a:r>
            <a:endParaRPr lang="da-DK" dirty="0"/>
          </a:p>
        </p:txBody>
      </p:sp>
    </p:spTree>
    <p:extLst>
      <p:ext uri="{BB962C8B-B14F-4D97-AF65-F5344CB8AC3E}">
        <p14:creationId xmlns:p14="http://schemas.microsoft.com/office/powerpoint/2010/main" val="3150127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882D-253C-F6F6-66AA-14FA776E0A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45892F-410F-B5E7-CB54-C011D2AB4F0A}"/>
              </a:ext>
            </a:extLst>
          </p:cNvPr>
          <p:cNvSpPr>
            <a:spLocks noGrp="1"/>
          </p:cNvSpPr>
          <p:nvPr>
            <p:ph type="body" sz="quarter" idx="15"/>
          </p:nvPr>
        </p:nvSpPr>
        <p:spPr>
          <a:xfrm>
            <a:off x="730135" y="797865"/>
            <a:ext cx="10013110" cy="697353"/>
          </a:xfrm>
        </p:spPr>
        <p:txBody>
          <a:bodyPr/>
          <a:lstStyle/>
          <a:p>
            <a:r>
              <a:rPr lang="en-US" b="1" dirty="0"/>
              <a:t>Privatlivsindstillinger: De digitale </a:t>
            </a:r>
            <a:r>
              <a:rPr lang="en-US" b="1" i="1" dirty="0">
                <a:solidFill>
                  <a:srgbClr val="615AA6"/>
                </a:solidFill>
              </a:rPr>
              <a:t>gardiner</a:t>
            </a:r>
            <a:endParaRPr lang="en-IE" b="1" dirty="0"/>
          </a:p>
        </p:txBody>
      </p:sp>
      <p:sp>
        <p:nvSpPr>
          <p:cNvPr id="3" name="Text Placeholder 2">
            <a:extLst>
              <a:ext uri="{FF2B5EF4-FFF2-40B4-BE49-F238E27FC236}">
                <a16:creationId xmlns:a16="http://schemas.microsoft.com/office/drawing/2014/main" id="{2B12AD74-B41B-317F-8595-15D783C8F3A0}"/>
              </a:ext>
            </a:extLst>
          </p:cNvPr>
          <p:cNvSpPr>
            <a:spLocks noGrp="1"/>
          </p:cNvSpPr>
          <p:nvPr>
            <p:ph type="body" sz="quarter" idx="17"/>
          </p:nvPr>
        </p:nvSpPr>
        <p:spPr>
          <a:xfrm>
            <a:off x="733386" y="1757318"/>
            <a:ext cx="6589670" cy="4021291"/>
          </a:xfrm>
        </p:spPr>
        <p:txBody>
          <a:bodyPr lIns="91440" tIns="45720" rIns="91440" bIns="45720" anchor="t">
            <a:noAutofit/>
          </a:bodyPr>
          <a:lstStyle/>
          <a:p>
            <a:pPr>
              <a:spcAft>
                <a:spcPts val="1200"/>
              </a:spcAft>
            </a:pPr>
            <a:r>
              <a:rPr lang="en-US" dirty="0"/>
              <a:t>Hvis en adgangskode er låsen på din hoveddør, er privatlivsindstillingerne gardinerne for dine vinduer.</a:t>
            </a:r>
            <a:endParaRPr lang="en-US" sz="800" dirty="0"/>
          </a:p>
          <a:p>
            <a:pPr>
              <a:spcAft>
                <a:spcPts val="1200"/>
              </a:spcAft>
            </a:pPr>
            <a:r>
              <a:rPr lang="en-US" b="1" dirty="0"/>
              <a:t>Deres </a:t>
            </a:r>
            <a:r>
              <a:rPr lang="en-US" b="1" dirty="0" err="1"/>
              <a:t>funktion</a:t>
            </a:r>
            <a:r>
              <a:rPr lang="en-US" b="1" dirty="0"/>
              <a:t>: </a:t>
            </a:r>
            <a:r>
              <a:rPr lang="en-US" dirty="0"/>
              <a:t>De giver dig </a:t>
            </a:r>
            <a:r>
              <a:rPr lang="en-US" dirty="0" err="1"/>
              <a:t>mulighed</a:t>
            </a:r>
            <a:r>
              <a:rPr lang="en-US" dirty="0"/>
              <a:t> for at </a:t>
            </a:r>
            <a:r>
              <a:rPr lang="en-US" dirty="0" err="1"/>
              <a:t>vælge</a:t>
            </a:r>
            <a:r>
              <a:rPr lang="en-US" dirty="0"/>
              <a:t>, </a:t>
            </a:r>
            <a:r>
              <a:rPr lang="en-US" b="1" dirty="0" err="1"/>
              <a:t>hvem</a:t>
            </a:r>
            <a:r>
              <a:rPr lang="en-US" b="1" dirty="0"/>
              <a:t> der </a:t>
            </a:r>
            <a:r>
              <a:rPr lang="en-US" dirty="0" err="1"/>
              <a:t>kan</a:t>
            </a:r>
            <a:r>
              <a:rPr lang="en-US" dirty="0"/>
              <a:t> se, hvad du laver.</a:t>
            </a:r>
            <a:endParaRPr lang="en-US" dirty="0">
              <a:ea typeface="Calibri"/>
              <a:cs typeface="Calibri"/>
            </a:endParaRPr>
          </a:p>
          <a:p>
            <a:r>
              <a:rPr lang="en-US" b="1" dirty="0"/>
              <a:t>Giver dig et valg: </a:t>
            </a:r>
            <a:r>
              <a:rPr lang="en-US" dirty="0"/>
              <a:t>Du vil måske gerne have, at din familie kan se dine feriebilleder, men du vil sandsynligvis ikke have, at </a:t>
            </a:r>
            <a:r>
              <a:rPr lang="en-US" dirty="0" err="1"/>
              <a:t>en</a:t>
            </a:r>
            <a:r>
              <a:rPr lang="en-US" dirty="0"/>
              <a:t> </a:t>
            </a:r>
            <a:r>
              <a:rPr lang="en-US" dirty="0" err="1"/>
              <a:t>telefonsælger</a:t>
            </a:r>
            <a:r>
              <a:rPr lang="en-US" dirty="0"/>
              <a:t> </a:t>
            </a:r>
            <a:r>
              <a:rPr lang="en-US" dirty="0" err="1"/>
              <a:t>eller</a:t>
            </a:r>
            <a:r>
              <a:rPr lang="en-US" dirty="0"/>
              <a:t> </a:t>
            </a:r>
            <a:r>
              <a:rPr lang="en-US" dirty="0" err="1"/>
              <a:t>en</a:t>
            </a:r>
            <a:r>
              <a:rPr lang="en-US" dirty="0"/>
              <a:t> </a:t>
            </a:r>
            <a:r>
              <a:rPr lang="en-US" dirty="0" err="1"/>
              <a:t>fremmed</a:t>
            </a:r>
            <a:r>
              <a:rPr lang="en-US" dirty="0"/>
              <a:t> </a:t>
            </a:r>
            <a:r>
              <a:rPr lang="en-US" dirty="0" err="1"/>
              <a:t>i</a:t>
            </a:r>
            <a:r>
              <a:rPr lang="en-US" dirty="0"/>
              <a:t> et </a:t>
            </a:r>
            <a:r>
              <a:rPr lang="en-US" dirty="0" err="1"/>
              <a:t>andet</a:t>
            </a:r>
            <a:r>
              <a:rPr lang="en-US" dirty="0"/>
              <a:t> land </a:t>
            </a:r>
            <a:r>
              <a:rPr lang="en-US" dirty="0" err="1"/>
              <a:t>kan</a:t>
            </a:r>
            <a:r>
              <a:rPr lang="en-US" dirty="0"/>
              <a:t> se dem. Indstillingerne giver dig mulighed for at skifte fra </a:t>
            </a:r>
            <a:r>
              <a:rPr lang="en-US" b="1" i="1" dirty="0"/>
              <a:t>Offentligt </a:t>
            </a:r>
            <a:r>
              <a:rPr lang="en-US" dirty="0"/>
              <a:t>(alle kan se) til </a:t>
            </a:r>
            <a:r>
              <a:rPr lang="en-US" b="1" i="1" dirty="0"/>
              <a:t>Privat </a:t>
            </a:r>
            <a:r>
              <a:rPr lang="en-US" dirty="0"/>
              <a:t>(kun venner/familie).</a:t>
            </a:r>
          </a:p>
          <a:p>
            <a:endParaRPr lang="en-IE" dirty="0"/>
          </a:p>
        </p:txBody>
      </p:sp>
      <p:pic>
        <p:nvPicPr>
          <p:cNvPr id="5" name="Picture 4" descr="Work desk at home">
            <a:extLst>
              <a:ext uri="{FF2B5EF4-FFF2-40B4-BE49-F238E27FC236}">
                <a16:creationId xmlns:a16="http://schemas.microsoft.com/office/drawing/2014/main" id="{200F5FEA-06E6-06A1-4F83-A828723A509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75456" y="1758140"/>
            <a:ext cx="3900195" cy="4372136"/>
          </a:xfrm>
          <a:prstGeom prst="rect">
            <a:avLst/>
          </a:prstGeom>
        </p:spPr>
      </p:pic>
      <p:pic>
        <p:nvPicPr>
          <p:cNvPr id="6" name="Picture 5" descr="Close-up of purple curtain in various tones">
            <a:extLst>
              <a:ext uri="{FF2B5EF4-FFF2-40B4-BE49-F238E27FC236}">
                <a16:creationId xmlns:a16="http://schemas.microsoft.com/office/drawing/2014/main" id="{BAE7158A-FD37-5C99-CFCA-DA34C50B29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754211" y="3662561"/>
            <a:ext cx="1256923" cy="663802"/>
          </a:xfrm>
          <a:prstGeom prst="rect">
            <a:avLst/>
          </a:prstGeom>
          <a:ln>
            <a:solidFill>
              <a:schemeClr val="bg1"/>
            </a:solidFill>
          </a:ln>
        </p:spPr>
      </p:pic>
    </p:spTree>
    <p:extLst>
      <p:ext uri="{BB962C8B-B14F-4D97-AF65-F5344CB8AC3E}">
        <p14:creationId xmlns:p14="http://schemas.microsoft.com/office/powerpoint/2010/main" val="301171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2201-4C5F-85E1-3193-DE42ED1C4DC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29FA7-1E06-456D-C735-93E000B94331}"/>
              </a:ext>
            </a:extLst>
          </p:cNvPr>
          <p:cNvSpPr>
            <a:spLocks noGrp="1"/>
          </p:cNvSpPr>
          <p:nvPr>
            <p:ph type="body" sz="quarter" idx="15"/>
          </p:nvPr>
        </p:nvSpPr>
        <p:spPr>
          <a:xfrm>
            <a:off x="885785" y="581642"/>
            <a:ext cx="10477567" cy="697353"/>
          </a:xfrm>
        </p:spPr>
        <p:txBody>
          <a:bodyPr/>
          <a:lstStyle/>
          <a:p>
            <a:r>
              <a:rPr lang="en-US" b="1" dirty="0"/>
              <a:t>Privatlivsindstillinger: Hvem kigger ind ad dit vindue?</a:t>
            </a:r>
            <a:endParaRPr lang="en-IE" b="1" dirty="0"/>
          </a:p>
        </p:txBody>
      </p:sp>
      <p:sp>
        <p:nvSpPr>
          <p:cNvPr id="3" name="Text Placeholder 2">
            <a:extLst>
              <a:ext uri="{FF2B5EF4-FFF2-40B4-BE49-F238E27FC236}">
                <a16:creationId xmlns:a16="http://schemas.microsoft.com/office/drawing/2014/main" id="{A6CA7733-BF56-A4D5-F116-7C49567586C6}"/>
              </a:ext>
            </a:extLst>
          </p:cNvPr>
          <p:cNvSpPr>
            <a:spLocks noGrp="1"/>
          </p:cNvSpPr>
          <p:nvPr>
            <p:ph type="body" sz="quarter" idx="17"/>
          </p:nvPr>
        </p:nvSpPr>
        <p:spPr>
          <a:xfrm>
            <a:off x="885785" y="1191911"/>
            <a:ext cx="10218990" cy="4541718"/>
          </a:xfrm>
        </p:spPr>
        <p:txBody>
          <a:bodyPr lIns="91440" tIns="45720" rIns="91440" bIns="45720" anchor="t">
            <a:noAutofit/>
          </a:bodyPr>
          <a:lstStyle/>
          <a:p>
            <a:pPr>
              <a:spcAft>
                <a:spcPts val="600"/>
              </a:spcAft>
            </a:pPr>
            <a:r>
              <a:rPr lang="en-US" dirty="0">
                <a:highlight>
                  <a:srgbClr val="EBCB1F"/>
                </a:highlight>
              </a:rPr>
              <a:t>De </a:t>
            </a:r>
            <a:r>
              <a:rPr lang="en-US" dirty="0" err="1">
                <a:highlight>
                  <a:srgbClr val="EBCB1F"/>
                </a:highlight>
              </a:rPr>
              <a:t>fleste</a:t>
            </a:r>
            <a:r>
              <a:rPr lang="en-US" dirty="0">
                <a:highlight>
                  <a:srgbClr val="EBCB1F"/>
                </a:highlight>
              </a:rPr>
              <a:t> </a:t>
            </a:r>
            <a:r>
              <a:rPr lang="en-US" dirty="0" err="1">
                <a:highlight>
                  <a:srgbClr val="EBCB1F"/>
                </a:highlight>
              </a:rPr>
              <a:t>ved</a:t>
            </a:r>
            <a:r>
              <a:rPr lang="en-US" dirty="0">
                <a:highlight>
                  <a:srgbClr val="EBCB1F"/>
                </a:highlight>
              </a:rPr>
              <a:t> </a:t>
            </a:r>
            <a:r>
              <a:rPr lang="en-US" dirty="0" err="1">
                <a:highlight>
                  <a:srgbClr val="EBCB1F"/>
                </a:highlight>
              </a:rPr>
              <a:t>ikke</a:t>
            </a:r>
            <a:r>
              <a:rPr lang="en-US" dirty="0">
                <a:highlight>
                  <a:srgbClr val="EBCB1F"/>
                </a:highlight>
              </a:rPr>
              <a:t>, at </a:t>
            </a:r>
            <a:r>
              <a:rPr lang="en-US" dirty="0" err="1">
                <a:highlight>
                  <a:srgbClr val="EBCB1F"/>
                </a:highlight>
              </a:rPr>
              <a:t>standardindstillingerne</a:t>
            </a:r>
            <a:r>
              <a:rPr lang="en-US" dirty="0">
                <a:highlight>
                  <a:srgbClr val="EBCB1F"/>
                </a:highlight>
              </a:rPr>
              <a:t> </a:t>
            </a:r>
            <a:r>
              <a:rPr lang="en-US" dirty="0" err="1">
                <a:highlight>
                  <a:srgbClr val="EBCB1F"/>
                </a:highlight>
              </a:rPr>
              <a:t>på</a:t>
            </a:r>
            <a:r>
              <a:rPr lang="en-US" dirty="0">
                <a:highlight>
                  <a:srgbClr val="EBCB1F"/>
                </a:highlight>
              </a:rPr>
              <a:t> </a:t>
            </a:r>
            <a:r>
              <a:rPr lang="en-US" dirty="0" err="1">
                <a:highlight>
                  <a:srgbClr val="EBCB1F"/>
                </a:highlight>
              </a:rPr>
              <a:t>sociale</a:t>
            </a:r>
            <a:r>
              <a:rPr lang="en-US" dirty="0">
                <a:highlight>
                  <a:srgbClr val="EBCB1F"/>
                </a:highlight>
              </a:rPr>
              <a:t> medier normalt er sat til offentlig!!</a:t>
            </a:r>
          </a:p>
          <a:p>
            <a:pPr>
              <a:spcAft>
                <a:spcPts val="600"/>
              </a:spcAft>
            </a:pPr>
            <a:r>
              <a:rPr lang="en-US" dirty="0"/>
              <a:t>Derfor er det en god idé at følge disse regler: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r>
              <a:rPr lang="en-US" dirty="0"/>
              <a:t>Se videoerne på næste slide for at justere dine PRIVATLIVSINDSTILLINGER</a:t>
            </a:r>
            <a:endParaRPr lang="en-IE" dirty="0"/>
          </a:p>
        </p:txBody>
      </p:sp>
      <p:sp>
        <p:nvSpPr>
          <p:cNvPr id="23" name="Google Shape;256;p20">
            <a:extLst>
              <a:ext uri="{FF2B5EF4-FFF2-40B4-BE49-F238E27FC236}">
                <a16:creationId xmlns:a16="http://schemas.microsoft.com/office/drawing/2014/main" id="{84C7B2EC-24F8-42D0-B146-7A63C4F7A134}"/>
              </a:ext>
            </a:extLst>
          </p:cNvPr>
          <p:cNvSpPr/>
          <p:nvPr/>
        </p:nvSpPr>
        <p:spPr>
          <a:xfrm>
            <a:off x="4119844" y="3507041"/>
            <a:ext cx="3691252" cy="2378989"/>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4" name="Google Shape;257;p20">
            <a:extLst>
              <a:ext uri="{FF2B5EF4-FFF2-40B4-BE49-F238E27FC236}">
                <a16:creationId xmlns:a16="http://schemas.microsoft.com/office/drawing/2014/main" id="{B6DBA7C7-FBFE-B996-EF92-42C45CE620A9}"/>
              </a:ext>
            </a:extLst>
          </p:cNvPr>
          <p:cNvSpPr/>
          <p:nvPr/>
        </p:nvSpPr>
        <p:spPr>
          <a:xfrm>
            <a:off x="6630321" y="3162607"/>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5" name="Google Shape;258;p20">
            <a:extLst>
              <a:ext uri="{FF2B5EF4-FFF2-40B4-BE49-F238E27FC236}">
                <a16:creationId xmlns:a16="http://schemas.microsoft.com/office/drawing/2014/main" id="{C6A799C9-A901-3CB6-FC81-7795A927F5CA}"/>
              </a:ext>
            </a:extLst>
          </p:cNvPr>
          <p:cNvSpPr/>
          <p:nvPr/>
        </p:nvSpPr>
        <p:spPr>
          <a:xfrm>
            <a:off x="7070023" y="50136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6" name="Google Shape;259;p20">
            <a:extLst>
              <a:ext uri="{FF2B5EF4-FFF2-40B4-BE49-F238E27FC236}">
                <a16:creationId xmlns:a16="http://schemas.microsoft.com/office/drawing/2014/main" id="{D7BF3A93-1C76-1266-EDB4-7D5282C83BB6}"/>
              </a:ext>
            </a:extLst>
          </p:cNvPr>
          <p:cNvSpPr/>
          <p:nvPr/>
        </p:nvSpPr>
        <p:spPr>
          <a:xfrm>
            <a:off x="7071947" y="4939900"/>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7" name="Google Shape;268;p20">
            <a:extLst>
              <a:ext uri="{FF2B5EF4-FFF2-40B4-BE49-F238E27FC236}">
                <a16:creationId xmlns:a16="http://schemas.microsoft.com/office/drawing/2014/main" id="{AB6E883B-F51C-BE3E-1370-83D259AC0CA3}"/>
              </a:ext>
            </a:extLst>
          </p:cNvPr>
          <p:cNvSpPr/>
          <p:nvPr/>
        </p:nvSpPr>
        <p:spPr>
          <a:xfrm>
            <a:off x="1020800" y="2810245"/>
            <a:ext cx="3113036" cy="2533653"/>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8" name="Google Shape;269;p20">
            <a:extLst>
              <a:ext uri="{FF2B5EF4-FFF2-40B4-BE49-F238E27FC236}">
                <a16:creationId xmlns:a16="http://schemas.microsoft.com/office/drawing/2014/main" id="{3FC099E2-ADD2-8D2D-3853-36DA99B1CA2F}"/>
              </a:ext>
            </a:extLst>
          </p:cNvPr>
          <p:cNvSpPr/>
          <p:nvPr/>
        </p:nvSpPr>
        <p:spPr>
          <a:xfrm>
            <a:off x="3568676" y="4695996"/>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9" name="Google Shape;270;p20">
            <a:extLst>
              <a:ext uri="{FF2B5EF4-FFF2-40B4-BE49-F238E27FC236}">
                <a16:creationId xmlns:a16="http://schemas.microsoft.com/office/drawing/2014/main" id="{5EC183B2-0A18-AFBC-ED1A-DC4844DA8171}"/>
              </a:ext>
            </a:extLst>
          </p:cNvPr>
          <p:cNvSpPr/>
          <p:nvPr/>
        </p:nvSpPr>
        <p:spPr>
          <a:xfrm>
            <a:off x="1312126" y="2310096"/>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0" name="Google Shape;271;p20">
            <a:extLst>
              <a:ext uri="{FF2B5EF4-FFF2-40B4-BE49-F238E27FC236}">
                <a16:creationId xmlns:a16="http://schemas.microsoft.com/office/drawing/2014/main" id="{E5DA4E86-6276-A813-FCF2-DC4F9FAB6A0E}"/>
              </a:ext>
            </a:extLst>
          </p:cNvPr>
          <p:cNvSpPr/>
          <p:nvPr/>
        </p:nvSpPr>
        <p:spPr>
          <a:xfrm>
            <a:off x="1239258" y="2272733"/>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1" name="TextBox 28">
            <a:extLst>
              <a:ext uri="{FF2B5EF4-FFF2-40B4-BE49-F238E27FC236}">
                <a16:creationId xmlns:a16="http://schemas.microsoft.com/office/drawing/2014/main" id="{5907ADB6-3865-B434-5985-DCBDD89E5BC4}"/>
              </a:ext>
            </a:extLst>
          </p:cNvPr>
          <p:cNvSpPr txBox="1"/>
          <p:nvPr/>
        </p:nvSpPr>
        <p:spPr>
          <a:xfrm>
            <a:off x="1236383" y="3149156"/>
            <a:ext cx="2852261" cy="1849224"/>
          </a:xfrm>
          <a:prstGeom prst="rect">
            <a:avLst/>
          </a:prstGeom>
          <a:noFill/>
        </p:spPr>
        <p:txBody>
          <a:bodyPr wrap="square">
            <a:spAutoFit/>
          </a:bodyPr>
          <a:lstStyle/>
          <a:p>
            <a:pPr defTabSz="914400">
              <a:lnSpc>
                <a:spcPts val="2340"/>
              </a:lnSpc>
            </a:pPr>
            <a:r>
              <a:rPr lang="es-ES" sz="2200" b="1" dirty="0">
                <a:solidFill>
                  <a:srgbClr val="273370"/>
                </a:solidFill>
                <a:latin typeface="Calibri" panose="020F0502020204030204"/>
                <a:cs typeface="Times New Roman" panose="02020603050405020304" pitchFamily="18" charset="0"/>
              </a:rPr>
              <a:t>En gennemgang af </a:t>
            </a:r>
            <a:r>
              <a:rPr lang="es-ES" sz="2200" b="1" dirty="0" err="1">
                <a:solidFill>
                  <a:srgbClr val="273370"/>
                </a:solidFill>
                <a:latin typeface="Calibri" panose="020F0502020204030204"/>
                <a:cs typeface="Times New Roman" panose="02020603050405020304" pitchFamily="18" charset="0"/>
              </a:rPr>
              <a:t>dit publikum på </a:t>
            </a:r>
            <a:r>
              <a:rPr lang="es-ES" sz="2200" b="1" dirty="0">
                <a:solidFill>
                  <a:srgbClr val="273370"/>
                </a:solidFill>
                <a:latin typeface="Calibri" panose="020F0502020204030204"/>
                <a:cs typeface="Times New Roman" panose="02020603050405020304" pitchFamily="18" charset="0"/>
              </a:rPr>
              <a:t>sociale medier</a:t>
            </a:r>
            <a:endParaRPr lang="en-US" sz="600" dirty="0">
              <a:solidFill>
                <a:srgbClr val="273370"/>
              </a:solidFill>
              <a:latin typeface="Calibri" panose="020F0502020204030204"/>
              <a:cs typeface="Times New Roman" panose="02020603050405020304" pitchFamily="18" charset="0"/>
            </a:endParaRPr>
          </a:p>
          <a:p>
            <a:pPr defTabSz="914400">
              <a:lnSpc>
                <a:spcPts val="2340"/>
              </a:lnSpc>
            </a:pPr>
            <a:r>
              <a:rPr lang="en-US" dirty="0">
                <a:solidFill>
                  <a:srgbClr val="273370"/>
                </a:solidFill>
                <a:latin typeface="Calibri" panose="020F0502020204030204"/>
                <a:cs typeface="Times New Roman" panose="02020603050405020304" pitchFamily="18" charset="0"/>
              </a:rPr>
              <a:t>Lær, hvordan du ændrer indstillingerne fra "Offentlig" til "Kun venner". </a:t>
            </a:r>
          </a:p>
        </p:txBody>
      </p:sp>
      <p:sp>
        <p:nvSpPr>
          <p:cNvPr id="32" name="TextBox 28">
            <a:extLst>
              <a:ext uri="{FF2B5EF4-FFF2-40B4-BE49-F238E27FC236}">
                <a16:creationId xmlns:a16="http://schemas.microsoft.com/office/drawing/2014/main" id="{D1614C4D-71E8-CA4D-79D2-CC1F9E7E8C91}"/>
              </a:ext>
            </a:extLst>
          </p:cNvPr>
          <p:cNvSpPr txBox="1"/>
          <p:nvPr/>
        </p:nvSpPr>
        <p:spPr>
          <a:xfrm>
            <a:off x="4368962" y="3763370"/>
            <a:ext cx="2953002" cy="1554272"/>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Afsluttende test</a:t>
            </a:r>
            <a:endParaRPr lang="en-US" sz="600" b="1" dirty="0">
              <a:solidFill>
                <a:srgbClr val="273370"/>
              </a:solidFill>
              <a:latin typeface="Calibri" panose="020F0502020204030204"/>
              <a:cs typeface="Times New Roman" panose="02020603050405020304" pitchFamily="18" charset="0"/>
            </a:endParaRPr>
          </a:p>
          <a:p>
            <a:pPr defTabSz="914400">
              <a:lnSpc>
                <a:spcPts val="2340"/>
              </a:lnSpc>
            </a:pPr>
            <a:r>
              <a:rPr lang="en-US" dirty="0">
                <a:solidFill>
                  <a:srgbClr val="273370"/>
                </a:solidFill>
                <a:latin typeface="Calibri" panose="020F0502020204030204"/>
                <a:cs typeface="Times New Roman" panose="02020603050405020304" pitchFamily="18" charset="0"/>
              </a:rPr>
              <a:t>Husk: Hvis du ikke ville sætte dette op på en fysisk opslagstavle på det lokale bibliotek, skal du heller ikke lægge det op på Facebook.</a:t>
            </a:r>
          </a:p>
        </p:txBody>
      </p:sp>
      <p:sp>
        <p:nvSpPr>
          <p:cNvPr id="33" name="TextBox 26">
            <a:extLst>
              <a:ext uri="{FF2B5EF4-FFF2-40B4-BE49-F238E27FC236}">
                <a16:creationId xmlns:a16="http://schemas.microsoft.com/office/drawing/2014/main" id="{8AEC0EA1-6160-9BB7-1D4B-2844DF6DF66B}"/>
              </a:ext>
            </a:extLst>
          </p:cNvPr>
          <p:cNvSpPr txBox="1"/>
          <p:nvPr/>
        </p:nvSpPr>
        <p:spPr bwMode="auto">
          <a:xfrm>
            <a:off x="7142594" y="4884843"/>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461B6B87-949E-564B-6F2B-D7D00A33F2F0}"/>
              </a:ext>
            </a:extLst>
          </p:cNvPr>
          <p:cNvSpPr txBox="1"/>
          <p:nvPr/>
        </p:nvSpPr>
        <p:spPr bwMode="auto">
          <a:xfrm>
            <a:off x="1322275" y="2231424"/>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35" name="Google Shape;264;p20">
            <a:extLst>
              <a:ext uri="{FF2B5EF4-FFF2-40B4-BE49-F238E27FC236}">
                <a16:creationId xmlns:a16="http://schemas.microsoft.com/office/drawing/2014/main" id="{939D88DB-861F-1AF3-D53E-A359B8B4790A}"/>
              </a:ext>
            </a:extLst>
          </p:cNvPr>
          <p:cNvSpPr/>
          <p:nvPr/>
        </p:nvSpPr>
        <p:spPr>
          <a:xfrm>
            <a:off x="7496514" y="2403694"/>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6" name="Google Shape;265;p20">
            <a:extLst>
              <a:ext uri="{FF2B5EF4-FFF2-40B4-BE49-F238E27FC236}">
                <a16:creationId xmlns:a16="http://schemas.microsoft.com/office/drawing/2014/main" id="{10A7464A-9792-6E1E-F8A7-BBC0464F9550}"/>
              </a:ext>
            </a:extLst>
          </p:cNvPr>
          <p:cNvSpPr/>
          <p:nvPr/>
        </p:nvSpPr>
        <p:spPr>
          <a:xfrm>
            <a:off x="9705394" y="4749046"/>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7" name="TextBox 28">
            <a:extLst>
              <a:ext uri="{FF2B5EF4-FFF2-40B4-BE49-F238E27FC236}">
                <a16:creationId xmlns:a16="http://schemas.microsoft.com/office/drawing/2014/main" id="{C1644191-15D8-C253-192A-BEFBF10DEC6F}"/>
              </a:ext>
            </a:extLst>
          </p:cNvPr>
          <p:cNvSpPr txBox="1"/>
          <p:nvPr/>
        </p:nvSpPr>
        <p:spPr>
          <a:xfrm>
            <a:off x="7745259" y="2615487"/>
            <a:ext cx="2327530" cy="388055"/>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App-tilladelser</a:t>
            </a:r>
          </a:p>
        </p:txBody>
      </p:sp>
      <p:sp>
        <p:nvSpPr>
          <p:cNvPr id="38" name="TextBox 37">
            <a:extLst>
              <a:ext uri="{FF2B5EF4-FFF2-40B4-BE49-F238E27FC236}">
                <a16:creationId xmlns:a16="http://schemas.microsoft.com/office/drawing/2014/main" id="{CFFF2047-861A-BD31-8867-6D31E43E9E4E}"/>
              </a:ext>
            </a:extLst>
          </p:cNvPr>
          <p:cNvSpPr txBox="1"/>
          <p:nvPr/>
        </p:nvSpPr>
        <p:spPr>
          <a:xfrm>
            <a:off x="7746160" y="3024675"/>
            <a:ext cx="2776630" cy="1477328"/>
          </a:xfrm>
          <a:prstGeom prst="rect">
            <a:avLst/>
          </a:prstGeom>
          <a:noFill/>
        </p:spPr>
        <p:txBody>
          <a:bodyPr wrap="square">
            <a:spAutoFit/>
          </a:bodyPr>
          <a:lstStyle/>
          <a:p>
            <a:pPr defTabSz="914400"/>
            <a:r>
              <a:rPr lang="en-US" kern="0" dirty="0">
                <a:solidFill>
                  <a:srgbClr val="273370"/>
                </a:solidFill>
                <a:latin typeface="Calibri" panose="020F0502020204030204"/>
                <a:cs typeface="Times New Roman" panose="02020603050405020304" pitchFamily="18" charset="0"/>
              </a:rPr>
              <a:t>Tjek dine tilladelser – f.eks. har en lommelygte-app ikke brug for adgang til dine kontakter eller din placering… så giv den ikke adgang til dem.</a:t>
            </a:r>
          </a:p>
        </p:txBody>
      </p:sp>
      <p:sp>
        <p:nvSpPr>
          <p:cNvPr id="39" name="Google Shape;266;p20">
            <a:extLst>
              <a:ext uri="{FF2B5EF4-FFF2-40B4-BE49-F238E27FC236}">
                <a16:creationId xmlns:a16="http://schemas.microsoft.com/office/drawing/2014/main" id="{BA7F2883-BCA8-D867-615D-1013BCAEB3D0}"/>
              </a:ext>
            </a:extLst>
          </p:cNvPr>
          <p:cNvSpPr/>
          <p:nvPr/>
        </p:nvSpPr>
        <p:spPr>
          <a:xfrm>
            <a:off x="9499961" y="2133271"/>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TextBox 26">
            <a:extLst>
              <a:ext uri="{FF2B5EF4-FFF2-40B4-BE49-F238E27FC236}">
                <a16:creationId xmlns:a16="http://schemas.microsoft.com/office/drawing/2014/main" id="{8C1F2DB8-78EC-F038-83E3-6EE85FD323F0}"/>
              </a:ext>
            </a:extLst>
          </p:cNvPr>
          <p:cNvSpPr txBox="1"/>
          <p:nvPr/>
        </p:nvSpPr>
        <p:spPr bwMode="auto">
          <a:xfrm>
            <a:off x="9499961" y="202168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Tree>
    <p:extLst>
      <p:ext uri="{BB962C8B-B14F-4D97-AF65-F5344CB8AC3E}">
        <p14:creationId xmlns:p14="http://schemas.microsoft.com/office/powerpoint/2010/main" val="1394313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CEA06B1-9D7A-D790-4DBD-33435DE3F6E5}"/>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6DA9A733-19CF-365D-1CBB-F508DFC6FF0A}"/>
              </a:ext>
            </a:extLst>
          </p:cNvPr>
          <p:cNvSpPr>
            <a:spLocks noGrp="1"/>
          </p:cNvSpPr>
          <p:nvPr>
            <p:ph type="body" sz="quarter" idx="15"/>
          </p:nvPr>
        </p:nvSpPr>
        <p:spPr>
          <a:xfrm>
            <a:off x="938463" y="747447"/>
            <a:ext cx="4550975" cy="697353"/>
          </a:xfrm>
        </p:spPr>
        <p:txBody>
          <a:bodyPr/>
          <a:lstStyle/>
          <a:p>
            <a:r>
              <a:rPr lang="en-IE" b="1" dirty="0">
                <a:solidFill>
                  <a:srgbClr val="292668"/>
                </a:solidFill>
              </a:rPr>
              <a:t>Privatlivsindstillinger</a:t>
            </a:r>
          </a:p>
        </p:txBody>
      </p:sp>
      <p:pic>
        <p:nvPicPr>
          <p:cNvPr id="5" name="Online Media 4" title="WhatsApp Privacy Settings You Must Change For Safety and Protection">
            <a:hlinkClick r:id="" action="ppaction://media"/>
            <a:extLst>
              <a:ext uri="{FF2B5EF4-FFF2-40B4-BE49-F238E27FC236}">
                <a16:creationId xmlns:a16="http://schemas.microsoft.com/office/drawing/2014/main" id="{80FB767C-1553-A046-3795-3FF432321386}"/>
              </a:ext>
            </a:extLst>
          </p:cNvPr>
          <p:cNvPicPr>
            <a:picLocks noRot="1" noChangeAspect="1"/>
          </p:cNvPicPr>
          <p:nvPr>
            <a:videoFile r:link="rId1"/>
          </p:nvPr>
        </p:nvPicPr>
        <p:blipFill>
          <a:blip r:embed="rId3"/>
          <a:stretch>
            <a:fillRect/>
          </a:stretch>
        </p:blipFill>
        <p:spPr>
          <a:xfrm>
            <a:off x="1114362" y="2802349"/>
            <a:ext cx="4981638" cy="3090444"/>
          </a:xfrm>
          <a:prstGeom prst="rect">
            <a:avLst/>
          </a:prstGeom>
        </p:spPr>
      </p:pic>
      <p:sp>
        <p:nvSpPr>
          <p:cNvPr id="7" name="TextBox 6">
            <a:extLst>
              <a:ext uri="{FF2B5EF4-FFF2-40B4-BE49-F238E27FC236}">
                <a16:creationId xmlns:a16="http://schemas.microsoft.com/office/drawing/2014/main" id="{766F43A4-D7FA-604C-3C6B-368F9D8DCCA4}"/>
              </a:ext>
            </a:extLst>
          </p:cNvPr>
          <p:cNvSpPr txBox="1"/>
          <p:nvPr/>
        </p:nvSpPr>
        <p:spPr>
          <a:xfrm>
            <a:off x="7051185" y="2799643"/>
            <a:ext cx="5116124" cy="830997"/>
          </a:xfrm>
          <a:prstGeom prst="rect">
            <a:avLst/>
          </a:prstGeom>
          <a:noFill/>
        </p:spPr>
        <p:txBody>
          <a:bodyPr wrap="square" lIns="91440" tIns="45720" rIns="91440" bIns="45720" anchor="t">
            <a:spAutoFit/>
          </a:bodyPr>
          <a:lstStyle/>
          <a:p>
            <a:r>
              <a:rPr lang="en-US" sz="2400" dirty="0">
                <a:solidFill>
                  <a:srgbClr val="615AA6"/>
                </a:solidFill>
                <a:hlinkClick r:id="rId4">
                  <a:extLst>
                    <a:ext uri="{A12FA001-AC4F-418D-AE19-62706E023703}">
                      <ahyp:hlinkClr xmlns:ahyp="http://schemas.microsoft.com/office/drawing/2018/hyperlinkcolor" val="tx"/>
                    </a:ext>
                  </a:extLst>
                </a:hlinkClick>
              </a:rPr>
              <a:t>WhatsApp-privatlivsindstillinger, du skal ændre for sikkerhed og beskyttelse</a:t>
            </a:r>
            <a:endParaRPr lang="en-IE" sz="2400" dirty="0">
              <a:solidFill>
                <a:srgbClr val="615AA6"/>
              </a:solidFill>
              <a:hlinkClick r:id="rId4">
                <a:extLst>
                  <a:ext uri="{A12FA001-AC4F-418D-AE19-62706E023703}">
                    <ahyp:hlinkClr xmlns:ahyp="http://schemas.microsoft.com/office/drawing/2018/hyperlinkcolor" val="tx"/>
                  </a:ext>
                </a:extLst>
              </a:hlinkClick>
            </a:endParaRPr>
          </a:p>
        </p:txBody>
      </p:sp>
      <p:sp>
        <p:nvSpPr>
          <p:cNvPr id="9" name="TextBox 8">
            <a:extLst>
              <a:ext uri="{FF2B5EF4-FFF2-40B4-BE49-F238E27FC236}">
                <a16:creationId xmlns:a16="http://schemas.microsoft.com/office/drawing/2014/main" id="{A451520D-71D4-F957-94EC-23DC2392F3C9}"/>
              </a:ext>
            </a:extLst>
          </p:cNvPr>
          <p:cNvSpPr txBox="1"/>
          <p:nvPr/>
        </p:nvSpPr>
        <p:spPr>
          <a:xfrm>
            <a:off x="7152785" y="3758622"/>
            <a:ext cx="4626597" cy="830997"/>
          </a:xfrm>
          <a:prstGeom prst="rect">
            <a:avLst/>
          </a:prstGeom>
          <a:noFill/>
        </p:spPr>
        <p:txBody>
          <a:bodyPr wrap="square" lIns="91440" tIns="45720" rIns="91440" bIns="45720" anchor="t">
            <a:spAutoFit/>
          </a:bodyPr>
          <a:lstStyle/>
          <a:p>
            <a:r>
              <a:rPr lang="en-US" sz="2400" dirty="0">
                <a:solidFill>
                  <a:srgbClr val="615AA6"/>
                </a:solidFill>
                <a:hlinkClick r:id="rId5">
                  <a:extLst>
                    <a:ext uri="{A12FA001-AC4F-418D-AE19-62706E023703}">
                      <ahyp:hlinkClr xmlns:ahyp="http://schemas.microsoft.com/office/drawing/2018/hyperlinkcolor" val="tx"/>
                    </a:ext>
                  </a:extLst>
                </a:hlinkClick>
              </a:rPr>
              <a:t>Sådan gør du Facebook fuldstændig privat i 2026</a:t>
            </a:r>
            <a:endParaRPr lang="en-IE" sz="2400" dirty="0">
              <a:solidFill>
                <a:srgbClr val="615AA6"/>
              </a:solidFill>
              <a:hlinkClick r:id="rId5">
                <a:extLst>
                  <a:ext uri="{A12FA001-AC4F-418D-AE19-62706E023703}">
                    <ahyp:hlinkClr xmlns:ahyp="http://schemas.microsoft.com/office/drawing/2018/hyperlinkcolor" val="tx"/>
                  </a:ext>
                </a:extLst>
              </a:hlinkClick>
            </a:endParaRPr>
          </a:p>
        </p:txBody>
      </p:sp>
      <p:sp>
        <p:nvSpPr>
          <p:cNvPr id="13" name="TextBox 12">
            <a:extLst>
              <a:ext uri="{FF2B5EF4-FFF2-40B4-BE49-F238E27FC236}">
                <a16:creationId xmlns:a16="http://schemas.microsoft.com/office/drawing/2014/main" id="{98F32AF9-8748-2634-A4E2-2C8DD8D279B4}"/>
              </a:ext>
            </a:extLst>
          </p:cNvPr>
          <p:cNvSpPr txBox="1"/>
          <p:nvPr/>
        </p:nvSpPr>
        <p:spPr>
          <a:xfrm>
            <a:off x="7152785" y="4672624"/>
            <a:ext cx="4260380" cy="830997"/>
          </a:xfrm>
          <a:prstGeom prst="rect">
            <a:avLst/>
          </a:prstGeom>
          <a:noFill/>
        </p:spPr>
        <p:txBody>
          <a:bodyPr wrap="square" lIns="91440" tIns="45720" rIns="91440" bIns="45720" anchor="t">
            <a:spAutoFit/>
          </a:bodyPr>
          <a:lstStyle/>
          <a:p>
            <a:r>
              <a:rPr lang="en-US" sz="2400" dirty="0">
                <a:solidFill>
                  <a:srgbClr val="615AA6"/>
                </a:solidFill>
                <a:hlinkClick r:id="rId6">
                  <a:extLst>
                    <a:ext uri="{A12FA001-AC4F-418D-AE19-62706E023703}">
                      <ahyp:hlinkClr xmlns:ahyp="http://schemas.microsoft.com/office/drawing/2018/hyperlinkcolor" val="tx"/>
                    </a:ext>
                  </a:extLst>
                </a:hlinkClick>
              </a:rPr>
              <a:t>Sådan sikrer du dit privatliv på Instagram</a:t>
            </a:r>
            <a:endParaRPr lang="en-US" sz="2400">
              <a:solidFill>
                <a:srgbClr val="615AA6"/>
              </a:solidFill>
              <a:ea typeface="Calibri"/>
              <a:cs typeface="Calibri"/>
            </a:endParaRPr>
          </a:p>
        </p:txBody>
      </p:sp>
      <p:sp>
        <p:nvSpPr>
          <p:cNvPr id="14" name="TextBox 13">
            <a:extLst>
              <a:ext uri="{FF2B5EF4-FFF2-40B4-BE49-F238E27FC236}">
                <a16:creationId xmlns:a16="http://schemas.microsoft.com/office/drawing/2014/main" id="{2D727600-5230-05E3-658A-DF2030E6562B}"/>
              </a:ext>
            </a:extLst>
          </p:cNvPr>
          <p:cNvSpPr txBox="1"/>
          <p:nvPr/>
        </p:nvSpPr>
        <p:spPr>
          <a:xfrm>
            <a:off x="6142035" y="493242"/>
            <a:ext cx="4601466" cy="2308324"/>
          </a:xfrm>
          <a:prstGeom prst="rect">
            <a:avLst/>
          </a:prstGeom>
          <a:noFill/>
        </p:spPr>
        <p:txBody>
          <a:bodyPr wrap="square" rtlCol="0">
            <a:spAutoFit/>
          </a:bodyPr>
          <a:lstStyle/>
          <a:p>
            <a:r>
              <a:rPr lang="en-IE" sz="2400" dirty="0">
                <a:solidFill>
                  <a:srgbClr val="292668"/>
                </a:solidFill>
              </a:rPr>
              <a:t>Nedenfor finder du et par videolinks, der viser dig, hvordan du justerer dine privatlivsindstillinger på almindeligt anvendte apps. Det er værd at tjekke dine nuværende indstillinger </a:t>
            </a:r>
          </a:p>
        </p:txBody>
      </p:sp>
      <p:grpSp>
        <p:nvGrpSpPr>
          <p:cNvPr id="15" name="Graphic 3">
            <a:extLst>
              <a:ext uri="{FF2B5EF4-FFF2-40B4-BE49-F238E27FC236}">
                <a16:creationId xmlns:a16="http://schemas.microsoft.com/office/drawing/2014/main" id="{DE7F2CBB-95EC-1D73-DFA6-3624498F4712}"/>
              </a:ext>
            </a:extLst>
          </p:cNvPr>
          <p:cNvGrpSpPr/>
          <p:nvPr/>
        </p:nvGrpSpPr>
        <p:grpSpPr>
          <a:xfrm>
            <a:off x="6505419" y="3970362"/>
            <a:ext cx="533136" cy="531714"/>
            <a:chOff x="-1196056" y="2499889"/>
            <a:chExt cx="850463" cy="851093"/>
          </a:xfrm>
        </p:grpSpPr>
        <p:sp>
          <p:nvSpPr>
            <p:cNvPr id="16" name="Freeform 230">
              <a:extLst>
                <a:ext uri="{FF2B5EF4-FFF2-40B4-BE49-F238E27FC236}">
                  <a16:creationId xmlns:a16="http://schemas.microsoft.com/office/drawing/2014/main" id="{139DFED1-AE36-471B-1D07-E6241811E15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17" name="Freeform 231">
              <a:extLst>
                <a:ext uri="{FF2B5EF4-FFF2-40B4-BE49-F238E27FC236}">
                  <a16:creationId xmlns:a16="http://schemas.microsoft.com/office/drawing/2014/main" id="{B8C022FF-EA21-D18C-05DA-31157AF4FEF6}"/>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18" name="Graphic 3">
            <a:extLst>
              <a:ext uri="{FF2B5EF4-FFF2-40B4-BE49-F238E27FC236}">
                <a16:creationId xmlns:a16="http://schemas.microsoft.com/office/drawing/2014/main" id="{A30CCA63-8A71-5B0B-FFA0-B82FDD880E87}"/>
              </a:ext>
            </a:extLst>
          </p:cNvPr>
          <p:cNvGrpSpPr/>
          <p:nvPr/>
        </p:nvGrpSpPr>
        <p:grpSpPr>
          <a:xfrm>
            <a:off x="6505419" y="4932801"/>
            <a:ext cx="533136" cy="528172"/>
            <a:chOff x="1950027" y="2499889"/>
            <a:chExt cx="850463" cy="850463"/>
          </a:xfrm>
        </p:grpSpPr>
        <p:sp>
          <p:nvSpPr>
            <p:cNvPr id="19" name="Freeform 218">
              <a:extLst>
                <a:ext uri="{FF2B5EF4-FFF2-40B4-BE49-F238E27FC236}">
                  <a16:creationId xmlns:a16="http://schemas.microsoft.com/office/drawing/2014/main" id="{7B2D00A2-6F79-BC51-19F4-11BDF97E720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0" name="Graphic 3">
              <a:extLst>
                <a:ext uri="{FF2B5EF4-FFF2-40B4-BE49-F238E27FC236}">
                  <a16:creationId xmlns:a16="http://schemas.microsoft.com/office/drawing/2014/main" id="{9B6B2293-B26E-D219-764C-C4A03421286C}"/>
                </a:ext>
              </a:extLst>
            </p:cNvPr>
            <p:cNvGrpSpPr/>
            <p:nvPr/>
          </p:nvGrpSpPr>
          <p:grpSpPr>
            <a:xfrm>
              <a:off x="2107521" y="2657382"/>
              <a:ext cx="535476" cy="535477"/>
              <a:chOff x="2107521" y="2657382"/>
              <a:chExt cx="535476" cy="535477"/>
            </a:xfrm>
            <a:solidFill>
              <a:srgbClr val="FFFFFF"/>
            </a:solidFill>
          </p:grpSpPr>
          <p:sp>
            <p:nvSpPr>
              <p:cNvPr id="21" name="Freeform 220">
                <a:extLst>
                  <a:ext uri="{FF2B5EF4-FFF2-40B4-BE49-F238E27FC236}">
                    <a16:creationId xmlns:a16="http://schemas.microsoft.com/office/drawing/2014/main" id="{19917BE9-CD10-BDB5-5671-EEEAB6DC818E}"/>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21">
                <a:extLst>
                  <a:ext uri="{FF2B5EF4-FFF2-40B4-BE49-F238E27FC236}">
                    <a16:creationId xmlns:a16="http://schemas.microsoft.com/office/drawing/2014/main" id="{634C23FF-5762-19AD-091A-95574951DFA4}"/>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3" name="Freeform 222">
                <a:extLst>
                  <a:ext uri="{FF2B5EF4-FFF2-40B4-BE49-F238E27FC236}">
                    <a16:creationId xmlns:a16="http://schemas.microsoft.com/office/drawing/2014/main" id="{8C5D9918-732B-50D2-6777-6D923C347E46}"/>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4" name="Group 23">
            <a:extLst>
              <a:ext uri="{FF2B5EF4-FFF2-40B4-BE49-F238E27FC236}">
                <a16:creationId xmlns:a16="http://schemas.microsoft.com/office/drawing/2014/main" id="{B3133A91-2305-9D49-60B3-731A3A66310A}"/>
              </a:ext>
            </a:extLst>
          </p:cNvPr>
          <p:cNvGrpSpPr/>
          <p:nvPr/>
        </p:nvGrpSpPr>
        <p:grpSpPr>
          <a:xfrm>
            <a:off x="6501414" y="2942562"/>
            <a:ext cx="537141" cy="537141"/>
            <a:chOff x="4080627" y="3128593"/>
            <a:chExt cx="1074283" cy="1074283"/>
          </a:xfrm>
        </p:grpSpPr>
        <p:sp>
          <p:nvSpPr>
            <p:cNvPr id="25" name="Freeform 6">
              <a:extLst>
                <a:ext uri="{FF2B5EF4-FFF2-40B4-BE49-F238E27FC236}">
                  <a16:creationId xmlns:a16="http://schemas.microsoft.com/office/drawing/2014/main" id="{3B3980AF-72C9-094F-CA56-2438187EA0A4}"/>
                </a:ext>
              </a:extLst>
            </p:cNvPr>
            <p:cNvSpPr/>
            <p:nvPr/>
          </p:nvSpPr>
          <p:spPr>
            <a:xfrm>
              <a:off x="4080627" y="3128593"/>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615AA6"/>
            </a:solidFill>
            <a:ln w="6294" cap="flat">
              <a:noFill/>
              <a:prstDash val="solid"/>
              <a:miter/>
            </a:ln>
          </p:spPr>
          <p:txBody>
            <a:bodyPr rtlCol="0" anchor="ct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dirty="0">
                <a:latin typeface="Calibri" panose="020F0502020204030204" pitchFamily="34" charset="0"/>
                <a:cs typeface="Calibri" panose="020F0502020204030204" pitchFamily="34" charset="0"/>
              </a:endParaRPr>
            </a:p>
          </p:txBody>
        </p:sp>
        <p:sp>
          <p:nvSpPr>
            <p:cNvPr id="26" name="Freeform 16">
              <a:extLst>
                <a:ext uri="{FF2B5EF4-FFF2-40B4-BE49-F238E27FC236}">
                  <a16:creationId xmlns:a16="http://schemas.microsoft.com/office/drawing/2014/main" id="{675ACDB0-213A-9877-7E64-9BF01AD25AB7}"/>
                </a:ext>
              </a:extLst>
            </p:cNvPr>
            <p:cNvSpPr/>
            <p:nvPr/>
          </p:nvSpPr>
          <p:spPr>
            <a:xfrm>
              <a:off x="4278943" y="3326909"/>
              <a:ext cx="677650" cy="677651"/>
            </a:xfrm>
            <a:custGeom>
              <a:avLst/>
              <a:gdLst>
                <a:gd name="csX0" fmla="*/ 1894424 w 1894423"/>
                <a:gd name="csY0" fmla="*/ 922849 h 1894425"/>
                <a:gd name="csX1" fmla="*/ 964471 w 1894423"/>
                <a:gd name="csY1" fmla="*/ 1845617 h 1894425"/>
                <a:gd name="csX2" fmla="*/ 514915 w 1894423"/>
                <a:gd name="csY2" fmla="*/ 1730795 h 1894425"/>
                <a:gd name="csX3" fmla="*/ 0 w 1894423"/>
                <a:gd name="csY3" fmla="*/ 1894425 h 1894425"/>
                <a:gd name="csX4" fmla="*/ 167840 w 1894423"/>
                <a:gd name="csY4" fmla="*/ 1399349 h 1894425"/>
                <a:gd name="csX5" fmla="*/ 34442 w 1894423"/>
                <a:gd name="csY5" fmla="*/ 922849 h 1894425"/>
                <a:gd name="csX6" fmla="*/ 964471 w 1894423"/>
                <a:gd name="csY6" fmla="*/ 0 h 1894425"/>
                <a:gd name="csX7" fmla="*/ 1894424 w 1894423"/>
                <a:gd name="csY7" fmla="*/ 922849 h 1894425"/>
                <a:gd name="csX8" fmla="*/ 1894424 w 1894423"/>
                <a:gd name="csY8" fmla="*/ 922849 h 1894425"/>
                <a:gd name="csX9" fmla="*/ 964471 w 1894423"/>
                <a:gd name="csY9" fmla="*/ 146977 h 1894425"/>
                <a:gd name="csX10" fmla="*/ 182549 w 1894423"/>
                <a:gd name="csY10" fmla="*/ 922849 h 1894425"/>
                <a:gd name="csX11" fmla="*/ 331472 w 1894423"/>
                <a:gd name="csY11" fmla="*/ 1377748 h 1894425"/>
                <a:gd name="csX12" fmla="*/ 233830 w 1894423"/>
                <a:gd name="csY12" fmla="*/ 1665832 h 1894425"/>
                <a:gd name="csX13" fmla="*/ 534253 w 1894423"/>
                <a:gd name="csY13" fmla="*/ 1570374 h 1894425"/>
                <a:gd name="csX14" fmla="*/ 964471 w 1894423"/>
                <a:gd name="csY14" fmla="*/ 1698642 h 1894425"/>
                <a:gd name="csX15" fmla="*/ 1746316 w 1894423"/>
                <a:gd name="csY15" fmla="*/ 922849 h 1894425"/>
                <a:gd name="csX16" fmla="*/ 964471 w 1894423"/>
                <a:gd name="csY16" fmla="*/ 146977 h 1894425"/>
                <a:gd name="csX17" fmla="*/ 964471 w 1894423"/>
                <a:gd name="csY17" fmla="*/ 146977 h 1894425"/>
                <a:gd name="csX18" fmla="*/ 1434078 w 1894423"/>
                <a:gd name="csY18" fmla="*/ 1135393 h 1894425"/>
                <a:gd name="csX19" fmla="*/ 1390401 w 1894423"/>
                <a:gd name="csY19" fmla="*/ 1108976 h 1894425"/>
                <a:gd name="csX20" fmla="*/ 1234586 w 1894423"/>
                <a:gd name="csY20" fmla="*/ 1035410 h 1894425"/>
                <a:gd name="csX21" fmla="*/ 1183304 w 1894423"/>
                <a:gd name="csY21" fmla="*/ 1046697 h 1894425"/>
                <a:gd name="csX22" fmla="*/ 1111053 w 1894423"/>
                <a:gd name="csY22" fmla="*/ 1135393 h 1894425"/>
                <a:gd name="csX23" fmla="*/ 1061719 w 1894423"/>
                <a:gd name="csY23" fmla="*/ 1141049 h 1894425"/>
                <a:gd name="csX24" fmla="*/ 878355 w 1894423"/>
                <a:gd name="csY24" fmla="*/ 1028831 h 1894425"/>
                <a:gd name="csX25" fmla="*/ 751506 w 1894423"/>
                <a:gd name="csY25" fmla="*/ 872172 h 1894425"/>
                <a:gd name="csX26" fmla="*/ 761480 w 1894423"/>
                <a:gd name="csY26" fmla="*/ 826048 h 1894425"/>
                <a:gd name="csX27" fmla="*/ 795710 w 1894423"/>
                <a:gd name="csY27" fmla="*/ 786476 h 1894425"/>
                <a:gd name="csX28" fmla="*/ 818522 w 1894423"/>
                <a:gd name="csY28" fmla="*/ 748641 h 1894425"/>
                <a:gd name="csX29" fmla="*/ 816575 w 1894423"/>
                <a:gd name="csY29" fmla="*/ 709068 h 1894425"/>
                <a:gd name="csX30" fmla="*/ 746271 w 1894423"/>
                <a:gd name="csY30" fmla="*/ 541122 h 1894425"/>
                <a:gd name="csX31" fmla="*/ 694991 w 1894423"/>
                <a:gd name="csY31" fmla="*/ 497607 h 1894425"/>
                <a:gd name="csX32" fmla="*/ 657124 w 1894423"/>
                <a:gd name="csY32" fmla="*/ 501549 h 1894425"/>
                <a:gd name="csX33" fmla="*/ 590560 w 1894423"/>
                <a:gd name="csY33" fmla="*/ 529835 h 1894425"/>
                <a:gd name="csX34" fmla="*/ 510810 w 1894423"/>
                <a:gd name="csY34" fmla="*/ 718435 h 1894425"/>
                <a:gd name="csX35" fmla="*/ 603821 w 1894423"/>
                <a:gd name="csY35" fmla="*/ 952344 h 1894425"/>
                <a:gd name="csX36" fmla="*/ 993257 w 1894423"/>
                <a:gd name="csY36" fmla="*/ 1293892 h 1894425"/>
                <a:gd name="csX37" fmla="*/ 1266844 w 1894423"/>
                <a:gd name="csY37" fmla="*/ 1350409 h 1894425"/>
                <a:gd name="csX38" fmla="*/ 1420712 w 1894423"/>
                <a:gd name="csY38" fmla="*/ 1242901 h 1894425"/>
                <a:gd name="csX39" fmla="*/ 1434078 w 1894423"/>
                <a:gd name="csY39" fmla="*/ 1135393 h 1894425"/>
                <a:gd name="csX40" fmla="*/ 1434078 w 1894423"/>
                <a:gd name="csY40" fmla="*/ 1135393 h 1894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894423" h="1894425">
                  <a:moveTo>
                    <a:pt x="1894424" y="922849"/>
                  </a:moveTo>
                  <a:cubicBezTo>
                    <a:pt x="1894424" y="1432422"/>
                    <a:pt x="1478071" y="1845617"/>
                    <a:pt x="964471" y="1845617"/>
                  </a:cubicBezTo>
                  <a:cubicBezTo>
                    <a:pt x="801368" y="1845617"/>
                    <a:pt x="648129" y="1803967"/>
                    <a:pt x="514915" y="1730795"/>
                  </a:cubicBezTo>
                  <a:lnTo>
                    <a:pt x="0" y="1894425"/>
                  </a:lnTo>
                  <a:lnTo>
                    <a:pt x="167840" y="1399349"/>
                  </a:lnTo>
                  <a:cubicBezTo>
                    <a:pt x="83144" y="1260266"/>
                    <a:pt x="34442" y="1097161"/>
                    <a:pt x="34442" y="922849"/>
                  </a:cubicBezTo>
                  <a:cubicBezTo>
                    <a:pt x="34442" y="413170"/>
                    <a:pt x="450794" y="0"/>
                    <a:pt x="964471" y="0"/>
                  </a:cubicBezTo>
                  <a:cubicBezTo>
                    <a:pt x="1478071" y="0"/>
                    <a:pt x="1894424" y="413170"/>
                    <a:pt x="1894424" y="922849"/>
                  </a:cubicBezTo>
                  <a:lnTo>
                    <a:pt x="1894424" y="922849"/>
                  </a:lnTo>
                  <a:close/>
                  <a:moveTo>
                    <a:pt x="964471" y="146977"/>
                  </a:moveTo>
                  <a:cubicBezTo>
                    <a:pt x="533228" y="146977"/>
                    <a:pt x="182549" y="494971"/>
                    <a:pt x="182549" y="922849"/>
                  </a:cubicBezTo>
                  <a:cubicBezTo>
                    <a:pt x="182549" y="1092531"/>
                    <a:pt x="237828" y="1249793"/>
                    <a:pt x="331472" y="1377748"/>
                  </a:cubicBezTo>
                  <a:lnTo>
                    <a:pt x="233830" y="1665832"/>
                  </a:lnTo>
                  <a:lnTo>
                    <a:pt x="534253" y="1570374"/>
                  </a:lnTo>
                  <a:cubicBezTo>
                    <a:pt x="657681" y="1651359"/>
                    <a:pt x="805577" y="1698642"/>
                    <a:pt x="964471" y="1698642"/>
                  </a:cubicBezTo>
                  <a:cubicBezTo>
                    <a:pt x="1395532" y="1698642"/>
                    <a:pt x="1746316" y="1350619"/>
                    <a:pt x="1746316" y="922849"/>
                  </a:cubicBezTo>
                  <a:cubicBezTo>
                    <a:pt x="1746316" y="494971"/>
                    <a:pt x="1395532" y="146977"/>
                    <a:pt x="964471" y="146977"/>
                  </a:cubicBezTo>
                  <a:lnTo>
                    <a:pt x="964471" y="146977"/>
                  </a:lnTo>
                  <a:close/>
                  <a:moveTo>
                    <a:pt x="1434078" y="1135393"/>
                  </a:moveTo>
                  <a:cubicBezTo>
                    <a:pt x="1428317" y="1125947"/>
                    <a:pt x="1413108" y="1120290"/>
                    <a:pt x="1390401" y="1108976"/>
                  </a:cubicBezTo>
                  <a:cubicBezTo>
                    <a:pt x="1367589" y="1097688"/>
                    <a:pt x="1255450" y="1042908"/>
                    <a:pt x="1234586" y="1035410"/>
                  </a:cubicBezTo>
                  <a:cubicBezTo>
                    <a:pt x="1213719" y="1027884"/>
                    <a:pt x="1198407" y="1024095"/>
                    <a:pt x="1183304" y="1046697"/>
                  </a:cubicBezTo>
                  <a:cubicBezTo>
                    <a:pt x="1168097" y="1069324"/>
                    <a:pt x="1124393" y="1120290"/>
                    <a:pt x="1111053" y="1135393"/>
                  </a:cubicBezTo>
                  <a:cubicBezTo>
                    <a:pt x="1097793" y="1150521"/>
                    <a:pt x="1084531" y="1152363"/>
                    <a:pt x="1061719" y="1141049"/>
                  </a:cubicBezTo>
                  <a:cubicBezTo>
                    <a:pt x="1038880" y="1129762"/>
                    <a:pt x="965392" y="1105793"/>
                    <a:pt x="878355" y="1028831"/>
                  </a:cubicBezTo>
                  <a:cubicBezTo>
                    <a:pt x="810629" y="968788"/>
                    <a:pt x="764873" y="894801"/>
                    <a:pt x="751506" y="872172"/>
                  </a:cubicBezTo>
                  <a:cubicBezTo>
                    <a:pt x="738272" y="849570"/>
                    <a:pt x="750192" y="837335"/>
                    <a:pt x="761480" y="826048"/>
                  </a:cubicBezTo>
                  <a:cubicBezTo>
                    <a:pt x="771768" y="815865"/>
                    <a:pt x="784316" y="799632"/>
                    <a:pt x="795710" y="786476"/>
                  </a:cubicBezTo>
                  <a:cubicBezTo>
                    <a:pt x="807130" y="773215"/>
                    <a:pt x="810919" y="763742"/>
                    <a:pt x="818522" y="748641"/>
                  </a:cubicBezTo>
                  <a:cubicBezTo>
                    <a:pt x="826126" y="733537"/>
                    <a:pt x="822338" y="720383"/>
                    <a:pt x="816575" y="709068"/>
                  </a:cubicBezTo>
                  <a:cubicBezTo>
                    <a:pt x="810919" y="697781"/>
                    <a:pt x="765295" y="586457"/>
                    <a:pt x="746271" y="541122"/>
                  </a:cubicBezTo>
                  <a:cubicBezTo>
                    <a:pt x="727379" y="495919"/>
                    <a:pt x="708356" y="497607"/>
                    <a:pt x="694991" y="497607"/>
                  </a:cubicBezTo>
                  <a:cubicBezTo>
                    <a:pt x="681729" y="497607"/>
                    <a:pt x="657124" y="501549"/>
                    <a:pt x="657124" y="501549"/>
                  </a:cubicBezTo>
                  <a:cubicBezTo>
                    <a:pt x="657124" y="501549"/>
                    <a:pt x="611425" y="507206"/>
                    <a:pt x="590560" y="529835"/>
                  </a:cubicBezTo>
                  <a:cubicBezTo>
                    <a:pt x="569695" y="552437"/>
                    <a:pt x="510810" y="607216"/>
                    <a:pt x="510810" y="718435"/>
                  </a:cubicBezTo>
                  <a:cubicBezTo>
                    <a:pt x="510810" y="829732"/>
                    <a:pt x="592428" y="937346"/>
                    <a:pt x="603821" y="952344"/>
                  </a:cubicBezTo>
                  <a:cubicBezTo>
                    <a:pt x="615241" y="967472"/>
                    <a:pt x="761480" y="1203329"/>
                    <a:pt x="993257" y="1293892"/>
                  </a:cubicBezTo>
                  <a:cubicBezTo>
                    <a:pt x="1225034" y="1384431"/>
                    <a:pt x="1225034" y="1354225"/>
                    <a:pt x="1266844" y="1350409"/>
                  </a:cubicBezTo>
                  <a:cubicBezTo>
                    <a:pt x="1308573" y="1346726"/>
                    <a:pt x="1401690" y="1295733"/>
                    <a:pt x="1420712" y="1242901"/>
                  </a:cubicBezTo>
                  <a:cubicBezTo>
                    <a:pt x="1439735" y="1190067"/>
                    <a:pt x="1439735" y="1144759"/>
                    <a:pt x="1434078" y="1135393"/>
                  </a:cubicBezTo>
                  <a:lnTo>
                    <a:pt x="1434078" y="1135393"/>
                  </a:lnTo>
                  <a:close/>
                </a:path>
              </a:pathLst>
            </a:custGeom>
            <a:solidFill>
              <a:srgbClr val="FFFFFF"/>
            </a:solidFill>
            <a:ln w="9525" cap="flat">
              <a:noFill/>
              <a:prstDash val="solid"/>
              <a:miter/>
            </a:ln>
          </p:spPr>
          <p:txBody>
            <a:bodyP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a:p>
          </p:txBody>
        </p:sp>
      </p:grpSp>
      <p:pic>
        <p:nvPicPr>
          <p:cNvPr id="4" name="Picture 3">
            <a:hlinkClick r:id="rId7"/>
            <a:extLst>
              <a:ext uri="{FF2B5EF4-FFF2-40B4-BE49-F238E27FC236}">
                <a16:creationId xmlns:a16="http://schemas.microsoft.com/office/drawing/2014/main" id="{30677851-FD43-9074-9C7D-D0EA28F95F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10965" y="5390941"/>
            <a:ext cx="1062553" cy="1502784"/>
          </a:xfrm>
          <a:prstGeom prst="rect">
            <a:avLst/>
          </a:prstGeom>
          <a:ln>
            <a:solidFill>
              <a:srgbClr val="002465"/>
            </a:solidFill>
          </a:ln>
        </p:spPr>
      </p:pic>
      <p:grpSp>
        <p:nvGrpSpPr>
          <p:cNvPr id="6" name="Graphic 4">
            <a:extLst>
              <a:ext uri="{FF2B5EF4-FFF2-40B4-BE49-F238E27FC236}">
                <a16:creationId xmlns:a16="http://schemas.microsoft.com/office/drawing/2014/main" id="{0E80B3F3-2CBA-25D7-BF3C-A4757CB8DA8F}"/>
              </a:ext>
            </a:extLst>
          </p:cNvPr>
          <p:cNvGrpSpPr/>
          <p:nvPr/>
        </p:nvGrpSpPr>
        <p:grpSpPr>
          <a:xfrm rot="3928889">
            <a:off x="4880804" y="6124557"/>
            <a:ext cx="416812" cy="946355"/>
            <a:chOff x="9129274" y="2719113"/>
            <a:chExt cx="717139" cy="1386497"/>
          </a:xfrm>
          <a:solidFill>
            <a:srgbClr val="242B62"/>
          </a:solidFill>
        </p:grpSpPr>
        <p:grpSp>
          <p:nvGrpSpPr>
            <p:cNvPr id="8" name="Graphic 4">
              <a:extLst>
                <a:ext uri="{FF2B5EF4-FFF2-40B4-BE49-F238E27FC236}">
                  <a16:creationId xmlns:a16="http://schemas.microsoft.com/office/drawing/2014/main" id="{C319EAF4-3EEE-97C5-E5D4-60175FEAD2AA}"/>
                </a:ext>
              </a:extLst>
            </p:cNvPr>
            <p:cNvGrpSpPr/>
            <p:nvPr/>
          </p:nvGrpSpPr>
          <p:grpSpPr>
            <a:xfrm>
              <a:off x="9159507" y="2719113"/>
              <a:ext cx="446280" cy="440141"/>
              <a:chOff x="9159507" y="2719113"/>
              <a:chExt cx="446280" cy="440141"/>
            </a:xfrm>
            <a:grpFill/>
          </p:grpSpPr>
          <p:sp>
            <p:nvSpPr>
              <p:cNvPr id="32" name="Freeform 21">
                <a:extLst>
                  <a:ext uri="{FF2B5EF4-FFF2-40B4-BE49-F238E27FC236}">
                    <a16:creationId xmlns:a16="http://schemas.microsoft.com/office/drawing/2014/main" id="{F36BDF06-0DB1-F7C5-D46A-036E80B85F7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33" name="Freeform 22">
                <a:extLst>
                  <a:ext uri="{FF2B5EF4-FFF2-40B4-BE49-F238E27FC236}">
                    <a16:creationId xmlns:a16="http://schemas.microsoft.com/office/drawing/2014/main" id="{7A56EB77-2236-28C3-2C06-E196777BE2F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0" name="Graphic 4">
              <a:extLst>
                <a:ext uri="{FF2B5EF4-FFF2-40B4-BE49-F238E27FC236}">
                  <a16:creationId xmlns:a16="http://schemas.microsoft.com/office/drawing/2014/main" id="{777DA15B-2D42-4157-0A28-A61B6EFF852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98CBCAF3-AE0A-6E1B-2FE3-BDF25B1B6C7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2" name="Freeform 15">
                <a:extLst>
                  <a:ext uri="{FF2B5EF4-FFF2-40B4-BE49-F238E27FC236}">
                    <a16:creationId xmlns:a16="http://schemas.microsoft.com/office/drawing/2014/main" id="{7E8878C2-6430-D8E2-EA9F-347F13C644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27" name="Freeform 16">
                <a:extLst>
                  <a:ext uri="{FF2B5EF4-FFF2-40B4-BE49-F238E27FC236}">
                    <a16:creationId xmlns:a16="http://schemas.microsoft.com/office/drawing/2014/main" id="{7868B4B2-233C-1B8E-DE4C-D7BD538603A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28" name="Freeform 17">
                <a:extLst>
                  <a:ext uri="{FF2B5EF4-FFF2-40B4-BE49-F238E27FC236}">
                    <a16:creationId xmlns:a16="http://schemas.microsoft.com/office/drawing/2014/main" id="{971DA32A-F1DC-B2B7-1C5F-9DA7F2BF6CF8}"/>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29" name="Freeform 18">
                <a:extLst>
                  <a:ext uri="{FF2B5EF4-FFF2-40B4-BE49-F238E27FC236}">
                    <a16:creationId xmlns:a16="http://schemas.microsoft.com/office/drawing/2014/main" id="{50F0E30F-6E69-B2BC-8126-4E13A9C80D4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30" name="Freeform 19">
                <a:extLst>
                  <a:ext uri="{FF2B5EF4-FFF2-40B4-BE49-F238E27FC236}">
                    <a16:creationId xmlns:a16="http://schemas.microsoft.com/office/drawing/2014/main" id="{1F0F5BEA-E3C2-E95B-D9AF-FE5357FB4B46}"/>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31" name="Freeform 20">
                <a:extLst>
                  <a:ext uri="{FF2B5EF4-FFF2-40B4-BE49-F238E27FC236}">
                    <a16:creationId xmlns:a16="http://schemas.microsoft.com/office/drawing/2014/main" id="{33C19F79-4AA1-1F2E-326E-EAB1CB5BFD8A}"/>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34" name="TextBox 33">
            <a:extLst>
              <a:ext uri="{FF2B5EF4-FFF2-40B4-BE49-F238E27FC236}">
                <a16:creationId xmlns:a16="http://schemas.microsoft.com/office/drawing/2014/main" id="{B8D81662-6101-AF81-BDF9-E91E9E18E6EE}"/>
              </a:ext>
            </a:extLst>
          </p:cNvPr>
          <p:cNvSpPr txBox="1"/>
          <p:nvPr/>
        </p:nvSpPr>
        <p:spPr>
          <a:xfrm>
            <a:off x="1356004" y="6400816"/>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Flere vejledninger findes her</a:t>
            </a:r>
          </a:p>
        </p:txBody>
      </p:sp>
    </p:spTree>
    <p:extLst>
      <p:ext uri="{BB962C8B-B14F-4D97-AF65-F5344CB8AC3E}">
        <p14:creationId xmlns:p14="http://schemas.microsoft.com/office/powerpoint/2010/main" val="428631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318D80-0467-C8E5-B2E7-FF2EE19BF02C}"/>
              </a:ext>
            </a:extLst>
          </p:cNvPr>
          <p:cNvSpPr>
            <a:spLocks noGrp="1"/>
          </p:cNvSpPr>
          <p:nvPr>
            <p:ph type="body" sz="quarter" idx="13"/>
          </p:nvPr>
        </p:nvSpPr>
        <p:spPr>
          <a:xfrm>
            <a:off x="566509" y="225906"/>
            <a:ext cx="6598780" cy="1278981"/>
          </a:xfrm>
        </p:spPr>
        <p:txBody>
          <a:bodyPr>
            <a:normAutofit/>
          </a:bodyPr>
          <a:lstStyle/>
          <a:p>
            <a:r>
              <a:rPr lang="en-US" b="1" i="1" dirty="0"/>
              <a:t>Aflytning af</a:t>
            </a:r>
            <a:r>
              <a:rPr lang="en-US" b="1" dirty="0"/>
              <a:t> smartphones </a:t>
            </a:r>
            <a:r>
              <a:rPr lang="en-US" b="1" i="1" dirty="0"/>
              <a:t>og </a:t>
            </a:r>
            <a:r>
              <a:rPr lang="en-US" b="1" dirty="0"/>
              <a:t>app-tilladelser</a:t>
            </a:r>
          </a:p>
          <a:p>
            <a:endParaRPr lang="en-IE" dirty="0"/>
          </a:p>
        </p:txBody>
      </p:sp>
      <p:sp>
        <p:nvSpPr>
          <p:cNvPr id="3" name="Text Placeholder 2">
            <a:extLst>
              <a:ext uri="{FF2B5EF4-FFF2-40B4-BE49-F238E27FC236}">
                <a16:creationId xmlns:a16="http://schemas.microsoft.com/office/drawing/2014/main" id="{7543456B-9291-ACF5-5FA1-FE6C9896AF72}"/>
              </a:ext>
            </a:extLst>
          </p:cNvPr>
          <p:cNvSpPr>
            <a:spLocks noGrp="1"/>
          </p:cNvSpPr>
          <p:nvPr>
            <p:ph type="body" sz="quarter" idx="14"/>
          </p:nvPr>
        </p:nvSpPr>
        <p:spPr>
          <a:xfrm>
            <a:off x="551994" y="1388773"/>
            <a:ext cx="6703638" cy="4050319"/>
          </a:xfrm>
        </p:spPr>
        <p:txBody>
          <a:bodyPr lIns="91440" tIns="45720" rIns="91440" bIns="45720" anchor="t">
            <a:noAutofit/>
          </a:bodyPr>
          <a:lstStyle/>
          <a:p>
            <a:pPr>
              <a:buNone/>
            </a:pPr>
            <a:r>
              <a:rPr lang="en-US" dirty="0"/>
              <a:t>Vi har alle ofte en fornemmelse af, at vores telefoner lytter med. Det skyldes som regel blot, at en app har for stor adgang.</a:t>
            </a:r>
          </a:p>
          <a:p>
            <a:pPr>
              <a:buNone/>
            </a:pPr>
            <a:r>
              <a:rPr lang="en-US" b="1" dirty="0"/>
              <a:t>Sådan undgår du unødvendig </a:t>
            </a:r>
            <a:r>
              <a:rPr lang="en-US" b="1" i="1" dirty="0"/>
              <a:t>aflytning…</a:t>
            </a:r>
            <a:endParaRPr lang="en-US" dirty="0"/>
          </a:p>
          <a:p>
            <a:pPr marL="457200" indent="-457200">
              <a:buFont typeface="+mj-lt"/>
              <a:buAutoNum type="arabicPeriod"/>
            </a:pPr>
            <a:r>
              <a:rPr lang="en-US" b="1" dirty="0"/>
              <a:t>Åbn "Indstillinger" </a:t>
            </a:r>
            <a:r>
              <a:rPr lang="en-US" dirty="0"/>
              <a:t>på din telefon (det sølvfarvede tandhjulsikon       ).</a:t>
            </a:r>
          </a:p>
          <a:p>
            <a:pPr marL="457200" indent="-457200">
              <a:buFont typeface="+mj-lt"/>
              <a:buAutoNum type="arabicPeriod"/>
            </a:pPr>
            <a:r>
              <a:rPr lang="en-US" b="1" dirty="0"/>
              <a:t>Find "Privatliv" eller "Apps".</a:t>
            </a:r>
            <a:endParaRPr lang="en-US" dirty="0"/>
          </a:p>
          <a:p>
            <a:pPr marL="457200" indent="-457200">
              <a:buFont typeface="+mj-lt"/>
              <a:buAutoNum type="arabicPeriod"/>
            </a:pPr>
            <a:r>
              <a:rPr lang="en-US" b="1" dirty="0"/>
              <a:t>Tjek mikrofon og placering:</a:t>
            </a:r>
            <a:endParaRPr lang="en-US" dirty="0"/>
          </a:p>
          <a:p>
            <a:pPr marL="432000" indent="-432000">
              <a:buFont typeface="Arial" panose="020B0604020202020204" pitchFamily="34" charset="0"/>
              <a:buChar char="•"/>
            </a:pPr>
            <a:r>
              <a:rPr lang="en-US" dirty="0"/>
              <a:t>Se efter en liste over apps. Hvis en lommelygte- eller lommeregner-app beder om din </a:t>
            </a:r>
            <a:r>
              <a:rPr lang="en-US" b="1" dirty="0"/>
              <a:t>placering </a:t>
            </a:r>
            <a:r>
              <a:rPr lang="en-US" dirty="0"/>
              <a:t>eller </a:t>
            </a:r>
            <a:r>
              <a:rPr lang="en-US" b="1" dirty="0"/>
              <a:t>mikrofon</a:t>
            </a:r>
            <a:r>
              <a:rPr lang="en-US" dirty="0"/>
              <a:t>, skal du slå det </a:t>
            </a:r>
            <a:r>
              <a:rPr lang="en-US" b="1" dirty="0"/>
              <a:t>fra</a:t>
            </a:r>
            <a:r>
              <a:rPr lang="en-US" dirty="0"/>
              <a:t>.</a:t>
            </a:r>
          </a:p>
          <a:p>
            <a:pPr marL="431800" indent="-431800">
              <a:buFont typeface="Arial" panose="020B0604020202020204" pitchFamily="34" charset="0"/>
              <a:buChar char="•"/>
            </a:pPr>
            <a:r>
              <a:rPr lang="en-US" b="1" dirty="0"/>
              <a:t>Tommelfingerregel: </a:t>
            </a:r>
            <a:r>
              <a:rPr lang="en-US" dirty="0"/>
              <a:t>Hvis appen ikke </a:t>
            </a:r>
            <a:r>
              <a:rPr lang="en-US" i="1" dirty="0"/>
              <a:t>har </a:t>
            </a:r>
          </a:p>
          <a:p>
            <a:r>
              <a:rPr lang="en-US" i="1" dirty="0"/>
              <a:t>       </a:t>
            </a:r>
            <a:r>
              <a:rPr lang="en-US" i="1" dirty="0" err="1"/>
              <a:t>brug</a:t>
            </a:r>
            <a:r>
              <a:rPr lang="en-US" i="1" dirty="0"/>
              <a:t> for </a:t>
            </a:r>
            <a:r>
              <a:rPr lang="en-US" dirty="0"/>
              <a:t>det for at fungere, bør den ikke </a:t>
            </a:r>
          </a:p>
          <a:p>
            <a:r>
              <a:rPr lang="en-US" dirty="0"/>
              <a:t>       have </a:t>
            </a:r>
            <a:r>
              <a:rPr lang="en-US" dirty="0" err="1"/>
              <a:t>adgang</a:t>
            </a:r>
            <a:r>
              <a:rPr lang="en-US" dirty="0"/>
              <a:t> </a:t>
            </a:r>
            <a:r>
              <a:rPr lang="en-US" dirty="0" err="1"/>
              <a:t>til</a:t>
            </a:r>
            <a:r>
              <a:rPr lang="en-US" dirty="0"/>
              <a:t> det.</a:t>
            </a:r>
            <a:endParaRPr lang="en-US" dirty="0">
              <a:ea typeface="Calibri" panose="020F0502020204030204"/>
              <a:cs typeface="Calibri" panose="020F0502020204030204"/>
            </a:endParaRPr>
          </a:p>
          <a:p>
            <a:endParaRPr lang="en-IE" dirty="0"/>
          </a:p>
        </p:txBody>
      </p:sp>
      <p:pic>
        <p:nvPicPr>
          <p:cNvPr id="8" name="Picture Placeholder 7" descr="Person listening through wall">
            <a:extLst>
              <a:ext uri="{FF2B5EF4-FFF2-40B4-BE49-F238E27FC236}">
                <a16:creationId xmlns:a16="http://schemas.microsoft.com/office/drawing/2014/main" id="{F12FB667-8784-5ECE-46E5-F50F2BEDBC9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7735037" y="1360044"/>
            <a:ext cx="2444127" cy="4336988"/>
          </a:xfrm>
        </p:spPr>
      </p:pic>
      <p:sp>
        <p:nvSpPr>
          <p:cNvPr id="10" name="Freeform 555">
            <a:extLst>
              <a:ext uri="{FF2B5EF4-FFF2-40B4-BE49-F238E27FC236}">
                <a16:creationId xmlns:a16="http://schemas.microsoft.com/office/drawing/2014/main" id="{710D3163-A64B-35AE-7CD6-A118228B9345}"/>
              </a:ext>
            </a:extLst>
          </p:cNvPr>
          <p:cNvSpPr/>
          <p:nvPr/>
        </p:nvSpPr>
        <p:spPr>
          <a:xfrm>
            <a:off x="4416718" y="3022574"/>
            <a:ext cx="237718" cy="276833"/>
          </a:xfrm>
          <a:custGeom>
            <a:avLst/>
            <a:gdLst>
              <a:gd name="connsiteX0" fmla="*/ 525925 w 540402"/>
              <a:gd name="connsiteY0" fmla="*/ 367624 h 532173"/>
              <a:gd name="connsiteX1" fmla="*/ 518164 w 540402"/>
              <a:gd name="connsiteY1" fmla="*/ 338004 h 532173"/>
              <a:gd name="connsiteX2" fmla="*/ 513461 w 540402"/>
              <a:gd name="connsiteY2" fmla="*/ 334948 h 532173"/>
              <a:gd name="connsiteX3" fmla="*/ 473952 w 540402"/>
              <a:gd name="connsiteY3" fmla="*/ 306974 h 532173"/>
              <a:gd name="connsiteX4" fmla="*/ 477715 w 540402"/>
              <a:gd name="connsiteY4" fmla="*/ 257372 h 532173"/>
              <a:gd name="connsiteX5" fmla="*/ 489238 w 540402"/>
              <a:gd name="connsiteY5" fmla="*/ 251025 h 532173"/>
              <a:gd name="connsiteX6" fmla="*/ 519340 w 540402"/>
              <a:gd name="connsiteY6" fmla="*/ 236685 h 532173"/>
              <a:gd name="connsiteX7" fmla="*/ 537449 w 540402"/>
              <a:gd name="connsiteY7" fmla="*/ 196957 h 532173"/>
              <a:gd name="connsiteX8" fmla="*/ 532745 w 540402"/>
              <a:gd name="connsiteY8" fmla="*/ 180972 h 532173"/>
              <a:gd name="connsiteX9" fmla="*/ 496528 w 540402"/>
              <a:gd name="connsiteY9" fmla="*/ 156994 h 532173"/>
              <a:gd name="connsiteX10" fmla="*/ 449729 w 540402"/>
              <a:gd name="connsiteY10" fmla="*/ 162400 h 532173"/>
              <a:gd name="connsiteX11" fmla="*/ 401048 w 540402"/>
              <a:gd name="connsiteY11" fmla="*/ 104336 h 532173"/>
              <a:gd name="connsiteX12" fmla="*/ 405751 w 540402"/>
              <a:gd name="connsiteY12" fmla="*/ 86000 h 532173"/>
              <a:gd name="connsiteX13" fmla="*/ 415158 w 540402"/>
              <a:gd name="connsiteY13" fmla="*/ 52149 h 532173"/>
              <a:gd name="connsiteX14" fmla="*/ 403870 w 540402"/>
              <a:gd name="connsiteY14" fmla="*/ 23469 h 532173"/>
              <a:gd name="connsiteX15" fmla="*/ 372121 w 540402"/>
              <a:gd name="connsiteY15" fmla="*/ 8424 h 532173"/>
              <a:gd name="connsiteX16" fmla="*/ 342960 w 540402"/>
              <a:gd name="connsiteY16" fmla="*/ 17827 h 532173"/>
              <a:gd name="connsiteX17" fmla="*/ 331201 w 540402"/>
              <a:gd name="connsiteY17" fmla="*/ 34283 h 532173"/>
              <a:gd name="connsiteX18" fmla="*/ 311446 w 540402"/>
              <a:gd name="connsiteY18" fmla="*/ 60847 h 532173"/>
              <a:gd name="connsiteX19" fmla="*/ 248185 w 540402"/>
              <a:gd name="connsiteY19" fmla="*/ 58026 h 532173"/>
              <a:gd name="connsiteX20" fmla="*/ 240894 w 540402"/>
              <a:gd name="connsiteY20" fmla="*/ 46037 h 532173"/>
              <a:gd name="connsiteX21" fmla="*/ 222786 w 540402"/>
              <a:gd name="connsiteY21" fmla="*/ 13831 h 532173"/>
              <a:gd name="connsiteX22" fmla="*/ 191508 w 540402"/>
              <a:gd name="connsiteY22" fmla="*/ 1842 h 532173"/>
              <a:gd name="connsiteX23" fmla="*/ 163757 w 540402"/>
              <a:gd name="connsiteY23" fmla="*/ 11715 h 532173"/>
              <a:gd name="connsiteX24" fmla="*/ 147295 w 540402"/>
              <a:gd name="connsiteY24" fmla="*/ 40865 h 532173"/>
              <a:gd name="connsiteX25" fmla="*/ 153174 w 540402"/>
              <a:gd name="connsiteY25" fmla="*/ 75422 h 532173"/>
              <a:gd name="connsiteX26" fmla="*/ 155056 w 540402"/>
              <a:gd name="connsiteY26" fmla="*/ 91642 h 532173"/>
              <a:gd name="connsiteX27" fmla="*/ 108256 w 540402"/>
              <a:gd name="connsiteY27" fmla="*/ 133721 h 532173"/>
              <a:gd name="connsiteX28" fmla="*/ 99319 w 540402"/>
              <a:gd name="connsiteY28" fmla="*/ 131605 h 532173"/>
              <a:gd name="connsiteX29" fmla="*/ 56518 w 540402"/>
              <a:gd name="connsiteY29" fmla="*/ 119616 h 532173"/>
              <a:gd name="connsiteX30" fmla="*/ 28297 w 540402"/>
              <a:gd name="connsiteY30" fmla="*/ 131370 h 532173"/>
              <a:gd name="connsiteX31" fmla="*/ 13246 w 540402"/>
              <a:gd name="connsiteY31" fmla="*/ 163106 h 532173"/>
              <a:gd name="connsiteX32" fmla="*/ 19830 w 540402"/>
              <a:gd name="connsiteY32" fmla="*/ 189905 h 532173"/>
              <a:gd name="connsiteX33" fmla="*/ 30178 w 540402"/>
              <a:gd name="connsiteY33" fmla="*/ 197427 h 532173"/>
              <a:gd name="connsiteX34" fmla="*/ 66160 w 540402"/>
              <a:gd name="connsiteY34" fmla="*/ 224461 h 532173"/>
              <a:gd name="connsiteX35" fmla="*/ 61927 w 540402"/>
              <a:gd name="connsiteY35" fmla="*/ 275473 h 532173"/>
              <a:gd name="connsiteX36" fmla="*/ 40291 w 540402"/>
              <a:gd name="connsiteY36" fmla="*/ 286052 h 532173"/>
              <a:gd name="connsiteX37" fmla="*/ 13716 w 540402"/>
              <a:gd name="connsiteY37" fmla="*/ 298981 h 532173"/>
              <a:gd name="connsiteX38" fmla="*/ 781 w 540402"/>
              <a:gd name="connsiteY38" fmla="*/ 326955 h 532173"/>
              <a:gd name="connsiteX39" fmla="*/ 10188 w 540402"/>
              <a:gd name="connsiteY39" fmla="*/ 358926 h 532173"/>
              <a:gd name="connsiteX40" fmla="*/ 35822 w 540402"/>
              <a:gd name="connsiteY40" fmla="*/ 375616 h 532173"/>
              <a:gd name="connsiteX41" fmla="*/ 52284 w 540402"/>
              <a:gd name="connsiteY41" fmla="*/ 373971 h 532173"/>
              <a:gd name="connsiteX42" fmla="*/ 90148 w 540402"/>
              <a:gd name="connsiteY42" fmla="*/ 369740 h 532173"/>
              <a:gd name="connsiteX43" fmla="*/ 113195 w 540402"/>
              <a:gd name="connsiteY43" fmla="*/ 399594 h 532173"/>
              <a:gd name="connsiteX44" fmla="*/ 138593 w 540402"/>
              <a:gd name="connsiteY44" fmla="*/ 425923 h 532173"/>
              <a:gd name="connsiteX45" fmla="*/ 135301 w 540402"/>
              <a:gd name="connsiteY45" fmla="*/ 439323 h 532173"/>
              <a:gd name="connsiteX46" fmla="*/ 124483 w 540402"/>
              <a:gd name="connsiteY46" fmla="*/ 478581 h 532173"/>
              <a:gd name="connsiteX47" fmla="*/ 136712 w 540402"/>
              <a:gd name="connsiteY47" fmla="*/ 506320 h 532173"/>
              <a:gd name="connsiteX48" fmla="*/ 168461 w 540402"/>
              <a:gd name="connsiteY48" fmla="*/ 521130 h 532173"/>
              <a:gd name="connsiteX49" fmla="*/ 193624 w 540402"/>
              <a:gd name="connsiteY49" fmla="*/ 515253 h 532173"/>
              <a:gd name="connsiteX50" fmla="*/ 203737 w 540402"/>
              <a:gd name="connsiteY50" fmla="*/ 502088 h 532173"/>
              <a:gd name="connsiteX51" fmla="*/ 227960 w 540402"/>
              <a:gd name="connsiteY51" fmla="*/ 468707 h 532173"/>
              <a:gd name="connsiteX52" fmla="*/ 290751 w 540402"/>
              <a:gd name="connsiteY52" fmla="*/ 471998 h 532173"/>
              <a:gd name="connsiteX53" fmla="*/ 300628 w 540402"/>
              <a:gd name="connsiteY53" fmla="*/ 489159 h 532173"/>
              <a:gd name="connsiteX54" fmla="*/ 317091 w 540402"/>
              <a:gd name="connsiteY54" fmla="*/ 518074 h 532173"/>
              <a:gd name="connsiteX55" fmla="*/ 348134 w 540402"/>
              <a:gd name="connsiteY55" fmla="*/ 530298 h 532173"/>
              <a:gd name="connsiteX56" fmla="*/ 376119 w 540402"/>
              <a:gd name="connsiteY56" fmla="*/ 520425 h 532173"/>
              <a:gd name="connsiteX57" fmla="*/ 392817 w 540402"/>
              <a:gd name="connsiteY57" fmla="*/ 491275 h 532173"/>
              <a:gd name="connsiteX58" fmla="*/ 385761 w 540402"/>
              <a:gd name="connsiteY58" fmla="*/ 451312 h 532173"/>
              <a:gd name="connsiteX59" fmla="*/ 384586 w 540402"/>
              <a:gd name="connsiteY59" fmla="*/ 438382 h 532173"/>
              <a:gd name="connsiteX60" fmla="*/ 431620 w 540402"/>
              <a:gd name="connsiteY60" fmla="*/ 396068 h 532173"/>
              <a:gd name="connsiteX61" fmla="*/ 454432 w 540402"/>
              <a:gd name="connsiteY61" fmla="*/ 402180 h 532173"/>
              <a:gd name="connsiteX62" fmla="*/ 481007 w 540402"/>
              <a:gd name="connsiteY62" fmla="*/ 409703 h 532173"/>
              <a:gd name="connsiteX63" fmla="*/ 511815 w 540402"/>
              <a:gd name="connsiteY63" fmla="*/ 396303 h 532173"/>
              <a:gd name="connsiteX64" fmla="*/ 525220 w 540402"/>
              <a:gd name="connsiteY64" fmla="*/ 367859 h 532173"/>
              <a:gd name="connsiteX65" fmla="*/ 226313 w 540402"/>
              <a:gd name="connsiteY65" fmla="*/ 358456 h 532173"/>
              <a:gd name="connsiteX66" fmla="*/ 177632 w 540402"/>
              <a:gd name="connsiteY66" fmla="*/ 220700 h 532173"/>
              <a:gd name="connsiteX67" fmla="*/ 315444 w 540402"/>
              <a:gd name="connsiteY67" fmla="*/ 171804 h 532173"/>
              <a:gd name="connsiteX68" fmla="*/ 364125 w 540402"/>
              <a:gd name="connsiteY68" fmla="*/ 309795 h 532173"/>
              <a:gd name="connsiteX69" fmla="*/ 226313 w 540402"/>
              <a:gd name="connsiteY69" fmla="*/ 358691 h 53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40402" h="532173">
                <a:moveTo>
                  <a:pt x="525925" y="367624"/>
                </a:moveTo>
                <a:cubicBezTo>
                  <a:pt x="530864" y="355870"/>
                  <a:pt x="528042" y="345997"/>
                  <a:pt x="518164" y="338004"/>
                </a:cubicBezTo>
                <a:cubicBezTo>
                  <a:pt x="516753" y="336829"/>
                  <a:pt x="515107" y="335888"/>
                  <a:pt x="513461" y="334948"/>
                </a:cubicBezTo>
                <a:cubicBezTo>
                  <a:pt x="500291" y="325780"/>
                  <a:pt x="487357" y="316377"/>
                  <a:pt x="473952" y="306974"/>
                </a:cubicBezTo>
                <a:cubicBezTo>
                  <a:pt x="475128" y="290518"/>
                  <a:pt x="476539" y="274063"/>
                  <a:pt x="477715" y="257372"/>
                </a:cubicBezTo>
                <a:cubicBezTo>
                  <a:pt x="481712" y="255256"/>
                  <a:pt x="485475" y="252906"/>
                  <a:pt x="489238" y="251025"/>
                </a:cubicBezTo>
                <a:cubicBezTo>
                  <a:pt x="499115" y="246089"/>
                  <a:pt x="508993" y="240917"/>
                  <a:pt x="519340" y="236685"/>
                </a:cubicBezTo>
                <a:cubicBezTo>
                  <a:pt x="539095" y="228458"/>
                  <a:pt x="544504" y="215763"/>
                  <a:pt x="537449" y="196957"/>
                </a:cubicBezTo>
                <a:cubicBezTo>
                  <a:pt x="535567" y="191785"/>
                  <a:pt x="534391" y="186379"/>
                  <a:pt x="532745" y="180972"/>
                </a:cubicBezTo>
                <a:cubicBezTo>
                  <a:pt x="525925" y="158639"/>
                  <a:pt x="519575" y="154408"/>
                  <a:pt x="496528" y="156994"/>
                </a:cubicBezTo>
                <a:cubicBezTo>
                  <a:pt x="481242" y="158639"/>
                  <a:pt x="465956" y="160520"/>
                  <a:pt x="449729" y="162400"/>
                </a:cubicBezTo>
                <a:cubicBezTo>
                  <a:pt x="437029" y="140068"/>
                  <a:pt x="420097" y="121732"/>
                  <a:pt x="401048" y="104336"/>
                </a:cubicBezTo>
                <a:cubicBezTo>
                  <a:pt x="402694" y="97754"/>
                  <a:pt x="404105" y="91877"/>
                  <a:pt x="405751" y="86000"/>
                </a:cubicBezTo>
                <a:cubicBezTo>
                  <a:pt x="408809" y="74717"/>
                  <a:pt x="412101" y="63433"/>
                  <a:pt x="415158" y="52149"/>
                </a:cubicBezTo>
                <a:cubicBezTo>
                  <a:pt x="418451" y="39925"/>
                  <a:pt x="414453" y="29817"/>
                  <a:pt x="403870" y="23469"/>
                </a:cubicBezTo>
                <a:cubicBezTo>
                  <a:pt x="393757" y="17592"/>
                  <a:pt x="383174" y="12421"/>
                  <a:pt x="372121" y="8424"/>
                </a:cubicBezTo>
                <a:cubicBezTo>
                  <a:pt x="360598" y="4428"/>
                  <a:pt x="350250" y="7014"/>
                  <a:pt x="342960" y="17827"/>
                </a:cubicBezTo>
                <a:cubicBezTo>
                  <a:pt x="339197" y="23469"/>
                  <a:pt x="335434" y="29111"/>
                  <a:pt x="331201" y="34283"/>
                </a:cubicBezTo>
                <a:cubicBezTo>
                  <a:pt x="323675" y="43216"/>
                  <a:pt x="319677" y="54500"/>
                  <a:pt x="311446" y="60847"/>
                </a:cubicBezTo>
                <a:cubicBezTo>
                  <a:pt x="289340" y="59907"/>
                  <a:pt x="269350" y="58966"/>
                  <a:pt x="248185" y="58026"/>
                </a:cubicBezTo>
                <a:cubicBezTo>
                  <a:pt x="246068" y="54265"/>
                  <a:pt x="243246" y="50268"/>
                  <a:pt x="240894" y="46037"/>
                </a:cubicBezTo>
                <a:cubicBezTo>
                  <a:pt x="234780" y="35223"/>
                  <a:pt x="229135" y="24410"/>
                  <a:pt x="222786" y="13831"/>
                </a:cubicBezTo>
                <a:cubicBezTo>
                  <a:pt x="215025" y="902"/>
                  <a:pt x="205618" y="-2624"/>
                  <a:pt x="191508" y="1842"/>
                </a:cubicBezTo>
                <a:cubicBezTo>
                  <a:pt x="182101" y="4663"/>
                  <a:pt x="172694" y="8189"/>
                  <a:pt x="163757" y="11715"/>
                </a:cubicBezTo>
                <a:cubicBezTo>
                  <a:pt x="149647" y="17357"/>
                  <a:pt x="145178" y="25585"/>
                  <a:pt x="147295" y="40865"/>
                </a:cubicBezTo>
                <a:cubicBezTo>
                  <a:pt x="148941" y="52384"/>
                  <a:pt x="151528" y="63903"/>
                  <a:pt x="153174" y="75422"/>
                </a:cubicBezTo>
                <a:cubicBezTo>
                  <a:pt x="154115" y="81299"/>
                  <a:pt x="156937" y="87176"/>
                  <a:pt x="155056" y="91642"/>
                </a:cubicBezTo>
                <a:cubicBezTo>
                  <a:pt x="138593" y="106452"/>
                  <a:pt x="123777" y="119851"/>
                  <a:pt x="108256" y="133721"/>
                </a:cubicBezTo>
                <a:cubicBezTo>
                  <a:pt x="105199" y="133016"/>
                  <a:pt x="102377" y="132311"/>
                  <a:pt x="99319" y="131605"/>
                </a:cubicBezTo>
                <a:cubicBezTo>
                  <a:pt x="84974" y="127609"/>
                  <a:pt x="70863" y="123378"/>
                  <a:pt x="56518" y="119616"/>
                </a:cubicBezTo>
                <a:cubicBezTo>
                  <a:pt x="44053" y="116560"/>
                  <a:pt x="34176" y="120557"/>
                  <a:pt x="28297" y="131370"/>
                </a:cubicBezTo>
                <a:cubicBezTo>
                  <a:pt x="22653" y="141714"/>
                  <a:pt x="17714" y="152292"/>
                  <a:pt x="13246" y="163106"/>
                </a:cubicBezTo>
                <a:cubicBezTo>
                  <a:pt x="9012" y="173214"/>
                  <a:pt x="11835" y="182617"/>
                  <a:pt x="19830" y="189905"/>
                </a:cubicBezTo>
                <a:cubicBezTo>
                  <a:pt x="22888" y="192726"/>
                  <a:pt x="26886" y="194841"/>
                  <a:pt x="30178" y="197427"/>
                </a:cubicBezTo>
                <a:cubicBezTo>
                  <a:pt x="42172" y="207065"/>
                  <a:pt x="56282" y="213413"/>
                  <a:pt x="66160" y="224461"/>
                </a:cubicBezTo>
                <a:cubicBezTo>
                  <a:pt x="64749" y="242092"/>
                  <a:pt x="63338" y="258547"/>
                  <a:pt x="61927" y="275473"/>
                </a:cubicBezTo>
                <a:cubicBezTo>
                  <a:pt x="54636" y="278999"/>
                  <a:pt x="47346" y="282526"/>
                  <a:pt x="40291" y="286052"/>
                </a:cubicBezTo>
                <a:cubicBezTo>
                  <a:pt x="31354" y="290283"/>
                  <a:pt x="22417" y="294280"/>
                  <a:pt x="13716" y="298981"/>
                </a:cubicBezTo>
                <a:cubicBezTo>
                  <a:pt x="2898" y="305093"/>
                  <a:pt x="-2041" y="314966"/>
                  <a:pt x="781" y="326955"/>
                </a:cubicBezTo>
                <a:cubicBezTo>
                  <a:pt x="3368" y="337769"/>
                  <a:pt x="6426" y="348347"/>
                  <a:pt x="10188" y="358926"/>
                </a:cubicBezTo>
                <a:cubicBezTo>
                  <a:pt x="14657" y="371385"/>
                  <a:pt x="22653" y="376322"/>
                  <a:pt x="35822" y="375616"/>
                </a:cubicBezTo>
                <a:cubicBezTo>
                  <a:pt x="41231" y="375381"/>
                  <a:pt x="46875" y="374441"/>
                  <a:pt x="52284" y="373971"/>
                </a:cubicBezTo>
                <a:cubicBezTo>
                  <a:pt x="64984" y="372560"/>
                  <a:pt x="77918" y="371150"/>
                  <a:pt x="90148" y="369740"/>
                </a:cubicBezTo>
                <a:cubicBezTo>
                  <a:pt x="98143" y="380318"/>
                  <a:pt x="105199" y="390426"/>
                  <a:pt x="113195" y="399594"/>
                </a:cubicBezTo>
                <a:cubicBezTo>
                  <a:pt x="121190" y="408762"/>
                  <a:pt x="130127" y="417225"/>
                  <a:pt x="138593" y="425923"/>
                </a:cubicBezTo>
                <a:cubicBezTo>
                  <a:pt x="137417" y="430860"/>
                  <a:pt x="136477" y="435091"/>
                  <a:pt x="135301" y="439323"/>
                </a:cubicBezTo>
                <a:cubicBezTo>
                  <a:pt x="131773" y="452487"/>
                  <a:pt x="127775" y="465416"/>
                  <a:pt x="124483" y="478581"/>
                </a:cubicBezTo>
                <a:cubicBezTo>
                  <a:pt x="121426" y="491510"/>
                  <a:pt x="125188" y="500208"/>
                  <a:pt x="136712" y="506320"/>
                </a:cubicBezTo>
                <a:cubicBezTo>
                  <a:pt x="147060" y="511727"/>
                  <a:pt x="157642" y="516663"/>
                  <a:pt x="168461" y="521130"/>
                </a:cubicBezTo>
                <a:cubicBezTo>
                  <a:pt x="178103" y="525126"/>
                  <a:pt x="186804" y="522775"/>
                  <a:pt x="193624" y="515253"/>
                </a:cubicBezTo>
                <a:cubicBezTo>
                  <a:pt x="197387" y="511256"/>
                  <a:pt x="200209" y="506320"/>
                  <a:pt x="203737" y="502088"/>
                </a:cubicBezTo>
                <a:cubicBezTo>
                  <a:pt x="212438" y="491040"/>
                  <a:pt x="218553" y="478110"/>
                  <a:pt x="227960" y="468707"/>
                </a:cubicBezTo>
                <a:cubicBezTo>
                  <a:pt x="249596" y="469883"/>
                  <a:pt x="269585" y="470823"/>
                  <a:pt x="290751" y="471998"/>
                </a:cubicBezTo>
                <a:cubicBezTo>
                  <a:pt x="294043" y="477405"/>
                  <a:pt x="297336" y="483282"/>
                  <a:pt x="300628" y="489159"/>
                </a:cubicBezTo>
                <a:cubicBezTo>
                  <a:pt x="306037" y="498797"/>
                  <a:pt x="311211" y="508671"/>
                  <a:pt x="317091" y="518074"/>
                </a:cubicBezTo>
                <a:cubicBezTo>
                  <a:pt x="325322" y="531473"/>
                  <a:pt x="333788" y="534764"/>
                  <a:pt x="348134" y="530298"/>
                </a:cubicBezTo>
                <a:cubicBezTo>
                  <a:pt x="357541" y="527477"/>
                  <a:pt x="366947" y="524186"/>
                  <a:pt x="376119" y="520425"/>
                </a:cubicBezTo>
                <a:cubicBezTo>
                  <a:pt x="389524" y="515018"/>
                  <a:pt x="394933" y="505614"/>
                  <a:pt x="392817" y="491275"/>
                </a:cubicBezTo>
                <a:cubicBezTo>
                  <a:pt x="390935" y="477875"/>
                  <a:pt x="388113" y="464476"/>
                  <a:pt x="385761" y="451312"/>
                </a:cubicBezTo>
                <a:cubicBezTo>
                  <a:pt x="385056" y="446610"/>
                  <a:pt x="384821" y="441673"/>
                  <a:pt x="384586" y="438382"/>
                </a:cubicBezTo>
                <a:cubicBezTo>
                  <a:pt x="400577" y="424043"/>
                  <a:pt x="415158" y="410878"/>
                  <a:pt x="431620" y="396068"/>
                </a:cubicBezTo>
                <a:cubicBezTo>
                  <a:pt x="438911" y="397949"/>
                  <a:pt x="446671" y="400065"/>
                  <a:pt x="454432" y="402180"/>
                </a:cubicBezTo>
                <a:cubicBezTo>
                  <a:pt x="463369" y="404766"/>
                  <a:pt x="472070" y="407587"/>
                  <a:pt x="481007" y="409703"/>
                </a:cubicBezTo>
                <a:cubicBezTo>
                  <a:pt x="495353" y="413229"/>
                  <a:pt x="504995" y="408997"/>
                  <a:pt x="511815" y="396303"/>
                </a:cubicBezTo>
                <a:cubicBezTo>
                  <a:pt x="516518" y="386900"/>
                  <a:pt x="521222" y="377497"/>
                  <a:pt x="525220" y="367859"/>
                </a:cubicBezTo>
                <a:close/>
                <a:moveTo>
                  <a:pt x="226313" y="358456"/>
                </a:moveTo>
                <a:cubicBezTo>
                  <a:pt x="167990" y="330246"/>
                  <a:pt x="155291" y="264659"/>
                  <a:pt x="177632" y="220700"/>
                </a:cubicBezTo>
                <a:cubicBezTo>
                  <a:pt x="202090" y="167572"/>
                  <a:pt x="266998" y="148766"/>
                  <a:pt x="315444" y="171804"/>
                </a:cubicBezTo>
                <a:cubicBezTo>
                  <a:pt x="357305" y="191550"/>
                  <a:pt x="393052" y="248674"/>
                  <a:pt x="364125" y="309795"/>
                </a:cubicBezTo>
                <a:cubicBezTo>
                  <a:pt x="339432" y="361982"/>
                  <a:pt x="278287" y="383609"/>
                  <a:pt x="226313" y="358691"/>
                </a:cubicBezTo>
                <a:close/>
              </a:path>
            </a:pathLst>
          </a:custGeom>
          <a:solidFill>
            <a:schemeClr val="tx2">
              <a:lumMod val="65000"/>
            </a:schemeClr>
          </a:solidFill>
          <a:ln w="30564" cap="rnd">
            <a:solidFill>
              <a:srgbClr val="585858"/>
            </a:solidFill>
            <a:prstDash val="solid"/>
            <a:miter/>
          </a:ln>
        </p:spPr>
        <p:txBody>
          <a:bodyPr rtlCol="0" anchor="ctr"/>
          <a:lstStyle/>
          <a:p>
            <a:endParaRPr lang="en-US"/>
          </a:p>
        </p:txBody>
      </p:sp>
      <p:pic>
        <p:nvPicPr>
          <p:cNvPr id="4" name="Picture 3">
            <a:hlinkClick r:id="rId3"/>
            <a:extLst>
              <a:ext uri="{FF2B5EF4-FFF2-40B4-BE49-F238E27FC236}">
                <a16:creationId xmlns:a16="http://schemas.microsoft.com/office/drawing/2014/main" id="{45CAD33A-4CF8-6B70-712C-DCD0ADEF67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0812" y="5273044"/>
            <a:ext cx="1062553" cy="1502784"/>
          </a:xfrm>
          <a:prstGeom prst="rect">
            <a:avLst/>
          </a:prstGeom>
          <a:ln>
            <a:solidFill>
              <a:srgbClr val="002465"/>
            </a:solidFill>
          </a:ln>
        </p:spPr>
      </p:pic>
      <p:grpSp>
        <p:nvGrpSpPr>
          <p:cNvPr id="5" name="Graphic 4">
            <a:extLst>
              <a:ext uri="{FF2B5EF4-FFF2-40B4-BE49-F238E27FC236}">
                <a16:creationId xmlns:a16="http://schemas.microsoft.com/office/drawing/2014/main" id="{B7DFEBF9-E07F-DF79-442C-74A60198FF55}"/>
              </a:ext>
            </a:extLst>
          </p:cNvPr>
          <p:cNvGrpSpPr/>
          <p:nvPr/>
        </p:nvGrpSpPr>
        <p:grpSpPr>
          <a:xfrm rot="3928889">
            <a:off x="5600651" y="6015286"/>
            <a:ext cx="416812" cy="946355"/>
            <a:chOff x="9129274" y="2719113"/>
            <a:chExt cx="717139" cy="1386497"/>
          </a:xfrm>
          <a:solidFill>
            <a:srgbClr val="242B62"/>
          </a:solidFill>
        </p:grpSpPr>
        <p:grpSp>
          <p:nvGrpSpPr>
            <p:cNvPr id="6" name="Graphic 4">
              <a:extLst>
                <a:ext uri="{FF2B5EF4-FFF2-40B4-BE49-F238E27FC236}">
                  <a16:creationId xmlns:a16="http://schemas.microsoft.com/office/drawing/2014/main" id="{C8CD2749-D466-B1FE-893F-E5ADCEF56C9E}"/>
                </a:ext>
              </a:extLst>
            </p:cNvPr>
            <p:cNvGrpSpPr/>
            <p:nvPr/>
          </p:nvGrpSpPr>
          <p:grpSpPr>
            <a:xfrm>
              <a:off x="9159507" y="2719113"/>
              <a:ext cx="446280" cy="440141"/>
              <a:chOff x="9159507" y="2719113"/>
              <a:chExt cx="446280" cy="440141"/>
            </a:xfrm>
            <a:grpFill/>
          </p:grpSpPr>
          <p:sp>
            <p:nvSpPr>
              <p:cNvPr id="17" name="Freeform 21">
                <a:extLst>
                  <a:ext uri="{FF2B5EF4-FFF2-40B4-BE49-F238E27FC236}">
                    <a16:creationId xmlns:a16="http://schemas.microsoft.com/office/drawing/2014/main" id="{2820CF78-A735-5ADE-E18D-49C51C346F83}"/>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18" name="Freeform 22">
                <a:extLst>
                  <a:ext uri="{FF2B5EF4-FFF2-40B4-BE49-F238E27FC236}">
                    <a16:creationId xmlns:a16="http://schemas.microsoft.com/office/drawing/2014/main" id="{D1218936-AF8B-FB37-F9B0-2A68E6A9F62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7" name="Graphic 4">
              <a:extLst>
                <a:ext uri="{FF2B5EF4-FFF2-40B4-BE49-F238E27FC236}">
                  <a16:creationId xmlns:a16="http://schemas.microsoft.com/office/drawing/2014/main" id="{163B5584-480E-70F2-CAA5-AA29A897DE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67736BA5-85A6-2781-5C38-A9774391EE7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1" name="Freeform 15">
                <a:extLst>
                  <a:ext uri="{FF2B5EF4-FFF2-40B4-BE49-F238E27FC236}">
                    <a16:creationId xmlns:a16="http://schemas.microsoft.com/office/drawing/2014/main" id="{91F93B06-7DC9-25D2-DA5E-E79A0ECCCF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2" name="Freeform 16">
                <a:extLst>
                  <a:ext uri="{FF2B5EF4-FFF2-40B4-BE49-F238E27FC236}">
                    <a16:creationId xmlns:a16="http://schemas.microsoft.com/office/drawing/2014/main" id="{87E92320-5783-7A71-20F4-53EBF1CB656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3" name="Freeform 17">
                <a:extLst>
                  <a:ext uri="{FF2B5EF4-FFF2-40B4-BE49-F238E27FC236}">
                    <a16:creationId xmlns:a16="http://schemas.microsoft.com/office/drawing/2014/main" id="{AD13AE1E-5C00-740B-7DDE-5178CAC9066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14" name="Freeform 18">
                <a:extLst>
                  <a:ext uri="{FF2B5EF4-FFF2-40B4-BE49-F238E27FC236}">
                    <a16:creationId xmlns:a16="http://schemas.microsoft.com/office/drawing/2014/main" id="{B7643DBC-17D1-74CB-5463-610658BD554C}"/>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5" name="Freeform 19">
                <a:extLst>
                  <a:ext uri="{FF2B5EF4-FFF2-40B4-BE49-F238E27FC236}">
                    <a16:creationId xmlns:a16="http://schemas.microsoft.com/office/drawing/2014/main" id="{BE6148A9-A9D0-9B03-6118-A90D2DBE9C73}"/>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6" name="Freeform 20">
                <a:extLst>
                  <a:ext uri="{FF2B5EF4-FFF2-40B4-BE49-F238E27FC236}">
                    <a16:creationId xmlns:a16="http://schemas.microsoft.com/office/drawing/2014/main" id="{FE9703BB-A70D-94E9-8197-708B4A93DC33}"/>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19" name="TextBox 18">
            <a:extLst>
              <a:ext uri="{FF2B5EF4-FFF2-40B4-BE49-F238E27FC236}">
                <a16:creationId xmlns:a16="http://schemas.microsoft.com/office/drawing/2014/main" id="{263E4A36-E1B1-FE88-E413-31D233AC126F}"/>
              </a:ext>
            </a:extLst>
          </p:cNvPr>
          <p:cNvSpPr txBox="1"/>
          <p:nvPr/>
        </p:nvSpPr>
        <p:spPr>
          <a:xfrm>
            <a:off x="2017794" y="6291545"/>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Flere instruktioner findes her</a:t>
            </a:r>
          </a:p>
        </p:txBody>
      </p:sp>
    </p:spTree>
    <p:extLst>
      <p:ext uri="{BB962C8B-B14F-4D97-AF65-F5344CB8AC3E}">
        <p14:creationId xmlns:p14="http://schemas.microsoft.com/office/powerpoint/2010/main" val="3650281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D431-032E-D6F4-565B-1034F1EED00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B5A73D5-B135-C32A-B84B-7DB70CBF1BFC}"/>
              </a:ext>
            </a:extLst>
          </p:cNvPr>
          <p:cNvSpPr>
            <a:spLocks noGrp="1"/>
          </p:cNvSpPr>
          <p:nvPr>
            <p:ph type="body" sz="quarter" idx="15"/>
          </p:nvPr>
        </p:nvSpPr>
        <p:spPr>
          <a:xfrm>
            <a:off x="621278" y="899466"/>
            <a:ext cx="10013110" cy="697353"/>
          </a:xfrm>
        </p:spPr>
        <p:txBody>
          <a:bodyPr lIns="91440" tIns="45720" rIns="91440" bIns="45720" anchor="t">
            <a:normAutofit/>
          </a:bodyPr>
          <a:lstStyle/>
          <a:p>
            <a:r>
              <a:rPr lang="en-US" b="1" dirty="0" err="1"/>
              <a:t>Databeskyttelse</a:t>
            </a:r>
            <a:endParaRPr lang="en-IE" b="1" dirty="0" err="1"/>
          </a:p>
        </p:txBody>
      </p:sp>
      <p:sp>
        <p:nvSpPr>
          <p:cNvPr id="3" name="Text Placeholder 2">
            <a:extLst>
              <a:ext uri="{FF2B5EF4-FFF2-40B4-BE49-F238E27FC236}">
                <a16:creationId xmlns:a16="http://schemas.microsoft.com/office/drawing/2014/main" id="{00959792-4E1F-651E-70F8-8208AFBE07C4}"/>
              </a:ext>
            </a:extLst>
          </p:cNvPr>
          <p:cNvSpPr>
            <a:spLocks noGrp="1"/>
          </p:cNvSpPr>
          <p:nvPr>
            <p:ph type="body" sz="quarter" idx="17"/>
          </p:nvPr>
        </p:nvSpPr>
        <p:spPr>
          <a:xfrm>
            <a:off x="588243" y="1714278"/>
            <a:ext cx="6137414" cy="3999520"/>
          </a:xfrm>
        </p:spPr>
        <p:txBody>
          <a:bodyPr lIns="91440" tIns="45720" rIns="91440" bIns="45720" anchor="t">
            <a:noAutofit/>
          </a:bodyPr>
          <a:lstStyle/>
          <a:p>
            <a:pPr>
              <a:spcAft>
                <a:spcPts val="600"/>
              </a:spcAft>
            </a:pPr>
            <a:r>
              <a:rPr lang="en-US" dirty="0" err="1">
                <a:solidFill>
                  <a:srgbClr val="292668"/>
                </a:solidFill>
                <a:ea typeface="+mn-lt"/>
                <a:cs typeface="+mn-lt"/>
              </a:rPr>
              <a:t>Databeskyttelse</a:t>
            </a:r>
            <a:r>
              <a:rPr lang="en-US" dirty="0">
                <a:solidFill>
                  <a:srgbClr val="292668"/>
                </a:solidFill>
                <a:ea typeface="+mn-lt"/>
                <a:cs typeface="+mn-lt"/>
              </a:rPr>
              <a:t> handler om at </a:t>
            </a:r>
            <a:r>
              <a:rPr lang="en-US" dirty="0" err="1">
                <a:solidFill>
                  <a:srgbClr val="292668"/>
                </a:solidFill>
                <a:ea typeface="+mn-lt"/>
                <a:cs typeface="+mn-lt"/>
              </a:rPr>
              <a:t>sikre</a:t>
            </a:r>
            <a:r>
              <a:rPr lang="en-US" dirty="0">
                <a:solidFill>
                  <a:srgbClr val="292668"/>
                </a:solidFill>
                <a:ea typeface="+mn-lt"/>
                <a:cs typeface="+mn-lt"/>
              </a:rPr>
              <a:t>, at dine </a:t>
            </a:r>
            <a:r>
              <a:rPr lang="en-US" dirty="0" err="1">
                <a:solidFill>
                  <a:srgbClr val="292668"/>
                </a:solidFill>
                <a:ea typeface="+mn-lt"/>
                <a:cs typeface="+mn-lt"/>
              </a:rPr>
              <a:t>personlige</a:t>
            </a:r>
            <a:r>
              <a:rPr lang="en-US" dirty="0">
                <a:solidFill>
                  <a:srgbClr val="292668"/>
                </a:solidFill>
                <a:ea typeface="+mn-lt"/>
                <a:cs typeface="+mn-lt"/>
              </a:rPr>
              <a:t> </a:t>
            </a:r>
            <a:r>
              <a:rPr lang="en-US" dirty="0" err="1">
                <a:solidFill>
                  <a:srgbClr val="292668"/>
                </a:solidFill>
                <a:ea typeface="+mn-lt"/>
                <a:cs typeface="+mn-lt"/>
              </a:rPr>
              <a:t>oplysninger</a:t>
            </a:r>
            <a:r>
              <a:rPr lang="en-US" dirty="0">
                <a:solidFill>
                  <a:srgbClr val="292668"/>
                </a:solidFill>
                <a:ea typeface="+mn-lt"/>
                <a:cs typeface="+mn-lt"/>
              </a:rPr>
              <a:t> </a:t>
            </a:r>
            <a:r>
              <a:rPr lang="en-US" dirty="0" err="1">
                <a:solidFill>
                  <a:srgbClr val="292668"/>
                </a:solidFill>
                <a:ea typeface="+mn-lt"/>
                <a:cs typeface="+mn-lt"/>
              </a:rPr>
              <a:t>bliver</a:t>
            </a:r>
            <a:r>
              <a:rPr lang="en-US" dirty="0">
                <a:solidFill>
                  <a:srgbClr val="292668"/>
                </a:solidFill>
                <a:ea typeface="+mn-lt"/>
                <a:cs typeface="+mn-lt"/>
              </a:rPr>
              <a:t> </a:t>
            </a:r>
            <a:r>
              <a:rPr lang="en-US" dirty="0" err="1">
                <a:solidFill>
                  <a:srgbClr val="292668"/>
                </a:solidFill>
                <a:ea typeface="+mn-lt"/>
                <a:cs typeface="+mn-lt"/>
              </a:rPr>
              <a:t>behandlet</a:t>
            </a:r>
            <a:r>
              <a:rPr lang="en-US" dirty="0">
                <a:solidFill>
                  <a:srgbClr val="292668"/>
                </a:solidFill>
                <a:ea typeface="+mn-lt"/>
                <a:cs typeface="+mn-lt"/>
              </a:rPr>
              <a:t> </a:t>
            </a:r>
            <a:r>
              <a:rPr lang="en-US" dirty="0" err="1">
                <a:solidFill>
                  <a:srgbClr val="292668"/>
                </a:solidFill>
                <a:ea typeface="+mn-lt"/>
                <a:cs typeface="+mn-lt"/>
              </a:rPr>
              <a:t>sikkert</a:t>
            </a:r>
            <a:r>
              <a:rPr lang="en-US" dirty="0">
                <a:solidFill>
                  <a:srgbClr val="292668"/>
                </a:solidFill>
                <a:ea typeface="+mn-lt"/>
                <a:cs typeface="+mn-lt"/>
              </a:rPr>
              <a:t> </a:t>
            </a:r>
            <a:r>
              <a:rPr lang="en-US" dirty="0" err="1">
                <a:solidFill>
                  <a:srgbClr val="292668"/>
                </a:solidFill>
                <a:ea typeface="+mn-lt"/>
                <a:cs typeface="+mn-lt"/>
              </a:rPr>
              <a:t>og</a:t>
            </a:r>
            <a:r>
              <a:rPr lang="en-US" dirty="0">
                <a:solidFill>
                  <a:srgbClr val="292668"/>
                </a:solidFill>
                <a:ea typeface="+mn-lt"/>
                <a:cs typeface="+mn-lt"/>
              </a:rPr>
              <a:t> </a:t>
            </a:r>
            <a:r>
              <a:rPr lang="en-US" dirty="0" err="1">
                <a:solidFill>
                  <a:srgbClr val="292668"/>
                </a:solidFill>
                <a:ea typeface="+mn-lt"/>
                <a:cs typeface="+mn-lt"/>
              </a:rPr>
              <a:t>lovligt</a:t>
            </a:r>
            <a:r>
              <a:rPr lang="en-US" dirty="0">
                <a:solidFill>
                  <a:srgbClr val="292668"/>
                </a:solidFill>
                <a:ea typeface="+mn-lt"/>
                <a:cs typeface="+mn-lt"/>
              </a:rPr>
              <a:t>.</a:t>
            </a:r>
            <a:endParaRPr lang="da-DK" dirty="0">
              <a:solidFill>
                <a:srgbClr val="292668"/>
              </a:solidFill>
              <a:ea typeface="+mn-lt"/>
              <a:cs typeface="+mn-lt"/>
            </a:endParaRPr>
          </a:p>
          <a:p>
            <a:pPr>
              <a:spcAft>
                <a:spcPts val="600"/>
              </a:spcAft>
            </a:pPr>
            <a:endParaRPr lang="en-US" dirty="0"/>
          </a:p>
          <a:p>
            <a:pPr fontAlgn="base"/>
            <a:r>
              <a:rPr lang="en-US" b="1" dirty="0"/>
              <a:t>Hvad er data? </a:t>
            </a:r>
            <a:r>
              <a:rPr lang="en-US" dirty="0"/>
              <a:t> </a:t>
            </a:r>
            <a:r>
              <a:rPr lang="en-US" dirty="0" err="1"/>
              <a:t>Hver</a:t>
            </a:r>
            <a:r>
              <a:rPr lang="en-US" dirty="0"/>
              <a:t> gang du </a:t>
            </a:r>
            <a:r>
              <a:rPr lang="en-US" dirty="0" err="1"/>
              <a:t>bruger</a:t>
            </a:r>
            <a:r>
              <a:rPr lang="en-US" dirty="0"/>
              <a:t> </a:t>
            </a:r>
            <a:r>
              <a:rPr lang="en-US" dirty="0" err="1"/>
              <a:t>internettet</a:t>
            </a:r>
            <a:r>
              <a:rPr lang="en-US" dirty="0"/>
              <a:t>, </a:t>
            </a:r>
            <a:r>
              <a:rPr lang="en-US" dirty="0" err="1"/>
              <a:t>indsamler</a:t>
            </a:r>
            <a:r>
              <a:rPr lang="en-US" dirty="0"/>
              <a:t> </a:t>
            </a:r>
            <a:r>
              <a:rPr lang="en-US" dirty="0" err="1"/>
              <a:t>teknologivirksomheder</a:t>
            </a:r>
            <a:r>
              <a:rPr lang="en-US" dirty="0"/>
              <a:t> </a:t>
            </a:r>
            <a:r>
              <a:rPr lang="en-US" dirty="0" err="1"/>
              <a:t>oplysninger</a:t>
            </a:r>
            <a:r>
              <a:rPr lang="en-US" dirty="0"/>
              <a:t> om dig. Det er dine ...</a:t>
            </a:r>
            <a:r>
              <a:rPr lang="en-US" b="1" dirty="0"/>
              <a:t>personoplysninger</a:t>
            </a:r>
            <a:r>
              <a:rPr lang="en-US" dirty="0"/>
              <a:t>.</a:t>
            </a:r>
            <a:endParaRPr lang="en-US" b="1" dirty="0"/>
          </a:p>
          <a:p>
            <a:pPr fontAlgn="base"/>
            <a:endParaRPr lang="en-US" b="1" dirty="0"/>
          </a:p>
          <a:p>
            <a:pPr fontAlgn="base"/>
            <a:endParaRPr lang="en-US" sz="2000" b="1" dirty="0"/>
          </a:p>
          <a:p>
            <a:pPr fontAlgn="base"/>
            <a:r>
              <a:rPr lang="en-US" sz="2200" b="1" dirty="0" err="1"/>
              <a:t>Målet</a:t>
            </a:r>
            <a:r>
              <a:rPr lang="en-US" sz="2200" b="1" dirty="0"/>
              <a:t>: </a:t>
            </a:r>
            <a:r>
              <a:rPr lang="en-US" sz="2200" dirty="0"/>
              <a:t>At </a:t>
            </a:r>
            <a:r>
              <a:rPr lang="en-US" sz="2200" dirty="0" err="1"/>
              <a:t>sikre</a:t>
            </a:r>
            <a:r>
              <a:rPr lang="en-US" sz="2200" dirty="0"/>
              <a:t>, at </a:t>
            </a:r>
            <a:r>
              <a:rPr lang="en-US" sz="2200" dirty="0" err="1"/>
              <a:t>hvis</a:t>
            </a:r>
            <a:r>
              <a:rPr lang="en-US" sz="2200" dirty="0"/>
              <a:t> </a:t>
            </a:r>
            <a:r>
              <a:rPr lang="en-US" sz="2200" dirty="0" err="1"/>
              <a:t>en</a:t>
            </a:r>
            <a:r>
              <a:rPr lang="en-US" sz="2200" dirty="0"/>
              <a:t> </a:t>
            </a:r>
            <a:r>
              <a:rPr lang="en-US" sz="2200" i="1" dirty="0"/>
              <a:t>digital </a:t>
            </a:r>
            <a:r>
              <a:rPr lang="en-US" sz="2200" i="1" dirty="0" err="1"/>
              <a:t>tyv</a:t>
            </a:r>
            <a:r>
              <a:rPr lang="en-US" sz="2200" i="1" dirty="0"/>
              <a:t> </a:t>
            </a:r>
            <a:r>
              <a:rPr lang="en-US" sz="2200" dirty="0"/>
              <a:t>(hacker) </a:t>
            </a:r>
            <a:r>
              <a:rPr lang="en-US" sz="2200" dirty="0" err="1"/>
              <a:t>forsøger</a:t>
            </a:r>
            <a:r>
              <a:rPr lang="en-US" sz="2200" dirty="0"/>
              <a:t> at </a:t>
            </a:r>
            <a:r>
              <a:rPr lang="en-US" sz="2200" dirty="0" err="1"/>
              <a:t>bryde</a:t>
            </a:r>
            <a:r>
              <a:rPr lang="en-US" sz="2200" dirty="0"/>
              <a:t> </a:t>
            </a:r>
            <a:r>
              <a:rPr lang="en-US" sz="2200" dirty="0" err="1"/>
              <a:t>ind</a:t>
            </a:r>
            <a:r>
              <a:rPr lang="en-US" sz="2200" dirty="0"/>
              <a:t> </a:t>
            </a:r>
            <a:r>
              <a:rPr lang="en-US" sz="2200" dirty="0" err="1"/>
              <a:t>på</a:t>
            </a:r>
            <a:r>
              <a:rPr lang="en-US" sz="2200" dirty="0"/>
              <a:t> </a:t>
            </a:r>
            <a:r>
              <a:rPr lang="en-US" sz="2200" dirty="0" err="1"/>
              <a:t>en</a:t>
            </a:r>
            <a:r>
              <a:rPr lang="en-US" sz="2200" dirty="0"/>
              <a:t> </a:t>
            </a:r>
            <a:r>
              <a:rPr lang="en-US" sz="2200" dirty="0" err="1"/>
              <a:t>hjemmeside</a:t>
            </a:r>
            <a:r>
              <a:rPr lang="en-US" sz="2200" dirty="0"/>
              <a:t>, du </a:t>
            </a:r>
            <a:r>
              <a:rPr lang="en-US" sz="2200" dirty="0" err="1"/>
              <a:t>bruger</a:t>
            </a:r>
            <a:r>
              <a:rPr lang="en-US" sz="2200" dirty="0"/>
              <a:t>, </a:t>
            </a:r>
            <a:r>
              <a:rPr lang="en-US" sz="2200" dirty="0" err="1"/>
              <a:t>så</a:t>
            </a:r>
            <a:r>
              <a:rPr lang="en-US" sz="2200" dirty="0"/>
              <a:t> er dine </a:t>
            </a:r>
            <a:r>
              <a:rPr lang="en-US" sz="2200" dirty="0" err="1"/>
              <a:t>personlige</a:t>
            </a:r>
            <a:r>
              <a:rPr lang="en-US" sz="2200" dirty="0"/>
              <a:t> </a:t>
            </a:r>
            <a:r>
              <a:rPr lang="en-US" sz="2200" dirty="0" err="1"/>
              <a:t>oplysninger</a:t>
            </a:r>
            <a:r>
              <a:rPr lang="en-US" sz="2200" dirty="0"/>
              <a:t> </a:t>
            </a:r>
            <a:r>
              <a:rPr lang="en-US" sz="2200" dirty="0" err="1"/>
              <a:t>krypteret</a:t>
            </a:r>
            <a:r>
              <a:rPr lang="en-US" sz="2200" dirty="0"/>
              <a:t>, </a:t>
            </a:r>
            <a:r>
              <a:rPr lang="en-US" sz="2200" dirty="0" err="1"/>
              <a:t>så</a:t>
            </a:r>
            <a:r>
              <a:rPr lang="en-US" sz="2200" dirty="0"/>
              <a:t> de </a:t>
            </a:r>
            <a:r>
              <a:rPr lang="en-US" sz="2200" dirty="0" err="1"/>
              <a:t>ikke</a:t>
            </a:r>
            <a:r>
              <a:rPr lang="en-US" sz="2200" dirty="0"/>
              <a:t> </a:t>
            </a:r>
            <a:r>
              <a:rPr lang="en-US" sz="2200" dirty="0" err="1"/>
              <a:t>kan</a:t>
            </a:r>
            <a:r>
              <a:rPr lang="en-US" sz="2200" dirty="0"/>
              <a:t> </a:t>
            </a:r>
            <a:r>
              <a:rPr lang="en-US" sz="2200" dirty="0" err="1"/>
              <a:t>læses</a:t>
            </a:r>
            <a:r>
              <a:rPr lang="en-US" sz="2200" dirty="0"/>
              <a:t> (</a:t>
            </a:r>
            <a:r>
              <a:rPr lang="en-US" sz="2200" dirty="0" err="1"/>
              <a:t>og</a:t>
            </a:r>
            <a:r>
              <a:rPr lang="en-US" sz="2200" dirty="0"/>
              <a:t> </a:t>
            </a:r>
            <a:r>
              <a:rPr lang="en-US" sz="2200" dirty="0" err="1"/>
              <a:t>dermed</a:t>
            </a:r>
            <a:r>
              <a:rPr lang="en-US" sz="2200" dirty="0"/>
              <a:t> </a:t>
            </a:r>
            <a:r>
              <a:rPr lang="en-US" sz="2200" dirty="0" err="1"/>
              <a:t>stjæles</a:t>
            </a:r>
            <a:r>
              <a:rPr lang="en-US" sz="2200" dirty="0"/>
              <a:t>).</a:t>
            </a:r>
            <a:endParaRPr lang="en-US" sz="2200" dirty="0">
              <a:ea typeface="Calibri"/>
              <a:cs typeface="Calibri"/>
            </a:endParaRPr>
          </a:p>
          <a:p>
            <a:pPr>
              <a:spcAft>
                <a:spcPts val="600"/>
              </a:spcAft>
            </a:pPr>
            <a:endParaRPr lang="en-IE" dirty="0"/>
          </a:p>
        </p:txBody>
      </p:sp>
      <p:pic>
        <p:nvPicPr>
          <p:cNvPr id="5122" name="Picture 2">
            <a:extLst>
              <a:ext uri="{FF2B5EF4-FFF2-40B4-BE49-F238E27FC236}">
                <a16:creationId xmlns:a16="http://schemas.microsoft.com/office/drawing/2014/main" id="{55BDE4C2-3473-22D2-CE78-2BE29ED5281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483" r="222" b="-1"/>
          <a:stretch>
            <a:fillRect/>
          </a:stretch>
        </p:blipFill>
        <p:spPr bwMode="auto">
          <a:xfrm>
            <a:off x="6727564" y="1009985"/>
            <a:ext cx="4197110" cy="51592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Diagonal Corners Rounded 3">
            <a:extLst>
              <a:ext uri="{FF2B5EF4-FFF2-40B4-BE49-F238E27FC236}">
                <a16:creationId xmlns:a16="http://schemas.microsoft.com/office/drawing/2014/main" id="{4241B166-F62E-0EA8-D758-3C235BC1038F}"/>
              </a:ext>
            </a:extLst>
          </p:cNvPr>
          <p:cNvSpPr/>
          <p:nvPr/>
        </p:nvSpPr>
        <p:spPr>
          <a:xfrm>
            <a:off x="7584259" y="1512578"/>
            <a:ext cx="2752627" cy="697353"/>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400" b="1" dirty="0">
                <a:solidFill>
                  <a:srgbClr val="292668"/>
                </a:solidFill>
              </a:rPr>
              <a:t>Personoplysninger</a:t>
            </a:r>
          </a:p>
        </p:txBody>
      </p:sp>
      <p:cxnSp>
        <p:nvCxnSpPr>
          <p:cNvPr id="6" name="Straight Arrow Connector 5">
            <a:extLst>
              <a:ext uri="{FF2B5EF4-FFF2-40B4-BE49-F238E27FC236}">
                <a16:creationId xmlns:a16="http://schemas.microsoft.com/office/drawing/2014/main" id="{EDD674AE-B558-5C1F-3E35-AFFB64E52169}"/>
              </a:ext>
            </a:extLst>
          </p:cNvPr>
          <p:cNvCxnSpPr>
            <a:cxnSpLocks/>
          </p:cNvCxnSpPr>
          <p:nvPr/>
        </p:nvCxnSpPr>
        <p:spPr>
          <a:xfrm flipH="1">
            <a:off x="7218002" y="2215344"/>
            <a:ext cx="529320" cy="1689736"/>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28F432D-2A8D-91A7-1731-7D80D9C11CFF}"/>
              </a:ext>
            </a:extLst>
          </p:cNvPr>
          <p:cNvCxnSpPr>
            <a:cxnSpLocks/>
          </p:cNvCxnSpPr>
          <p:nvPr/>
        </p:nvCxnSpPr>
        <p:spPr>
          <a:xfrm>
            <a:off x="9888718" y="2215344"/>
            <a:ext cx="167369" cy="770673"/>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Diagonal Corners Rounded 11">
            <a:extLst>
              <a:ext uri="{FF2B5EF4-FFF2-40B4-BE49-F238E27FC236}">
                <a16:creationId xmlns:a16="http://schemas.microsoft.com/office/drawing/2014/main" id="{0CA63B6E-A3F4-DFAD-AB3F-4A8DD9CF404D}"/>
              </a:ext>
            </a:extLst>
          </p:cNvPr>
          <p:cNvSpPr/>
          <p:nvPr/>
        </p:nvSpPr>
        <p:spPr>
          <a:xfrm>
            <a:off x="6673680" y="4047905"/>
            <a:ext cx="1970699" cy="12003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E" b="1" dirty="0">
                <a:solidFill>
                  <a:srgbClr val="292668"/>
                </a:solidFill>
              </a:rPr>
              <a:t>Hvad du deler</a:t>
            </a:r>
            <a:r>
              <a:rPr lang="en-IE" dirty="0">
                <a:solidFill>
                  <a:srgbClr val="292668"/>
                </a:solidFill>
              </a:rPr>
              <a:t>:</a:t>
            </a:r>
          </a:p>
          <a:p>
            <a:r>
              <a:rPr lang="en-IE" dirty="0">
                <a:solidFill>
                  <a:srgbClr val="292668"/>
                </a:solidFill>
              </a:rPr>
              <a:t>Dit navn</a:t>
            </a:r>
          </a:p>
          <a:p>
            <a:r>
              <a:rPr lang="en-IE" dirty="0">
                <a:solidFill>
                  <a:srgbClr val="292668"/>
                </a:solidFill>
              </a:rPr>
              <a:t>Din e-mail</a:t>
            </a:r>
          </a:p>
          <a:p>
            <a:r>
              <a:rPr lang="en-IE" dirty="0">
                <a:solidFill>
                  <a:srgbClr val="292668"/>
                </a:solidFill>
              </a:rPr>
              <a:t>Din fødselsdag</a:t>
            </a:r>
          </a:p>
        </p:txBody>
      </p:sp>
      <p:sp>
        <p:nvSpPr>
          <p:cNvPr id="13" name="Rectangle: Diagonal Corners Rounded 12">
            <a:extLst>
              <a:ext uri="{FF2B5EF4-FFF2-40B4-BE49-F238E27FC236}">
                <a16:creationId xmlns:a16="http://schemas.microsoft.com/office/drawing/2014/main" id="{AA3BBA26-85E7-D600-0DFA-74F97B8039BE}"/>
              </a:ext>
            </a:extLst>
          </p:cNvPr>
          <p:cNvSpPr/>
          <p:nvPr/>
        </p:nvSpPr>
        <p:spPr>
          <a:xfrm>
            <a:off x="9499077" y="2849449"/>
            <a:ext cx="2138015" cy="14035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IE" b="1" dirty="0">
                <a:solidFill>
                  <a:srgbClr val="292668"/>
                </a:solidFill>
              </a:rPr>
              <a:t>Hvad de ser</a:t>
            </a:r>
            <a:r>
              <a:rPr lang="en-IE" dirty="0">
                <a:solidFill>
                  <a:srgbClr val="292668"/>
                </a:solidFill>
              </a:rPr>
              <a:t>:</a:t>
            </a:r>
            <a:endParaRPr lang="da-DK"/>
          </a:p>
          <a:p>
            <a:r>
              <a:rPr lang="en-IE" dirty="0">
                <a:solidFill>
                  <a:srgbClr val="292668"/>
                </a:solidFill>
              </a:rPr>
              <a:t>Websteder, du besøger</a:t>
            </a:r>
            <a:endParaRPr lang="en-IE" dirty="0">
              <a:solidFill>
                <a:srgbClr val="292668"/>
              </a:solidFill>
              <a:ea typeface="Calibri" panose="020F0502020204030204"/>
              <a:cs typeface="Calibri" panose="020F0502020204030204"/>
            </a:endParaRPr>
          </a:p>
          <a:p>
            <a:r>
              <a:rPr lang="en-IE" dirty="0">
                <a:solidFill>
                  <a:srgbClr val="292668"/>
                </a:solidFill>
              </a:rPr>
              <a:t>Hvad du køber</a:t>
            </a:r>
            <a:endParaRPr lang="en-IE" dirty="0">
              <a:solidFill>
                <a:srgbClr val="292668"/>
              </a:solidFill>
              <a:ea typeface="Calibri" panose="020F0502020204030204"/>
              <a:cs typeface="Calibri" panose="020F0502020204030204"/>
            </a:endParaRPr>
          </a:p>
          <a:p>
            <a:r>
              <a:rPr lang="en-IE" dirty="0">
                <a:solidFill>
                  <a:srgbClr val="292668"/>
                </a:solidFill>
              </a:rPr>
              <a:t>Ting, du klikker på</a:t>
            </a:r>
            <a:endParaRPr lang="en-IE" dirty="0">
              <a:solidFill>
                <a:srgbClr val="292668"/>
              </a:solidFill>
              <a:ea typeface="Calibri" panose="020F0502020204030204"/>
              <a:cs typeface="Calibri" panose="020F0502020204030204"/>
            </a:endParaRPr>
          </a:p>
        </p:txBody>
      </p:sp>
    </p:spTree>
    <p:extLst>
      <p:ext uri="{BB962C8B-B14F-4D97-AF65-F5344CB8AC3E}">
        <p14:creationId xmlns:p14="http://schemas.microsoft.com/office/powerpoint/2010/main" val="810944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C7821-03C4-0144-C30D-7C89EF9851B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6DC6BB-EE4F-9666-02B0-7DCF295F3884}"/>
              </a:ext>
            </a:extLst>
          </p:cNvPr>
          <p:cNvSpPr>
            <a:spLocks noGrp="1"/>
          </p:cNvSpPr>
          <p:nvPr>
            <p:ph type="body" sz="quarter" idx="15"/>
          </p:nvPr>
        </p:nvSpPr>
        <p:spPr>
          <a:xfrm>
            <a:off x="882535" y="456780"/>
            <a:ext cx="10013110" cy="697353"/>
          </a:xfrm>
        </p:spPr>
        <p:txBody>
          <a:bodyPr>
            <a:normAutofit fontScale="85000" lnSpcReduction="10000"/>
          </a:bodyPr>
          <a:lstStyle/>
          <a:p>
            <a:r>
              <a:rPr lang="en-US" b="1" dirty="0"/>
              <a:t>Databeskyttelse: Beskyttelse af dine digitale dokumenter</a:t>
            </a:r>
            <a:endParaRPr lang="en-IE" b="1" dirty="0"/>
          </a:p>
        </p:txBody>
      </p:sp>
      <p:sp>
        <p:nvSpPr>
          <p:cNvPr id="3" name="Text Placeholder 2">
            <a:extLst>
              <a:ext uri="{FF2B5EF4-FFF2-40B4-BE49-F238E27FC236}">
                <a16:creationId xmlns:a16="http://schemas.microsoft.com/office/drawing/2014/main" id="{2D01C164-7524-4EC8-0F70-FF0AB5949DBD}"/>
              </a:ext>
            </a:extLst>
          </p:cNvPr>
          <p:cNvSpPr>
            <a:spLocks noGrp="1"/>
          </p:cNvSpPr>
          <p:nvPr>
            <p:ph type="body" sz="quarter" idx="17"/>
          </p:nvPr>
        </p:nvSpPr>
        <p:spPr>
          <a:xfrm>
            <a:off x="450357" y="1561877"/>
            <a:ext cx="7730516" cy="3977749"/>
          </a:xfrm>
        </p:spPr>
        <p:txBody>
          <a:bodyPr lIns="91440" tIns="45720" rIns="91440" bIns="45720" anchor="t">
            <a:noAutofit/>
          </a:bodyPr>
          <a:lstStyle/>
          <a:p>
            <a:pPr>
              <a:spcAft>
                <a:spcPts val="600"/>
              </a:spcAft>
            </a:pPr>
            <a:r>
              <a:rPr lang="en-US" b="1" dirty="0"/>
              <a:t>Nogle TIPS til bedre databeskyttelse:</a:t>
            </a:r>
          </a:p>
          <a:p>
            <a:pPr marL="342900" indent="-342900">
              <a:spcAft>
                <a:spcPts val="600"/>
              </a:spcAft>
              <a:buFont typeface="Arial" panose="020B0604020202020204" pitchFamily="34" charset="0"/>
              <a:buChar char="•"/>
            </a:pPr>
            <a:r>
              <a:rPr lang="en-US" b="1" dirty="0"/>
              <a:t>Faren ved offentlige Wi-Fi-netværk: </a:t>
            </a:r>
            <a:r>
              <a:rPr lang="en-US" dirty="0"/>
              <a:t>At bruge </a:t>
            </a:r>
            <a:r>
              <a:rPr lang="en-US" i="1" dirty="0"/>
              <a:t>gratis Wi-Fi i lufthavne eller på caféer </a:t>
            </a:r>
            <a:r>
              <a:rPr lang="en-US" dirty="0"/>
              <a:t>til bankforretninger er som at tale om din økonomi i en overfyldt elevator. Den bedste fremgangsmåde er at vente, indtil du er på et pålideligt hjemmenetværk.</a:t>
            </a:r>
          </a:p>
          <a:p>
            <a:pPr marL="342900" indent="-342900">
              <a:spcAft>
                <a:spcPts val="600"/>
              </a:spcAft>
              <a:buFont typeface="Arial" panose="020B0604020202020204" pitchFamily="34" charset="0"/>
              <a:buChar char="•"/>
            </a:pPr>
            <a:r>
              <a:rPr lang="en-US" b="1" dirty="0"/>
              <a:t>Myten om opdateringer: </a:t>
            </a:r>
            <a:r>
              <a:rPr lang="en-US" dirty="0"/>
              <a:t>Mange mennesker klikker på "</a:t>
            </a:r>
            <a:r>
              <a:rPr lang="en-US" b="1" i="1" dirty="0"/>
              <a:t>Mind mig senere" </a:t>
            </a:r>
            <a:r>
              <a:rPr lang="en-US" dirty="0"/>
              <a:t>ved softwareopdateringer, fordi de frygter, at det vil ændre deres layout. </a:t>
            </a:r>
          </a:p>
          <a:p>
            <a:pPr>
              <a:spcAft>
                <a:spcPts val="600"/>
              </a:spcAft>
            </a:pPr>
            <a:r>
              <a:rPr lang="en-US" dirty="0"/>
              <a:t>     </a:t>
            </a:r>
            <a:r>
              <a:rPr lang="en-US" dirty="0" err="1"/>
              <a:t>Opdateringer</a:t>
            </a:r>
            <a:r>
              <a:rPr lang="en-US" dirty="0"/>
              <a:t> er </a:t>
            </a:r>
            <a:r>
              <a:rPr lang="en-US" dirty="0" err="1"/>
              <a:t>imidlertid</a:t>
            </a:r>
            <a:r>
              <a:rPr lang="en-US" dirty="0"/>
              <a:t> </a:t>
            </a:r>
            <a:r>
              <a:rPr lang="en-US" dirty="0" err="1"/>
              <a:t>faktisk</a:t>
            </a:r>
            <a:r>
              <a:rPr lang="en-US" dirty="0"/>
              <a:t> </a:t>
            </a:r>
            <a:r>
              <a:rPr lang="en-US" i="1" dirty="0" err="1"/>
              <a:t>digitale</a:t>
            </a:r>
            <a:r>
              <a:rPr lang="en-US" i="1" dirty="0"/>
              <a:t> plaster</a:t>
            </a:r>
            <a:r>
              <a:rPr lang="en-US" dirty="0"/>
              <a:t>, der</a:t>
            </a:r>
            <a:endParaRPr lang="en-US" dirty="0">
              <a:ea typeface="Calibri"/>
              <a:cs typeface="Calibri"/>
            </a:endParaRPr>
          </a:p>
          <a:p>
            <a:pPr>
              <a:spcAft>
                <a:spcPts val="600"/>
              </a:spcAft>
            </a:pPr>
            <a:r>
              <a:rPr lang="en-US" dirty="0"/>
              <a:t>     </a:t>
            </a:r>
            <a:r>
              <a:rPr lang="en-US" dirty="0" err="1"/>
              <a:t>lukker</a:t>
            </a:r>
            <a:r>
              <a:rPr lang="en-US" dirty="0"/>
              <a:t> de huller, </a:t>
            </a:r>
            <a:r>
              <a:rPr lang="en-US" dirty="0" err="1"/>
              <a:t>som</a:t>
            </a:r>
            <a:r>
              <a:rPr lang="en-US" dirty="0"/>
              <a:t> </a:t>
            </a:r>
            <a:r>
              <a:rPr lang="en-US" dirty="0" err="1"/>
              <a:t>hackere</a:t>
            </a:r>
            <a:r>
              <a:rPr lang="en-US" dirty="0"/>
              <a:t> </a:t>
            </a:r>
            <a:r>
              <a:rPr lang="en-US" dirty="0" err="1"/>
              <a:t>udnytter</a:t>
            </a:r>
            <a:r>
              <a:rPr lang="en-US" dirty="0"/>
              <a:t> </a:t>
            </a:r>
            <a:r>
              <a:rPr lang="en-US" dirty="0" err="1"/>
              <a:t>til</a:t>
            </a:r>
            <a:r>
              <a:rPr lang="en-US" dirty="0"/>
              <a:t> at </a:t>
            </a:r>
            <a:r>
              <a:rPr lang="en-US" dirty="0" err="1"/>
              <a:t>trænge</a:t>
            </a:r>
            <a:r>
              <a:rPr lang="en-US" dirty="0"/>
              <a:t> ind.</a:t>
            </a:r>
            <a:endParaRPr lang="en-US" dirty="0">
              <a:ea typeface="Calibri" panose="020F0502020204030204"/>
              <a:cs typeface="Calibri" panose="020F0502020204030204"/>
            </a:endParaRPr>
          </a:p>
          <a:p>
            <a:pPr marL="342900" indent="-342900">
              <a:spcAft>
                <a:spcPts val="600"/>
              </a:spcAft>
              <a:buFont typeface="Arial" panose="020B0604020202020204" pitchFamily="34" charset="0"/>
              <a:buChar char="•"/>
            </a:pPr>
            <a:r>
              <a:rPr lang="en-US" b="1" dirty="0"/>
              <a:t>Enhedslåsning: </a:t>
            </a:r>
            <a:r>
              <a:rPr lang="en-US" dirty="0"/>
              <a:t>Sørg for, at din tablet eller telefon kræver en PIN-kode, fingeraftryk eller ansigtsgenkendelse for at kunne åbnes.</a:t>
            </a:r>
            <a:endParaRPr lang="en-IE" dirty="0"/>
          </a:p>
        </p:txBody>
      </p:sp>
      <p:pic>
        <p:nvPicPr>
          <p:cNvPr id="5122" name="Picture 2" descr="Transparent padlock">
            <a:extLst>
              <a:ext uri="{FF2B5EF4-FFF2-40B4-BE49-F238E27FC236}">
                <a16:creationId xmlns:a16="http://schemas.microsoft.com/office/drawing/2014/main" id="{84766F1A-C779-FED5-2C1D-4269A611A57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357"/>
          <a:stretch>
            <a:fillRect/>
          </a:stretch>
        </p:blipFill>
        <p:spPr bwMode="auto">
          <a:xfrm>
            <a:off x="8313576" y="1713183"/>
            <a:ext cx="3067283" cy="39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052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69521-0AD1-4ADC-70C5-26AF88CBD5A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88F49AB-78C9-AE33-24F3-5AE83DEE25A0}"/>
              </a:ext>
            </a:extLst>
          </p:cNvPr>
          <p:cNvSpPr>
            <a:spLocks noGrp="1"/>
          </p:cNvSpPr>
          <p:nvPr>
            <p:ph type="body" sz="quarter" idx="15"/>
          </p:nvPr>
        </p:nvSpPr>
        <p:spPr>
          <a:xfrm>
            <a:off x="1628756" y="327130"/>
            <a:ext cx="9786731" cy="697353"/>
          </a:xfrm>
          <a:prstGeom prst="rect">
            <a:avLst/>
          </a:prstGeom>
        </p:spPr>
        <p:txBody>
          <a:bodyPr/>
          <a:lstStyle/>
          <a:p>
            <a:r>
              <a:rPr lang="en-US" b="1" dirty="0"/>
              <a:t>Tag kontrollen</a:t>
            </a:r>
          </a:p>
        </p:txBody>
      </p:sp>
      <p:sp>
        <p:nvSpPr>
          <p:cNvPr id="12" name="Text Placeholder 11">
            <a:extLst>
              <a:ext uri="{FF2B5EF4-FFF2-40B4-BE49-F238E27FC236}">
                <a16:creationId xmlns:a16="http://schemas.microsoft.com/office/drawing/2014/main" id="{B841A4FC-CC65-CBBB-8486-F4F0B911D509}"/>
              </a:ext>
            </a:extLst>
          </p:cNvPr>
          <p:cNvSpPr>
            <a:spLocks noGrp="1"/>
          </p:cNvSpPr>
          <p:nvPr>
            <p:ph type="body" sz="quarter" idx="16"/>
          </p:nvPr>
        </p:nvSpPr>
        <p:spPr>
          <a:xfrm>
            <a:off x="1630798" y="1161845"/>
            <a:ext cx="8934060" cy="1868012"/>
          </a:xfrm>
          <a:prstGeom prst="rect">
            <a:avLst/>
          </a:prstGeom>
        </p:spPr>
        <p:txBody>
          <a:bodyPr lIns="91440" tIns="45720" rIns="91440" bIns="45720" anchor="t">
            <a:noAutofit/>
          </a:bodyPr>
          <a:lstStyle/>
          <a:p>
            <a:r>
              <a:rPr lang="en-US" dirty="0"/>
              <a:t>At sikre dit digitale liv er ligesom at låse hoveddøren og trække gardinerne for. </a:t>
            </a:r>
            <a:endParaRPr lang="da-DK"/>
          </a:p>
          <a:p>
            <a:r>
              <a:rPr lang="en-US" dirty="0"/>
              <a:t>Ved at </a:t>
            </a:r>
            <a:r>
              <a:rPr lang="en-US" dirty="0" err="1"/>
              <a:t>skifte</a:t>
            </a:r>
            <a:r>
              <a:rPr lang="en-US" dirty="0"/>
              <a:t> </a:t>
            </a:r>
            <a:r>
              <a:rPr lang="en-US" dirty="0" err="1"/>
              <a:t>til</a:t>
            </a:r>
            <a:r>
              <a:rPr lang="en-US" dirty="0"/>
              <a:t> </a:t>
            </a:r>
            <a:r>
              <a:rPr lang="en-US" b="1" dirty="0" err="1"/>
              <a:t>adgangskoder</a:t>
            </a:r>
            <a:r>
              <a:rPr lang="en-US" b="1" dirty="0"/>
              <a:t> </a:t>
            </a:r>
            <a:r>
              <a:rPr lang="en-US" dirty="0" err="1"/>
              <a:t>har</a:t>
            </a:r>
            <a:r>
              <a:rPr lang="en-US" dirty="0"/>
              <a:t> du </a:t>
            </a:r>
            <a:r>
              <a:rPr lang="en-US" dirty="0" err="1"/>
              <a:t>gjort</a:t>
            </a:r>
            <a:r>
              <a:rPr lang="en-US" dirty="0"/>
              <a:t> dine </a:t>
            </a:r>
            <a:r>
              <a:rPr lang="en-US" b="1" i="1" dirty="0"/>
              <a:t>digitale låse </a:t>
            </a:r>
            <a:r>
              <a:rPr lang="en-US" dirty="0"/>
              <a:t>meget stærkere. </a:t>
            </a:r>
            <a:endParaRPr lang="en-US"/>
          </a:p>
          <a:p>
            <a:r>
              <a:rPr lang="en-US" dirty="0"/>
              <a:t>Ved at </a:t>
            </a:r>
            <a:r>
              <a:rPr lang="en-US" dirty="0" err="1"/>
              <a:t>justere</a:t>
            </a:r>
            <a:r>
              <a:rPr lang="en-US" dirty="0"/>
              <a:t> dine </a:t>
            </a:r>
            <a:r>
              <a:rPr lang="en-US" b="1" dirty="0" err="1"/>
              <a:t>privatlivsindstillinger</a:t>
            </a:r>
            <a:r>
              <a:rPr lang="en-US" b="1" dirty="0"/>
              <a:t> </a:t>
            </a:r>
            <a:r>
              <a:rPr lang="en-US" dirty="0" err="1"/>
              <a:t>har</a:t>
            </a:r>
            <a:r>
              <a:rPr lang="en-US" dirty="0"/>
              <a:t> du bestemt præcis, hvem der har adgang til din digitale stue. Disse enkle vaner er grundlaget for en sikker (databeskyttet) onlineoplevelse.</a:t>
            </a:r>
            <a:endParaRPr lang="en-US" dirty="0">
              <a:ea typeface="Calibri"/>
              <a:cs typeface="Calibri"/>
            </a:endParaRPr>
          </a:p>
        </p:txBody>
      </p:sp>
      <p:sp>
        <p:nvSpPr>
          <p:cNvPr id="15" name="Rectangle 14">
            <a:extLst>
              <a:ext uri="{FF2B5EF4-FFF2-40B4-BE49-F238E27FC236}">
                <a16:creationId xmlns:a16="http://schemas.microsoft.com/office/drawing/2014/main" id="{6CE92371-F652-C8B1-628C-458EF7E47EC3}"/>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11A023A-FC4C-8FAD-FFF6-F36A18A93E6C}"/>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484194CA-89D9-322D-31D5-E33A2D8524D3}"/>
              </a:ext>
            </a:extLst>
          </p:cNvPr>
          <p:cNvSpPr>
            <a:spLocks noGrp="1"/>
          </p:cNvSpPr>
          <p:nvPr>
            <p:ph type="pic" sz="quarter" idx="10"/>
          </p:nvPr>
        </p:nvSpPr>
        <p:spPr>
          <a:solidFill>
            <a:srgbClr val="CA7BB3"/>
          </a:solidFill>
        </p:spPr>
        <p:txBody>
          <a:bodyPr/>
          <a:lstStyle/>
          <a:p>
            <a:endParaRPr lang="en-IE"/>
          </a:p>
        </p:txBody>
      </p:sp>
      <p:graphicFrame>
        <p:nvGraphicFramePr>
          <p:cNvPr id="4" name="Table 3">
            <a:extLst>
              <a:ext uri="{FF2B5EF4-FFF2-40B4-BE49-F238E27FC236}">
                <a16:creationId xmlns:a16="http://schemas.microsoft.com/office/drawing/2014/main" id="{07835FF5-12D6-7828-69E2-B66CC1052B6F}"/>
              </a:ext>
            </a:extLst>
          </p:cNvPr>
          <p:cNvGraphicFramePr>
            <a:graphicFrameLocks noGrp="1"/>
          </p:cNvGraphicFramePr>
          <p:nvPr>
            <p:extLst>
              <p:ext uri="{D42A27DB-BD31-4B8C-83A1-F6EECF244321}">
                <p14:modId xmlns:p14="http://schemas.microsoft.com/office/powerpoint/2010/main" val="3794885821"/>
              </p:ext>
            </p:extLst>
          </p:nvPr>
        </p:nvGraphicFramePr>
        <p:xfrm>
          <a:off x="426372" y="4304468"/>
          <a:ext cx="10515600" cy="2052320"/>
        </p:xfrm>
        <a:graphic>
          <a:graphicData uri="http://schemas.openxmlformats.org/drawingml/2006/table">
            <a:tbl>
              <a:tblPr/>
              <a:tblGrid>
                <a:gridCol w="3505200">
                  <a:extLst>
                    <a:ext uri="{9D8B030D-6E8A-4147-A177-3AD203B41FA5}">
                      <a16:colId xmlns:a16="http://schemas.microsoft.com/office/drawing/2014/main" val="3993707640"/>
                    </a:ext>
                  </a:extLst>
                </a:gridCol>
                <a:gridCol w="2858527">
                  <a:extLst>
                    <a:ext uri="{9D8B030D-6E8A-4147-A177-3AD203B41FA5}">
                      <a16:colId xmlns:a16="http://schemas.microsoft.com/office/drawing/2014/main" val="479888894"/>
                    </a:ext>
                  </a:extLst>
                </a:gridCol>
                <a:gridCol w="4151873">
                  <a:extLst>
                    <a:ext uri="{9D8B030D-6E8A-4147-A177-3AD203B41FA5}">
                      <a16:colId xmlns:a16="http://schemas.microsoft.com/office/drawing/2014/main" val="3614541639"/>
                    </a:ext>
                  </a:extLst>
                </a:gridCol>
              </a:tblGrid>
              <a:tr h="0">
                <a:tc>
                  <a:txBody>
                    <a:bodyPr/>
                    <a:lstStyle/>
                    <a:p>
                      <a:pPr rtl="0">
                        <a:buNone/>
                      </a:pPr>
                      <a:r>
                        <a:rPr lang="en-IE" b="1">
                          <a:solidFill>
                            <a:srgbClr val="292668"/>
                          </a:solidFill>
                          <a:effectLst/>
                          <a:latin typeface="Google Sans Text"/>
                        </a:rPr>
                        <a:t>Den fysiske verden</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a:solidFill>
                            <a:srgbClr val="292668"/>
                          </a:solidFill>
                          <a:effectLst/>
                          <a:latin typeface="Google Sans Text"/>
                        </a:rPr>
                        <a:t>Den digitale verden</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dirty="0">
                          <a:solidFill>
                            <a:srgbClr val="292668"/>
                          </a:solidFill>
                          <a:effectLst/>
                          <a:latin typeface="Google Sans Text"/>
                        </a:rPr>
                        <a:t>Hvad det beskytter</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extLst>
                  <a:ext uri="{0D108BD9-81ED-4DB2-BD59-A6C34878D82A}">
                    <a16:rowId xmlns:a16="http://schemas.microsoft.com/office/drawing/2014/main" val="3607089277"/>
                  </a:ext>
                </a:extLst>
              </a:tr>
              <a:tr h="0">
                <a:tc>
                  <a:txBody>
                    <a:bodyPr/>
                    <a:lstStyle/>
                    <a:p>
                      <a:pPr rtl="0">
                        <a:buNone/>
                      </a:pPr>
                      <a:r>
                        <a:rPr lang="en-IE" b="1">
                          <a:solidFill>
                            <a:srgbClr val="292668"/>
                          </a:solidFill>
                          <a:effectLst/>
                          <a:latin typeface="Google Sans Text"/>
                        </a:rPr>
                        <a:t>Hoveddørsnøgle</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Adgangskode</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dirty="0">
                          <a:solidFill>
                            <a:srgbClr val="292668"/>
                          </a:solidFill>
                          <a:effectLst/>
                          <a:latin typeface="Google Sans Text"/>
                        </a:rPr>
                        <a:t>Din "adgang" (login)</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4255996609"/>
                  </a:ext>
                </a:extLst>
              </a:tr>
              <a:tr h="0">
                <a:tc>
                  <a:txBody>
                    <a:bodyPr/>
                    <a:lstStyle/>
                    <a:p>
                      <a:pPr rtl="0">
                        <a:buNone/>
                      </a:pPr>
                      <a:r>
                        <a:rPr lang="en-IE" b="1" dirty="0">
                          <a:solidFill>
                            <a:srgbClr val="292668"/>
                          </a:solidFill>
                          <a:effectLst/>
                          <a:latin typeface="Google Sans Text"/>
                        </a:rPr>
                        <a:t>Gardiner</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Privatlivsindstillinger</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a:solidFill>
                            <a:srgbClr val="292668"/>
                          </a:solidFill>
                          <a:effectLst/>
                          <a:latin typeface="Google Sans Text"/>
                        </a:rPr>
                        <a:t>Din "synlighed" (hvem der kan se dine indlæg)</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427813562"/>
                  </a:ext>
                </a:extLst>
              </a:tr>
              <a:tr h="0">
                <a:tc>
                  <a:txBody>
                    <a:bodyPr/>
                    <a:lstStyle/>
                    <a:p>
                      <a:pPr rtl="0">
                        <a:buNone/>
                      </a:pPr>
                      <a:r>
                        <a:rPr lang="en-IE" b="1">
                          <a:solidFill>
                            <a:srgbClr val="292668"/>
                          </a:solidFill>
                          <a:effectLst/>
                          <a:latin typeface="Google Sans Text"/>
                        </a:rPr>
                        <a:t>Brandsikker boks</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Databeskyttelse</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dirty="0">
                          <a:solidFill>
                            <a:srgbClr val="292668"/>
                          </a:solidFill>
                          <a:effectLst/>
                          <a:latin typeface="Google Sans Text"/>
                        </a:rPr>
                        <a:t>Dine "værdigenstande" (kreditkort, ID, fotos)</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791687370"/>
                  </a:ext>
                </a:extLst>
              </a:tr>
            </a:tbl>
          </a:graphicData>
        </a:graphic>
      </p:graphicFrame>
    </p:spTree>
    <p:extLst>
      <p:ext uri="{BB962C8B-B14F-4D97-AF65-F5344CB8AC3E}">
        <p14:creationId xmlns:p14="http://schemas.microsoft.com/office/powerpoint/2010/main" val="2396737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1DB23C-2B4C-1CAE-31E4-5273986101CE}"/>
              </a:ext>
            </a:extLst>
          </p:cNvPr>
          <p:cNvSpPr>
            <a:spLocks noGrp="1"/>
          </p:cNvSpPr>
          <p:nvPr>
            <p:ph type="body" sz="quarter" idx="15"/>
          </p:nvPr>
        </p:nvSpPr>
        <p:spPr/>
        <p:txBody>
          <a:bodyPr lIns="91440" tIns="45720" rIns="91440" bIns="45720" anchor="t">
            <a:normAutofit/>
          </a:bodyPr>
          <a:lstStyle/>
          <a:p>
            <a:r>
              <a:rPr lang="en-IE" dirty="0" err="1"/>
              <a:t>Øvelse</a:t>
            </a:r>
            <a:r>
              <a:rPr lang="en-IE" dirty="0"/>
              <a:t> for </a:t>
            </a:r>
            <a:r>
              <a:rPr lang="en-IE" dirty="0" err="1"/>
              <a:t>kursister</a:t>
            </a:r>
          </a:p>
        </p:txBody>
      </p:sp>
      <p:sp>
        <p:nvSpPr>
          <p:cNvPr id="3" name="Text Placeholder 2">
            <a:extLst>
              <a:ext uri="{FF2B5EF4-FFF2-40B4-BE49-F238E27FC236}">
                <a16:creationId xmlns:a16="http://schemas.microsoft.com/office/drawing/2014/main" id="{EBEE6F1B-1CC6-51BA-0C9E-90204642DC88}"/>
              </a:ext>
            </a:extLst>
          </p:cNvPr>
          <p:cNvSpPr>
            <a:spLocks noGrp="1"/>
          </p:cNvSpPr>
          <p:nvPr>
            <p:ph type="body" sz="quarter" idx="17"/>
          </p:nvPr>
        </p:nvSpPr>
        <p:spPr>
          <a:xfrm>
            <a:off x="802708" y="2104402"/>
            <a:ext cx="10920111" cy="4021291"/>
          </a:xfrm>
        </p:spPr>
        <p:txBody>
          <a:bodyPr lIns="91440" tIns="45720" rIns="91440" bIns="45720" anchor="t">
            <a:noAutofit/>
          </a:bodyPr>
          <a:lstStyle/>
          <a:p>
            <a:r>
              <a:rPr lang="en-IE" b="1" dirty="0"/>
              <a:t>Adgangskoder: </a:t>
            </a:r>
          </a:p>
          <a:p>
            <a:r>
              <a:rPr lang="en-IE" dirty="0"/>
              <a:t>Overvej at ændre de adgangskoder, du bruger mest – lav en sætning på </a:t>
            </a:r>
            <a:r>
              <a:rPr lang="en-IE" dirty="0" err="1"/>
              <a:t>mindst</a:t>
            </a:r>
            <a:r>
              <a:rPr lang="en-IE" dirty="0"/>
              <a:t> 12 </a:t>
            </a:r>
            <a:r>
              <a:rPr lang="en-IE" dirty="0" err="1"/>
              <a:t>tegn</a:t>
            </a:r>
            <a:r>
              <a:rPr lang="en-IE" dirty="0"/>
              <a:t> </a:t>
            </a:r>
            <a:r>
              <a:rPr lang="en-IE" dirty="0" err="1"/>
              <a:t>ud</a:t>
            </a:r>
            <a:r>
              <a:rPr lang="en-IE" dirty="0"/>
              <a:t> </a:t>
            </a:r>
            <a:r>
              <a:rPr lang="en-IE" dirty="0" err="1"/>
              <a:t>af</a:t>
            </a:r>
            <a:r>
              <a:rPr lang="en-IE" dirty="0"/>
              <a:t> </a:t>
            </a:r>
            <a:r>
              <a:rPr lang="en-IE" dirty="0" err="1"/>
              <a:t>teksten</a:t>
            </a:r>
            <a:r>
              <a:rPr lang="en-IE" dirty="0"/>
              <a:t> </a:t>
            </a:r>
            <a:r>
              <a:rPr lang="en-IE" dirty="0" err="1"/>
              <a:t>til</a:t>
            </a:r>
            <a:r>
              <a:rPr lang="en-IE" dirty="0"/>
              <a:t> din </a:t>
            </a:r>
            <a:r>
              <a:rPr lang="en-IE" dirty="0" err="1"/>
              <a:t>yndlingssang</a:t>
            </a:r>
            <a:r>
              <a:rPr lang="en-IE" dirty="0"/>
              <a:t> </a:t>
            </a:r>
            <a:r>
              <a:rPr lang="en-IE" dirty="0" err="1"/>
              <a:t>eller</a:t>
            </a:r>
            <a:r>
              <a:rPr lang="en-IE" dirty="0"/>
              <a:t> et </a:t>
            </a:r>
            <a:r>
              <a:rPr lang="en-IE" dirty="0" err="1"/>
              <a:t>godt</a:t>
            </a:r>
            <a:r>
              <a:rPr lang="en-IE" dirty="0"/>
              <a:t> </a:t>
            </a:r>
            <a:r>
              <a:rPr lang="en-IE" dirty="0" err="1"/>
              <a:t>minde</a:t>
            </a:r>
            <a:r>
              <a:rPr lang="en-IE" dirty="0"/>
              <a:t> (</a:t>
            </a:r>
            <a:r>
              <a:rPr lang="en-IE" dirty="0" err="1"/>
              <a:t>inkluder</a:t>
            </a:r>
            <a:r>
              <a:rPr lang="en-IE" dirty="0"/>
              <a:t> et </a:t>
            </a:r>
            <a:r>
              <a:rPr lang="en-IE" dirty="0" err="1"/>
              <a:t>specialtegn</a:t>
            </a:r>
            <a:r>
              <a:rPr lang="en-IE" dirty="0"/>
              <a:t> + et </a:t>
            </a:r>
            <a:r>
              <a:rPr lang="en-IE" dirty="0" err="1"/>
              <a:t>tal</a:t>
            </a:r>
            <a:r>
              <a:rPr lang="en-IE" dirty="0"/>
              <a:t>)</a:t>
            </a:r>
            <a:endParaRPr lang="en-IE" dirty="0">
              <a:ea typeface="Calibri"/>
              <a:cs typeface="Calibri"/>
            </a:endParaRPr>
          </a:p>
          <a:p>
            <a:endParaRPr lang="en-IE" dirty="0"/>
          </a:p>
          <a:p>
            <a:r>
              <a:rPr lang="en-IE" b="1" dirty="0"/>
              <a:t>Opdateringer:</a:t>
            </a:r>
          </a:p>
          <a:p>
            <a:r>
              <a:rPr lang="en-IE" dirty="0"/>
              <a:t>Tjek din telefon eller andre enheder for softwareopdateringer, og klik på </a:t>
            </a:r>
            <a:r>
              <a:rPr lang="en-IE" i="1" dirty="0"/>
              <a:t>Installer nu</a:t>
            </a:r>
          </a:p>
          <a:p>
            <a:endParaRPr lang="en-IE" i="1" dirty="0"/>
          </a:p>
          <a:p>
            <a:r>
              <a:rPr lang="en-IE" b="1" dirty="0"/>
              <a:t>Privatliv:</a:t>
            </a:r>
          </a:p>
          <a:p>
            <a:r>
              <a:rPr lang="en-IE" dirty="0"/>
              <a:t>Tjek dine sociale medie-apps – brug genvejene til privatlivsindstillinger til at deaktivere alle unødvendige indstillinger</a:t>
            </a:r>
          </a:p>
          <a:p>
            <a:endParaRPr lang="en-IE" dirty="0"/>
          </a:p>
          <a:p>
            <a:r>
              <a:rPr lang="en-IE" b="1" dirty="0"/>
              <a:t>Deling: </a:t>
            </a:r>
          </a:p>
          <a:p>
            <a:r>
              <a:rPr lang="en-IE" dirty="0"/>
              <a:t>Send aldrig adgangskoder eller PAN-numre (personlige adgangskoder) via SMS eller e-mail</a:t>
            </a:r>
          </a:p>
        </p:txBody>
      </p:sp>
      <p:grpSp>
        <p:nvGrpSpPr>
          <p:cNvPr id="4" name="Group 3">
            <a:extLst>
              <a:ext uri="{FF2B5EF4-FFF2-40B4-BE49-F238E27FC236}">
                <a16:creationId xmlns:a16="http://schemas.microsoft.com/office/drawing/2014/main" id="{274BE556-C112-CB21-4E37-5542ABA5F001}"/>
              </a:ext>
            </a:extLst>
          </p:cNvPr>
          <p:cNvGrpSpPr/>
          <p:nvPr/>
        </p:nvGrpSpPr>
        <p:grpSpPr>
          <a:xfrm>
            <a:off x="8030313" y="529028"/>
            <a:ext cx="920484" cy="919581"/>
            <a:chOff x="10376768" y="2334933"/>
            <a:chExt cx="920484" cy="919581"/>
          </a:xfrm>
          <a:solidFill>
            <a:srgbClr val="292668"/>
          </a:solidFill>
        </p:grpSpPr>
        <p:sp>
          <p:nvSpPr>
            <p:cNvPr id="5" name="Freeform 240">
              <a:extLst>
                <a:ext uri="{FF2B5EF4-FFF2-40B4-BE49-F238E27FC236}">
                  <a16:creationId xmlns:a16="http://schemas.microsoft.com/office/drawing/2014/main" id="{4843575D-63C3-6501-EFC4-0D69814CC161}"/>
                </a:ext>
              </a:extLst>
            </p:cNvPr>
            <p:cNvSpPr/>
            <p:nvPr/>
          </p:nvSpPr>
          <p:spPr>
            <a:xfrm>
              <a:off x="11105749" y="2358419"/>
              <a:ext cx="171631" cy="171631"/>
            </a:xfrm>
            <a:custGeom>
              <a:avLst/>
              <a:gdLst>
                <a:gd name="connsiteX0" fmla="*/ 81299 w 171631"/>
                <a:gd name="connsiteY0" fmla="*/ 0 h 171631"/>
                <a:gd name="connsiteX1" fmla="*/ 171631 w 171631"/>
                <a:gd name="connsiteY1" fmla="*/ 90332 h 171631"/>
                <a:gd name="connsiteX2" fmla="*/ 145435 w 171631"/>
                <a:gd name="connsiteY2" fmla="*/ 153565 h 171631"/>
                <a:gd name="connsiteX3" fmla="*/ 127368 w 171631"/>
                <a:gd name="connsiteY3" fmla="*/ 171631 h 171631"/>
                <a:gd name="connsiteX4" fmla="*/ 0 w 171631"/>
                <a:gd name="connsiteY4" fmla="*/ 44263 h 171631"/>
                <a:gd name="connsiteX5" fmla="*/ 18066 w 171631"/>
                <a:gd name="connsiteY5" fmla="*/ 26197 h 171631"/>
                <a:gd name="connsiteX6" fmla="*/ 81299 w 171631"/>
                <a:gd name="connsiteY6" fmla="*/ 0 h 171631"/>
                <a:gd name="connsiteX7" fmla="*/ 81299 w 171631"/>
                <a:gd name="connsiteY7" fmla="*/ 0 h 17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631" h="171631">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 name="Freeform 241">
              <a:extLst>
                <a:ext uri="{FF2B5EF4-FFF2-40B4-BE49-F238E27FC236}">
                  <a16:creationId xmlns:a16="http://schemas.microsoft.com/office/drawing/2014/main" id="{BC853183-5A70-EB8C-F3F1-D9CA37EBFE05}"/>
                </a:ext>
              </a:extLst>
            </p:cNvPr>
            <p:cNvSpPr/>
            <p:nvPr/>
          </p:nvSpPr>
          <p:spPr>
            <a:xfrm>
              <a:off x="10773326" y="2554440"/>
              <a:ext cx="311645" cy="486890"/>
            </a:xfrm>
            <a:custGeom>
              <a:avLst/>
              <a:gdLst>
                <a:gd name="connsiteX0" fmla="*/ 311646 w 311645"/>
                <a:gd name="connsiteY0" fmla="*/ 233960 h 486890"/>
                <a:gd name="connsiteX1" fmla="*/ 231251 w 311645"/>
                <a:gd name="connsiteY1" fmla="*/ 389332 h 486890"/>
                <a:gd name="connsiteX2" fmla="*/ 157178 w 311645"/>
                <a:gd name="connsiteY2" fmla="*/ 486890 h 486890"/>
                <a:gd name="connsiteX3" fmla="*/ 148145 w 311645"/>
                <a:gd name="connsiteY3" fmla="*/ 485987 h 486890"/>
                <a:gd name="connsiteX4" fmla="*/ 88526 w 311645"/>
                <a:gd name="connsiteY4" fmla="*/ 485987 h 486890"/>
                <a:gd name="connsiteX5" fmla="*/ 88526 w 311645"/>
                <a:gd name="connsiteY5" fmla="*/ 411915 h 486890"/>
                <a:gd name="connsiteX6" fmla="*/ 44263 w 311645"/>
                <a:gd name="connsiteY6" fmla="*/ 367652 h 486890"/>
                <a:gd name="connsiteX7" fmla="*/ 14453 w 311645"/>
                <a:gd name="connsiteY7" fmla="*/ 367652 h 486890"/>
                <a:gd name="connsiteX8" fmla="*/ 0 w 311645"/>
                <a:gd name="connsiteY8" fmla="*/ 353199 h 486890"/>
                <a:gd name="connsiteX9" fmla="*/ 14453 w 311645"/>
                <a:gd name="connsiteY9" fmla="*/ 338746 h 486890"/>
                <a:gd name="connsiteX10" fmla="*/ 162598 w 311645"/>
                <a:gd name="connsiteY10" fmla="*/ 338746 h 486890"/>
                <a:gd name="connsiteX11" fmla="*/ 206861 w 311645"/>
                <a:gd name="connsiteY11" fmla="*/ 294483 h 486890"/>
                <a:gd name="connsiteX12" fmla="*/ 162598 w 311645"/>
                <a:gd name="connsiteY12" fmla="*/ 250220 h 486890"/>
                <a:gd name="connsiteX13" fmla="*/ 44263 w 311645"/>
                <a:gd name="connsiteY13" fmla="*/ 250220 h 486890"/>
                <a:gd name="connsiteX14" fmla="*/ 29810 w 311645"/>
                <a:gd name="connsiteY14" fmla="*/ 235767 h 486890"/>
                <a:gd name="connsiteX15" fmla="*/ 29810 w 311645"/>
                <a:gd name="connsiteY15" fmla="*/ 191504 h 486890"/>
                <a:gd name="connsiteX16" fmla="*/ 103882 w 311645"/>
                <a:gd name="connsiteY16" fmla="*/ 191504 h 486890"/>
                <a:gd name="connsiteX17" fmla="*/ 177954 w 311645"/>
                <a:gd name="connsiteY17" fmla="*/ 117432 h 486890"/>
                <a:gd name="connsiteX18" fmla="*/ 103882 w 311645"/>
                <a:gd name="connsiteY18" fmla="*/ 43359 h 486890"/>
                <a:gd name="connsiteX19" fmla="*/ 102979 w 311645"/>
                <a:gd name="connsiteY19" fmla="*/ 43359 h 486890"/>
                <a:gd name="connsiteX20" fmla="*/ 103882 w 311645"/>
                <a:gd name="connsiteY20" fmla="*/ 28003 h 486890"/>
                <a:gd name="connsiteX21" fmla="*/ 100269 w 311645"/>
                <a:gd name="connsiteY21" fmla="*/ 0 h 486890"/>
                <a:gd name="connsiteX22" fmla="*/ 311646 w 311645"/>
                <a:gd name="connsiteY22" fmla="*/ 233960 h 486890"/>
                <a:gd name="connsiteX23" fmla="*/ 311646 w 311645"/>
                <a:gd name="connsiteY23" fmla="*/ 233960 h 48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1645" h="48689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7" name="Graphic 2">
              <a:extLst>
                <a:ext uri="{FF2B5EF4-FFF2-40B4-BE49-F238E27FC236}">
                  <a16:creationId xmlns:a16="http://schemas.microsoft.com/office/drawing/2014/main" id="{BF10C1EF-A9B5-9D43-A16E-F9EE86710C68}"/>
                </a:ext>
              </a:extLst>
            </p:cNvPr>
            <p:cNvGrpSpPr/>
            <p:nvPr/>
          </p:nvGrpSpPr>
          <p:grpSpPr>
            <a:xfrm>
              <a:off x="10376768" y="2334933"/>
              <a:ext cx="920484" cy="919581"/>
              <a:chOff x="10376768" y="2334933"/>
              <a:chExt cx="920484" cy="919581"/>
            </a:xfrm>
            <a:grpFill/>
          </p:grpSpPr>
          <p:sp>
            <p:nvSpPr>
              <p:cNvPr id="8" name="Freeform 243">
                <a:extLst>
                  <a:ext uri="{FF2B5EF4-FFF2-40B4-BE49-F238E27FC236}">
                    <a16:creationId xmlns:a16="http://schemas.microsoft.com/office/drawing/2014/main" id="{32425747-2A00-3655-825A-19100F151320}"/>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 name="Freeform 244">
                <a:extLst>
                  <a:ext uri="{FF2B5EF4-FFF2-40B4-BE49-F238E27FC236}">
                    <a16:creationId xmlns:a16="http://schemas.microsoft.com/office/drawing/2014/main" id="{503C06B3-14CA-AD36-8AEC-9E4DF2134DB0}"/>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10" name="TextBox 9">
            <a:extLst>
              <a:ext uri="{FF2B5EF4-FFF2-40B4-BE49-F238E27FC236}">
                <a16:creationId xmlns:a16="http://schemas.microsoft.com/office/drawing/2014/main" id="{C7CF4110-0C5A-6504-74DD-8B8045D95A4E}"/>
              </a:ext>
            </a:extLst>
          </p:cNvPr>
          <p:cNvSpPr txBox="1"/>
          <p:nvPr/>
        </p:nvSpPr>
        <p:spPr>
          <a:xfrm rot="-1380000">
            <a:off x="59494" y="5893806"/>
            <a:ext cx="721443" cy="461665"/>
          </a:xfrm>
          <a:prstGeom prst="rect">
            <a:avLst/>
          </a:prstGeom>
          <a:solidFill>
            <a:srgbClr val="EBCB1F"/>
          </a:solidFill>
        </p:spPr>
        <p:txBody>
          <a:bodyPr wrap="square" rtlCol="0">
            <a:spAutoFit/>
          </a:bodyPr>
          <a:lstStyle/>
          <a:p>
            <a:r>
              <a:rPr lang="en-IE" sz="2400" b="1" dirty="0">
                <a:solidFill>
                  <a:srgbClr val="292668"/>
                </a:solidFill>
              </a:rPr>
              <a:t>TIP:</a:t>
            </a:r>
          </a:p>
        </p:txBody>
      </p:sp>
    </p:spTree>
    <p:extLst>
      <p:ext uri="{BB962C8B-B14F-4D97-AF65-F5344CB8AC3E}">
        <p14:creationId xmlns:p14="http://schemas.microsoft.com/office/powerpoint/2010/main" val="3684889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p:txBody>
          <a:bodyPr/>
          <a:lstStyle/>
          <a:p>
            <a:r>
              <a:rPr lang="en-IE" dirty="0"/>
              <a:t>02</a:t>
            </a:r>
          </a:p>
        </p:txBody>
      </p:sp>
      <p:pic>
        <p:nvPicPr>
          <p:cNvPr id="7" name="Picture Placeholder 6">
            <a:extLst>
              <a:ext uri="{FF2B5EF4-FFF2-40B4-BE49-F238E27FC236}">
                <a16:creationId xmlns:a16="http://schemas.microsoft.com/office/drawing/2014/main" id="{592D2075-281A-F592-D954-80B53025F1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a:fillRect/>
          </a:stretch>
        </p:blip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FORSTÅELSE AF ALGORITMER</a:t>
            </a:r>
          </a:p>
        </p:txBody>
      </p:sp>
    </p:spTree>
    <p:extLst>
      <p:ext uri="{BB962C8B-B14F-4D97-AF65-F5344CB8AC3E}">
        <p14:creationId xmlns:p14="http://schemas.microsoft.com/office/powerpoint/2010/main" val="4104436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700213" y="421472"/>
            <a:ext cx="9424988" cy="697353"/>
          </a:xfrm>
          <a:prstGeom prst="rect">
            <a:avLst/>
          </a:prstGeom>
        </p:spPr>
        <p:txBody>
          <a:bodyPr/>
          <a:lstStyle/>
          <a:p>
            <a:r>
              <a:rPr lang="en-US" b="1" dirty="0"/>
              <a:t>Algoritmer og sporing</a:t>
            </a:r>
          </a:p>
        </p:txBody>
      </p:sp>
      <p:sp>
        <p:nvSpPr>
          <p:cNvPr id="12" name="Text Placeholder 11"/>
          <p:cNvSpPr>
            <a:spLocks noGrp="1"/>
          </p:cNvSpPr>
          <p:nvPr>
            <p:ph type="body" sz="quarter" idx="16"/>
          </p:nvPr>
        </p:nvSpPr>
        <p:spPr>
          <a:xfrm>
            <a:off x="1410391" y="1118821"/>
            <a:ext cx="9696006" cy="1824470"/>
          </a:xfrm>
          <a:prstGeom prst="rect">
            <a:avLst/>
          </a:prstGeom>
        </p:spPr>
        <p:txBody>
          <a:bodyPr lIns="91440" tIns="45720" rIns="91440" bIns="45720" anchor="t">
            <a:noAutofit/>
          </a:bodyPr>
          <a:lstStyle/>
          <a:p>
            <a:pPr>
              <a:spcAft>
                <a:spcPts val="600"/>
              </a:spcAft>
            </a:pPr>
            <a:r>
              <a:rPr lang="en-US" dirty="0"/>
              <a:t>Tænk på en algoritme som en digital opskrift. Ligesom </a:t>
            </a:r>
            <a:r>
              <a:rPr lang="en-US" dirty="0" err="1"/>
              <a:t>en</a:t>
            </a:r>
            <a:r>
              <a:rPr lang="en-US" dirty="0"/>
              <a:t> </a:t>
            </a:r>
            <a:r>
              <a:rPr lang="en-US" dirty="0" err="1"/>
              <a:t>opskrift</a:t>
            </a:r>
            <a:r>
              <a:rPr lang="en-US" dirty="0"/>
              <a:t> </a:t>
            </a:r>
            <a:r>
              <a:rPr lang="en-US" dirty="0" err="1"/>
              <a:t>følges</a:t>
            </a:r>
            <a:r>
              <a:rPr lang="en-US" dirty="0"/>
              <a:t> trin for trin for at bage en kage, er en algoritme et sæt instruktioner, som en computer følger for at løse et problem eller beslutte, hvad den skal vise dig næste gang.</a:t>
            </a:r>
          </a:p>
          <a:p>
            <a:r>
              <a:rPr lang="en-US" dirty="0"/>
              <a:t>Algoritmer er designet til at være nyttige, men deres primære mål er at </a:t>
            </a:r>
            <a:r>
              <a:rPr lang="en-US" b="1" dirty="0"/>
              <a:t>få dig til at blive ved med at kigge på skærmen</a:t>
            </a:r>
            <a:r>
              <a:rPr lang="en-US" dirty="0"/>
              <a:t>. De er </a:t>
            </a:r>
            <a:r>
              <a:rPr lang="en-US" dirty="0" err="1"/>
              <a:t>ikke</a:t>
            </a:r>
            <a:r>
              <a:rPr lang="en-US" dirty="0"/>
              <a:t> </a:t>
            </a:r>
            <a:r>
              <a:rPr lang="en-US" dirty="0" err="1"/>
              <a:t>altid</a:t>
            </a:r>
            <a:r>
              <a:rPr lang="en-US" dirty="0"/>
              <a:t> </a:t>
            </a:r>
            <a:r>
              <a:rPr lang="en-US" dirty="0" err="1"/>
              <a:t>interesserede</a:t>
            </a:r>
            <a:r>
              <a:rPr lang="en-US" dirty="0"/>
              <a:t> </a:t>
            </a:r>
            <a:r>
              <a:rPr lang="en-US" dirty="0" err="1"/>
              <a:t>i</a:t>
            </a:r>
            <a:r>
              <a:rPr lang="en-US" dirty="0"/>
              <a:t>, om informationen er sand eller sund; de er kun interesserede i, om det er noget, du sandsynligvis vil klikke på.</a:t>
            </a:r>
          </a:p>
        </p:txBody>
      </p:sp>
      <p:pic>
        <p:nvPicPr>
          <p:cNvPr id="4" name="Picture Placeholder 5" descr="A group of people standing in a line&#10;&#10;AI-generated content may be incorrect.">
            <a:extLst>
              <a:ext uri="{FF2B5EF4-FFF2-40B4-BE49-F238E27FC236}">
                <a16:creationId xmlns:a16="http://schemas.microsoft.com/office/drawing/2014/main" id="{36EBB81E-0C9F-131A-834C-2E0EEF47CFC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3919655"/>
            <a:ext cx="11125201" cy="2342319"/>
          </a:xfrm>
        </p:spPr>
      </p:pic>
      <p:sp>
        <p:nvSpPr>
          <p:cNvPr id="6" name="Rectangle 5">
            <a:extLst>
              <a:ext uri="{FF2B5EF4-FFF2-40B4-BE49-F238E27FC236}">
                <a16:creationId xmlns:a16="http://schemas.microsoft.com/office/drawing/2014/main" id="{2F423177-F1E9-532E-E056-3448EF18FAA9}"/>
              </a:ext>
            </a:extLst>
          </p:cNvPr>
          <p:cNvSpPr/>
          <p:nvPr/>
        </p:nvSpPr>
        <p:spPr>
          <a:xfrm>
            <a:off x="0" y="3099040"/>
            <a:ext cx="1407911" cy="2938345"/>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5154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7BDF803-4C44-B249-A9DA-0218BA13AF1A}"/>
              </a:ext>
            </a:extLst>
          </p:cNvPr>
          <p:cNvSpPr>
            <a:spLocks noGrp="1"/>
          </p:cNvSpPr>
          <p:nvPr>
            <p:ph type="body" sz="quarter" idx="16"/>
          </p:nvPr>
        </p:nvSpPr>
        <p:spPr>
          <a:xfrm>
            <a:off x="1037629" y="356224"/>
            <a:ext cx="6876805" cy="1176614"/>
          </a:xfrm>
          <a:prstGeom prst="rect">
            <a:avLst/>
          </a:prstGeom>
        </p:spPr>
        <p:txBody>
          <a:bodyPr>
            <a:normAutofit/>
          </a:bodyPr>
          <a:lstStyle/>
          <a:p>
            <a:r>
              <a:rPr lang="en-US" b="1" dirty="0"/>
              <a:t>Sådan sporer og </a:t>
            </a:r>
            <a:r>
              <a:rPr lang="en-US" b="1" dirty="0" err="1"/>
              <a:t>tilpasser</a:t>
            </a:r>
            <a:r>
              <a:rPr lang="en-US" b="1" dirty="0"/>
              <a:t> de indholdet</a:t>
            </a:r>
          </a:p>
        </p:txBody>
      </p:sp>
      <p:sp>
        <p:nvSpPr>
          <p:cNvPr id="6" name="Text Placeholder 5">
            <a:extLst>
              <a:ext uri="{FF2B5EF4-FFF2-40B4-BE49-F238E27FC236}">
                <a16:creationId xmlns:a16="http://schemas.microsoft.com/office/drawing/2014/main" id="{C3F1ACCF-338A-A749-A357-0B067600D1D2}"/>
              </a:ext>
            </a:extLst>
          </p:cNvPr>
          <p:cNvSpPr>
            <a:spLocks noGrp="1"/>
          </p:cNvSpPr>
          <p:nvPr>
            <p:ph type="body" sz="quarter" idx="17"/>
          </p:nvPr>
        </p:nvSpPr>
        <p:spPr>
          <a:xfrm>
            <a:off x="986829" y="1532789"/>
            <a:ext cx="5637962" cy="4021291"/>
          </a:xfrm>
          <a:prstGeom prst="rect">
            <a:avLst/>
          </a:prstGeom>
        </p:spPr>
        <p:txBody>
          <a:bodyPr/>
          <a:lstStyle/>
          <a:p>
            <a:r>
              <a:rPr lang="en-US" dirty="0"/>
              <a:t>Algoritmer overvåger dit </a:t>
            </a:r>
            <a:r>
              <a:rPr lang="en-US" i="1" dirty="0"/>
              <a:t>digitale kropssprog </a:t>
            </a:r>
            <a:r>
              <a:rPr lang="en-US" dirty="0"/>
              <a:t>for at lære, hvad du kan lide. Sådan fungerer de:</a:t>
            </a:r>
          </a:p>
          <a:p>
            <a:pPr marL="342900" indent="-342900">
              <a:spcAft>
                <a:spcPts val="600"/>
              </a:spcAft>
              <a:buFont typeface="Arial" panose="020B0604020202020204" pitchFamily="34" charset="0"/>
              <a:buChar char="•"/>
            </a:pPr>
            <a:r>
              <a:rPr lang="en-US" b="1" dirty="0"/>
              <a:t>Sporet: </a:t>
            </a:r>
            <a:r>
              <a:rPr lang="en-US" dirty="0"/>
              <a:t>Hver gang du </a:t>
            </a:r>
            <a:r>
              <a:rPr lang="en-US" b="1" i="1" dirty="0"/>
              <a:t>synes godt om </a:t>
            </a:r>
            <a:r>
              <a:rPr lang="en-US" dirty="0"/>
              <a:t>et billede, ser en video eller søger på en hjemmeside, noterer algoritmen det.</a:t>
            </a:r>
          </a:p>
          <a:p>
            <a:pPr marL="342900" indent="-342900">
              <a:spcAft>
                <a:spcPts val="600"/>
              </a:spcAft>
              <a:buFont typeface="Arial" panose="020B0604020202020204" pitchFamily="34" charset="0"/>
              <a:buChar char="•"/>
            </a:pPr>
            <a:r>
              <a:rPr lang="en-US" b="1" dirty="0"/>
              <a:t>Profilen: </a:t>
            </a:r>
            <a:r>
              <a:rPr lang="en-US" dirty="0"/>
              <a:t>Den bruger disse noter til at opbygge en profil over dine interesser (f.eks. </a:t>
            </a:r>
            <a:r>
              <a:rPr lang="en-US" i="1" dirty="0"/>
              <a:t>elsker havearbejde, er interesseret i historie</a:t>
            </a:r>
            <a:r>
              <a:rPr lang="en-US" dirty="0"/>
              <a:t>).</a:t>
            </a:r>
          </a:p>
          <a:p>
            <a:pPr marL="342900" indent="-342900">
              <a:spcAft>
                <a:spcPts val="600"/>
              </a:spcAft>
              <a:buFont typeface="Arial" panose="020B0604020202020204" pitchFamily="34" charset="0"/>
              <a:buChar char="•"/>
            </a:pPr>
            <a:r>
              <a:rPr lang="en-US" b="1" dirty="0" err="1"/>
              <a:t>Tilpasningen</a:t>
            </a:r>
            <a:r>
              <a:rPr lang="en-US" b="1" dirty="0"/>
              <a:t>: </a:t>
            </a:r>
            <a:r>
              <a:rPr lang="en-US" dirty="0"/>
              <a:t>Næste gang du logger ind, </a:t>
            </a:r>
            <a:r>
              <a:rPr lang="en-US" i="1" dirty="0"/>
              <a:t>viser</a:t>
            </a:r>
            <a:r>
              <a:rPr lang="en-US" dirty="0"/>
              <a:t> algoritmen dig indhold, som den tror, du vil blive hængende for at se. Det er derfor, to personer kan se den samme app, men få vist helt forskellige nyheder og annoncer</a:t>
            </a:r>
          </a:p>
        </p:txBody>
      </p:sp>
      <p:pic>
        <p:nvPicPr>
          <p:cNvPr id="7" name="Picture Placeholder 6" descr="Illuminated polka dots">
            <a:extLst>
              <a:ext uri="{FF2B5EF4-FFF2-40B4-BE49-F238E27FC236}">
                <a16:creationId xmlns:a16="http://schemas.microsoft.com/office/drawing/2014/main" id="{454D455C-9042-FF64-B828-5F2F23C233F8}"/>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pic>
        <p:nvPicPr>
          <p:cNvPr id="3" name="Graphic 2" descr="Thumbs up sign outline">
            <a:extLst>
              <a:ext uri="{FF2B5EF4-FFF2-40B4-BE49-F238E27FC236}">
                <a16:creationId xmlns:a16="http://schemas.microsoft.com/office/drawing/2014/main" id="{CD33936E-E0D0-7792-AB02-655E6874D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0067" y="2634558"/>
            <a:ext cx="649586" cy="649586"/>
          </a:xfrm>
          <a:prstGeom prst="rect">
            <a:avLst/>
          </a:prstGeom>
        </p:spPr>
      </p:pic>
      <p:pic>
        <p:nvPicPr>
          <p:cNvPr id="8" name="Graphic 7" descr="User outline">
            <a:extLst>
              <a:ext uri="{FF2B5EF4-FFF2-40B4-BE49-F238E27FC236}">
                <a16:creationId xmlns:a16="http://schemas.microsoft.com/office/drawing/2014/main" id="{1639174E-3C8B-6D04-3AF2-43771BE36C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3863" y="3671445"/>
            <a:ext cx="781993" cy="781993"/>
          </a:xfrm>
          <a:prstGeom prst="rect">
            <a:avLst/>
          </a:prstGeom>
        </p:spPr>
      </p:pic>
      <p:pic>
        <p:nvPicPr>
          <p:cNvPr id="12" name="Graphic 11" descr="Smiling with hearts face outline outline">
            <a:extLst>
              <a:ext uri="{FF2B5EF4-FFF2-40B4-BE49-F238E27FC236}">
                <a16:creationId xmlns:a16="http://schemas.microsoft.com/office/drawing/2014/main" id="{AA154DBE-3042-A5D2-6C78-638DBE2AF9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484" y="4871243"/>
            <a:ext cx="720749" cy="720749"/>
          </a:xfrm>
          <a:prstGeom prst="rect">
            <a:avLst/>
          </a:prstGeom>
        </p:spPr>
      </p:pic>
      <p:sp>
        <p:nvSpPr>
          <p:cNvPr id="13" name="Speech Bubble: Rectangle with Corners Rounded 12">
            <a:extLst>
              <a:ext uri="{FF2B5EF4-FFF2-40B4-BE49-F238E27FC236}">
                <a16:creationId xmlns:a16="http://schemas.microsoft.com/office/drawing/2014/main" id="{139A45B0-14E9-6365-93A2-3E0E2981475B}"/>
              </a:ext>
            </a:extLst>
          </p:cNvPr>
          <p:cNvSpPr/>
          <p:nvPr/>
        </p:nvSpPr>
        <p:spPr>
          <a:xfrm>
            <a:off x="6967466" y="3130951"/>
            <a:ext cx="3904099" cy="3362250"/>
          </a:xfrm>
          <a:prstGeom prst="wedgeRoundRectCallout">
            <a:avLst>
              <a:gd name="adj1" fmla="val -75484"/>
              <a:gd name="adj2" fmla="val -49424"/>
              <a:gd name="adj3" fmla="val 16667"/>
            </a:avLst>
          </a:prstGeom>
          <a:solidFill>
            <a:srgbClr val="CA7BB3"/>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t>En </a:t>
            </a:r>
            <a:r>
              <a:rPr lang="en-US" sz="2200" b="1" dirty="0">
                <a:solidFill>
                  <a:srgbClr val="292668"/>
                </a:solidFill>
              </a:rPr>
              <a:t>cookie </a:t>
            </a:r>
            <a:r>
              <a:rPr lang="en-US" sz="2200" dirty="0"/>
              <a:t>er en lille fil, som en hjemmeside placerer på din enhed. Det er ikke et </a:t>
            </a:r>
            <a:r>
              <a:rPr lang="en-US" sz="2200" dirty="0" err="1"/>
              <a:t>program</a:t>
            </a:r>
            <a:r>
              <a:rPr lang="en-US" sz="2200" dirty="0"/>
              <a:t>; det er bare en lille note.</a:t>
            </a:r>
          </a:p>
          <a:p>
            <a:pPr algn="ctr"/>
            <a:r>
              <a:rPr lang="en-US" sz="2200" dirty="0"/>
              <a:t>Hvis en cookie (note) fortæller, hvad du har lavet, er algoritmen hjernen, der beslutter, hvad der skal gøres med den information.</a:t>
            </a:r>
            <a:endParaRPr lang="en-IE" sz="2200" dirty="0"/>
          </a:p>
        </p:txBody>
      </p:sp>
    </p:spTree>
    <p:extLst>
      <p:ext uri="{BB962C8B-B14F-4D97-AF65-F5344CB8AC3E}">
        <p14:creationId xmlns:p14="http://schemas.microsoft.com/office/powerpoint/2010/main" val="3505313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FD68A6F-66CB-FF6A-CC92-3EA101A4818D}"/>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AC615180-A949-0483-A7CF-816DF4C3D3FA}"/>
              </a:ext>
            </a:extLst>
          </p:cNvPr>
          <p:cNvSpPr>
            <a:spLocks noGrp="1"/>
          </p:cNvSpPr>
          <p:nvPr>
            <p:ph type="body" sz="quarter" idx="15"/>
          </p:nvPr>
        </p:nvSpPr>
        <p:spPr>
          <a:xfrm>
            <a:off x="5896805" y="1037721"/>
            <a:ext cx="5182346" cy="690096"/>
          </a:xfrm>
        </p:spPr>
        <p:txBody>
          <a:bodyPr/>
          <a:lstStyle/>
          <a:p>
            <a:r>
              <a:rPr lang="en-IE" dirty="0"/>
              <a:t>Sådan sletter du cookies</a:t>
            </a:r>
          </a:p>
        </p:txBody>
      </p:sp>
      <p:sp>
        <p:nvSpPr>
          <p:cNvPr id="4" name="Text Placeholder 3">
            <a:extLst>
              <a:ext uri="{FF2B5EF4-FFF2-40B4-BE49-F238E27FC236}">
                <a16:creationId xmlns:a16="http://schemas.microsoft.com/office/drawing/2014/main" id="{CA6AA4B1-ABF3-43A3-C012-3E489BD472B3}"/>
              </a:ext>
            </a:extLst>
          </p:cNvPr>
          <p:cNvSpPr>
            <a:spLocks noGrp="1"/>
          </p:cNvSpPr>
          <p:nvPr>
            <p:ph type="body" sz="quarter" idx="16"/>
          </p:nvPr>
        </p:nvSpPr>
        <p:spPr>
          <a:xfrm>
            <a:off x="6362575" y="1929376"/>
            <a:ext cx="5831365" cy="3312571"/>
          </a:xfrm>
        </p:spPr>
        <p:txBody>
          <a:bodyPr/>
          <a:lstStyle/>
          <a:p>
            <a:pPr marL="342900" indent="-342900">
              <a:buFont typeface="Arial" panose="020B0604020202020204" pitchFamily="34" charset="0"/>
              <a:buChar char="•"/>
            </a:pPr>
            <a:r>
              <a:rPr lang="en-US" dirty="0">
                <a:solidFill>
                  <a:srgbClr val="292668"/>
                </a:solidFill>
                <a:hlinkClick r:id="rId3">
                  <a:extLst>
                    <a:ext uri="{A12FA001-AC4F-418D-AE19-62706E023703}">
                      <ahyp:hlinkClr xmlns:ahyp="http://schemas.microsoft.com/office/drawing/2018/hyperlinkcolor" val="tx"/>
                    </a:ext>
                  </a:extLst>
                </a:hlinkClick>
              </a:rPr>
              <a:t>Sådan sletter du cookies på Android</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dirty="0">
                <a:solidFill>
                  <a:srgbClr val="292668"/>
                </a:solidFill>
                <a:hlinkClick r:id="rId4">
                  <a:extLst>
                    <a:ext uri="{A12FA001-AC4F-418D-AE19-62706E023703}">
                      <ahyp:hlinkClr xmlns:ahyp="http://schemas.microsoft.com/office/drawing/2018/hyperlinkcolor" val="tx"/>
                    </a:ext>
                  </a:extLst>
                </a:hlinkClick>
              </a:rPr>
              <a:t>Sådan sletter du cookies på iPhone (2025)</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dirty="0">
                <a:solidFill>
                  <a:srgbClr val="292668"/>
                </a:solidFill>
                <a:hlinkClick r:id="rId5">
                  <a:extLst>
                    <a:ext uri="{A12FA001-AC4F-418D-AE19-62706E023703}">
                      <ahyp:hlinkClr xmlns:ahyp="http://schemas.microsoft.com/office/drawing/2018/hyperlinkcolor" val="tx"/>
                    </a:ext>
                  </a:extLst>
                </a:hlinkClick>
              </a:rPr>
              <a:t>Sådan sletter du cookies i Microsoft Edge [2026 – komplet guide]</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r>
              <a:rPr lang="en-US" b="1" dirty="0">
                <a:solidFill>
                  <a:srgbClr val="292668"/>
                </a:solidFill>
              </a:rPr>
              <a:t>Bemærk: </a:t>
            </a:r>
            <a:r>
              <a:rPr lang="en-US" sz="2200" dirty="0">
                <a:solidFill>
                  <a:srgbClr val="292668"/>
                </a:solidFill>
              </a:rPr>
              <a:t>Når du sletter cookies, fortæller du i praksis hjemmesiderne: "</a:t>
            </a:r>
            <a:r>
              <a:rPr lang="en-US" sz="2200" i="1" dirty="0">
                <a:solidFill>
                  <a:srgbClr val="292668"/>
                </a:solidFill>
              </a:rPr>
              <a:t>Glem alt, hvad I ved om mig</a:t>
            </a:r>
            <a:r>
              <a:rPr lang="en-US" sz="2200" dirty="0">
                <a:solidFill>
                  <a:srgbClr val="292668"/>
                </a:solidFill>
              </a:rPr>
              <a:t>." Du bliver automatisk logget ud af de hjemmesider, du har åbne, og behandlet som en ny besøgende.</a:t>
            </a:r>
            <a:endParaRPr lang="en-IE" sz="2200" dirty="0">
              <a:solidFill>
                <a:srgbClr val="292668"/>
              </a:solidFill>
            </a:endParaRPr>
          </a:p>
        </p:txBody>
      </p:sp>
      <p:pic>
        <p:nvPicPr>
          <p:cNvPr id="5" name="Online Media 4" title="How to Clear Cache and Cookies in Google Chrome (2025 Update)">
            <a:hlinkClick r:id="" action="ppaction://media"/>
            <a:extLst>
              <a:ext uri="{FF2B5EF4-FFF2-40B4-BE49-F238E27FC236}">
                <a16:creationId xmlns:a16="http://schemas.microsoft.com/office/drawing/2014/main" id="{76CC4314-B3FE-1C28-428A-66B1FE22AAF1}"/>
              </a:ext>
            </a:extLst>
          </p:cNvPr>
          <p:cNvPicPr>
            <a:picLocks noRot="1" noChangeAspect="1"/>
          </p:cNvPicPr>
          <p:nvPr>
            <a:videoFile r:link="rId1"/>
          </p:nvPr>
        </p:nvPicPr>
        <p:blipFill>
          <a:blip r:embed="rId6"/>
          <a:stretch>
            <a:fillRect/>
          </a:stretch>
        </p:blipFill>
        <p:spPr>
          <a:xfrm>
            <a:off x="1079241" y="2735738"/>
            <a:ext cx="5016759" cy="3283543"/>
          </a:xfrm>
          <a:prstGeom prst="rect">
            <a:avLst/>
          </a:prstGeom>
        </p:spPr>
      </p:pic>
      <p:sp>
        <p:nvSpPr>
          <p:cNvPr id="7" name="TextBox 6">
            <a:extLst>
              <a:ext uri="{FF2B5EF4-FFF2-40B4-BE49-F238E27FC236}">
                <a16:creationId xmlns:a16="http://schemas.microsoft.com/office/drawing/2014/main" id="{0DD4DCE2-695A-B686-1010-35FFB9F52FDD}"/>
              </a:ext>
            </a:extLst>
          </p:cNvPr>
          <p:cNvSpPr txBox="1"/>
          <p:nvPr/>
        </p:nvSpPr>
        <p:spPr>
          <a:xfrm>
            <a:off x="720051" y="6358726"/>
            <a:ext cx="7361334" cy="369332"/>
          </a:xfrm>
          <a:prstGeom prst="rect">
            <a:avLst/>
          </a:prstGeom>
          <a:noFill/>
        </p:spPr>
        <p:txBody>
          <a:bodyPr wrap="square">
            <a:spAutoFit/>
          </a:bodyPr>
          <a:lstStyle/>
          <a:p>
            <a:r>
              <a:rPr lang="en-US" dirty="0">
                <a:hlinkClick r:id="rId7"/>
              </a:rPr>
              <a:t>Sådan rydder du cache og cookies i Google Chrome (opdatering fra 2025)</a:t>
            </a:r>
            <a:endParaRPr lang="en-IE" dirty="0"/>
          </a:p>
        </p:txBody>
      </p:sp>
      <p:sp>
        <p:nvSpPr>
          <p:cNvPr id="8" name="TextBox 7">
            <a:extLst>
              <a:ext uri="{FF2B5EF4-FFF2-40B4-BE49-F238E27FC236}">
                <a16:creationId xmlns:a16="http://schemas.microsoft.com/office/drawing/2014/main" id="{0D8C269C-1300-A54F-4147-715C380117C3}"/>
              </a:ext>
            </a:extLst>
          </p:cNvPr>
          <p:cNvSpPr txBox="1"/>
          <p:nvPr/>
        </p:nvSpPr>
        <p:spPr>
          <a:xfrm>
            <a:off x="901120" y="744434"/>
            <a:ext cx="4557041" cy="1323439"/>
          </a:xfrm>
          <a:prstGeom prst="rect">
            <a:avLst/>
          </a:prstGeom>
          <a:noFill/>
        </p:spPr>
        <p:txBody>
          <a:bodyPr wrap="square" lIns="91440" tIns="45720" rIns="91440" bIns="45720" rtlCol="0" anchor="t">
            <a:spAutoFit/>
          </a:bodyPr>
          <a:lstStyle/>
          <a:p>
            <a:r>
              <a:rPr lang="en-IE" sz="4000" dirty="0">
                <a:solidFill>
                  <a:srgbClr val="292668"/>
                </a:solidFill>
              </a:rPr>
              <a:t>Se den VIDEO der er relevant for dig…</a:t>
            </a:r>
          </a:p>
        </p:txBody>
      </p:sp>
    </p:spTree>
    <p:extLst>
      <p:ext uri="{BB962C8B-B14F-4D97-AF65-F5344CB8AC3E}">
        <p14:creationId xmlns:p14="http://schemas.microsoft.com/office/powerpoint/2010/main" val="355322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3857-5418-B86C-FFF5-6591FC88A2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8B088A-691E-357B-6035-F05567BCCE6A}"/>
              </a:ext>
            </a:extLst>
          </p:cNvPr>
          <p:cNvSpPr>
            <a:spLocks noGrp="1"/>
          </p:cNvSpPr>
          <p:nvPr>
            <p:ph type="body" sz="quarter" idx="17"/>
          </p:nvPr>
        </p:nvSpPr>
        <p:spPr/>
        <p:txBody>
          <a:bodyPr/>
          <a:lstStyle/>
          <a:p>
            <a:r>
              <a:rPr lang="en-IE" dirty="0"/>
              <a:t>03</a:t>
            </a:r>
          </a:p>
        </p:txBody>
      </p:sp>
      <p:pic>
        <p:nvPicPr>
          <p:cNvPr id="7" name="Picture Placeholder 6">
            <a:extLst>
              <a:ext uri="{FF2B5EF4-FFF2-40B4-BE49-F238E27FC236}">
                <a16:creationId xmlns:a16="http://schemas.microsoft.com/office/drawing/2014/main" id="{4C689CB2-18FE-8043-E13D-60579DCD30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90122" y="2626822"/>
            <a:ext cx="7756845" cy="3396829"/>
          </a:xfrm>
        </p:spPr>
      </p:pic>
      <p:sp>
        <p:nvSpPr>
          <p:cNvPr id="4" name="Rectangle 3">
            <a:extLst>
              <a:ext uri="{FF2B5EF4-FFF2-40B4-BE49-F238E27FC236}">
                <a16:creationId xmlns:a16="http://schemas.microsoft.com/office/drawing/2014/main" id="{72A56C5B-FEFE-C5A6-4A21-1687BA37F320}"/>
              </a:ext>
            </a:extLst>
          </p:cNvPr>
          <p:cNvSpPr/>
          <p:nvPr/>
        </p:nvSpPr>
        <p:spPr>
          <a:xfrm>
            <a:off x="2942376" y="3429000"/>
            <a:ext cx="7460057"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31488C77-B4FE-AF48-3486-B4A2654EE836}"/>
              </a:ext>
            </a:extLst>
          </p:cNvPr>
          <p:cNvSpPr txBox="1"/>
          <p:nvPr/>
        </p:nvSpPr>
        <p:spPr>
          <a:xfrm>
            <a:off x="2940149" y="3510327"/>
            <a:ext cx="7846695" cy="1222100"/>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HVORDAN AI BRUGES I SVINDEL, PHISHING OG DESINFORMATION</a:t>
            </a:r>
          </a:p>
        </p:txBody>
      </p:sp>
    </p:spTree>
    <p:extLst>
      <p:ext uri="{BB962C8B-B14F-4D97-AF65-F5344CB8AC3E}">
        <p14:creationId xmlns:p14="http://schemas.microsoft.com/office/powerpoint/2010/main" val="378379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44">
            <a:extLst>
              <a:ext uri="{FF2B5EF4-FFF2-40B4-BE49-F238E27FC236}">
                <a16:creationId xmlns:a16="http://schemas.microsoft.com/office/drawing/2014/main" id="{8BE3C4E2-5257-473B-3341-BDCB4510EF87}"/>
              </a:ext>
            </a:extLst>
          </p:cNvPr>
          <p:cNvSpPr>
            <a:spLocks noChangeArrowheads="1"/>
          </p:cNvSpPr>
          <p:nvPr/>
        </p:nvSpPr>
        <p:spPr bwMode="auto">
          <a:xfrm>
            <a:off x="924320" y="2662157"/>
            <a:ext cx="2784079" cy="3942346"/>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w="19050">
            <a:solidFill>
              <a:srgbClr val="292668"/>
            </a:solidFill>
            <a:prstDash val="sysDash"/>
          </a:ln>
          <a:effectLst/>
        </p:spPr>
        <p:txBody>
          <a:bodyPr wrap="none" anchor="ctr"/>
          <a:lstStyle/>
          <a:p>
            <a:endParaRPr lang="en-US" sz="900" dirty="0"/>
          </a:p>
        </p:txBody>
      </p:sp>
      <p:sp>
        <p:nvSpPr>
          <p:cNvPr id="3" name="Freeform 319">
            <a:extLst>
              <a:ext uri="{FF2B5EF4-FFF2-40B4-BE49-F238E27FC236}">
                <a16:creationId xmlns:a16="http://schemas.microsoft.com/office/drawing/2014/main" id="{866D2646-13F5-877F-C6F0-06532E696A04}"/>
              </a:ext>
            </a:extLst>
          </p:cNvPr>
          <p:cNvSpPr>
            <a:spLocks noChangeArrowheads="1"/>
          </p:cNvSpPr>
          <p:nvPr/>
        </p:nvSpPr>
        <p:spPr bwMode="auto">
          <a:xfrm>
            <a:off x="1527063" y="1532618"/>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a:effectLst/>
        </p:spPr>
        <p:txBody>
          <a:bodyPr wrap="none" anchor="ctr"/>
          <a:lstStyle/>
          <a:p>
            <a:endParaRPr lang="en-US" sz="900" dirty="0"/>
          </a:p>
        </p:txBody>
      </p:sp>
      <p:sp>
        <p:nvSpPr>
          <p:cNvPr id="4" name="Freeform 320">
            <a:extLst>
              <a:ext uri="{FF2B5EF4-FFF2-40B4-BE49-F238E27FC236}">
                <a16:creationId xmlns:a16="http://schemas.microsoft.com/office/drawing/2014/main" id="{8127D100-DFC5-BBFC-79E8-74FB154A9633}"/>
              </a:ext>
            </a:extLst>
          </p:cNvPr>
          <p:cNvSpPr>
            <a:spLocks noChangeArrowheads="1"/>
          </p:cNvSpPr>
          <p:nvPr/>
        </p:nvSpPr>
        <p:spPr bwMode="auto">
          <a:xfrm>
            <a:off x="4640163" y="2676593"/>
            <a:ext cx="2784079"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w="19050">
            <a:solidFill>
              <a:srgbClr val="292668"/>
            </a:solidFill>
            <a:prstDash val="sysDash"/>
          </a:ln>
          <a:effectLst/>
        </p:spPr>
        <p:txBody>
          <a:bodyPr wrap="none" anchor="ctr"/>
          <a:lstStyle/>
          <a:p>
            <a:endParaRPr lang="en-US" sz="900"/>
          </a:p>
        </p:txBody>
      </p:sp>
      <p:sp>
        <p:nvSpPr>
          <p:cNvPr id="5" name="Freeform 393">
            <a:extLst>
              <a:ext uri="{FF2B5EF4-FFF2-40B4-BE49-F238E27FC236}">
                <a16:creationId xmlns:a16="http://schemas.microsoft.com/office/drawing/2014/main" id="{1FE547A4-E279-3AA5-40C4-6A51E7B9FCD5}"/>
              </a:ext>
            </a:extLst>
          </p:cNvPr>
          <p:cNvSpPr>
            <a:spLocks noChangeArrowheads="1"/>
          </p:cNvSpPr>
          <p:nvPr/>
        </p:nvSpPr>
        <p:spPr bwMode="auto">
          <a:xfrm>
            <a:off x="5221541"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a:effectLst/>
        </p:spPr>
        <p:txBody>
          <a:bodyPr wrap="none" anchor="ctr"/>
          <a:lstStyle/>
          <a:p>
            <a:endParaRPr lang="en-US" sz="900" dirty="0"/>
          </a:p>
        </p:txBody>
      </p:sp>
      <p:sp>
        <p:nvSpPr>
          <p:cNvPr id="6" name="Freeform 394">
            <a:extLst>
              <a:ext uri="{FF2B5EF4-FFF2-40B4-BE49-F238E27FC236}">
                <a16:creationId xmlns:a16="http://schemas.microsoft.com/office/drawing/2014/main" id="{5BFEF465-B3D0-7F2A-C87D-070CB917F6B1}"/>
              </a:ext>
            </a:extLst>
          </p:cNvPr>
          <p:cNvSpPr>
            <a:spLocks noChangeArrowheads="1"/>
          </p:cNvSpPr>
          <p:nvPr/>
        </p:nvSpPr>
        <p:spPr bwMode="auto">
          <a:xfrm>
            <a:off x="8356007" y="2676593"/>
            <a:ext cx="2784078"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w="19050">
            <a:solidFill>
              <a:srgbClr val="292668"/>
            </a:solidFill>
            <a:prstDash val="sysDash"/>
          </a:ln>
          <a:effectLst/>
        </p:spPr>
        <p:txBody>
          <a:bodyPr wrap="none" anchor="ctr"/>
          <a:lstStyle/>
          <a:p>
            <a:endParaRPr lang="en-US" sz="900"/>
          </a:p>
        </p:txBody>
      </p:sp>
      <p:sp>
        <p:nvSpPr>
          <p:cNvPr id="7" name="Freeform 469">
            <a:extLst>
              <a:ext uri="{FF2B5EF4-FFF2-40B4-BE49-F238E27FC236}">
                <a16:creationId xmlns:a16="http://schemas.microsoft.com/office/drawing/2014/main" id="{1947FCE4-B6BE-4125-E808-83C464087984}"/>
              </a:ext>
            </a:extLst>
          </p:cNvPr>
          <p:cNvSpPr>
            <a:spLocks noChangeArrowheads="1"/>
          </p:cNvSpPr>
          <p:nvPr/>
        </p:nvSpPr>
        <p:spPr bwMode="auto">
          <a:xfrm>
            <a:off x="9003442" y="1647300"/>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a:effectLst/>
        </p:spPr>
        <p:txBody>
          <a:bodyPr wrap="none" anchor="ctr"/>
          <a:lstStyle/>
          <a:p>
            <a:endParaRPr lang="en-US" sz="900"/>
          </a:p>
        </p:txBody>
      </p:sp>
      <p:sp>
        <p:nvSpPr>
          <p:cNvPr id="8" name="CuadroTexto 555">
            <a:extLst>
              <a:ext uri="{FF2B5EF4-FFF2-40B4-BE49-F238E27FC236}">
                <a16:creationId xmlns:a16="http://schemas.microsoft.com/office/drawing/2014/main" id="{1DE37850-8FC3-5283-4A06-3929718A9D8C}"/>
              </a:ext>
            </a:extLst>
          </p:cNvPr>
          <p:cNvSpPr txBox="1"/>
          <p:nvPr/>
        </p:nvSpPr>
        <p:spPr>
          <a:xfrm>
            <a:off x="1113031" y="3130688"/>
            <a:ext cx="2483557"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Svindel </a:t>
            </a:r>
            <a:r>
              <a:rPr lang="en-US" sz="2000" dirty="0">
                <a:solidFill>
                  <a:schemeClr val="bg1"/>
                </a:solidFill>
                <a:latin typeface="Calibri" panose="020F0502020204030204" pitchFamily="34" charset="0"/>
                <a:ea typeface="Lato" charset="0"/>
                <a:cs typeface="Calibri" panose="020F0502020204030204" pitchFamily="34" charset="0"/>
              </a:rPr>
              <a:t>(tyveriet)</a:t>
            </a:r>
          </a:p>
        </p:txBody>
      </p:sp>
      <p:sp>
        <p:nvSpPr>
          <p:cNvPr id="9" name="CuadroTexto 557">
            <a:extLst>
              <a:ext uri="{FF2B5EF4-FFF2-40B4-BE49-F238E27FC236}">
                <a16:creationId xmlns:a16="http://schemas.microsoft.com/office/drawing/2014/main" id="{0D929145-3BAA-590A-F693-79645026B722}"/>
              </a:ext>
            </a:extLst>
          </p:cNvPr>
          <p:cNvSpPr txBox="1"/>
          <p:nvPr/>
        </p:nvSpPr>
        <p:spPr>
          <a:xfrm>
            <a:off x="4752367" y="3210728"/>
            <a:ext cx="2513093"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Phishing </a:t>
            </a:r>
            <a:r>
              <a:rPr lang="en-US" sz="2000" dirty="0">
                <a:solidFill>
                  <a:schemeClr val="bg1"/>
                </a:solidFill>
                <a:latin typeface="Calibri" panose="020F0502020204030204" pitchFamily="34" charset="0"/>
                <a:ea typeface="Lato" charset="0"/>
                <a:cs typeface="Calibri" panose="020F0502020204030204" pitchFamily="34" charset="0"/>
              </a:rPr>
              <a:t>(krogen)</a:t>
            </a:r>
          </a:p>
        </p:txBody>
      </p:sp>
      <p:sp>
        <p:nvSpPr>
          <p:cNvPr id="10" name="CuadroTexto 559">
            <a:extLst>
              <a:ext uri="{FF2B5EF4-FFF2-40B4-BE49-F238E27FC236}">
                <a16:creationId xmlns:a16="http://schemas.microsoft.com/office/drawing/2014/main" id="{AD735DDF-92AE-E78A-20E2-9794EA229F0C}"/>
              </a:ext>
            </a:extLst>
          </p:cNvPr>
          <p:cNvSpPr txBox="1"/>
          <p:nvPr/>
        </p:nvSpPr>
        <p:spPr>
          <a:xfrm>
            <a:off x="8374875" y="3265582"/>
            <a:ext cx="2513094"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Fejlinformation</a:t>
            </a:r>
          </a:p>
        </p:txBody>
      </p:sp>
      <p:sp>
        <p:nvSpPr>
          <p:cNvPr id="40" name="TextBox 39">
            <a:extLst>
              <a:ext uri="{FF2B5EF4-FFF2-40B4-BE49-F238E27FC236}">
                <a16:creationId xmlns:a16="http://schemas.microsoft.com/office/drawing/2014/main" id="{8BD36113-CD44-BFB3-94E2-DEBC6677E081}"/>
              </a:ext>
            </a:extLst>
          </p:cNvPr>
          <p:cNvSpPr txBox="1"/>
          <p:nvPr/>
        </p:nvSpPr>
        <p:spPr>
          <a:xfrm>
            <a:off x="1025957" y="3663708"/>
            <a:ext cx="2570631" cy="2354491"/>
          </a:xfrm>
          <a:prstGeom prst="rect">
            <a:avLst/>
          </a:prstGeom>
          <a:noFill/>
        </p:spPr>
        <p:txBody>
          <a:bodyPr wrap="square" lIns="91440" tIns="45720" rIns="91440" bIns="45720" rtlCol="0" anchor="t">
            <a:spAutoFit/>
          </a:bodyPr>
          <a:lstStyle/>
          <a:p>
            <a:r>
              <a:rPr lang="en-US" sz="2100" dirty="0">
                <a:solidFill>
                  <a:schemeClr val="bg1"/>
                </a:solidFill>
              </a:rPr>
              <a:t>En </a:t>
            </a:r>
            <a:r>
              <a:rPr lang="en-US" sz="2100" b="1" dirty="0">
                <a:solidFill>
                  <a:schemeClr val="bg1"/>
                </a:solidFill>
              </a:rPr>
              <a:t>svindel </a:t>
            </a:r>
            <a:r>
              <a:rPr lang="en-US" sz="2100" dirty="0">
                <a:solidFill>
                  <a:schemeClr val="bg1"/>
                </a:solidFill>
              </a:rPr>
              <a:t>er en uærlig plan, der har til formål at narre dig til at afgive noget </a:t>
            </a:r>
            <a:r>
              <a:rPr lang="en-US" sz="2100" dirty="0" err="1">
                <a:solidFill>
                  <a:schemeClr val="bg1"/>
                </a:solidFill>
              </a:rPr>
              <a:t>af</a:t>
            </a:r>
            <a:r>
              <a:rPr lang="en-US" sz="2100" dirty="0">
                <a:solidFill>
                  <a:schemeClr val="bg1"/>
                </a:solidFill>
              </a:rPr>
              <a:t> </a:t>
            </a:r>
            <a:r>
              <a:rPr lang="en-US" sz="2100" dirty="0" err="1">
                <a:solidFill>
                  <a:schemeClr val="bg1"/>
                </a:solidFill>
              </a:rPr>
              <a:t>værdi</a:t>
            </a:r>
            <a:r>
              <a:rPr lang="en-US" sz="2100" dirty="0">
                <a:solidFill>
                  <a:schemeClr val="bg1"/>
                </a:solidFill>
              </a:rPr>
              <a:t> - </a:t>
            </a:r>
            <a:r>
              <a:rPr lang="en-US" sz="2100" dirty="0" err="1">
                <a:solidFill>
                  <a:schemeClr val="bg1"/>
                </a:solidFill>
              </a:rPr>
              <a:t>som</a:t>
            </a:r>
            <a:r>
              <a:rPr lang="en-US" sz="2100" dirty="0">
                <a:solidFill>
                  <a:schemeClr val="bg1"/>
                </a:solidFill>
              </a:rPr>
              <a:t> regel dine penge eller din identitet.</a:t>
            </a:r>
            <a:endParaRPr lang="en-IE" sz="2100" dirty="0">
              <a:solidFill>
                <a:schemeClr val="bg1"/>
              </a:solidFill>
            </a:endParaRPr>
          </a:p>
        </p:txBody>
      </p:sp>
      <p:sp>
        <p:nvSpPr>
          <p:cNvPr id="41" name="TextBox 40">
            <a:extLst>
              <a:ext uri="{FF2B5EF4-FFF2-40B4-BE49-F238E27FC236}">
                <a16:creationId xmlns:a16="http://schemas.microsoft.com/office/drawing/2014/main" id="{F95552BC-0C98-9223-6EC7-CD31ECA7B2B1}"/>
              </a:ext>
            </a:extLst>
          </p:cNvPr>
          <p:cNvSpPr txBox="1"/>
          <p:nvPr/>
        </p:nvSpPr>
        <p:spPr>
          <a:xfrm>
            <a:off x="8525166" y="3875934"/>
            <a:ext cx="2502425" cy="2354491"/>
          </a:xfrm>
          <a:prstGeom prst="rect">
            <a:avLst/>
          </a:prstGeom>
          <a:noFill/>
        </p:spPr>
        <p:txBody>
          <a:bodyPr wrap="square" rtlCol="0">
            <a:spAutoFit/>
          </a:bodyPr>
          <a:lstStyle/>
          <a:p>
            <a:r>
              <a:rPr lang="en-US" sz="2100" dirty="0">
                <a:solidFill>
                  <a:schemeClr val="bg1"/>
                </a:solidFill>
              </a:rPr>
              <a:t>Fejlinformation er falske eller unøjagtige oplysninger, der spredes online, som regel for at ændre din opfattelse af noget</a:t>
            </a:r>
            <a:endParaRPr lang="en-IE" sz="2100" dirty="0">
              <a:solidFill>
                <a:schemeClr val="bg1"/>
              </a:solidFill>
            </a:endParaRPr>
          </a:p>
        </p:txBody>
      </p:sp>
      <p:sp>
        <p:nvSpPr>
          <p:cNvPr id="42" name="TextBox 41">
            <a:extLst>
              <a:ext uri="{FF2B5EF4-FFF2-40B4-BE49-F238E27FC236}">
                <a16:creationId xmlns:a16="http://schemas.microsoft.com/office/drawing/2014/main" id="{3222E4A6-D4AE-6731-2F24-52430B6CCC02}"/>
              </a:ext>
            </a:extLst>
          </p:cNvPr>
          <p:cNvSpPr txBox="1"/>
          <p:nvPr/>
        </p:nvSpPr>
        <p:spPr>
          <a:xfrm>
            <a:off x="4602384" y="3615815"/>
            <a:ext cx="2988652" cy="3000821"/>
          </a:xfrm>
          <a:prstGeom prst="rect">
            <a:avLst/>
          </a:prstGeom>
          <a:noFill/>
        </p:spPr>
        <p:txBody>
          <a:bodyPr wrap="square" lIns="91440" tIns="45720" rIns="91440" bIns="45720" rtlCol="0" anchor="t">
            <a:spAutoFit/>
          </a:bodyPr>
          <a:lstStyle/>
          <a:p>
            <a:r>
              <a:rPr lang="en-US" sz="2100" dirty="0">
                <a:solidFill>
                  <a:schemeClr val="bg1"/>
                </a:solidFill>
              </a:rPr>
              <a:t>Phishing er den </a:t>
            </a:r>
            <a:r>
              <a:rPr lang="en-US" sz="2100" dirty="0" err="1">
                <a:solidFill>
                  <a:schemeClr val="bg1"/>
                </a:solidFill>
              </a:rPr>
              <a:t>metode</a:t>
            </a:r>
            <a:r>
              <a:rPr lang="en-US" sz="2100" dirty="0">
                <a:solidFill>
                  <a:schemeClr val="bg1"/>
                </a:solidFill>
              </a:rPr>
              <a:t>, der </a:t>
            </a:r>
            <a:r>
              <a:rPr lang="en-US" sz="2100" dirty="0" err="1">
                <a:solidFill>
                  <a:schemeClr val="bg1"/>
                </a:solidFill>
              </a:rPr>
              <a:t>bruges</a:t>
            </a:r>
            <a:r>
              <a:rPr lang="en-US" sz="2100" dirty="0">
                <a:solidFill>
                  <a:schemeClr val="bg1"/>
                </a:solidFill>
              </a:rPr>
              <a:t> </a:t>
            </a:r>
            <a:r>
              <a:rPr lang="en-US" sz="2100" dirty="0" err="1">
                <a:solidFill>
                  <a:schemeClr val="bg1"/>
                </a:solidFill>
              </a:rPr>
              <a:t>til</a:t>
            </a:r>
            <a:r>
              <a:rPr lang="en-US" sz="2100" dirty="0">
                <a:solidFill>
                  <a:schemeClr val="bg1"/>
                </a:solidFill>
              </a:rPr>
              <a:t> at </a:t>
            </a:r>
            <a:r>
              <a:rPr lang="en-US" sz="2100" dirty="0" err="1">
                <a:solidFill>
                  <a:schemeClr val="bg1"/>
                </a:solidFill>
              </a:rPr>
              <a:t>udføre</a:t>
            </a:r>
            <a:r>
              <a:rPr lang="en-US" sz="2100" dirty="0">
                <a:solidFill>
                  <a:schemeClr val="bg1"/>
                </a:solidFill>
              </a:rPr>
              <a:t> </a:t>
            </a:r>
            <a:endParaRPr lang="en-IE" sz="2100" dirty="0">
              <a:solidFill>
                <a:schemeClr val="bg1"/>
              </a:solidFill>
            </a:endParaRPr>
          </a:p>
          <a:p>
            <a:r>
              <a:rPr lang="en-US" sz="2100" dirty="0">
                <a:solidFill>
                  <a:schemeClr val="bg1"/>
                </a:solidFill>
              </a:rPr>
              <a:t>et </a:t>
            </a:r>
            <a:r>
              <a:rPr lang="en-US" sz="2100" dirty="0" err="1">
                <a:solidFill>
                  <a:schemeClr val="bg1"/>
                </a:solidFill>
              </a:rPr>
              <a:t>svindelforsøg</a:t>
            </a:r>
            <a:r>
              <a:rPr lang="en-US" sz="2100" dirty="0">
                <a:solidFill>
                  <a:schemeClr val="bg1"/>
                </a:solidFill>
              </a:rPr>
              <a:t>. Det er </a:t>
            </a:r>
            <a:r>
              <a:rPr lang="en-US" sz="2100" dirty="0" err="1">
                <a:solidFill>
                  <a:schemeClr val="bg1"/>
                </a:solidFill>
              </a:rPr>
              <a:t>en</a:t>
            </a:r>
            <a:r>
              <a:rPr lang="en-US" sz="2100" dirty="0">
                <a:solidFill>
                  <a:schemeClr val="bg1"/>
                </a:solidFill>
              </a:rPr>
              <a:t> e-mail, </a:t>
            </a:r>
            <a:r>
              <a:rPr lang="en-US" sz="2100" dirty="0" err="1">
                <a:solidFill>
                  <a:schemeClr val="bg1"/>
                </a:solidFill>
              </a:rPr>
              <a:t>en</a:t>
            </a:r>
            <a:r>
              <a:rPr lang="en-US" sz="2100" dirty="0">
                <a:solidFill>
                  <a:schemeClr val="bg1"/>
                </a:solidFill>
              </a:rPr>
              <a:t> </a:t>
            </a:r>
            <a:r>
              <a:rPr lang="en-US" sz="2100" dirty="0" err="1">
                <a:solidFill>
                  <a:schemeClr val="bg1"/>
                </a:solidFill>
              </a:rPr>
              <a:t>sms</a:t>
            </a:r>
            <a:r>
              <a:rPr lang="en-US" sz="2100" dirty="0">
                <a:solidFill>
                  <a:schemeClr val="bg1"/>
                </a:solidFill>
              </a:rPr>
              <a:t> (smishing) </a:t>
            </a:r>
            <a:r>
              <a:rPr lang="en-US" sz="2100" dirty="0" err="1">
                <a:solidFill>
                  <a:schemeClr val="bg1"/>
                </a:solidFill>
              </a:rPr>
              <a:t>eller</a:t>
            </a:r>
            <a:r>
              <a:rPr lang="en-US" sz="2100" dirty="0">
                <a:solidFill>
                  <a:schemeClr val="bg1"/>
                </a:solidFill>
              </a:rPr>
              <a:t> </a:t>
            </a:r>
            <a:r>
              <a:rPr lang="en-US" sz="2100" dirty="0" err="1">
                <a:solidFill>
                  <a:schemeClr val="bg1"/>
                </a:solidFill>
              </a:rPr>
              <a:t>telefonopkald</a:t>
            </a:r>
            <a:r>
              <a:rPr lang="en-US" sz="2100" dirty="0">
                <a:solidFill>
                  <a:schemeClr val="bg1"/>
                </a:solidFill>
              </a:rPr>
              <a:t>, der </a:t>
            </a:r>
            <a:r>
              <a:rPr lang="en-US" sz="2100" dirty="0" err="1">
                <a:solidFill>
                  <a:schemeClr val="bg1"/>
                </a:solidFill>
              </a:rPr>
              <a:t>foregiver</a:t>
            </a:r>
            <a:r>
              <a:rPr lang="en-US" sz="2100" dirty="0">
                <a:solidFill>
                  <a:schemeClr val="bg1"/>
                </a:solidFill>
              </a:rPr>
              <a:t> at </a:t>
            </a:r>
            <a:r>
              <a:rPr lang="en-US" sz="2100" dirty="0" err="1">
                <a:solidFill>
                  <a:schemeClr val="bg1"/>
                </a:solidFill>
              </a:rPr>
              <a:t>komme</a:t>
            </a:r>
            <a:r>
              <a:rPr lang="en-US" sz="2100" dirty="0">
                <a:solidFill>
                  <a:schemeClr val="bg1"/>
                </a:solidFill>
              </a:rPr>
              <a:t> </a:t>
            </a:r>
            <a:r>
              <a:rPr lang="en-US" sz="2100" dirty="0" err="1">
                <a:solidFill>
                  <a:schemeClr val="bg1"/>
                </a:solidFill>
              </a:rPr>
              <a:t>fra</a:t>
            </a:r>
            <a:r>
              <a:rPr lang="en-US" sz="2100" dirty="0">
                <a:solidFill>
                  <a:schemeClr val="bg1"/>
                </a:solidFill>
              </a:rPr>
              <a:t> </a:t>
            </a:r>
            <a:endParaRPr lang="en-IE" sz="2100">
              <a:solidFill>
                <a:schemeClr val="bg1"/>
              </a:solidFill>
            </a:endParaRPr>
          </a:p>
          <a:p>
            <a:r>
              <a:rPr lang="en-US" sz="2100" dirty="0" err="1">
                <a:solidFill>
                  <a:schemeClr val="bg1"/>
                </a:solidFill>
              </a:rPr>
              <a:t>en</a:t>
            </a:r>
            <a:r>
              <a:rPr lang="en-US" sz="2100" dirty="0">
                <a:solidFill>
                  <a:schemeClr val="bg1"/>
                </a:solidFill>
              </a:rPr>
              <a:t> </a:t>
            </a:r>
            <a:r>
              <a:rPr lang="en-US" sz="2100" dirty="0" err="1">
                <a:solidFill>
                  <a:schemeClr val="bg1"/>
                </a:solidFill>
              </a:rPr>
              <a:t>pålidelig</a:t>
            </a:r>
            <a:r>
              <a:rPr lang="en-US" sz="2100" dirty="0">
                <a:solidFill>
                  <a:schemeClr val="bg1"/>
                </a:solidFill>
              </a:rPr>
              <a:t> </a:t>
            </a:r>
            <a:r>
              <a:rPr lang="en-US" sz="2100" dirty="0" err="1">
                <a:solidFill>
                  <a:schemeClr val="bg1"/>
                </a:solidFill>
              </a:rPr>
              <a:t>kilde</a:t>
            </a:r>
            <a:r>
              <a:rPr lang="en-US" sz="2100" dirty="0">
                <a:solidFill>
                  <a:schemeClr val="bg1"/>
                </a:solidFill>
              </a:rPr>
              <a:t> for </a:t>
            </a:r>
            <a:r>
              <a:rPr lang="en-US" sz="2100" i="1" dirty="0">
                <a:solidFill>
                  <a:schemeClr val="bg1"/>
                </a:solidFill>
              </a:rPr>
              <a:t>at lokke </a:t>
            </a:r>
            <a:r>
              <a:rPr lang="en-US" sz="2100" dirty="0">
                <a:solidFill>
                  <a:schemeClr val="bg1"/>
                </a:solidFill>
              </a:rPr>
              <a:t>dig </a:t>
            </a:r>
            <a:r>
              <a:rPr lang="en-US" sz="2100" i="1" dirty="0">
                <a:solidFill>
                  <a:schemeClr val="bg1"/>
                </a:solidFill>
              </a:rPr>
              <a:t>i fælden</a:t>
            </a:r>
            <a:endParaRPr lang="en-IE" sz="2100">
              <a:solidFill>
                <a:schemeClr val="bg1"/>
              </a:solidFill>
              <a:ea typeface="Calibri"/>
              <a:cs typeface="Calibri"/>
            </a:endParaRPr>
          </a:p>
        </p:txBody>
      </p:sp>
      <p:sp>
        <p:nvSpPr>
          <p:cNvPr id="11" name="TextBox 10">
            <a:extLst>
              <a:ext uri="{FF2B5EF4-FFF2-40B4-BE49-F238E27FC236}">
                <a16:creationId xmlns:a16="http://schemas.microsoft.com/office/drawing/2014/main" id="{83AD1A00-289A-7B7D-F038-23FAF34BF58F}"/>
              </a:ext>
            </a:extLst>
          </p:cNvPr>
          <p:cNvSpPr txBox="1"/>
          <p:nvPr/>
        </p:nvSpPr>
        <p:spPr>
          <a:xfrm>
            <a:off x="670963" y="342891"/>
            <a:ext cx="9618312" cy="646331"/>
          </a:xfrm>
          <a:prstGeom prst="rect">
            <a:avLst/>
          </a:prstGeom>
          <a:noFill/>
        </p:spPr>
        <p:txBody>
          <a:bodyPr wrap="square" rtlCol="0">
            <a:spAutoFit/>
          </a:bodyPr>
          <a:lstStyle/>
          <a:p>
            <a:r>
              <a:rPr lang="en-IE" sz="3600" b="1" dirty="0">
                <a:solidFill>
                  <a:srgbClr val="292668"/>
                </a:solidFill>
              </a:rPr>
              <a:t>Forklaring af begreberne…</a:t>
            </a:r>
          </a:p>
        </p:txBody>
      </p:sp>
      <p:grpSp>
        <p:nvGrpSpPr>
          <p:cNvPr id="12" name="Group 11">
            <a:extLst>
              <a:ext uri="{FF2B5EF4-FFF2-40B4-BE49-F238E27FC236}">
                <a16:creationId xmlns:a16="http://schemas.microsoft.com/office/drawing/2014/main" id="{55916C30-A553-5D41-B6FA-6DC98D93F336}"/>
              </a:ext>
            </a:extLst>
          </p:cNvPr>
          <p:cNvGrpSpPr/>
          <p:nvPr/>
        </p:nvGrpSpPr>
        <p:grpSpPr>
          <a:xfrm>
            <a:off x="9500816" y="2039058"/>
            <a:ext cx="668083" cy="825821"/>
            <a:chOff x="8138828" y="4016838"/>
            <a:chExt cx="981393" cy="1151177"/>
          </a:xfrm>
          <a:solidFill>
            <a:schemeClr val="bg1"/>
          </a:solidFill>
        </p:grpSpPr>
        <p:sp>
          <p:nvSpPr>
            <p:cNvPr id="13" name="Freeform 245">
              <a:extLst>
                <a:ext uri="{FF2B5EF4-FFF2-40B4-BE49-F238E27FC236}">
                  <a16:creationId xmlns:a16="http://schemas.microsoft.com/office/drawing/2014/main" id="{3D22D21A-5E90-379E-3D5A-423D12A9C3C5}"/>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4" name="Group 13">
              <a:extLst>
                <a:ext uri="{FF2B5EF4-FFF2-40B4-BE49-F238E27FC236}">
                  <a16:creationId xmlns:a16="http://schemas.microsoft.com/office/drawing/2014/main" id="{C21EF5D4-E55D-95FF-FD3B-4C36293217EC}"/>
                </a:ext>
              </a:extLst>
            </p:cNvPr>
            <p:cNvGrpSpPr/>
            <p:nvPr/>
          </p:nvGrpSpPr>
          <p:grpSpPr>
            <a:xfrm>
              <a:off x="8138828" y="4016838"/>
              <a:ext cx="981393" cy="1151177"/>
              <a:chOff x="8138828" y="4016838"/>
              <a:chExt cx="981393" cy="1151177"/>
            </a:xfrm>
            <a:grpFill/>
          </p:grpSpPr>
          <p:sp>
            <p:nvSpPr>
              <p:cNvPr id="15" name="Freeform 228">
                <a:extLst>
                  <a:ext uri="{FF2B5EF4-FFF2-40B4-BE49-F238E27FC236}">
                    <a16:creationId xmlns:a16="http://schemas.microsoft.com/office/drawing/2014/main" id="{A8F6AB07-822B-D1B3-0E04-4E3E8DD30AE8}"/>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58" name="Freeform 234">
                <a:extLst>
                  <a:ext uri="{FF2B5EF4-FFF2-40B4-BE49-F238E27FC236}">
                    <a16:creationId xmlns:a16="http://schemas.microsoft.com/office/drawing/2014/main" id="{2E251109-93BA-84AA-A9FE-5FBD8CB97031}"/>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59" name="Freeform 235">
                <a:extLst>
                  <a:ext uri="{FF2B5EF4-FFF2-40B4-BE49-F238E27FC236}">
                    <a16:creationId xmlns:a16="http://schemas.microsoft.com/office/drawing/2014/main" id="{6603BEEB-F02C-3DFF-8A5A-A25893B468B9}"/>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60" name="Freeform 236">
                <a:extLst>
                  <a:ext uri="{FF2B5EF4-FFF2-40B4-BE49-F238E27FC236}">
                    <a16:creationId xmlns:a16="http://schemas.microsoft.com/office/drawing/2014/main" id="{D2B9A724-8826-7672-3EDD-6359BD0340AB}"/>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61" name="Freeform 237">
                <a:extLst>
                  <a:ext uri="{FF2B5EF4-FFF2-40B4-BE49-F238E27FC236}">
                    <a16:creationId xmlns:a16="http://schemas.microsoft.com/office/drawing/2014/main" id="{332E1730-FBEE-B765-7FFA-7C9837A37569}"/>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62" name="Freeform 238">
                <a:extLst>
                  <a:ext uri="{FF2B5EF4-FFF2-40B4-BE49-F238E27FC236}">
                    <a16:creationId xmlns:a16="http://schemas.microsoft.com/office/drawing/2014/main" id="{5BF6DD55-E70A-E372-570A-A29D69DCCC4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63" name="Freeform 239">
                <a:extLst>
                  <a:ext uri="{FF2B5EF4-FFF2-40B4-BE49-F238E27FC236}">
                    <a16:creationId xmlns:a16="http://schemas.microsoft.com/office/drawing/2014/main" id="{08C81CEE-23C7-54D8-09CD-580F4CE7B0D3}"/>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64" name="Freeform 240">
                <a:extLst>
                  <a:ext uri="{FF2B5EF4-FFF2-40B4-BE49-F238E27FC236}">
                    <a16:creationId xmlns:a16="http://schemas.microsoft.com/office/drawing/2014/main" id="{B28B1BDF-3247-A1CA-E547-9CFD9A04612C}"/>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65" name="Freeform 241">
                <a:extLst>
                  <a:ext uri="{FF2B5EF4-FFF2-40B4-BE49-F238E27FC236}">
                    <a16:creationId xmlns:a16="http://schemas.microsoft.com/office/drawing/2014/main" id="{0E1EF4D4-3751-BE21-3258-A3736771108C}"/>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66" name="Freeform 242">
                <a:extLst>
                  <a:ext uri="{FF2B5EF4-FFF2-40B4-BE49-F238E27FC236}">
                    <a16:creationId xmlns:a16="http://schemas.microsoft.com/office/drawing/2014/main" id="{70C8DBB5-F5CE-AFBC-559B-4EF8CD95E0B7}"/>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grpSp>
        <p:nvGrpSpPr>
          <p:cNvPr id="67" name="Group 66">
            <a:extLst>
              <a:ext uri="{FF2B5EF4-FFF2-40B4-BE49-F238E27FC236}">
                <a16:creationId xmlns:a16="http://schemas.microsoft.com/office/drawing/2014/main" id="{F1BE4198-4637-D1FC-4D72-03BC87A3D268}"/>
              </a:ext>
            </a:extLst>
          </p:cNvPr>
          <p:cNvGrpSpPr/>
          <p:nvPr/>
        </p:nvGrpSpPr>
        <p:grpSpPr>
          <a:xfrm>
            <a:off x="1923110" y="1870861"/>
            <a:ext cx="872871" cy="839969"/>
            <a:chOff x="10605571" y="5357494"/>
            <a:chExt cx="1081655" cy="1100278"/>
          </a:xfrm>
          <a:solidFill>
            <a:schemeClr val="bg1"/>
          </a:solidFill>
        </p:grpSpPr>
        <p:sp>
          <p:nvSpPr>
            <p:cNvPr id="68" name="Freeform 334">
              <a:extLst>
                <a:ext uri="{FF2B5EF4-FFF2-40B4-BE49-F238E27FC236}">
                  <a16:creationId xmlns:a16="http://schemas.microsoft.com/office/drawing/2014/main" id="{97B676D4-E6A6-5D58-C34F-D82B98A94E53}"/>
                </a:ext>
              </a:extLst>
            </p:cNvPr>
            <p:cNvSpPr/>
            <p:nvPr/>
          </p:nvSpPr>
          <p:spPr>
            <a:xfrm>
              <a:off x="10803775" y="5892079"/>
              <a:ext cx="354627" cy="355004"/>
            </a:xfrm>
            <a:custGeom>
              <a:avLst/>
              <a:gdLst>
                <a:gd name="connsiteX0" fmla="*/ 177166 w 354627"/>
                <a:gd name="connsiteY0" fmla="*/ 355003 h 355004"/>
                <a:gd name="connsiteX1" fmla="*/ 354625 w 354627"/>
                <a:gd name="connsiteY1" fmla="*/ 179281 h 355004"/>
                <a:gd name="connsiteX2" fmla="*/ 179536 w 354627"/>
                <a:gd name="connsiteY2" fmla="*/ 3 h 355004"/>
                <a:gd name="connsiteX3" fmla="*/ 3 w 354627"/>
                <a:gd name="connsiteY3" fmla="*/ 176911 h 355004"/>
                <a:gd name="connsiteX4" fmla="*/ 177166 w 354627"/>
                <a:gd name="connsiteY4" fmla="*/ 355003 h 3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27" h="355004">
                  <a:moveTo>
                    <a:pt x="177166" y="355003"/>
                  </a:moveTo>
                  <a:cubicBezTo>
                    <a:pt x="274042" y="355299"/>
                    <a:pt x="354032" y="275884"/>
                    <a:pt x="354625" y="179281"/>
                  </a:cubicBezTo>
                  <a:cubicBezTo>
                    <a:pt x="355217" y="81197"/>
                    <a:pt x="276412" y="596"/>
                    <a:pt x="179536" y="3"/>
                  </a:cubicBezTo>
                  <a:cubicBezTo>
                    <a:pt x="80289" y="-589"/>
                    <a:pt x="300" y="78234"/>
                    <a:pt x="3" y="176911"/>
                  </a:cubicBezTo>
                  <a:cubicBezTo>
                    <a:pt x="-589" y="274995"/>
                    <a:pt x="78808" y="354707"/>
                    <a:pt x="177166" y="355003"/>
                  </a:cubicBezTo>
                  <a:close/>
                </a:path>
              </a:pathLst>
            </a:custGeom>
            <a:solidFill>
              <a:srgbClr val="EBCB1F"/>
            </a:solidFill>
            <a:ln w="2953" cap="flat">
              <a:noFill/>
              <a:prstDash val="solid"/>
              <a:miter/>
            </a:ln>
          </p:spPr>
          <p:txBody>
            <a:bodyPr rtlCol="0" anchor="ctr"/>
            <a:lstStyle/>
            <a:p>
              <a:endParaRPr lang="en-US"/>
            </a:p>
          </p:txBody>
        </p:sp>
        <p:sp>
          <p:nvSpPr>
            <p:cNvPr id="69" name="Freeform 335">
              <a:extLst>
                <a:ext uri="{FF2B5EF4-FFF2-40B4-BE49-F238E27FC236}">
                  <a16:creationId xmlns:a16="http://schemas.microsoft.com/office/drawing/2014/main" id="{A892F0E6-080F-58E7-0CBD-664D993C8DB9}"/>
                </a:ext>
              </a:extLst>
            </p:cNvPr>
            <p:cNvSpPr/>
            <p:nvPr/>
          </p:nvSpPr>
          <p:spPr>
            <a:xfrm>
              <a:off x="10605571" y="5357494"/>
              <a:ext cx="763327" cy="1100136"/>
            </a:xfrm>
            <a:custGeom>
              <a:avLst/>
              <a:gdLst>
                <a:gd name="connsiteX0" fmla="*/ 212725 w 763327"/>
                <a:gd name="connsiteY0" fmla="*/ 355904 h 1100136"/>
                <a:gd name="connsiteX1" fmla="*/ 212725 w 763327"/>
                <a:gd name="connsiteY1" fmla="*/ 311158 h 1100136"/>
                <a:gd name="connsiteX2" fmla="*/ 242054 w 763327"/>
                <a:gd name="connsiteY2" fmla="*/ 253374 h 1100136"/>
                <a:gd name="connsiteX3" fmla="*/ 238203 w 763327"/>
                <a:gd name="connsiteY3" fmla="*/ 241521 h 1100136"/>
                <a:gd name="connsiteX4" fmla="*/ 179247 w 763327"/>
                <a:gd name="connsiteY4" fmla="*/ 74689 h 1100136"/>
                <a:gd name="connsiteX5" fmla="*/ 176581 w 763327"/>
                <a:gd name="connsiteY5" fmla="*/ 40315 h 1100136"/>
                <a:gd name="connsiteX6" fmla="*/ 227241 w 763327"/>
                <a:gd name="connsiteY6" fmla="*/ 311 h 1100136"/>
                <a:gd name="connsiteX7" fmla="*/ 386924 w 763327"/>
                <a:gd name="connsiteY7" fmla="*/ 15 h 1100136"/>
                <a:gd name="connsiteX8" fmla="*/ 407959 w 763327"/>
                <a:gd name="connsiteY8" fmla="*/ 13349 h 1100136"/>
                <a:gd name="connsiteX9" fmla="*/ 425734 w 763327"/>
                <a:gd name="connsiteY9" fmla="*/ 48909 h 1100136"/>
                <a:gd name="connsiteX10" fmla="*/ 443213 w 763327"/>
                <a:gd name="connsiteY10" fmla="*/ 13942 h 1100136"/>
                <a:gd name="connsiteX11" fmla="*/ 466025 w 763327"/>
                <a:gd name="connsiteY11" fmla="*/ 15 h 1100136"/>
                <a:gd name="connsiteX12" fmla="*/ 515797 w 763327"/>
                <a:gd name="connsiteY12" fmla="*/ 311 h 1100136"/>
                <a:gd name="connsiteX13" fmla="*/ 566753 w 763327"/>
                <a:gd name="connsiteY13" fmla="*/ 73208 h 1100136"/>
                <a:gd name="connsiteX14" fmla="*/ 506909 w 763327"/>
                <a:gd name="connsiteY14" fmla="*/ 240929 h 1100136"/>
                <a:gd name="connsiteX15" fmla="*/ 502465 w 763327"/>
                <a:gd name="connsiteY15" fmla="*/ 253967 h 1100136"/>
                <a:gd name="connsiteX16" fmla="*/ 532387 w 763327"/>
                <a:gd name="connsiteY16" fmla="*/ 315010 h 1100136"/>
                <a:gd name="connsiteX17" fmla="*/ 532387 w 763327"/>
                <a:gd name="connsiteY17" fmla="*/ 352348 h 1100136"/>
                <a:gd name="connsiteX18" fmla="*/ 595786 w 763327"/>
                <a:gd name="connsiteY18" fmla="*/ 379906 h 1100136"/>
                <a:gd name="connsiteX19" fmla="*/ 658593 w 763327"/>
                <a:gd name="connsiteY19" fmla="*/ 453692 h 1100136"/>
                <a:gd name="connsiteX20" fmla="*/ 712512 w 763327"/>
                <a:gd name="connsiteY20" fmla="*/ 578742 h 1100136"/>
                <a:gd name="connsiteX21" fmla="*/ 739472 w 763327"/>
                <a:gd name="connsiteY21" fmla="*/ 667343 h 1100136"/>
                <a:gd name="connsiteX22" fmla="*/ 719623 w 763327"/>
                <a:gd name="connsiteY22" fmla="*/ 691642 h 1100136"/>
                <a:gd name="connsiteX23" fmla="*/ 675776 w 763327"/>
                <a:gd name="connsiteY23" fmla="*/ 691642 h 1100136"/>
                <a:gd name="connsiteX24" fmla="*/ 683479 w 763327"/>
                <a:gd name="connsiteY24" fmla="*/ 706755 h 1100136"/>
                <a:gd name="connsiteX25" fmla="*/ 762284 w 763327"/>
                <a:gd name="connsiteY25" fmla="*/ 848695 h 1100136"/>
                <a:gd name="connsiteX26" fmla="*/ 651779 w 763327"/>
                <a:gd name="connsiteY26" fmla="*/ 972264 h 1100136"/>
                <a:gd name="connsiteX27" fmla="*/ 561124 w 763327"/>
                <a:gd name="connsiteY27" fmla="*/ 961892 h 1100136"/>
                <a:gd name="connsiteX28" fmla="*/ 550459 w 763327"/>
                <a:gd name="connsiteY28" fmla="*/ 959522 h 1100136"/>
                <a:gd name="connsiteX29" fmla="*/ 595786 w 763327"/>
                <a:gd name="connsiteY29" fmla="*/ 988562 h 1100136"/>
                <a:gd name="connsiteX30" fmla="*/ 597268 w 763327"/>
                <a:gd name="connsiteY30" fmla="*/ 1024417 h 1100136"/>
                <a:gd name="connsiteX31" fmla="*/ 9195 w 763327"/>
                <a:gd name="connsiteY31" fmla="*/ 808988 h 1100136"/>
                <a:gd name="connsiteX32" fmla="*/ 31711 w 763327"/>
                <a:gd name="connsiteY32" fmla="*/ 580519 h 1100136"/>
                <a:gd name="connsiteX33" fmla="*/ 84445 w 763327"/>
                <a:gd name="connsiteY33" fmla="*/ 459914 h 1100136"/>
                <a:gd name="connsiteX34" fmla="*/ 212725 w 763327"/>
                <a:gd name="connsiteY34" fmla="*/ 355904 h 1100136"/>
                <a:gd name="connsiteX35" fmla="*/ 559050 w 763327"/>
                <a:gd name="connsiteY35" fmla="*/ 1007823 h 1100136"/>
                <a:gd name="connsiteX36" fmla="*/ 509279 w 763327"/>
                <a:gd name="connsiteY36" fmla="*/ 976116 h 1100136"/>
                <a:gd name="connsiteX37" fmla="*/ 509279 w 763327"/>
                <a:gd name="connsiteY37" fmla="*/ 940261 h 1100136"/>
                <a:gd name="connsiteX38" fmla="*/ 575937 w 763327"/>
                <a:gd name="connsiteY38" fmla="*/ 900553 h 1100136"/>
                <a:gd name="connsiteX39" fmla="*/ 581566 w 763327"/>
                <a:gd name="connsiteY39" fmla="*/ 888403 h 1100136"/>
                <a:gd name="connsiteX40" fmla="*/ 568531 w 763327"/>
                <a:gd name="connsiteY40" fmla="*/ 823211 h 1100136"/>
                <a:gd name="connsiteX41" fmla="*/ 580085 w 763327"/>
                <a:gd name="connsiteY41" fmla="*/ 798913 h 1100136"/>
                <a:gd name="connsiteX42" fmla="*/ 630745 w 763327"/>
                <a:gd name="connsiteY42" fmla="*/ 773725 h 1100136"/>
                <a:gd name="connsiteX43" fmla="*/ 638448 w 763327"/>
                <a:gd name="connsiteY43" fmla="*/ 760983 h 1100136"/>
                <a:gd name="connsiteX44" fmla="*/ 638448 w 763327"/>
                <a:gd name="connsiteY44" fmla="*/ 677715 h 1100136"/>
                <a:gd name="connsiteX45" fmla="*/ 660075 w 763327"/>
                <a:gd name="connsiteY45" fmla="*/ 656379 h 1100136"/>
                <a:gd name="connsiteX46" fmla="*/ 701254 w 763327"/>
                <a:gd name="connsiteY46" fmla="*/ 656379 h 1100136"/>
                <a:gd name="connsiteX47" fmla="*/ 690589 w 763327"/>
                <a:gd name="connsiteY47" fmla="*/ 620227 h 1100136"/>
                <a:gd name="connsiteX48" fmla="*/ 619487 w 763327"/>
                <a:gd name="connsiteY48" fmla="*/ 456951 h 1100136"/>
                <a:gd name="connsiteX49" fmla="*/ 509872 w 763327"/>
                <a:gd name="connsiteY49" fmla="*/ 390278 h 1100136"/>
                <a:gd name="connsiteX50" fmla="*/ 237018 w 763327"/>
                <a:gd name="connsiteY50" fmla="*/ 390278 h 1100136"/>
                <a:gd name="connsiteX51" fmla="*/ 119996 w 763327"/>
                <a:gd name="connsiteY51" fmla="*/ 466434 h 1100136"/>
                <a:gd name="connsiteX52" fmla="*/ 62225 w 763327"/>
                <a:gd name="connsiteY52" fmla="*/ 598299 h 1100136"/>
                <a:gd name="connsiteX53" fmla="*/ 70817 w 763327"/>
                <a:gd name="connsiteY53" fmla="*/ 876847 h 1100136"/>
                <a:gd name="connsiteX54" fmla="*/ 353743 w 763327"/>
                <a:gd name="connsiteY54" fmla="*/ 1063829 h 1100136"/>
                <a:gd name="connsiteX55" fmla="*/ 559050 w 763327"/>
                <a:gd name="connsiteY55" fmla="*/ 1007823 h 1100136"/>
                <a:gd name="connsiteX56" fmla="*/ 372408 w 763327"/>
                <a:gd name="connsiteY56" fmla="*/ 248337 h 1100136"/>
                <a:gd name="connsiteX57" fmla="*/ 425734 w 763327"/>
                <a:gd name="connsiteY57" fmla="*/ 248337 h 1100136"/>
                <a:gd name="connsiteX58" fmla="*/ 464544 w 763327"/>
                <a:gd name="connsiteY58" fmla="*/ 246263 h 1100136"/>
                <a:gd name="connsiteX59" fmla="*/ 480246 w 763327"/>
                <a:gd name="connsiteY59" fmla="*/ 209518 h 1100136"/>
                <a:gd name="connsiteX60" fmla="*/ 532091 w 763327"/>
                <a:gd name="connsiteY60" fmla="*/ 63725 h 1100136"/>
                <a:gd name="connsiteX61" fmla="*/ 512538 w 763327"/>
                <a:gd name="connsiteY61" fmla="*/ 35278 h 1100136"/>
                <a:gd name="connsiteX62" fmla="*/ 480542 w 763327"/>
                <a:gd name="connsiteY62" fmla="*/ 34981 h 1100136"/>
                <a:gd name="connsiteX63" fmla="*/ 468099 w 763327"/>
                <a:gd name="connsiteY63" fmla="*/ 42982 h 1100136"/>
                <a:gd name="connsiteX64" fmla="*/ 444695 w 763327"/>
                <a:gd name="connsiteY64" fmla="*/ 90691 h 1100136"/>
                <a:gd name="connsiteX65" fmla="*/ 425734 w 763327"/>
                <a:gd name="connsiteY65" fmla="*/ 105211 h 1100136"/>
                <a:gd name="connsiteX66" fmla="*/ 407070 w 763327"/>
                <a:gd name="connsiteY66" fmla="*/ 90395 h 1100136"/>
                <a:gd name="connsiteX67" fmla="*/ 383962 w 763327"/>
                <a:gd name="connsiteY67" fmla="*/ 43871 h 1100136"/>
                <a:gd name="connsiteX68" fmla="*/ 370630 w 763327"/>
                <a:gd name="connsiteY68" fmla="*/ 35278 h 1100136"/>
                <a:gd name="connsiteX69" fmla="*/ 231981 w 763327"/>
                <a:gd name="connsiteY69" fmla="*/ 35574 h 1100136"/>
                <a:gd name="connsiteX70" fmla="*/ 212725 w 763327"/>
                <a:gd name="connsiteY70" fmla="*/ 63132 h 1100136"/>
                <a:gd name="connsiteX71" fmla="*/ 275531 w 763327"/>
                <a:gd name="connsiteY71" fmla="*/ 240336 h 1100136"/>
                <a:gd name="connsiteX72" fmla="*/ 287382 w 763327"/>
                <a:gd name="connsiteY72" fmla="*/ 248337 h 1100136"/>
                <a:gd name="connsiteX73" fmla="*/ 372408 w 763327"/>
                <a:gd name="connsiteY73" fmla="*/ 248337 h 1100136"/>
                <a:gd name="connsiteX74" fmla="*/ 496540 w 763327"/>
                <a:gd name="connsiteY74" fmla="*/ 354422 h 1100136"/>
                <a:gd name="connsiteX75" fmla="*/ 496540 w 763327"/>
                <a:gd name="connsiteY75" fmla="*/ 306713 h 1100136"/>
                <a:gd name="connsiteX76" fmla="*/ 474024 w 763327"/>
                <a:gd name="connsiteY76" fmla="*/ 283896 h 1100136"/>
                <a:gd name="connsiteX77" fmla="*/ 366483 w 763327"/>
                <a:gd name="connsiteY77" fmla="*/ 283896 h 1100136"/>
                <a:gd name="connsiteX78" fmla="*/ 269014 w 763327"/>
                <a:gd name="connsiteY78" fmla="*/ 283896 h 1100136"/>
                <a:gd name="connsiteX79" fmla="*/ 248868 w 763327"/>
                <a:gd name="connsiteY79" fmla="*/ 298416 h 1100136"/>
                <a:gd name="connsiteX80" fmla="*/ 248572 w 763327"/>
                <a:gd name="connsiteY80" fmla="*/ 354422 h 1100136"/>
                <a:gd name="connsiteX81" fmla="*/ 496540 w 763327"/>
                <a:gd name="connsiteY81" fmla="*/ 354422 h 1100136"/>
                <a:gd name="connsiteX82" fmla="*/ 588084 w 763327"/>
                <a:gd name="connsiteY82" fmla="*/ 934630 h 1100136"/>
                <a:gd name="connsiteX83" fmla="*/ 721400 w 763327"/>
                <a:gd name="connsiteY83" fmla="*/ 868549 h 1100136"/>
                <a:gd name="connsiteX84" fmla="*/ 673999 w 763327"/>
                <a:gd name="connsiteY84" fmla="*/ 744388 h 1100136"/>
                <a:gd name="connsiteX85" fmla="*/ 673999 w 763327"/>
                <a:gd name="connsiteY85" fmla="*/ 774317 h 1100136"/>
                <a:gd name="connsiteX86" fmla="*/ 657704 w 763327"/>
                <a:gd name="connsiteY86" fmla="*/ 800098 h 1100136"/>
                <a:gd name="connsiteX87" fmla="*/ 605267 w 763327"/>
                <a:gd name="connsiteY87" fmla="*/ 826175 h 1100136"/>
                <a:gd name="connsiteX88" fmla="*/ 619487 w 763327"/>
                <a:gd name="connsiteY88" fmla="*/ 897589 h 1100136"/>
                <a:gd name="connsiteX89" fmla="*/ 608526 w 763327"/>
                <a:gd name="connsiteY89" fmla="*/ 922481 h 1100136"/>
                <a:gd name="connsiteX90" fmla="*/ 588084 w 763327"/>
                <a:gd name="connsiteY90" fmla="*/ 934630 h 110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63327" h="1100136">
                  <a:moveTo>
                    <a:pt x="212725" y="355904"/>
                  </a:moveTo>
                  <a:cubicBezTo>
                    <a:pt x="212725" y="340495"/>
                    <a:pt x="212725" y="325678"/>
                    <a:pt x="212725" y="311158"/>
                  </a:cubicBezTo>
                  <a:cubicBezTo>
                    <a:pt x="212725" y="281822"/>
                    <a:pt x="218057" y="270858"/>
                    <a:pt x="242054" y="253374"/>
                  </a:cubicBezTo>
                  <a:cubicBezTo>
                    <a:pt x="240869" y="249522"/>
                    <a:pt x="239684" y="245374"/>
                    <a:pt x="238203" y="241521"/>
                  </a:cubicBezTo>
                  <a:cubicBezTo>
                    <a:pt x="218353" y="185812"/>
                    <a:pt x="198208" y="130399"/>
                    <a:pt x="179247" y="74689"/>
                  </a:cubicBezTo>
                  <a:cubicBezTo>
                    <a:pt x="175692" y="64021"/>
                    <a:pt x="174507" y="51279"/>
                    <a:pt x="176581" y="40315"/>
                  </a:cubicBezTo>
                  <a:cubicBezTo>
                    <a:pt x="181025" y="16609"/>
                    <a:pt x="202652" y="607"/>
                    <a:pt x="227241" y="311"/>
                  </a:cubicBezTo>
                  <a:cubicBezTo>
                    <a:pt x="280568" y="15"/>
                    <a:pt x="333598" y="311"/>
                    <a:pt x="386924" y="15"/>
                  </a:cubicBezTo>
                  <a:cubicBezTo>
                    <a:pt x="396997" y="15"/>
                    <a:pt x="403515" y="4163"/>
                    <a:pt x="407959" y="13349"/>
                  </a:cubicBezTo>
                  <a:cubicBezTo>
                    <a:pt x="413291" y="24610"/>
                    <a:pt x="418920" y="35574"/>
                    <a:pt x="425734" y="48909"/>
                  </a:cubicBezTo>
                  <a:cubicBezTo>
                    <a:pt x="432252" y="36167"/>
                    <a:pt x="438177" y="25203"/>
                    <a:pt x="443213" y="13942"/>
                  </a:cubicBezTo>
                  <a:cubicBezTo>
                    <a:pt x="447657" y="3867"/>
                    <a:pt x="454768" y="-282"/>
                    <a:pt x="466025" y="15"/>
                  </a:cubicBezTo>
                  <a:cubicBezTo>
                    <a:pt x="482616" y="607"/>
                    <a:pt x="499206" y="15"/>
                    <a:pt x="515797" y="311"/>
                  </a:cubicBezTo>
                  <a:cubicBezTo>
                    <a:pt x="555199" y="904"/>
                    <a:pt x="579789" y="35574"/>
                    <a:pt x="566753" y="73208"/>
                  </a:cubicBezTo>
                  <a:cubicBezTo>
                    <a:pt x="547200" y="129213"/>
                    <a:pt x="526758" y="185219"/>
                    <a:pt x="506909" y="240929"/>
                  </a:cubicBezTo>
                  <a:cubicBezTo>
                    <a:pt x="505428" y="245077"/>
                    <a:pt x="503946" y="249226"/>
                    <a:pt x="502465" y="253967"/>
                  </a:cubicBezTo>
                  <a:cubicBezTo>
                    <a:pt x="527055" y="267598"/>
                    <a:pt x="533869" y="289230"/>
                    <a:pt x="532387" y="315010"/>
                  </a:cubicBezTo>
                  <a:cubicBezTo>
                    <a:pt x="531498" y="328641"/>
                    <a:pt x="532387" y="342273"/>
                    <a:pt x="532387" y="352348"/>
                  </a:cubicBezTo>
                  <a:cubicBezTo>
                    <a:pt x="554903" y="362126"/>
                    <a:pt x="576530" y="368942"/>
                    <a:pt x="595786" y="379906"/>
                  </a:cubicBezTo>
                  <a:cubicBezTo>
                    <a:pt x="625116" y="396797"/>
                    <a:pt x="644965" y="422873"/>
                    <a:pt x="658593" y="453692"/>
                  </a:cubicBezTo>
                  <a:cubicBezTo>
                    <a:pt x="676665" y="495177"/>
                    <a:pt x="696218" y="536367"/>
                    <a:pt x="712512" y="578742"/>
                  </a:cubicBezTo>
                  <a:cubicBezTo>
                    <a:pt x="723770" y="607485"/>
                    <a:pt x="731473" y="637711"/>
                    <a:pt x="739472" y="667343"/>
                  </a:cubicBezTo>
                  <a:cubicBezTo>
                    <a:pt x="743619" y="682456"/>
                    <a:pt x="735324" y="691642"/>
                    <a:pt x="719623" y="691642"/>
                  </a:cubicBezTo>
                  <a:cubicBezTo>
                    <a:pt x="704810" y="691938"/>
                    <a:pt x="690293" y="691642"/>
                    <a:pt x="675776" y="691642"/>
                  </a:cubicBezTo>
                  <a:cubicBezTo>
                    <a:pt x="671629" y="700828"/>
                    <a:pt x="676961" y="703495"/>
                    <a:pt x="683479" y="706755"/>
                  </a:cubicBezTo>
                  <a:cubicBezTo>
                    <a:pt x="737102" y="733424"/>
                    <a:pt x="769690" y="792097"/>
                    <a:pt x="762284" y="848695"/>
                  </a:cubicBezTo>
                  <a:cubicBezTo>
                    <a:pt x="754285" y="911220"/>
                    <a:pt x="711920" y="958633"/>
                    <a:pt x="651779" y="972264"/>
                  </a:cubicBezTo>
                  <a:cubicBezTo>
                    <a:pt x="620376" y="979376"/>
                    <a:pt x="590158" y="975227"/>
                    <a:pt x="561124" y="961892"/>
                  </a:cubicBezTo>
                  <a:cubicBezTo>
                    <a:pt x="557865" y="960411"/>
                    <a:pt x="554903" y="958929"/>
                    <a:pt x="550459" y="959522"/>
                  </a:cubicBezTo>
                  <a:cubicBezTo>
                    <a:pt x="565568" y="969301"/>
                    <a:pt x="580677" y="978783"/>
                    <a:pt x="595786" y="988562"/>
                  </a:cubicBezTo>
                  <a:cubicBezTo>
                    <a:pt x="612970" y="999822"/>
                    <a:pt x="613562" y="1011972"/>
                    <a:pt x="597268" y="1024417"/>
                  </a:cubicBezTo>
                  <a:cubicBezTo>
                    <a:pt x="383666" y="1188286"/>
                    <a:pt x="67558" y="1072422"/>
                    <a:pt x="9195" y="808988"/>
                  </a:cubicBezTo>
                  <a:cubicBezTo>
                    <a:pt x="-8284" y="730461"/>
                    <a:pt x="-878" y="654305"/>
                    <a:pt x="31711" y="580519"/>
                  </a:cubicBezTo>
                  <a:cubicBezTo>
                    <a:pt x="49486" y="540219"/>
                    <a:pt x="67558" y="500215"/>
                    <a:pt x="84445" y="459914"/>
                  </a:cubicBezTo>
                  <a:cubicBezTo>
                    <a:pt x="108145" y="402131"/>
                    <a:pt x="150214" y="367757"/>
                    <a:pt x="212725" y="355904"/>
                  </a:cubicBezTo>
                  <a:close/>
                  <a:moveTo>
                    <a:pt x="559050" y="1007823"/>
                  </a:moveTo>
                  <a:cubicBezTo>
                    <a:pt x="541571" y="996859"/>
                    <a:pt x="525573" y="986488"/>
                    <a:pt x="509279" y="976116"/>
                  </a:cubicBezTo>
                  <a:cubicBezTo>
                    <a:pt x="491800" y="964856"/>
                    <a:pt x="491800" y="950928"/>
                    <a:pt x="509279" y="940261"/>
                  </a:cubicBezTo>
                  <a:cubicBezTo>
                    <a:pt x="531498" y="926926"/>
                    <a:pt x="553422" y="913591"/>
                    <a:pt x="575937" y="900553"/>
                  </a:cubicBezTo>
                  <a:cubicBezTo>
                    <a:pt x="580974" y="897589"/>
                    <a:pt x="583047" y="894923"/>
                    <a:pt x="581566" y="888403"/>
                  </a:cubicBezTo>
                  <a:cubicBezTo>
                    <a:pt x="576826" y="866771"/>
                    <a:pt x="572678" y="845140"/>
                    <a:pt x="568531" y="823211"/>
                  </a:cubicBezTo>
                  <a:cubicBezTo>
                    <a:pt x="566161" y="810766"/>
                    <a:pt x="568827" y="804543"/>
                    <a:pt x="580085" y="798913"/>
                  </a:cubicBezTo>
                  <a:cubicBezTo>
                    <a:pt x="596972" y="790319"/>
                    <a:pt x="613562" y="782022"/>
                    <a:pt x="630745" y="773725"/>
                  </a:cubicBezTo>
                  <a:cubicBezTo>
                    <a:pt x="636670" y="771058"/>
                    <a:pt x="638744" y="767502"/>
                    <a:pt x="638448" y="760983"/>
                  </a:cubicBezTo>
                  <a:cubicBezTo>
                    <a:pt x="638151" y="733128"/>
                    <a:pt x="638151" y="705570"/>
                    <a:pt x="638448" y="677715"/>
                  </a:cubicBezTo>
                  <a:cubicBezTo>
                    <a:pt x="638448" y="662602"/>
                    <a:pt x="644965" y="656379"/>
                    <a:pt x="660075" y="656379"/>
                  </a:cubicBezTo>
                  <a:cubicBezTo>
                    <a:pt x="673406" y="656379"/>
                    <a:pt x="686442" y="656379"/>
                    <a:pt x="701254" y="656379"/>
                  </a:cubicBezTo>
                  <a:cubicBezTo>
                    <a:pt x="697403" y="643637"/>
                    <a:pt x="695329" y="631488"/>
                    <a:pt x="690589" y="620227"/>
                  </a:cubicBezTo>
                  <a:cubicBezTo>
                    <a:pt x="667481" y="565407"/>
                    <a:pt x="645262" y="510290"/>
                    <a:pt x="619487" y="456951"/>
                  </a:cubicBezTo>
                  <a:cubicBezTo>
                    <a:pt x="597860" y="412798"/>
                    <a:pt x="559050" y="390870"/>
                    <a:pt x="509872" y="390278"/>
                  </a:cubicBezTo>
                  <a:cubicBezTo>
                    <a:pt x="418920" y="389685"/>
                    <a:pt x="327969" y="389685"/>
                    <a:pt x="237018" y="390278"/>
                  </a:cubicBezTo>
                  <a:cubicBezTo>
                    <a:pt x="182210" y="390574"/>
                    <a:pt x="142511" y="416354"/>
                    <a:pt x="119996" y="466434"/>
                  </a:cubicBezTo>
                  <a:cubicBezTo>
                    <a:pt x="100146" y="509994"/>
                    <a:pt x="80890" y="554146"/>
                    <a:pt x="62225" y="598299"/>
                  </a:cubicBezTo>
                  <a:cubicBezTo>
                    <a:pt x="22527" y="692235"/>
                    <a:pt x="24600" y="786467"/>
                    <a:pt x="70817" y="876847"/>
                  </a:cubicBezTo>
                  <a:cubicBezTo>
                    <a:pt x="129180" y="991525"/>
                    <a:pt x="225167" y="1054050"/>
                    <a:pt x="353743" y="1063829"/>
                  </a:cubicBezTo>
                  <a:cubicBezTo>
                    <a:pt x="427512" y="1069459"/>
                    <a:pt x="495651" y="1049605"/>
                    <a:pt x="559050" y="1007823"/>
                  </a:cubicBezTo>
                  <a:close/>
                  <a:moveTo>
                    <a:pt x="372408" y="248337"/>
                  </a:moveTo>
                  <a:cubicBezTo>
                    <a:pt x="390183" y="248337"/>
                    <a:pt x="407959" y="248337"/>
                    <a:pt x="425734" y="248337"/>
                  </a:cubicBezTo>
                  <a:cubicBezTo>
                    <a:pt x="439066" y="248337"/>
                    <a:pt x="455656" y="252782"/>
                    <a:pt x="464544" y="246263"/>
                  </a:cubicBezTo>
                  <a:cubicBezTo>
                    <a:pt x="473728" y="239447"/>
                    <a:pt x="475506" y="222556"/>
                    <a:pt x="480246" y="209518"/>
                  </a:cubicBezTo>
                  <a:cubicBezTo>
                    <a:pt x="497725" y="160920"/>
                    <a:pt x="514908" y="112323"/>
                    <a:pt x="532091" y="63725"/>
                  </a:cubicBezTo>
                  <a:cubicBezTo>
                    <a:pt x="538609" y="45649"/>
                    <a:pt x="531498" y="35574"/>
                    <a:pt x="512538" y="35278"/>
                  </a:cubicBezTo>
                  <a:cubicBezTo>
                    <a:pt x="501873" y="35278"/>
                    <a:pt x="491207" y="35870"/>
                    <a:pt x="480542" y="34981"/>
                  </a:cubicBezTo>
                  <a:cubicBezTo>
                    <a:pt x="473728" y="34685"/>
                    <a:pt x="470765" y="37352"/>
                    <a:pt x="468099" y="42982"/>
                  </a:cubicBezTo>
                  <a:cubicBezTo>
                    <a:pt x="460396" y="58984"/>
                    <a:pt x="452101" y="74689"/>
                    <a:pt x="444695" y="90691"/>
                  </a:cubicBezTo>
                  <a:cubicBezTo>
                    <a:pt x="440843" y="98988"/>
                    <a:pt x="435511" y="105211"/>
                    <a:pt x="425734" y="105211"/>
                  </a:cubicBezTo>
                  <a:cubicBezTo>
                    <a:pt x="415958" y="105211"/>
                    <a:pt x="410921" y="98395"/>
                    <a:pt x="407070" y="90395"/>
                  </a:cubicBezTo>
                  <a:cubicBezTo>
                    <a:pt x="399663" y="74689"/>
                    <a:pt x="391368" y="59576"/>
                    <a:pt x="383962" y="43871"/>
                  </a:cubicBezTo>
                  <a:cubicBezTo>
                    <a:pt x="380999" y="37945"/>
                    <a:pt x="377740" y="35278"/>
                    <a:pt x="370630" y="35278"/>
                  </a:cubicBezTo>
                  <a:cubicBezTo>
                    <a:pt x="324414" y="35574"/>
                    <a:pt x="278198" y="35278"/>
                    <a:pt x="231981" y="35574"/>
                  </a:cubicBezTo>
                  <a:cubicBezTo>
                    <a:pt x="213613" y="35574"/>
                    <a:pt x="206503" y="45649"/>
                    <a:pt x="212725" y="63132"/>
                  </a:cubicBezTo>
                  <a:cubicBezTo>
                    <a:pt x="233463" y="122102"/>
                    <a:pt x="254793" y="181367"/>
                    <a:pt x="275531" y="240336"/>
                  </a:cubicBezTo>
                  <a:cubicBezTo>
                    <a:pt x="277901" y="246855"/>
                    <a:pt x="280864" y="248633"/>
                    <a:pt x="287382" y="248337"/>
                  </a:cubicBezTo>
                  <a:cubicBezTo>
                    <a:pt x="315526" y="248041"/>
                    <a:pt x="343967" y="248337"/>
                    <a:pt x="372408" y="248337"/>
                  </a:cubicBezTo>
                  <a:close/>
                  <a:moveTo>
                    <a:pt x="496540" y="354422"/>
                  </a:moveTo>
                  <a:cubicBezTo>
                    <a:pt x="496540" y="337828"/>
                    <a:pt x="496540" y="322122"/>
                    <a:pt x="496540" y="306713"/>
                  </a:cubicBezTo>
                  <a:cubicBezTo>
                    <a:pt x="496540" y="290119"/>
                    <a:pt x="490615" y="283896"/>
                    <a:pt x="474024" y="283896"/>
                  </a:cubicBezTo>
                  <a:cubicBezTo>
                    <a:pt x="438177" y="283896"/>
                    <a:pt x="402330" y="283896"/>
                    <a:pt x="366483" y="283896"/>
                  </a:cubicBezTo>
                  <a:cubicBezTo>
                    <a:pt x="333894" y="283896"/>
                    <a:pt x="301602" y="283896"/>
                    <a:pt x="269014" y="283896"/>
                  </a:cubicBezTo>
                  <a:cubicBezTo>
                    <a:pt x="258348" y="283896"/>
                    <a:pt x="249461" y="287748"/>
                    <a:pt x="248868" y="298416"/>
                  </a:cubicBezTo>
                  <a:cubicBezTo>
                    <a:pt x="247387" y="317085"/>
                    <a:pt x="248572" y="335753"/>
                    <a:pt x="248572" y="354422"/>
                  </a:cubicBezTo>
                  <a:cubicBezTo>
                    <a:pt x="331524" y="354422"/>
                    <a:pt x="413291" y="354422"/>
                    <a:pt x="496540" y="354422"/>
                  </a:cubicBezTo>
                  <a:close/>
                  <a:moveTo>
                    <a:pt x="588084" y="934630"/>
                  </a:moveTo>
                  <a:cubicBezTo>
                    <a:pt x="642595" y="953595"/>
                    <a:pt x="702439" y="922777"/>
                    <a:pt x="721400" y="868549"/>
                  </a:cubicBezTo>
                  <a:cubicBezTo>
                    <a:pt x="737694" y="820841"/>
                    <a:pt x="714290" y="758316"/>
                    <a:pt x="673999" y="744388"/>
                  </a:cubicBezTo>
                  <a:cubicBezTo>
                    <a:pt x="673999" y="754464"/>
                    <a:pt x="673406" y="764539"/>
                    <a:pt x="673999" y="774317"/>
                  </a:cubicBezTo>
                  <a:cubicBezTo>
                    <a:pt x="674888" y="787356"/>
                    <a:pt x="669259" y="794764"/>
                    <a:pt x="657704" y="800098"/>
                  </a:cubicBezTo>
                  <a:cubicBezTo>
                    <a:pt x="639929" y="808099"/>
                    <a:pt x="622746" y="817285"/>
                    <a:pt x="605267" y="826175"/>
                  </a:cubicBezTo>
                  <a:cubicBezTo>
                    <a:pt x="610007" y="850473"/>
                    <a:pt x="614451" y="874180"/>
                    <a:pt x="619487" y="897589"/>
                  </a:cubicBezTo>
                  <a:cubicBezTo>
                    <a:pt x="621857" y="909146"/>
                    <a:pt x="618598" y="916851"/>
                    <a:pt x="608526" y="922481"/>
                  </a:cubicBezTo>
                  <a:cubicBezTo>
                    <a:pt x="602304" y="925741"/>
                    <a:pt x="596083" y="929889"/>
                    <a:pt x="588084" y="934630"/>
                  </a:cubicBezTo>
                  <a:close/>
                </a:path>
              </a:pathLst>
            </a:custGeom>
            <a:grpFill/>
            <a:ln w="2953" cap="flat">
              <a:noFill/>
              <a:prstDash val="solid"/>
              <a:miter/>
            </a:ln>
          </p:spPr>
          <p:txBody>
            <a:bodyPr rtlCol="0" anchor="ctr"/>
            <a:lstStyle/>
            <a:p>
              <a:endParaRPr lang="en-US"/>
            </a:p>
          </p:txBody>
        </p:sp>
        <p:sp>
          <p:nvSpPr>
            <p:cNvPr id="70" name="Freeform 336">
              <a:extLst>
                <a:ext uri="{FF2B5EF4-FFF2-40B4-BE49-F238E27FC236}">
                  <a16:creationId xmlns:a16="http://schemas.microsoft.com/office/drawing/2014/main" id="{3B789FEE-D0FE-EF9A-9076-BA8581FCEED2}"/>
                </a:ext>
              </a:extLst>
            </p:cNvPr>
            <p:cNvSpPr/>
            <p:nvPr/>
          </p:nvSpPr>
          <p:spPr>
            <a:xfrm>
              <a:off x="11474502" y="6102770"/>
              <a:ext cx="212724" cy="213060"/>
            </a:xfrm>
            <a:custGeom>
              <a:avLst/>
              <a:gdLst>
                <a:gd name="connsiteX0" fmla="*/ 106658 w 212724"/>
                <a:gd name="connsiteY0" fmla="*/ 1 h 213060"/>
                <a:gd name="connsiteX1" fmla="*/ 212719 w 212724"/>
                <a:gd name="connsiteY1" fmla="*/ 107864 h 213060"/>
                <a:gd name="connsiteX2" fmla="*/ 106066 w 212724"/>
                <a:gd name="connsiteY2" fmla="*/ 213061 h 213060"/>
                <a:gd name="connsiteX3" fmla="*/ 5 w 212724"/>
                <a:gd name="connsiteY3" fmla="*/ 105197 h 213060"/>
                <a:gd name="connsiteX4" fmla="*/ 106658 w 212724"/>
                <a:gd name="connsiteY4" fmla="*/ 1 h 213060"/>
                <a:gd name="connsiteX5" fmla="*/ 177464 w 212724"/>
                <a:gd name="connsiteY5" fmla="*/ 106383 h 213060"/>
                <a:gd name="connsiteX6" fmla="*/ 106362 w 212724"/>
                <a:gd name="connsiteY6" fmla="*/ 35264 h 213060"/>
                <a:gd name="connsiteX7" fmla="*/ 35556 w 212724"/>
                <a:gd name="connsiteY7" fmla="*/ 105494 h 213060"/>
                <a:gd name="connsiteX8" fmla="*/ 106066 w 212724"/>
                <a:gd name="connsiteY8" fmla="*/ 177205 h 213060"/>
                <a:gd name="connsiteX9" fmla="*/ 177464 w 212724"/>
                <a:gd name="connsiteY9" fmla="*/ 106383 h 21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4" h="213060">
                  <a:moveTo>
                    <a:pt x="106658" y="1"/>
                  </a:moveTo>
                  <a:cubicBezTo>
                    <a:pt x="165910" y="298"/>
                    <a:pt x="213311" y="48303"/>
                    <a:pt x="212719" y="107864"/>
                  </a:cubicBezTo>
                  <a:cubicBezTo>
                    <a:pt x="212423" y="165648"/>
                    <a:pt x="164133" y="213061"/>
                    <a:pt x="106066" y="213061"/>
                  </a:cubicBezTo>
                  <a:cubicBezTo>
                    <a:pt x="46814" y="212764"/>
                    <a:pt x="-587" y="164759"/>
                    <a:pt x="5" y="105197"/>
                  </a:cubicBezTo>
                  <a:cubicBezTo>
                    <a:pt x="598" y="47117"/>
                    <a:pt x="48592" y="-295"/>
                    <a:pt x="106658" y="1"/>
                  </a:cubicBezTo>
                  <a:close/>
                  <a:moveTo>
                    <a:pt x="177464" y="106383"/>
                  </a:moveTo>
                  <a:cubicBezTo>
                    <a:pt x="177464" y="67268"/>
                    <a:pt x="145468" y="35264"/>
                    <a:pt x="106362" y="35264"/>
                  </a:cubicBezTo>
                  <a:cubicBezTo>
                    <a:pt x="67552" y="35264"/>
                    <a:pt x="35853" y="66971"/>
                    <a:pt x="35556" y="105494"/>
                  </a:cubicBezTo>
                  <a:cubicBezTo>
                    <a:pt x="35260" y="144905"/>
                    <a:pt x="66960" y="176909"/>
                    <a:pt x="106066" y="177205"/>
                  </a:cubicBezTo>
                  <a:cubicBezTo>
                    <a:pt x="145468" y="177501"/>
                    <a:pt x="177464" y="145794"/>
                    <a:pt x="177464" y="106383"/>
                  </a:cubicBezTo>
                  <a:close/>
                </a:path>
              </a:pathLst>
            </a:custGeom>
            <a:grpFill/>
            <a:ln w="2953" cap="flat">
              <a:noFill/>
              <a:prstDash val="solid"/>
              <a:miter/>
            </a:ln>
          </p:spPr>
          <p:txBody>
            <a:bodyPr rtlCol="0" anchor="ctr"/>
            <a:lstStyle/>
            <a:p>
              <a:endParaRPr lang="en-US"/>
            </a:p>
          </p:txBody>
        </p:sp>
        <p:sp>
          <p:nvSpPr>
            <p:cNvPr id="71" name="Freeform 337">
              <a:extLst>
                <a:ext uri="{FF2B5EF4-FFF2-40B4-BE49-F238E27FC236}">
                  <a16:creationId xmlns:a16="http://schemas.microsoft.com/office/drawing/2014/main" id="{99B4FBAC-2678-F58F-D43B-10AF57499950}"/>
                </a:ext>
              </a:extLst>
            </p:cNvPr>
            <p:cNvSpPr/>
            <p:nvPr/>
          </p:nvSpPr>
          <p:spPr>
            <a:xfrm>
              <a:off x="11368151" y="5960828"/>
              <a:ext cx="141907" cy="141942"/>
            </a:xfrm>
            <a:custGeom>
              <a:avLst/>
              <a:gdLst>
                <a:gd name="connsiteX0" fmla="*/ 70806 w 141907"/>
                <a:gd name="connsiteY0" fmla="*/ 141943 h 141942"/>
                <a:gd name="connsiteX1" fmla="*/ 0 w 141907"/>
                <a:gd name="connsiteY1" fmla="*/ 70528 h 141942"/>
                <a:gd name="connsiteX2" fmla="*/ 71694 w 141907"/>
                <a:gd name="connsiteY2" fmla="*/ 2 h 141942"/>
                <a:gd name="connsiteX3" fmla="*/ 141908 w 141907"/>
                <a:gd name="connsiteY3" fmla="*/ 70824 h 141942"/>
                <a:gd name="connsiteX4" fmla="*/ 70806 w 141907"/>
                <a:gd name="connsiteY4" fmla="*/ 141943 h 141942"/>
                <a:gd name="connsiteX5" fmla="*/ 106357 w 141907"/>
                <a:gd name="connsiteY5" fmla="*/ 70232 h 141942"/>
                <a:gd name="connsiteX6" fmla="*/ 70806 w 141907"/>
                <a:gd name="connsiteY6" fmla="*/ 35265 h 141942"/>
                <a:gd name="connsiteX7" fmla="*/ 35551 w 141907"/>
                <a:gd name="connsiteY7" fmla="*/ 70528 h 141942"/>
                <a:gd name="connsiteX8" fmla="*/ 71694 w 141907"/>
                <a:gd name="connsiteY8" fmla="*/ 106087 h 141942"/>
                <a:gd name="connsiteX9" fmla="*/ 106357 w 141907"/>
                <a:gd name="connsiteY9" fmla="*/ 70232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7" h="141942">
                  <a:moveTo>
                    <a:pt x="70806" y="141943"/>
                  </a:moveTo>
                  <a:cubicBezTo>
                    <a:pt x="31700" y="141943"/>
                    <a:pt x="0" y="109939"/>
                    <a:pt x="0" y="70528"/>
                  </a:cubicBezTo>
                  <a:cubicBezTo>
                    <a:pt x="0" y="31413"/>
                    <a:pt x="32292" y="-294"/>
                    <a:pt x="71694" y="2"/>
                  </a:cubicBezTo>
                  <a:cubicBezTo>
                    <a:pt x="110208" y="298"/>
                    <a:pt x="141908" y="32005"/>
                    <a:pt x="141908" y="70824"/>
                  </a:cubicBezTo>
                  <a:cubicBezTo>
                    <a:pt x="141908" y="109939"/>
                    <a:pt x="109912" y="141943"/>
                    <a:pt x="70806" y="141943"/>
                  </a:cubicBezTo>
                  <a:close/>
                  <a:moveTo>
                    <a:pt x="106357" y="70232"/>
                  </a:moveTo>
                  <a:cubicBezTo>
                    <a:pt x="106060" y="50970"/>
                    <a:pt x="90063" y="35265"/>
                    <a:pt x="70806" y="35265"/>
                  </a:cubicBezTo>
                  <a:cubicBezTo>
                    <a:pt x="51549" y="35265"/>
                    <a:pt x="35551" y="51267"/>
                    <a:pt x="35551" y="70528"/>
                  </a:cubicBezTo>
                  <a:cubicBezTo>
                    <a:pt x="35551" y="90382"/>
                    <a:pt x="51845" y="106383"/>
                    <a:pt x="71694" y="106087"/>
                  </a:cubicBezTo>
                  <a:cubicBezTo>
                    <a:pt x="90951" y="105791"/>
                    <a:pt x="106653" y="89789"/>
                    <a:pt x="106357" y="70232"/>
                  </a:cubicBezTo>
                  <a:close/>
                </a:path>
              </a:pathLst>
            </a:custGeom>
            <a:grpFill/>
            <a:ln w="2953" cap="flat">
              <a:noFill/>
              <a:prstDash val="solid"/>
              <a:miter/>
            </a:ln>
          </p:spPr>
          <p:txBody>
            <a:bodyPr rtlCol="0" anchor="ctr"/>
            <a:lstStyle/>
            <a:p>
              <a:endParaRPr lang="en-US"/>
            </a:p>
          </p:txBody>
        </p:sp>
        <p:sp>
          <p:nvSpPr>
            <p:cNvPr id="72" name="Freeform 338">
              <a:extLst>
                <a:ext uri="{FF2B5EF4-FFF2-40B4-BE49-F238E27FC236}">
                  <a16:creationId xmlns:a16="http://schemas.microsoft.com/office/drawing/2014/main" id="{F5BC5E34-2E6F-B550-D150-5CC3951A71F6}"/>
                </a:ext>
              </a:extLst>
            </p:cNvPr>
            <p:cNvSpPr/>
            <p:nvPr/>
          </p:nvSpPr>
          <p:spPr>
            <a:xfrm>
              <a:off x="11350375" y="6316124"/>
              <a:ext cx="141909" cy="141648"/>
            </a:xfrm>
            <a:custGeom>
              <a:avLst/>
              <a:gdLst>
                <a:gd name="connsiteX0" fmla="*/ 141908 w 141909"/>
                <a:gd name="connsiteY0" fmla="*/ 71121 h 141648"/>
                <a:gd name="connsiteX1" fmla="*/ 70213 w 141909"/>
                <a:gd name="connsiteY1" fmla="*/ 141646 h 141648"/>
                <a:gd name="connsiteX2" fmla="*/ 0 w 141909"/>
                <a:gd name="connsiteY2" fmla="*/ 70824 h 141648"/>
                <a:gd name="connsiteX3" fmla="*/ 71102 w 141909"/>
                <a:gd name="connsiteY3" fmla="*/ 2 h 141648"/>
                <a:gd name="connsiteX4" fmla="*/ 141908 w 141909"/>
                <a:gd name="connsiteY4" fmla="*/ 71121 h 141648"/>
                <a:gd name="connsiteX5" fmla="*/ 70806 w 141909"/>
                <a:gd name="connsiteY5" fmla="*/ 105791 h 141648"/>
                <a:gd name="connsiteX6" fmla="*/ 106357 w 141909"/>
                <a:gd name="connsiteY6" fmla="*/ 70824 h 141648"/>
                <a:gd name="connsiteX7" fmla="*/ 71398 w 141909"/>
                <a:gd name="connsiteY7" fmla="*/ 34969 h 141648"/>
                <a:gd name="connsiteX8" fmla="*/ 35255 w 141909"/>
                <a:gd name="connsiteY8" fmla="*/ 70528 h 141648"/>
                <a:gd name="connsiteX9" fmla="*/ 70806 w 141909"/>
                <a:gd name="connsiteY9" fmla="*/ 105791 h 14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9" h="141648">
                  <a:moveTo>
                    <a:pt x="141908" y="71121"/>
                  </a:moveTo>
                  <a:cubicBezTo>
                    <a:pt x="141611" y="110236"/>
                    <a:pt x="109319" y="141943"/>
                    <a:pt x="70213" y="141646"/>
                  </a:cubicBezTo>
                  <a:cubicBezTo>
                    <a:pt x="31403" y="141350"/>
                    <a:pt x="0" y="109347"/>
                    <a:pt x="0" y="70824"/>
                  </a:cubicBezTo>
                  <a:cubicBezTo>
                    <a:pt x="0" y="31709"/>
                    <a:pt x="31996" y="-294"/>
                    <a:pt x="71102" y="2"/>
                  </a:cubicBezTo>
                  <a:cubicBezTo>
                    <a:pt x="110504" y="-294"/>
                    <a:pt x="142204" y="31709"/>
                    <a:pt x="141908" y="71121"/>
                  </a:cubicBezTo>
                  <a:close/>
                  <a:moveTo>
                    <a:pt x="70806" y="105791"/>
                  </a:moveTo>
                  <a:cubicBezTo>
                    <a:pt x="90063" y="105791"/>
                    <a:pt x="106060" y="89789"/>
                    <a:pt x="106357" y="70824"/>
                  </a:cubicBezTo>
                  <a:cubicBezTo>
                    <a:pt x="106357" y="51267"/>
                    <a:pt x="90951" y="35265"/>
                    <a:pt x="71398" y="34969"/>
                  </a:cubicBezTo>
                  <a:cubicBezTo>
                    <a:pt x="51549" y="34672"/>
                    <a:pt x="35255" y="50674"/>
                    <a:pt x="35255" y="70528"/>
                  </a:cubicBezTo>
                  <a:cubicBezTo>
                    <a:pt x="35551" y="90085"/>
                    <a:pt x="51549" y="105791"/>
                    <a:pt x="70806" y="105791"/>
                  </a:cubicBezTo>
                  <a:close/>
                </a:path>
              </a:pathLst>
            </a:custGeom>
            <a:grpFill/>
            <a:ln w="2953" cap="flat">
              <a:noFill/>
              <a:prstDash val="solid"/>
              <a:miter/>
            </a:ln>
          </p:spPr>
          <p:txBody>
            <a:bodyPr rtlCol="0" anchor="ctr"/>
            <a:lstStyle/>
            <a:p>
              <a:endParaRPr lang="en-US"/>
            </a:p>
          </p:txBody>
        </p:sp>
        <p:sp>
          <p:nvSpPr>
            <p:cNvPr id="73" name="Freeform 339">
              <a:extLst>
                <a:ext uri="{FF2B5EF4-FFF2-40B4-BE49-F238E27FC236}">
                  <a16:creationId xmlns:a16="http://schemas.microsoft.com/office/drawing/2014/main" id="{C8D21E71-483B-A14E-21EF-9EE3A304A43C}"/>
                </a:ext>
              </a:extLst>
            </p:cNvPr>
            <p:cNvSpPr/>
            <p:nvPr/>
          </p:nvSpPr>
          <p:spPr>
            <a:xfrm>
              <a:off x="11193654" y="6101882"/>
              <a:ext cx="138549" cy="195858"/>
            </a:xfrm>
            <a:custGeom>
              <a:avLst/>
              <a:gdLst>
                <a:gd name="connsiteX0" fmla="*/ 0 w 138549"/>
                <a:gd name="connsiteY0" fmla="*/ 190242 h 195858"/>
                <a:gd name="connsiteX1" fmla="*/ 20442 w 138549"/>
                <a:gd name="connsiteY1" fmla="*/ 178092 h 195858"/>
                <a:gd name="connsiteX2" fmla="*/ 31403 w 138549"/>
                <a:gd name="connsiteY2" fmla="*/ 153201 h 195858"/>
                <a:gd name="connsiteX3" fmla="*/ 17183 w 138549"/>
                <a:gd name="connsiteY3" fmla="*/ 81786 h 195858"/>
                <a:gd name="connsiteX4" fmla="*/ 69621 w 138549"/>
                <a:gd name="connsiteY4" fmla="*/ 55709 h 195858"/>
                <a:gd name="connsiteX5" fmla="*/ 85915 w 138549"/>
                <a:gd name="connsiteY5" fmla="*/ 29929 h 195858"/>
                <a:gd name="connsiteX6" fmla="*/ 85915 w 138549"/>
                <a:gd name="connsiteY6" fmla="*/ 0 h 195858"/>
                <a:gd name="connsiteX7" fmla="*/ 133316 w 138549"/>
                <a:gd name="connsiteY7" fmla="*/ 124161 h 195858"/>
                <a:gd name="connsiteX8" fmla="*/ 0 w 138549"/>
                <a:gd name="connsiteY8" fmla="*/ 190242 h 19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49" h="195858">
                  <a:moveTo>
                    <a:pt x="0" y="190242"/>
                  </a:moveTo>
                  <a:cubicBezTo>
                    <a:pt x="7999" y="185501"/>
                    <a:pt x="14220" y="181648"/>
                    <a:pt x="20442" y="178092"/>
                  </a:cubicBezTo>
                  <a:cubicBezTo>
                    <a:pt x="30515" y="172462"/>
                    <a:pt x="34070" y="164758"/>
                    <a:pt x="31403" y="153201"/>
                  </a:cubicBezTo>
                  <a:cubicBezTo>
                    <a:pt x="26367" y="129791"/>
                    <a:pt x="21923" y="106381"/>
                    <a:pt x="17183" y="81786"/>
                  </a:cubicBezTo>
                  <a:cubicBezTo>
                    <a:pt x="34662" y="72896"/>
                    <a:pt x="52141" y="64007"/>
                    <a:pt x="69621" y="55709"/>
                  </a:cubicBezTo>
                  <a:cubicBezTo>
                    <a:pt x="81175" y="50376"/>
                    <a:pt x="86804" y="42671"/>
                    <a:pt x="85915" y="29929"/>
                  </a:cubicBezTo>
                  <a:cubicBezTo>
                    <a:pt x="85322" y="20150"/>
                    <a:pt x="85915" y="10075"/>
                    <a:pt x="85915" y="0"/>
                  </a:cubicBezTo>
                  <a:cubicBezTo>
                    <a:pt x="126206" y="14224"/>
                    <a:pt x="149610" y="76452"/>
                    <a:pt x="133316" y="124161"/>
                  </a:cubicBezTo>
                  <a:cubicBezTo>
                    <a:pt x="114356" y="178389"/>
                    <a:pt x="54512" y="209207"/>
                    <a:pt x="0" y="190242"/>
                  </a:cubicBezTo>
                  <a:close/>
                </a:path>
              </a:pathLst>
            </a:custGeom>
            <a:solidFill>
              <a:srgbClr val="EBCB1F"/>
            </a:solidFill>
            <a:ln w="2953" cap="flat">
              <a:noFill/>
              <a:prstDash val="solid"/>
              <a:miter/>
            </a:ln>
          </p:spPr>
          <p:txBody>
            <a:bodyPr rtlCol="0" anchor="ctr"/>
            <a:lstStyle/>
            <a:p>
              <a:endParaRPr lang="en-US"/>
            </a:p>
          </p:txBody>
        </p:sp>
        <p:sp>
          <p:nvSpPr>
            <p:cNvPr id="74" name="Freeform 340">
              <a:extLst>
                <a:ext uri="{FF2B5EF4-FFF2-40B4-BE49-F238E27FC236}">
                  <a16:creationId xmlns:a16="http://schemas.microsoft.com/office/drawing/2014/main" id="{51FEFE48-08D5-BD36-D58C-A74E4377D5B9}"/>
                </a:ext>
              </a:extLst>
            </p:cNvPr>
            <p:cNvSpPr/>
            <p:nvPr/>
          </p:nvSpPr>
          <p:spPr>
            <a:xfrm>
              <a:off x="11510056" y="6138034"/>
              <a:ext cx="141909" cy="141942"/>
            </a:xfrm>
            <a:custGeom>
              <a:avLst/>
              <a:gdLst>
                <a:gd name="connsiteX0" fmla="*/ 141910 w 141909"/>
                <a:gd name="connsiteY0" fmla="*/ 71118 h 141942"/>
                <a:gd name="connsiteX1" fmla="*/ 70512 w 141909"/>
                <a:gd name="connsiteY1" fmla="*/ 141941 h 141942"/>
                <a:gd name="connsiteX2" fmla="*/ 2 w 141909"/>
                <a:gd name="connsiteY2" fmla="*/ 70230 h 141942"/>
                <a:gd name="connsiteX3" fmla="*/ 70808 w 141909"/>
                <a:gd name="connsiteY3" fmla="*/ 0 h 141942"/>
                <a:gd name="connsiteX4" fmla="*/ 141910 w 141909"/>
                <a:gd name="connsiteY4" fmla="*/ 71118 h 141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09" h="141942">
                  <a:moveTo>
                    <a:pt x="141910" y="71118"/>
                  </a:moveTo>
                  <a:cubicBezTo>
                    <a:pt x="141910" y="110234"/>
                    <a:pt x="109914" y="142237"/>
                    <a:pt x="70512" y="141941"/>
                  </a:cubicBezTo>
                  <a:cubicBezTo>
                    <a:pt x="31405" y="141941"/>
                    <a:pt x="-294" y="109641"/>
                    <a:pt x="2" y="70230"/>
                  </a:cubicBezTo>
                  <a:cubicBezTo>
                    <a:pt x="298" y="31707"/>
                    <a:pt x="31998" y="0"/>
                    <a:pt x="70808" y="0"/>
                  </a:cubicBezTo>
                  <a:cubicBezTo>
                    <a:pt x="110210" y="0"/>
                    <a:pt x="141910" y="32003"/>
                    <a:pt x="141910" y="71118"/>
                  </a:cubicBezTo>
                  <a:close/>
                </a:path>
              </a:pathLst>
            </a:custGeom>
            <a:solidFill>
              <a:srgbClr val="EBCB1F"/>
            </a:solidFill>
            <a:ln w="2953" cap="flat">
              <a:noFill/>
              <a:prstDash val="solid"/>
              <a:miter/>
            </a:ln>
          </p:spPr>
          <p:txBody>
            <a:bodyPr rtlCol="0" anchor="ctr"/>
            <a:lstStyle/>
            <a:p>
              <a:endParaRPr lang="en-US"/>
            </a:p>
          </p:txBody>
        </p:sp>
        <p:sp>
          <p:nvSpPr>
            <p:cNvPr id="75" name="Freeform 341">
              <a:extLst>
                <a:ext uri="{FF2B5EF4-FFF2-40B4-BE49-F238E27FC236}">
                  <a16:creationId xmlns:a16="http://schemas.microsoft.com/office/drawing/2014/main" id="{D23FC086-F151-22B8-35FD-D992797EC6AF}"/>
                </a:ext>
              </a:extLst>
            </p:cNvPr>
            <p:cNvSpPr/>
            <p:nvPr/>
          </p:nvSpPr>
          <p:spPr>
            <a:xfrm>
              <a:off x="11403702" y="5996093"/>
              <a:ext cx="70809" cy="70826"/>
            </a:xfrm>
            <a:custGeom>
              <a:avLst/>
              <a:gdLst>
                <a:gd name="connsiteX0" fmla="*/ 70806 w 70809"/>
                <a:gd name="connsiteY0" fmla="*/ 34967 h 70826"/>
                <a:gd name="connsiteX1" fmla="*/ 36143 w 70809"/>
                <a:gd name="connsiteY1" fmla="*/ 70822 h 70826"/>
                <a:gd name="connsiteX2" fmla="*/ 0 w 70809"/>
                <a:gd name="connsiteY2" fmla="*/ 35263 h 70826"/>
                <a:gd name="connsiteX3" fmla="*/ 35255 w 70809"/>
                <a:gd name="connsiteY3" fmla="*/ 0 h 70826"/>
                <a:gd name="connsiteX4" fmla="*/ 70806 w 70809"/>
                <a:gd name="connsiteY4" fmla="*/ 34967 h 70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9" h="70826">
                  <a:moveTo>
                    <a:pt x="70806" y="34967"/>
                  </a:moveTo>
                  <a:cubicBezTo>
                    <a:pt x="71102" y="54228"/>
                    <a:pt x="55400" y="70526"/>
                    <a:pt x="36143" y="70822"/>
                  </a:cubicBezTo>
                  <a:cubicBezTo>
                    <a:pt x="16294" y="71118"/>
                    <a:pt x="0" y="55117"/>
                    <a:pt x="0" y="35263"/>
                  </a:cubicBezTo>
                  <a:cubicBezTo>
                    <a:pt x="0" y="16002"/>
                    <a:pt x="15998" y="0"/>
                    <a:pt x="35255" y="0"/>
                  </a:cubicBezTo>
                  <a:cubicBezTo>
                    <a:pt x="54512" y="0"/>
                    <a:pt x="70509" y="15705"/>
                    <a:pt x="70806" y="34967"/>
                  </a:cubicBezTo>
                  <a:close/>
                </a:path>
              </a:pathLst>
            </a:custGeom>
            <a:solidFill>
              <a:srgbClr val="EBCB1F"/>
            </a:solidFill>
            <a:ln w="2953" cap="flat">
              <a:noFill/>
              <a:prstDash val="solid"/>
              <a:miter/>
            </a:ln>
          </p:spPr>
          <p:txBody>
            <a:bodyPr rtlCol="0" anchor="ctr"/>
            <a:lstStyle/>
            <a:p>
              <a:endParaRPr lang="en-US"/>
            </a:p>
          </p:txBody>
        </p:sp>
        <p:sp>
          <p:nvSpPr>
            <p:cNvPr id="76" name="Freeform 342">
              <a:extLst>
                <a:ext uri="{FF2B5EF4-FFF2-40B4-BE49-F238E27FC236}">
                  <a16:creationId xmlns:a16="http://schemas.microsoft.com/office/drawing/2014/main" id="{7665D8F1-3B88-6CFC-C19E-928660DEABB3}"/>
                </a:ext>
              </a:extLst>
            </p:cNvPr>
            <p:cNvSpPr/>
            <p:nvPr/>
          </p:nvSpPr>
          <p:spPr>
            <a:xfrm>
              <a:off x="11385926" y="6351089"/>
              <a:ext cx="71101" cy="70830"/>
            </a:xfrm>
            <a:custGeom>
              <a:avLst/>
              <a:gdLst>
                <a:gd name="connsiteX0" fmla="*/ 35255 w 71101"/>
                <a:gd name="connsiteY0" fmla="*/ 70826 h 70830"/>
                <a:gd name="connsiteX1" fmla="*/ 0 w 71101"/>
                <a:gd name="connsiteY1" fmla="*/ 35563 h 70830"/>
                <a:gd name="connsiteX2" fmla="*/ 36143 w 71101"/>
                <a:gd name="connsiteY2" fmla="*/ 4 h 70830"/>
                <a:gd name="connsiteX3" fmla="*/ 71102 w 71101"/>
                <a:gd name="connsiteY3" fmla="*/ 35860 h 70830"/>
                <a:gd name="connsiteX4" fmla="*/ 35255 w 71101"/>
                <a:gd name="connsiteY4" fmla="*/ 70826 h 70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01" h="70830">
                  <a:moveTo>
                    <a:pt x="35255" y="70826"/>
                  </a:moveTo>
                  <a:cubicBezTo>
                    <a:pt x="15998" y="70826"/>
                    <a:pt x="0" y="54825"/>
                    <a:pt x="0" y="35563"/>
                  </a:cubicBezTo>
                  <a:cubicBezTo>
                    <a:pt x="0" y="15709"/>
                    <a:pt x="16294" y="-292"/>
                    <a:pt x="36143" y="4"/>
                  </a:cubicBezTo>
                  <a:cubicBezTo>
                    <a:pt x="55400" y="300"/>
                    <a:pt x="71102" y="16302"/>
                    <a:pt x="71102" y="35860"/>
                  </a:cubicBezTo>
                  <a:cubicBezTo>
                    <a:pt x="70806" y="55121"/>
                    <a:pt x="54512" y="71123"/>
                    <a:pt x="35255" y="70826"/>
                  </a:cubicBezTo>
                  <a:close/>
                </a:path>
              </a:pathLst>
            </a:custGeom>
            <a:solidFill>
              <a:srgbClr val="EBCB1F"/>
            </a:solidFill>
            <a:ln w="2953" cap="flat">
              <a:noFill/>
              <a:prstDash val="solid"/>
              <a:miter/>
            </a:ln>
          </p:spPr>
          <p:txBody>
            <a:bodyPr rtlCol="0" anchor="ctr"/>
            <a:lstStyle/>
            <a:p>
              <a:endParaRPr lang="en-US"/>
            </a:p>
          </p:txBody>
        </p:sp>
        <p:sp>
          <p:nvSpPr>
            <p:cNvPr id="77" name="Freeform 343">
              <a:extLst>
                <a:ext uri="{FF2B5EF4-FFF2-40B4-BE49-F238E27FC236}">
                  <a16:creationId xmlns:a16="http://schemas.microsoft.com/office/drawing/2014/main" id="{A8815E60-B88D-EA21-B660-8B10BF99E7EE}"/>
                </a:ext>
              </a:extLst>
            </p:cNvPr>
            <p:cNvSpPr/>
            <p:nvPr/>
          </p:nvSpPr>
          <p:spPr>
            <a:xfrm>
              <a:off x="10764672" y="5854448"/>
              <a:ext cx="426022" cy="425823"/>
            </a:xfrm>
            <a:custGeom>
              <a:avLst/>
              <a:gdLst>
                <a:gd name="connsiteX0" fmla="*/ 426020 w 426022"/>
                <a:gd name="connsiteY0" fmla="*/ 212763 h 425823"/>
                <a:gd name="connsiteX1" fmla="*/ 214195 w 426022"/>
                <a:gd name="connsiteY1" fmla="*/ 425823 h 425823"/>
                <a:gd name="connsiteX2" fmla="*/ 1 w 426022"/>
                <a:gd name="connsiteY2" fmla="*/ 215134 h 425823"/>
                <a:gd name="connsiteX3" fmla="*/ 213899 w 426022"/>
                <a:gd name="connsiteY3" fmla="*/ 1 h 425823"/>
                <a:gd name="connsiteX4" fmla="*/ 426020 w 426022"/>
                <a:gd name="connsiteY4" fmla="*/ 212763 h 425823"/>
                <a:gd name="connsiteX5" fmla="*/ 213010 w 426022"/>
                <a:gd name="connsiteY5" fmla="*/ 390263 h 425823"/>
                <a:gd name="connsiteX6" fmla="*/ 390469 w 426022"/>
                <a:gd name="connsiteY6" fmla="*/ 214541 h 425823"/>
                <a:gd name="connsiteX7" fmla="*/ 215380 w 426022"/>
                <a:gd name="connsiteY7" fmla="*/ 35264 h 425823"/>
                <a:gd name="connsiteX8" fmla="*/ 35848 w 426022"/>
                <a:gd name="connsiteY8" fmla="*/ 212171 h 425823"/>
                <a:gd name="connsiteX9" fmla="*/ 213010 w 426022"/>
                <a:gd name="connsiteY9" fmla="*/ 390263 h 42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022" h="425823">
                  <a:moveTo>
                    <a:pt x="426020" y="212763"/>
                  </a:moveTo>
                  <a:cubicBezTo>
                    <a:pt x="426613" y="329220"/>
                    <a:pt x="330625" y="425526"/>
                    <a:pt x="214195" y="425823"/>
                  </a:cubicBezTo>
                  <a:cubicBezTo>
                    <a:pt x="96877" y="426119"/>
                    <a:pt x="593" y="331294"/>
                    <a:pt x="1" y="215134"/>
                  </a:cubicBezTo>
                  <a:cubicBezTo>
                    <a:pt x="-296" y="95418"/>
                    <a:pt x="94211" y="297"/>
                    <a:pt x="213899" y="1"/>
                  </a:cubicBezTo>
                  <a:cubicBezTo>
                    <a:pt x="330329" y="-296"/>
                    <a:pt x="425724" y="95418"/>
                    <a:pt x="426020" y="212763"/>
                  </a:cubicBezTo>
                  <a:close/>
                  <a:moveTo>
                    <a:pt x="213010" y="390263"/>
                  </a:moveTo>
                  <a:cubicBezTo>
                    <a:pt x="309887" y="390560"/>
                    <a:pt x="389877" y="311144"/>
                    <a:pt x="390469" y="214541"/>
                  </a:cubicBezTo>
                  <a:cubicBezTo>
                    <a:pt x="391062" y="116457"/>
                    <a:pt x="312257" y="35856"/>
                    <a:pt x="215380" y="35264"/>
                  </a:cubicBezTo>
                  <a:cubicBezTo>
                    <a:pt x="116134" y="34671"/>
                    <a:pt x="36144" y="113494"/>
                    <a:pt x="35848" y="212171"/>
                  </a:cubicBezTo>
                  <a:cubicBezTo>
                    <a:pt x="35552" y="309959"/>
                    <a:pt x="114949" y="389967"/>
                    <a:pt x="213010" y="390263"/>
                  </a:cubicBezTo>
                  <a:close/>
                </a:path>
              </a:pathLst>
            </a:custGeom>
            <a:grpFill/>
            <a:ln w="2953" cap="flat">
              <a:noFill/>
              <a:prstDash val="solid"/>
              <a:miter/>
            </a:ln>
          </p:spPr>
          <p:txBody>
            <a:bodyPr rtlCol="0" anchor="ctr"/>
            <a:lstStyle/>
            <a:p>
              <a:endParaRPr lang="en-US"/>
            </a:p>
          </p:txBody>
        </p:sp>
        <p:sp>
          <p:nvSpPr>
            <p:cNvPr id="78" name="Freeform 344">
              <a:extLst>
                <a:ext uri="{FF2B5EF4-FFF2-40B4-BE49-F238E27FC236}">
                  <a16:creationId xmlns:a16="http://schemas.microsoft.com/office/drawing/2014/main" id="{D3BCD781-5FBB-FAE6-1F08-E366C21491B7}"/>
                </a:ext>
              </a:extLst>
            </p:cNvPr>
            <p:cNvSpPr/>
            <p:nvPr/>
          </p:nvSpPr>
          <p:spPr>
            <a:xfrm>
              <a:off x="10865400" y="5947199"/>
              <a:ext cx="185753" cy="246247"/>
            </a:xfrm>
            <a:custGeom>
              <a:avLst/>
              <a:gdLst>
                <a:gd name="connsiteX0" fmla="*/ 185754 w 185753"/>
                <a:gd name="connsiteY0" fmla="*/ 231728 h 246247"/>
                <a:gd name="connsiteX1" fmla="*/ 129761 w 185753"/>
                <a:gd name="connsiteY1" fmla="*/ 246248 h 246247"/>
                <a:gd name="connsiteX2" fmla="*/ 46809 w 185753"/>
                <a:gd name="connsiteY2" fmla="*/ 208614 h 246247"/>
                <a:gd name="connsiteX3" fmla="*/ 23701 w 185753"/>
                <a:gd name="connsiteY3" fmla="*/ 154090 h 246247"/>
                <a:gd name="connsiteX4" fmla="*/ 296 w 185753"/>
                <a:gd name="connsiteY4" fmla="*/ 154090 h 246247"/>
                <a:gd name="connsiteX5" fmla="*/ 296 w 185753"/>
                <a:gd name="connsiteY5" fmla="*/ 131866 h 246247"/>
                <a:gd name="connsiteX6" fmla="*/ 20738 w 185753"/>
                <a:gd name="connsiteY6" fmla="*/ 131866 h 246247"/>
                <a:gd name="connsiteX7" fmla="*/ 20738 w 185753"/>
                <a:gd name="connsiteY7" fmla="*/ 125939 h 246247"/>
                <a:gd name="connsiteX8" fmla="*/ 21331 w 185753"/>
                <a:gd name="connsiteY8" fmla="*/ 112604 h 246247"/>
                <a:gd name="connsiteX9" fmla="*/ 0 w 185753"/>
                <a:gd name="connsiteY9" fmla="*/ 112604 h 246247"/>
                <a:gd name="connsiteX10" fmla="*/ 0 w 185753"/>
                <a:gd name="connsiteY10" fmla="*/ 89787 h 246247"/>
                <a:gd name="connsiteX11" fmla="*/ 24589 w 185753"/>
                <a:gd name="connsiteY11" fmla="*/ 89787 h 246247"/>
                <a:gd name="connsiteX12" fmla="*/ 52141 w 185753"/>
                <a:gd name="connsiteY12" fmla="*/ 34374 h 246247"/>
                <a:gd name="connsiteX13" fmla="*/ 131242 w 185753"/>
                <a:gd name="connsiteY13" fmla="*/ 0 h 246247"/>
                <a:gd name="connsiteX14" fmla="*/ 183680 w 185753"/>
                <a:gd name="connsiteY14" fmla="*/ 11260 h 246247"/>
                <a:gd name="connsiteX15" fmla="*/ 174496 w 185753"/>
                <a:gd name="connsiteY15" fmla="*/ 45338 h 246247"/>
                <a:gd name="connsiteX16" fmla="*/ 133316 w 185753"/>
                <a:gd name="connsiteY16" fmla="*/ 35559 h 246247"/>
                <a:gd name="connsiteX17" fmla="*/ 86804 w 185753"/>
                <a:gd name="connsiteY17" fmla="*/ 55709 h 246247"/>
                <a:gd name="connsiteX18" fmla="*/ 70806 w 185753"/>
                <a:gd name="connsiteY18" fmla="*/ 89787 h 246247"/>
                <a:gd name="connsiteX19" fmla="*/ 166793 w 185753"/>
                <a:gd name="connsiteY19" fmla="*/ 89787 h 246247"/>
                <a:gd name="connsiteX20" fmla="*/ 166793 w 185753"/>
                <a:gd name="connsiteY20" fmla="*/ 112604 h 246247"/>
                <a:gd name="connsiteX21" fmla="*/ 66362 w 185753"/>
                <a:gd name="connsiteY21" fmla="*/ 112604 h 246247"/>
                <a:gd name="connsiteX22" fmla="*/ 65769 w 185753"/>
                <a:gd name="connsiteY22" fmla="*/ 125346 h 246247"/>
                <a:gd name="connsiteX23" fmla="*/ 65769 w 185753"/>
                <a:gd name="connsiteY23" fmla="*/ 131569 h 246247"/>
                <a:gd name="connsiteX24" fmla="*/ 167090 w 185753"/>
                <a:gd name="connsiteY24" fmla="*/ 131569 h 246247"/>
                <a:gd name="connsiteX25" fmla="*/ 167090 w 185753"/>
                <a:gd name="connsiteY25" fmla="*/ 153794 h 246247"/>
                <a:gd name="connsiteX26" fmla="*/ 69917 w 185753"/>
                <a:gd name="connsiteY26" fmla="*/ 153794 h 246247"/>
                <a:gd name="connsiteX27" fmla="*/ 85619 w 185753"/>
                <a:gd name="connsiteY27" fmla="*/ 189649 h 246247"/>
                <a:gd name="connsiteX28" fmla="*/ 134798 w 185753"/>
                <a:gd name="connsiteY28" fmla="*/ 209503 h 246247"/>
                <a:gd name="connsiteX29" fmla="*/ 178051 w 185753"/>
                <a:gd name="connsiteY29" fmla="*/ 198539 h 246247"/>
                <a:gd name="connsiteX30" fmla="*/ 185754 w 185753"/>
                <a:gd name="connsiteY30" fmla="*/ 231728 h 24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753" h="246247">
                  <a:moveTo>
                    <a:pt x="185754" y="231728"/>
                  </a:moveTo>
                  <a:cubicBezTo>
                    <a:pt x="173607" y="239136"/>
                    <a:pt x="153166" y="246248"/>
                    <a:pt x="129761" y="246248"/>
                  </a:cubicBezTo>
                  <a:cubicBezTo>
                    <a:pt x="96284" y="246248"/>
                    <a:pt x="66362" y="232913"/>
                    <a:pt x="46809" y="208614"/>
                  </a:cubicBezTo>
                  <a:cubicBezTo>
                    <a:pt x="34958" y="194983"/>
                    <a:pt x="26960" y="176611"/>
                    <a:pt x="23701" y="154090"/>
                  </a:cubicBezTo>
                  <a:lnTo>
                    <a:pt x="296" y="154090"/>
                  </a:lnTo>
                  <a:lnTo>
                    <a:pt x="296" y="131866"/>
                  </a:lnTo>
                  <a:lnTo>
                    <a:pt x="20738" y="131866"/>
                  </a:lnTo>
                  <a:cubicBezTo>
                    <a:pt x="20738" y="130088"/>
                    <a:pt x="20738" y="127717"/>
                    <a:pt x="20738" y="125939"/>
                  </a:cubicBezTo>
                  <a:cubicBezTo>
                    <a:pt x="20738" y="121494"/>
                    <a:pt x="21034" y="116753"/>
                    <a:pt x="21331" y="112604"/>
                  </a:cubicBezTo>
                  <a:lnTo>
                    <a:pt x="0" y="112604"/>
                  </a:lnTo>
                  <a:lnTo>
                    <a:pt x="0" y="89787"/>
                  </a:lnTo>
                  <a:lnTo>
                    <a:pt x="24589" y="89787"/>
                  </a:lnTo>
                  <a:cubicBezTo>
                    <a:pt x="29033" y="67563"/>
                    <a:pt x="38810" y="48301"/>
                    <a:pt x="52141" y="34374"/>
                  </a:cubicBezTo>
                  <a:cubicBezTo>
                    <a:pt x="71991" y="12446"/>
                    <a:pt x="98654" y="0"/>
                    <a:pt x="131242" y="0"/>
                  </a:cubicBezTo>
                  <a:cubicBezTo>
                    <a:pt x="153166" y="0"/>
                    <a:pt x="171534" y="5630"/>
                    <a:pt x="183680" y="11260"/>
                  </a:cubicBezTo>
                  <a:lnTo>
                    <a:pt x="174496" y="45338"/>
                  </a:lnTo>
                  <a:cubicBezTo>
                    <a:pt x="165016" y="40301"/>
                    <a:pt x="149907" y="35559"/>
                    <a:pt x="133316" y="35559"/>
                  </a:cubicBezTo>
                  <a:cubicBezTo>
                    <a:pt x="114948" y="35559"/>
                    <a:pt x="98950" y="42078"/>
                    <a:pt x="86804" y="55709"/>
                  </a:cubicBezTo>
                  <a:cubicBezTo>
                    <a:pt x="79101" y="63710"/>
                    <a:pt x="73472" y="75860"/>
                    <a:pt x="70806" y="89787"/>
                  </a:cubicBezTo>
                  <a:lnTo>
                    <a:pt x="166793" y="89787"/>
                  </a:lnTo>
                  <a:lnTo>
                    <a:pt x="166793" y="112604"/>
                  </a:lnTo>
                  <a:lnTo>
                    <a:pt x="66362" y="112604"/>
                  </a:lnTo>
                  <a:cubicBezTo>
                    <a:pt x="65769" y="116753"/>
                    <a:pt x="65769" y="120901"/>
                    <a:pt x="65769" y="125346"/>
                  </a:cubicBezTo>
                  <a:cubicBezTo>
                    <a:pt x="65769" y="127421"/>
                    <a:pt x="65769" y="129495"/>
                    <a:pt x="65769" y="131569"/>
                  </a:cubicBezTo>
                  <a:lnTo>
                    <a:pt x="167090" y="131569"/>
                  </a:lnTo>
                  <a:lnTo>
                    <a:pt x="167090" y="153794"/>
                  </a:lnTo>
                  <a:lnTo>
                    <a:pt x="69917" y="153794"/>
                  </a:lnTo>
                  <a:cubicBezTo>
                    <a:pt x="72583" y="169499"/>
                    <a:pt x="77916" y="181352"/>
                    <a:pt x="85619" y="189649"/>
                  </a:cubicBezTo>
                  <a:cubicBezTo>
                    <a:pt x="98062" y="203280"/>
                    <a:pt x="115541" y="209503"/>
                    <a:pt x="134798" y="209503"/>
                  </a:cubicBezTo>
                  <a:cubicBezTo>
                    <a:pt x="152869" y="209503"/>
                    <a:pt x="169756" y="203280"/>
                    <a:pt x="178051" y="198539"/>
                  </a:cubicBezTo>
                  <a:lnTo>
                    <a:pt x="185754" y="231728"/>
                  </a:lnTo>
                  <a:close/>
                </a:path>
              </a:pathLst>
            </a:custGeom>
            <a:grpFill/>
            <a:ln w="2953" cap="flat">
              <a:noFill/>
              <a:prstDash val="solid"/>
              <a:miter/>
            </a:ln>
          </p:spPr>
          <p:txBody>
            <a:bodyPr rtlCol="0" anchor="ctr"/>
            <a:lstStyle/>
            <a:p>
              <a:endParaRPr lang="en-US"/>
            </a:p>
          </p:txBody>
        </p:sp>
      </p:grpSp>
      <p:grpSp>
        <p:nvGrpSpPr>
          <p:cNvPr id="79" name="Group 78">
            <a:extLst>
              <a:ext uri="{FF2B5EF4-FFF2-40B4-BE49-F238E27FC236}">
                <a16:creationId xmlns:a16="http://schemas.microsoft.com/office/drawing/2014/main" id="{8557DF65-7C11-F1BC-3DCC-8FDCE339D82E}"/>
              </a:ext>
            </a:extLst>
          </p:cNvPr>
          <p:cNvGrpSpPr/>
          <p:nvPr/>
        </p:nvGrpSpPr>
        <p:grpSpPr>
          <a:xfrm>
            <a:off x="5534798" y="2011995"/>
            <a:ext cx="942840" cy="837959"/>
            <a:chOff x="4087280" y="1040917"/>
            <a:chExt cx="2378583" cy="2377819"/>
          </a:xfrm>
          <a:solidFill>
            <a:schemeClr val="bg1"/>
          </a:solidFill>
        </p:grpSpPr>
        <p:sp>
          <p:nvSpPr>
            <p:cNvPr id="80" name="Freeform 2">
              <a:extLst>
                <a:ext uri="{FF2B5EF4-FFF2-40B4-BE49-F238E27FC236}">
                  <a16:creationId xmlns:a16="http://schemas.microsoft.com/office/drawing/2014/main" id="{16D535E0-2271-630A-2B97-7F295BE2906C}"/>
                </a:ext>
              </a:extLst>
            </p:cNvPr>
            <p:cNvSpPr/>
            <p:nvPr/>
          </p:nvSpPr>
          <p:spPr>
            <a:xfrm>
              <a:off x="4932177" y="1581098"/>
              <a:ext cx="1381341" cy="613706"/>
            </a:xfrm>
            <a:custGeom>
              <a:avLst/>
              <a:gdLst>
                <a:gd name="connsiteX0" fmla="*/ 1303948 w 1381341"/>
                <a:gd name="connsiteY0" fmla="*/ 384116 h 613706"/>
                <a:gd name="connsiteX1" fmla="*/ 1303948 w 1381341"/>
                <a:gd name="connsiteY1" fmla="*/ 309183 h 613706"/>
                <a:gd name="connsiteX2" fmla="*/ 1075023 w 1381341"/>
                <a:gd name="connsiteY2" fmla="*/ 309183 h 613706"/>
                <a:gd name="connsiteX3" fmla="*/ 1075023 w 1381341"/>
                <a:gd name="connsiteY3" fmla="*/ 382487 h 613706"/>
                <a:gd name="connsiteX4" fmla="*/ 997629 w 1381341"/>
                <a:gd name="connsiteY4" fmla="*/ 382487 h 613706"/>
                <a:gd name="connsiteX5" fmla="*/ 997629 w 1381341"/>
                <a:gd name="connsiteY5" fmla="*/ 309183 h 613706"/>
                <a:gd name="connsiteX6" fmla="*/ 767075 w 1381341"/>
                <a:gd name="connsiteY6" fmla="*/ 309183 h 613706"/>
                <a:gd name="connsiteX7" fmla="*/ 767075 w 1381341"/>
                <a:gd name="connsiteY7" fmla="*/ 384116 h 613706"/>
                <a:gd name="connsiteX8" fmla="*/ 626135 w 1381341"/>
                <a:gd name="connsiteY8" fmla="*/ 383301 h 613706"/>
                <a:gd name="connsiteX9" fmla="*/ 595992 w 1381341"/>
                <a:gd name="connsiteY9" fmla="*/ 404478 h 613706"/>
                <a:gd name="connsiteX10" fmla="*/ 319002 w 1381341"/>
                <a:gd name="connsiteY10" fmla="*/ 612987 h 613706"/>
                <a:gd name="connsiteX11" fmla="*/ 6165 w 1381341"/>
                <a:gd name="connsiteY11" fmla="*/ 367012 h 613706"/>
                <a:gd name="connsiteX12" fmla="*/ 319002 w 1381341"/>
                <a:gd name="connsiteY12" fmla="*/ 491 h 613706"/>
                <a:gd name="connsiteX13" fmla="*/ 594363 w 1381341"/>
                <a:gd name="connsiteY13" fmla="*/ 203299 h 613706"/>
                <a:gd name="connsiteX14" fmla="*/ 633467 w 1381341"/>
                <a:gd name="connsiteY14" fmla="*/ 230177 h 613706"/>
                <a:gd name="connsiteX15" fmla="*/ 1324315 w 1381341"/>
                <a:gd name="connsiteY15" fmla="*/ 229363 h 613706"/>
                <a:gd name="connsiteX16" fmla="*/ 1381342 w 1381341"/>
                <a:gd name="connsiteY16" fmla="*/ 285563 h 613706"/>
                <a:gd name="connsiteX17" fmla="*/ 1381342 w 1381341"/>
                <a:gd name="connsiteY17" fmla="*/ 331174 h 613706"/>
                <a:gd name="connsiteX18" fmla="*/ 1329202 w 1381341"/>
                <a:gd name="connsiteY18" fmla="*/ 383301 h 613706"/>
                <a:gd name="connsiteX19" fmla="*/ 1303948 w 1381341"/>
                <a:gd name="connsiteY19" fmla="*/ 384116 h 613706"/>
                <a:gd name="connsiteX20" fmla="*/ 229387 w 1381341"/>
                <a:gd name="connsiteY20" fmla="*/ 153615 h 613706"/>
                <a:gd name="connsiteX21" fmla="*/ 76228 w 1381341"/>
                <a:gd name="connsiteY21" fmla="*/ 306739 h 613706"/>
                <a:gd name="connsiteX22" fmla="*/ 229387 w 1381341"/>
                <a:gd name="connsiteY22" fmla="*/ 459863 h 613706"/>
                <a:gd name="connsiteX23" fmla="*/ 382547 w 1381341"/>
                <a:gd name="connsiteY23" fmla="*/ 306739 h 613706"/>
                <a:gd name="connsiteX24" fmla="*/ 229387 w 1381341"/>
                <a:gd name="connsiteY24" fmla="*/ 153615 h 6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1341" h="613706">
                  <a:moveTo>
                    <a:pt x="1303948" y="384116"/>
                  </a:moveTo>
                  <a:cubicBezTo>
                    <a:pt x="1303948" y="358052"/>
                    <a:pt x="1303948" y="333618"/>
                    <a:pt x="1303948" y="309183"/>
                  </a:cubicBezTo>
                  <a:cubicBezTo>
                    <a:pt x="1227368" y="309183"/>
                    <a:pt x="1152417" y="309183"/>
                    <a:pt x="1075023" y="309183"/>
                  </a:cubicBezTo>
                  <a:cubicBezTo>
                    <a:pt x="1075023" y="332803"/>
                    <a:pt x="1075023" y="357238"/>
                    <a:pt x="1075023" y="382487"/>
                  </a:cubicBezTo>
                  <a:cubicBezTo>
                    <a:pt x="1048139" y="382487"/>
                    <a:pt x="1023698" y="382487"/>
                    <a:pt x="997629" y="382487"/>
                  </a:cubicBezTo>
                  <a:cubicBezTo>
                    <a:pt x="997629" y="358867"/>
                    <a:pt x="997629" y="335246"/>
                    <a:pt x="997629" y="309183"/>
                  </a:cubicBezTo>
                  <a:cubicBezTo>
                    <a:pt x="920234" y="309183"/>
                    <a:pt x="845284" y="309183"/>
                    <a:pt x="767075" y="309183"/>
                  </a:cubicBezTo>
                  <a:cubicBezTo>
                    <a:pt x="767075" y="332803"/>
                    <a:pt x="767075" y="357238"/>
                    <a:pt x="767075" y="384116"/>
                  </a:cubicBezTo>
                  <a:cubicBezTo>
                    <a:pt x="718194" y="384116"/>
                    <a:pt x="672572" y="384930"/>
                    <a:pt x="626135" y="383301"/>
                  </a:cubicBezTo>
                  <a:cubicBezTo>
                    <a:pt x="609027" y="382487"/>
                    <a:pt x="601695" y="389003"/>
                    <a:pt x="595992" y="404478"/>
                  </a:cubicBezTo>
                  <a:cubicBezTo>
                    <a:pt x="547926" y="532353"/>
                    <a:pt x="454238" y="603213"/>
                    <a:pt x="319002" y="612987"/>
                  </a:cubicBezTo>
                  <a:cubicBezTo>
                    <a:pt x="171545" y="623576"/>
                    <a:pt x="37123" y="516063"/>
                    <a:pt x="6165" y="367012"/>
                  </a:cubicBezTo>
                  <a:cubicBezTo>
                    <a:pt x="-33754" y="178050"/>
                    <a:pt x="125923" y="-10911"/>
                    <a:pt x="319002" y="491"/>
                  </a:cubicBezTo>
                  <a:cubicBezTo>
                    <a:pt x="452609" y="8636"/>
                    <a:pt x="546297" y="77868"/>
                    <a:pt x="594363" y="203299"/>
                  </a:cubicBezTo>
                  <a:cubicBezTo>
                    <a:pt x="602510" y="224476"/>
                    <a:pt x="612286" y="230177"/>
                    <a:pt x="633467" y="230177"/>
                  </a:cubicBezTo>
                  <a:cubicBezTo>
                    <a:pt x="864021" y="229363"/>
                    <a:pt x="1093761" y="229363"/>
                    <a:pt x="1324315" y="229363"/>
                  </a:cubicBezTo>
                  <a:cubicBezTo>
                    <a:pt x="1369936" y="229363"/>
                    <a:pt x="1381342" y="240766"/>
                    <a:pt x="1381342" y="285563"/>
                  </a:cubicBezTo>
                  <a:cubicBezTo>
                    <a:pt x="1381342" y="301038"/>
                    <a:pt x="1381342" y="315699"/>
                    <a:pt x="1381342" y="331174"/>
                  </a:cubicBezTo>
                  <a:cubicBezTo>
                    <a:pt x="1381342" y="369455"/>
                    <a:pt x="1367492" y="383301"/>
                    <a:pt x="1329202" y="383301"/>
                  </a:cubicBezTo>
                  <a:cubicBezTo>
                    <a:pt x="1321870" y="384116"/>
                    <a:pt x="1314538" y="384116"/>
                    <a:pt x="1303948" y="384116"/>
                  </a:cubicBezTo>
                  <a:close/>
                  <a:moveTo>
                    <a:pt x="229387" y="153615"/>
                  </a:moveTo>
                  <a:cubicBezTo>
                    <a:pt x="143846" y="153615"/>
                    <a:pt x="76228" y="221218"/>
                    <a:pt x="76228" y="306739"/>
                  </a:cubicBezTo>
                  <a:cubicBezTo>
                    <a:pt x="76228" y="392261"/>
                    <a:pt x="144661" y="459863"/>
                    <a:pt x="229387" y="459863"/>
                  </a:cubicBezTo>
                  <a:cubicBezTo>
                    <a:pt x="314928" y="459863"/>
                    <a:pt x="382547" y="392261"/>
                    <a:pt x="382547" y="306739"/>
                  </a:cubicBezTo>
                  <a:cubicBezTo>
                    <a:pt x="382547" y="222033"/>
                    <a:pt x="314928" y="153615"/>
                    <a:pt x="229387" y="153615"/>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3">
              <a:extLst>
                <a:ext uri="{FF2B5EF4-FFF2-40B4-BE49-F238E27FC236}">
                  <a16:creationId xmlns:a16="http://schemas.microsoft.com/office/drawing/2014/main" id="{87D61748-CB1C-AF40-AB5A-954D538EFADE}"/>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4">
              <a:extLst>
                <a:ext uri="{FF2B5EF4-FFF2-40B4-BE49-F238E27FC236}">
                  <a16:creationId xmlns:a16="http://schemas.microsoft.com/office/drawing/2014/main" id="{45D9481C-5D01-1150-49AE-50BBDE875879}"/>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5">
              <a:extLst>
                <a:ext uri="{FF2B5EF4-FFF2-40B4-BE49-F238E27FC236}">
                  <a16:creationId xmlns:a16="http://schemas.microsoft.com/office/drawing/2014/main" id="{5E8CDE86-EEE1-2AEA-05BA-DD2F6CE45378}"/>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6">
              <a:extLst>
                <a:ext uri="{FF2B5EF4-FFF2-40B4-BE49-F238E27FC236}">
                  <a16:creationId xmlns:a16="http://schemas.microsoft.com/office/drawing/2014/main" id="{8D1AE9C3-18BE-B205-38BA-B84E759EA2D0}"/>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7">
              <a:extLst>
                <a:ext uri="{FF2B5EF4-FFF2-40B4-BE49-F238E27FC236}">
                  <a16:creationId xmlns:a16="http://schemas.microsoft.com/office/drawing/2014/main" id="{F375BDDC-9672-3257-2ACB-94A941E2907D}"/>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
              <a:extLst>
                <a:ext uri="{FF2B5EF4-FFF2-40B4-BE49-F238E27FC236}">
                  <a16:creationId xmlns:a16="http://schemas.microsoft.com/office/drawing/2014/main" id="{9A39BFCA-467A-E8A3-351E-0D7EA0EB3447}"/>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9">
              <a:extLst>
                <a:ext uri="{FF2B5EF4-FFF2-40B4-BE49-F238E27FC236}">
                  <a16:creationId xmlns:a16="http://schemas.microsoft.com/office/drawing/2014/main" id="{75F39D87-DC03-5CA6-13DB-76C542AB3EF7}"/>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8" name="Freeform 10">
              <a:extLst>
                <a:ext uri="{FF2B5EF4-FFF2-40B4-BE49-F238E27FC236}">
                  <a16:creationId xmlns:a16="http://schemas.microsoft.com/office/drawing/2014/main" id="{88E08B63-9121-FE7E-199D-7DCC461E9DF8}"/>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11">
              <a:extLst>
                <a:ext uri="{FF2B5EF4-FFF2-40B4-BE49-F238E27FC236}">
                  <a16:creationId xmlns:a16="http://schemas.microsoft.com/office/drawing/2014/main" id="{D3DA5D6D-CE68-9A8E-A02E-E2CABCD82DF6}"/>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0" name="Freeform 12">
              <a:extLst>
                <a:ext uri="{FF2B5EF4-FFF2-40B4-BE49-F238E27FC236}">
                  <a16:creationId xmlns:a16="http://schemas.microsoft.com/office/drawing/2014/main" id="{55C1D9CE-131D-73D6-28CC-AC9EEAD44B37}"/>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1" name="Freeform 13">
              <a:extLst>
                <a:ext uri="{FF2B5EF4-FFF2-40B4-BE49-F238E27FC236}">
                  <a16:creationId xmlns:a16="http://schemas.microsoft.com/office/drawing/2014/main" id="{25D59FA9-D3E3-6CDF-8257-92547710207D}"/>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2" name="Freeform 14">
              <a:extLst>
                <a:ext uri="{FF2B5EF4-FFF2-40B4-BE49-F238E27FC236}">
                  <a16:creationId xmlns:a16="http://schemas.microsoft.com/office/drawing/2014/main" id="{443D3071-C29C-CE20-94DD-AB4BFA652D30}"/>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3" name="Freeform 15">
              <a:extLst>
                <a:ext uri="{FF2B5EF4-FFF2-40B4-BE49-F238E27FC236}">
                  <a16:creationId xmlns:a16="http://schemas.microsoft.com/office/drawing/2014/main" id="{A77FD9C4-9D33-3061-6384-7F411FDA7D72}"/>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4" name="Freeform 16">
              <a:extLst>
                <a:ext uri="{FF2B5EF4-FFF2-40B4-BE49-F238E27FC236}">
                  <a16:creationId xmlns:a16="http://schemas.microsoft.com/office/drawing/2014/main" id="{0522630C-19CC-B223-4170-6C3B386B4C3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5" name="Freeform 17">
              <a:extLst>
                <a:ext uri="{FF2B5EF4-FFF2-40B4-BE49-F238E27FC236}">
                  <a16:creationId xmlns:a16="http://schemas.microsoft.com/office/drawing/2014/main" id="{0DEB6919-91D1-6697-206F-536CC42F380F}"/>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6" name="Freeform 18">
              <a:extLst>
                <a:ext uri="{FF2B5EF4-FFF2-40B4-BE49-F238E27FC236}">
                  <a16:creationId xmlns:a16="http://schemas.microsoft.com/office/drawing/2014/main" id="{44F2B851-DFCB-6663-49D6-F49D809A0E89}"/>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1672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A07C52-D310-0ECE-5F00-E1ECA2CD5A76}"/>
              </a:ext>
            </a:extLst>
          </p:cNvPr>
          <p:cNvSpPr>
            <a:spLocks noGrp="1"/>
          </p:cNvSpPr>
          <p:nvPr>
            <p:ph type="body" sz="quarter" idx="15"/>
          </p:nvPr>
        </p:nvSpPr>
        <p:spPr>
          <a:xfrm>
            <a:off x="440944" y="-3061"/>
            <a:ext cx="4644923" cy="697353"/>
          </a:xfrm>
        </p:spPr>
        <p:txBody>
          <a:bodyPr>
            <a:normAutofit fontScale="55000" lnSpcReduction="20000"/>
          </a:bodyPr>
          <a:lstStyle/>
          <a:p>
            <a:r>
              <a:rPr lang="en-IE" dirty="0"/>
              <a:t>Sådan genkender du et svindelnummer</a:t>
            </a:r>
          </a:p>
        </p:txBody>
      </p:sp>
      <p:sp>
        <p:nvSpPr>
          <p:cNvPr id="4" name="Text Placeholder 3">
            <a:extLst>
              <a:ext uri="{FF2B5EF4-FFF2-40B4-BE49-F238E27FC236}">
                <a16:creationId xmlns:a16="http://schemas.microsoft.com/office/drawing/2014/main" id="{E011BD4B-5086-589F-DE0F-154EBAFB12A0}"/>
              </a:ext>
            </a:extLst>
          </p:cNvPr>
          <p:cNvSpPr>
            <a:spLocks noGrp="1"/>
          </p:cNvSpPr>
          <p:nvPr>
            <p:ph type="body" sz="quarter" idx="17"/>
          </p:nvPr>
        </p:nvSpPr>
        <p:spPr>
          <a:xfrm>
            <a:off x="439575" y="997431"/>
            <a:ext cx="6059582" cy="4064833"/>
          </a:xfrm>
        </p:spPr>
        <p:txBody>
          <a:bodyPr lIns="91440" tIns="45720" rIns="91440" bIns="45720" anchor="t">
            <a:noAutofit/>
          </a:bodyPr>
          <a:lstStyle/>
          <a:p>
            <a:pPr>
              <a:spcAft>
                <a:spcPts val="600"/>
              </a:spcAft>
            </a:pPr>
            <a:r>
              <a:rPr lang="en-US" dirty="0" err="1"/>
              <a:t>Uanset</a:t>
            </a:r>
            <a:r>
              <a:rPr lang="en-US" dirty="0"/>
              <a:t> </a:t>
            </a:r>
            <a:r>
              <a:rPr lang="en-US" dirty="0" err="1"/>
              <a:t>historien</a:t>
            </a:r>
            <a:r>
              <a:rPr lang="en-US" dirty="0"/>
              <a:t> </a:t>
            </a:r>
            <a:r>
              <a:rPr lang="en-US" dirty="0" err="1"/>
              <a:t>følger</a:t>
            </a:r>
            <a:r>
              <a:rPr lang="en-US" dirty="0"/>
              <a:t> </a:t>
            </a:r>
            <a:r>
              <a:rPr lang="en-US" dirty="0" err="1"/>
              <a:t>næsten</a:t>
            </a:r>
            <a:r>
              <a:rPr lang="en-US" dirty="0"/>
              <a:t> alle </a:t>
            </a:r>
            <a:r>
              <a:rPr lang="en-US" dirty="0" err="1"/>
              <a:t>svindelforsøg</a:t>
            </a:r>
            <a:r>
              <a:rPr lang="en-US" dirty="0"/>
              <a:t> </a:t>
            </a:r>
            <a:r>
              <a:rPr lang="en-US" dirty="0" err="1"/>
              <a:t>dette</a:t>
            </a:r>
            <a:r>
              <a:rPr lang="en-US" dirty="0"/>
              <a:t> </a:t>
            </a:r>
            <a:r>
              <a:rPr lang="en-US" dirty="0" err="1"/>
              <a:t>mønste</a:t>
            </a:r>
            <a:r>
              <a:rPr lang="en-US" dirty="0"/>
              <a:t>:</a:t>
            </a:r>
          </a:p>
        </p:txBody>
      </p:sp>
      <p:grpSp>
        <p:nvGrpSpPr>
          <p:cNvPr id="2" name="Gruppieren 30">
            <a:extLst>
              <a:ext uri="{FF2B5EF4-FFF2-40B4-BE49-F238E27FC236}">
                <a16:creationId xmlns:a16="http://schemas.microsoft.com/office/drawing/2014/main" id="{878279AD-57CF-B1DD-F61C-BBE2B67CE19D}"/>
              </a:ext>
            </a:extLst>
          </p:cNvPr>
          <p:cNvGrpSpPr/>
          <p:nvPr/>
        </p:nvGrpSpPr>
        <p:grpSpPr>
          <a:xfrm>
            <a:off x="533791" y="1744319"/>
            <a:ext cx="4811639" cy="4738041"/>
            <a:chOff x="9515475" y="838200"/>
            <a:chExt cx="12101000" cy="12065000"/>
          </a:xfrm>
        </p:grpSpPr>
        <p:cxnSp>
          <p:nvCxnSpPr>
            <p:cNvPr id="25" name="Straight Connector 28">
              <a:extLst>
                <a:ext uri="{FF2B5EF4-FFF2-40B4-BE49-F238E27FC236}">
                  <a16:creationId xmlns:a16="http://schemas.microsoft.com/office/drawing/2014/main" id="{152432B2-7C44-8921-F946-B040A6F52FEE}"/>
                </a:ext>
              </a:extLst>
            </p:cNvPr>
            <p:cNvCxnSpPr>
              <a:cxnSpLocks/>
            </p:cNvCxnSpPr>
            <p:nvPr/>
          </p:nvCxnSpPr>
          <p:spPr>
            <a:xfrm flipV="1">
              <a:off x="14056570" y="2330366"/>
              <a:ext cx="7459785" cy="6537"/>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5" name="Oval 10">
              <a:extLst>
                <a:ext uri="{FF2B5EF4-FFF2-40B4-BE49-F238E27FC236}">
                  <a16:creationId xmlns:a16="http://schemas.microsoft.com/office/drawing/2014/main" id="{AC772318-63C7-7055-1A91-751AB3E87A0B}"/>
                </a:ext>
              </a:extLst>
            </p:cNvPr>
            <p:cNvSpPr/>
            <p:nvPr/>
          </p:nvSpPr>
          <p:spPr>
            <a:xfrm flipH="1">
              <a:off x="9515475" y="4578350"/>
              <a:ext cx="4564063" cy="4564063"/>
            </a:xfrm>
            <a:prstGeom prst="ellipse">
              <a:avLst/>
            </a:prstGeom>
            <a:solidFill>
              <a:srgbClr val="615AA6">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1" name="Straight Connector 33">
              <a:extLst>
                <a:ext uri="{FF2B5EF4-FFF2-40B4-BE49-F238E27FC236}">
                  <a16:creationId xmlns:a16="http://schemas.microsoft.com/office/drawing/2014/main" id="{A5304FF4-150B-B408-70BB-33316627C9E6}"/>
                </a:ext>
              </a:extLst>
            </p:cNvPr>
            <p:cNvCxnSpPr>
              <a:cxnSpLocks/>
            </p:cNvCxnSpPr>
            <p:nvPr/>
          </p:nvCxnSpPr>
          <p:spPr>
            <a:xfrm>
              <a:off x="13245571" y="6324598"/>
              <a:ext cx="8370904"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1DEC9C50-7240-90EF-4347-9D4B3E6F0D8A}"/>
                </a:ext>
              </a:extLst>
            </p:cNvPr>
            <p:cNvSpPr/>
            <p:nvPr/>
          </p:nvSpPr>
          <p:spPr>
            <a:xfrm>
              <a:off x="9555382" y="8339137"/>
              <a:ext cx="4564063" cy="4562476"/>
            </a:xfrm>
            <a:prstGeom prst="ellipse">
              <a:avLst/>
            </a:prstGeom>
            <a:solidFill>
              <a:srgbClr val="C16D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33911EB4-2629-A9C3-3784-A3A7B86F6C9A}"/>
                </a:ext>
              </a:extLst>
            </p:cNvPr>
            <p:cNvSpPr/>
            <p:nvPr/>
          </p:nvSpPr>
          <p:spPr>
            <a:xfrm>
              <a:off x="9627899" y="856845"/>
              <a:ext cx="4564062" cy="4564063"/>
            </a:xfrm>
            <a:prstGeom prst="ellipse">
              <a:avLst/>
            </a:prstGeom>
            <a:solidFill>
              <a:srgbClr val="5496D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cxnSp>
          <p:nvCxnSpPr>
            <p:cNvPr id="24" name="Straight Connector 29">
              <a:extLst>
                <a:ext uri="{FF2B5EF4-FFF2-40B4-BE49-F238E27FC236}">
                  <a16:creationId xmlns:a16="http://schemas.microsoft.com/office/drawing/2014/main" id="{6019E038-E84B-8AE4-1A90-C60E456C9967}"/>
                </a:ext>
              </a:extLst>
            </p:cNvPr>
            <p:cNvCxnSpPr>
              <a:cxnSpLocks/>
            </p:cNvCxnSpPr>
            <p:nvPr/>
          </p:nvCxnSpPr>
          <p:spPr>
            <a:xfrm>
              <a:off x="14056571" y="9996487"/>
              <a:ext cx="7534719"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7A536390-019E-C3A7-7C74-6A0147DF7BDD}"/>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5BD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11">
              <a:extLst>
                <a:ext uri="{FF2B5EF4-FFF2-40B4-BE49-F238E27FC236}">
                  <a16:creationId xmlns:a16="http://schemas.microsoft.com/office/drawing/2014/main" id="{D6F2D0BD-3061-25A1-2D7C-FB436E4827C1}"/>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403B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Oval 9">
              <a:extLst>
                <a:ext uri="{FF2B5EF4-FFF2-40B4-BE49-F238E27FC236}">
                  <a16:creationId xmlns:a16="http://schemas.microsoft.com/office/drawing/2014/main" id="{7523400D-33F1-641C-7236-18AE06D5B8B9}"/>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Freeform: Shape 15">
              <a:extLst>
                <a:ext uri="{FF2B5EF4-FFF2-40B4-BE49-F238E27FC236}">
                  <a16:creationId xmlns:a16="http://schemas.microsoft.com/office/drawing/2014/main" id="{83822D99-FF27-8089-4687-D4D8F14B17C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Oval 16">
              <a:extLst>
                <a:ext uri="{FF2B5EF4-FFF2-40B4-BE49-F238E27FC236}">
                  <a16:creationId xmlns:a16="http://schemas.microsoft.com/office/drawing/2014/main" id="{3DB43E3D-ECE0-65E0-EF10-C24D56B3B500}"/>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 name="Oval 12">
              <a:extLst>
                <a:ext uri="{FF2B5EF4-FFF2-40B4-BE49-F238E27FC236}">
                  <a16:creationId xmlns:a16="http://schemas.microsoft.com/office/drawing/2014/main" id="{6E0E373B-0F07-7DB9-F212-9543A83AE67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2" name="TextBox 19">
              <a:extLst>
                <a:ext uri="{FF2B5EF4-FFF2-40B4-BE49-F238E27FC236}">
                  <a16:creationId xmlns:a16="http://schemas.microsoft.com/office/drawing/2014/main" id="{E7FDA898-9914-FA96-E583-7144F79E7BD1}"/>
                </a:ext>
              </a:extLst>
            </p:cNvPr>
            <p:cNvSpPr txBox="1"/>
            <p:nvPr/>
          </p:nvSpPr>
          <p:spPr bwMode="auto">
            <a:xfrm>
              <a:off x="10337801" y="2336902"/>
              <a:ext cx="2940049"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1</a:t>
              </a:r>
            </a:p>
          </p:txBody>
        </p:sp>
        <p:sp>
          <p:nvSpPr>
            <p:cNvPr id="33" name="TextBox 23">
              <a:extLst>
                <a:ext uri="{FF2B5EF4-FFF2-40B4-BE49-F238E27FC236}">
                  <a16:creationId xmlns:a16="http://schemas.microsoft.com/office/drawing/2014/main" id="{4D15D10B-9B02-B7BF-862F-4070F7A29CD6}"/>
                </a:ext>
              </a:extLst>
            </p:cNvPr>
            <p:cNvSpPr txBox="1"/>
            <p:nvPr/>
          </p:nvSpPr>
          <p:spPr bwMode="auto">
            <a:xfrm>
              <a:off x="10418764" y="6108800"/>
              <a:ext cx="2959102"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2</a:t>
              </a:r>
            </a:p>
          </p:txBody>
        </p:sp>
        <p:sp>
          <p:nvSpPr>
            <p:cNvPr id="34" name="TextBox 26">
              <a:extLst>
                <a:ext uri="{FF2B5EF4-FFF2-40B4-BE49-F238E27FC236}">
                  <a16:creationId xmlns:a16="http://schemas.microsoft.com/office/drawing/2014/main" id="{B45F8642-76FB-20CB-870E-F59F5FF578D9}"/>
                </a:ext>
              </a:extLst>
            </p:cNvPr>
            <p:cNvSpPr txBox="1"/>
            <p:nvPr/>
          </p:nvSpPr>
          <p:spPr bwMode="auto">
            <a:xfrm>
              <a:off x="10337801" y="9880703"/>
              <a:ext cx="2841623"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3</a:t>
              </a:r>
            </a:p>
          </p:txBody>
        </p:sp>
      </p:grpSp>
      <p:sp>
        <p:nvSpPr>
          <p:cNvPr id="35" name="TextBox 34">
            <a:extLst>
              <a:ext uri="{FF2B5EF4-FFF2-40B4-BE49-F238E27FC236}">
                <a16:creationId xmlns:a16="http://schemas.microsoft.com/office/drawing/2014/main" id="{DB1D41C1-E900-92FE-E263-53B2B2427383}"/>
              </a:ext>
            </a:extLst>
          </p:cNvPr>
          <p:cNvSpPr txBox="1"/>
          <p:nvPr/>
        </p:nvSpPr>
        <p:spPr>
          <a:xfrm>
            <a:off x="2882619" y="5327000"/>
            <a:ext cx="3060390" cy="1317412"/>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en-US" sz="2000" dirty="0">
                <a:solidFill>
                  <a:srgbClr val="292668"/>
                </a:solidFill>
                <a:latin typeface="Calibri" panose="020F0502020204030204" pitchFamily="34" charset="0"/>
                <a:cs typeface="Calibri" panose="020F0502020204030204" pitchFamily="34" charset="0"/>
              </a:rPr>
              <a:t>De kræver, at du handler </a:t>
            </a:r>
            <a:r>
              <a:rPr lang="en-US" sz="2000" b="1" dirty="0">
                <a:solidFill>
                  <a:srgbClr val="292668"/>
                </a:solidFill>
                <a:latin typeface="Calibri" panose="020F0502020204030204" pitchFamily="34" charset="0"/>
                <a:cs typeface="Calibri" panose="020F0502020204030204" pitchFamily="34" charset="0"/>
              </a:rPr>
              <a:t>med det samme </a:t>
            </a:r>
            <a:r>
              <a:rPr lang="en-US" sz="2000" dirty="0">
                <a:solidFill>
                  <a:srgbClr val="292668"/>
                </a:solidFill>
                <a:latin typeface="Calibri" panose="020F0502020204030204" pitchFamily="34" charset="0"/>
                <a:cs typeface="Calibri" panose="020F0502020204030204" pitchFamily="34" charset="0"/>
              </a:rPr>
              <a:t>(overfører penge eller klikker på et link), før du kan tænke klart.</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6" name="TextBox 36">
            <a:extLst>
              <a:ext uri="{FF2B5EF4-FFF2-40B4-BE49-F238E27FC236}">
                <a16:creationId xmlns:a16="http://schemas.microsoft.com/office/drawing/2014/main" id="{70E8B7B9-A796-5FB3-2493-B6B8DD26C6AE}"/>
              </a:ext>
            </a:extLst>
          </p:cNvPr>
          <p:cNvSpPr txBox="1"/>
          <p:nvPr/>
        </p:nvSpPr>
        <p:spPr>
          <a:xfrm>
            <a:off x="2809620" y="2380356"/>
            <a:ext cx="3112911" cy="83009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en-US" sz="2000" dirty="0">
                <a:solidFill>
                  <a:srgbClr val="292668"/>
                </a:solidFill>
                <a:latin typeface="Calibri" panose="020F0502020204030204" pitchFamily="34" charset="0"/>
                <a:cs typeface="Calibri" panose="020F0502020204030204" pitchFamily="34" charset="0"/>
              </a:rPr>
              <a:t>De udgiver sig for at være nogen, du stoler på (familie, bank, myndigheder).</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7" name="TextBox 37">
            <a:extLst>
              <a:ext uri="{FF2B5EF4-FFF2-40B4-BE49-F238E27FC236}">
                <a16:creationId xmlns:a16="http://schemas.microsoft.com/office/drawing/2014/main" id="{CAE1D562-9FB2-83D8-868A-D6233E3EE3D5}"/>
              </a:ext>
            </a:extLst>
          </p:cNvPr>
          <p:cNvSpPr txBox="1"/>
          <p:nvPr/>
        </p:nvSpPr>
        <p:spPr>
          <a:xfrm>
            <a:off x="2882619" y="3999074"/>
            <a:ext cx="2595468" cy="586443"/>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2000" dirty="0">
                <a:solidFill>
                  <a:srgbClr val="292668"/>
                </a:solidFill>
                <a:latin typeface="Calibri" panose="020F0502020204030204" pitchFamily="34" charset="0"/>
                <a:cs typeface="Calibri" panose="020F0502020204030204" pitchFamily="34" charset="0"/>
              </a:rPr>
              <a:t>De skaber en </a:t>
            </a:r>
            <a:r>
              <a:rPr lang="en-US" sz="2000" b="1" i="1" dirty="0">
                <a:solidFill>
                  <a:srgbClr val="292668"/>
                </a:solidFill>
                <a:latin typeface="Calibri" panose="020F0502020204030204" pitchFamily="34" charset="0"/>
                <a:cs typeface="Calibri" panose="020F0502020204030204" pitchFamily="34" charset="0"/>
              </a:rPr>
              <a:t>krise </a:t>
            </a:r>
            <a:r>
              <a:rPr lang="en-US" sz="2000" dirty="0">
                <a:solidFill>
                  <a:srgbClr val="292668"/>
                </a:solidFill>
                <a:latin typeface="Calibri" panose="020F0502020204030204" pitchFamily="34" charset="0"/>
                <a:cs typeface="Calibri" panose="020F0502020204030204" pitchFamily="34" charset="0"/>
              </a:rPr>
              <a:t>eller en </a:t>
            </a:r>
            <a:r>
              <a:rPr lang="en-US" sz="2000" b="1" i="1" dirty="0">
                <a:solidFill>
                  <a:srgbClr val="292668"/>
                </a:solidFill>
                <a:latin typeface="Calibri" panose="020F0502020204030204" pitchFamily="34" charset="0"/>
                <a:cs typeface="Calibri" panose="020F0502020204030204" pitchFamily="34" charset="0"/>
              </a:rPr>
              <a:t>nødsituation</a:t>
            </a:r>
            <a:r>
              <a:rPr lang="en-US" sz="2000" dirty="0">
                <a:solidFill>
                  <a:srgbClr val="292668"/>
                </a:solidFill>
                <a:latin typeface="Calibri" panose="020F0502020204030204" pitchFamily="34" charset="0"/>
                <a:cs typeface="Calibri" panose="020F0502020204030204" pitchFamily="34" charset="0"/>
              </a:rPr>
              <a:t>.</a:t>
            </a:r>
          </a:p>
        </p:txBody>
      </p:sp>
      <p:sp>
        <p:nvSpPr>
          <p:cNvPr id="38" name="TextBox 35">
            <a:extLst>
              <a:ext uri="{FF2B5EF4-FFF2-40B4-BE49-F238E27FC236}">
                <a16:creationId xmlns:a16="http://schemas.microsoft.com/office/drawing/2014/main" id="{867C814B-C66A-4226-81E7-35407831B17B}"/>
              </a:ext>
            </a:extLst>
          </p:cNvPr>
          <p:cNvSpPr txBox="1"/>
          <p:nvPr/>
        </p:nvSpPr>
        <p:spPr>
          <a:xfrm>
            <a:off x="2492509" y="3391562"/>
            <a:ext cx="4361478" cy="507318"/>
          </a:xfrm>
          <a:prstGeom prst="rect">
            <a:avLst/>
          </a:prstGeom>
          <a:noFill/>
        </p:spPr>
        <p:txBody>
          <a:bodyPr wrap="square">
            <a:spAutoFit/>
          </a:bodyPr>
          <a:lstStyle/>
          <a:p>
            <a:pPr>
              <a:lnSpc>
                <a:spcPts val="3380"/>
              </a:lnSpc>
              <a:defRPr/>
            </a:pPr>
            <a:r>
              <a:rPr lang="en-US" sz="2600" b="1" dirty="0">
                <a:solidFill>
                  <a:srgbClr val="EBCB1F"/>
                </a:solidFill>
                <a:latin typeface="Calibri" panose="020F0502020204030204" pitchFamily="34" charset="0"/>
                <a:ea typeface="Roboto Cn" pitchFamily="2" charset="0"/>
                <a:cs typeface="Calibri" panose="020F0502020204030204" pitchFamily="34" charset="0"/>
              </a:rPr>
              <a:t>Problem</a:t>
            </a:r>
          </a:p>
        </p:txBody>
      </p:sp>
      <p:sp>
        <p:nvSpPr>
          <p:cNvPr id="39" name="TextBox 38">
            <a:extLst>
              <a:ext uri="{FF2B5EF4-FFF2-40B4-BE49-F238E27FC236}">
                <a16:creationId xmlns:a16="http://schemas.microsoft.com/office/drawing/2014/main" id="{14951C9C-E981-27EE-D0C6-14E775F1502F}"/>
              </a:ext>
            </a:extLst>
          </p:cNvPr>
          <p:cNvSpPr txBox="1"/>
          <p:nvPr/>
        </p:nvSpPr>
        <p:spPr>
          <a:xfrm>
            <a:off x="2468813" y="1822989"/>
            <a:ext cx="4547397" cy="507318"/>
          </a:xfrm>
          <a:prstGeom prst="rect">
            <a:avLst/>
          </a:prstGeom>
          <a:noFill/>
        </p:spPr>
        <p:txBody>
          <a:bodyPr wrap="square">
            <a:spAutoFit/>
          </a:bodyPr>
          <a:lstStyle/>
          <a:p>
            <a:pPr>
              <a:lnSpc>
                <a:spcPts val="3380"/>
              </a:lnSpc>
              <a:defRPr/>
            </a:pPr>
            <a:r>
              <a:rPr lang="en-US" sz="2600" b="1" dirty="0">
                <a:solidFill>
                  <a:srgbClr val="EBCB1F"/>
                </a:solidFill>
                <a:latin typeface="Calibri" panose="020F0502020204030204" pitchFamily="34" charset="0"/>
                <a:ea typeface="Roboto Cn" pitchFamily="2" charset="0"/>
                <a:cs typeface="Calibri" panose="020F0502020204030204" pitchFamily="34" charset="0"/>
              </a:rPr>
              <a:t>Forstillelse</a:t>
            </a:r>
          </a:p>
        </p:txBody>
      </p:sp>
      <p:sp>
        <p:nvSpPr>
          <p:cNvPr id="40" name="TextBox 39">
            <a:extLst>
              <a:ext uri="{FF2B5EF4-FFF2-40B4-BE49-F238E27FC236}">
                <a16:creationId xmlns:a16="http://schemas.microsoft.com/office/drawing/2014/main" id="{EB34E88A-E9C5-AD87-39B3-A0428552110E}"/>
              </a:ext>
            </a:extLst>
          </p:cNvPr>
          <p:cNvSpPr txBox="1"/>
          <p:nvPr/>
        </p:nvSpPr>
        <p:spPr>
          <a:xfrm>
            <a:off x="2472762" y="4817994"/>
            <a:ext cx="4361478" cy="507318"/>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Pres</a:t>
            </a:r>
          </a:p>
        </p:txBody>
      </p:sp>
      <p:sp>
        <p:nvSpPr>
          <p:cNvPr id="49" name="Picture Placeholder 48">
            <a:extLst>
              <a:ext uri="{FF2B5EF4-FFF2-40B4-BE49-F238E27FC236}">
                <a16:creationId xmlns:a16="http://schemas.microsoft.com/office/drawing/2014/main" id="{B4B2B7FE-1B8B-A5F0-66EB-A94D97C08C44}"/>
              </a:ext>
            </a:extLst>
          </p:cNvPr>
          <p:cNvSpPr>
            <a:spLocks noGrp="1"/>
          </p:cNvSpPr>
          <p:nvPr>
            <p:ph type="pic" sz="quarter" idx="19"/>
          </p:nvPr>
        </p:nvSpPr>
        <p:spPr>
          <a:solidFill>
            <a:srgbClr val="5496D1"/>
          </a:solidFill>
        </p:spPr>
        <p:txBody>
          <a:bodyPr/>
          <a:lstStyle/>
          <a:p>
            <a:endParaRPr lang="en-IE"/>
          </a:p>
        </p:txBody>
      </p:sp>
      <p:sp>
        <p:nvSpPr>
          <p:cNvPr id="7" name="TextBox 6">
            <a:extLst>
              <a:ext uri="{FF2B5EF4-FFF2-40B4-BE49-F238E27FC236}">
                <a16:creationId xmlns:a16="http://schemas.microsoft.com/office/drawing/2014/main" id="{61C064A8-06C9-37CC-85D8-872AF07DC569}"/>
              </a:ext>
            </a:extLst>
          </p:cNvPr>
          <p:cNvSpPr txBox="1"/>
          <p:nvPr/>
        </p:nvSpPr>
        <p:spPr>
          <a:xfrm>
            <a:off x="6299711" y="455210"/>
            <a:ext cx="4929252" cy="6032421"/>
          </a:xfrm>
          <a:prstGeom prst="rect">
            <a:avLst/>
          </a:prstGeom>
          <a:solidFill>
            <a:schemeClr val="bg1"/>
          </a:solidFill>
        </p:spPr>
        <p:txBody>
          <a:bodyPr wrap="square" lIns="91440" tIns="45720" rIns="91440" bIns="45720" rtlCol="0" anchor="t">
            <a:spAutoFit/>
          </a:bodyPr>
          <a:lstStyle/>
          <a:p>
            <a:pPr marL="180000" indent="-180000"/>
            <a:endParaRPr lang="en-US" sz="1000" b="1" dirty="0">
              <a:solidFill>
                <a:srgbClr val="615AA6"/>
              </a:solidFill>
            </a:endParaRPr>
          </a:p>
          <a:p>
            <a:pPr marL="180000" indent="-180000"/>
            <a:r>
              <a:rPr lang="en-US" sz="2800" b="1" dirty="0">
                <a:solidFill>
                  <a:srgbClr val="292668"/>
                </a:solidFill>
                <a:highlight>
                  <a:srgbClr val="CA7BB3"/>
                </a:highlight>
              </a:rPr>
              <a:t>Sådan gør de:</a:t>
            </a:r>
          </a:p>
          <a:p>
            <a:pPr marL="179705" indent="-179705">
              <a:buFont typeface="+mj-lt"/>
              <a:buAutoNum type="arabicPeriod"/>
            </a:pPr>
            <a:r>
              <a:rPr lang="en-US" sz="2400" b="1" dirty="0">
                <a:solidFill>
                  <a:srgbClr val="292668"/>
                </a:solidFill>
              </a:rPr>
              <a:t>Beskeden: </a:t>
            </a:r>
            <a:r>
              <a:rPr lang="en-US" sz="2200" dirty="0">
                <a:solidFill>
                  <a:srgbClr val="292668"/>
                </a:solidFill>
              </a:rPr>
              <a:t>Du modtager en sms eller e-mail, der ser </a:t>
            </a:r>
            <a:r>
              <a:rPr lang="en-US" sz="2200" dirty="0" err="1">
                <a:solidFill>
                  <a:srgbClr val="292668"/>
                </a:solidFill>
              </a:rPr>
              <a:t>officiel</a:t>
            </a:r>
            <a:r>
              <a:rPr lang="en-US" sz="2200" dirty="0">
                <a:solidFill>
                  <a:srgbClr val="292668"/>
                </a:solidFill>
              </a:rPr>
              <a:t> </a:t>
            </a:r>
            <a:r>
              <a:rPr lang="en-US" sz="2200" dirty="0" err="1">
                <a:solidFill>
                  <a:srgbClr val="292668"/>
                </a:solidFill>
              </a:rPr>
              <a:t>ud</a:t>
            </a:r>
            <a:r>
              <a:rPr lang="en-US" sz="2200" dirty="0">
                <a:solidFill>
                  <a:srgbClr val="292668"/>
                </a:solidFill>
              </a:rPr>
              <a:t> (</a:t>
            </a:r>
            <a:r>
              <a:rPr lang="en-US" sz="2200" dirty="0" err="1">
                <a:solidFill>
                  <a:srgbClr val="292668"/>
                </a:solidFill>
              </a:rPr>
              <a:t>fra</a:t>
            </a:r>
            <a:r>
              <a:rPr lang="en-US" sz="2200" dirty="0">
                <a:solidFill>
                  <a:srgbClr val="292668"/>
                </a:solidFill>
              </a:rPr>
              <a:t> skat, </a:t>
            </a:r>
            <a:r>
              <a:rPr lang="en-US" sz="2200" dirty="0" err="1">
                <a:solidFill>
                  <a:srgbClr val="292668"/>
                </a:solidFill>
              </a:rPr>
              <a:t>postvæsenet</a:t>
            </a:r>
            <a:r>
              <a:rPr lang="en-US" sz="2200" dirty="0">
                <a:solidFill>
                  <a:srgbClr val="292668"/>
                </a:solidFill>
              </a:rPr>
              <a:t> </a:t>
            </a:r>
            <a:r>
              <a:rPr lang="en-US" sz="2200" dirty="0" err="1">
                <a:solidFill>
                  <a:srgbClr val="292668"/>
                </a:solidFill>
              </a:rPr>
              <a:t>eller</a:t>
            </a:r>
            <a:r>
              <a:rPr lang="en-US" sz="2200" dirty="0">
                <a:solidFill>
                  <a:srgbClr val="292668"/>
                </a:solidFill>
              </a:rPr>
              <a:t> din bank).</a:t>
            </a:r>
            <a:endParaRPr lang="en-US" sz="2200" dirty="0">
              <a:solidFill>
                <a:srgbClr val="292668"/>
              </a:solidFill>
              <a:ea typeface="Calibri"/>
              <a:cs typeface="Calibri"/>
            </a:endParaRPr>
          </a:p>
          <a:p>
            <a:pPr marL="179705" indent="-179705">
              <a:buFont typeface="+mj-lt"/>
              <a:buAutoNum type="arabicPeriod"/>
            </a:pPr>
            <a:r>
              <a:rPr lang="en-US" sz="2400" b="1" dirty="0" err="1">
                <a:solidFill>
                  <a:srgbClr val="292668"/>
                </a:solidFill>
              </a:rPr>
              <a:t>Problemet</a:t>
            </a:r>
            <a:r>
              <a:rPr lang="en-US" sz="2400" b="1" dirty="0">
                <a:solidFill>
                  <a:srgbClr val="292668"/>
                </a:solidFill>
              </a:rPr>
              <a:t>: </a:t>
            </a:r>
            <a:r>
              <a:rPr lang="en-US" sz="2200" dirty="0">
                <a:solidFill>
                  <a:srgbClr val="292668"/>
                </a:solidFill>
              </a:rPr>
              <a:t>Der </a:t>
            </a:r>
            <a:r>
              <a:rPr lang="en-US" sz="2200" dirty="0" err="1">
                <a:solidFill>
                  <a:srgbClr val="292668"/>
                </a:solidFill>
              </a:rPr>
              <a:t>står</a:t>
            </a:r>
            <a:r>
              <a:rPr lang="en-US" sz="2200" dirty="0">
                <a:solidFill>
                  <a:srgbClr val="292668"/>
                </a:solidFill>
              </a:rPr>
              <a:t>, der er </a:t>
            </a:r>
            <a:r>
              <a:rPr lang="en-US" sz="2200" dirty="0" err="1">
                <a:solidFill>
                  <a:srgbClr val="292668"/>
                </a:solidFill>
              </a:rPr>
              <a:t>en</a:t>
            </a:r>
            <a:r>
              <a:rPr lang="en-US" sz="2200" dirty="0">
                <a:solidFill>
                  <a:srgbClr val="292668"/>
                </a:solidFill>
              </a:rPr>
              <a:t> "</a:t>
            </a:r>
            <a:r>
              <a:rPr lang="en-US" sz="2200" dirty="0" err="1">
                <a:solidFill>
                  <a:srgbClr val="292668"/>
                </a:solidFill>
              </a:rPr>
              <a:t>mistænkelig</a:t>
            </a:r>
            <a:r>
              <a:rPr lang="en-US" sz="2200" dirty="0">
                <a:solidFill>
                  <a:srgbClr val="292668"/>
                </a:solidFill>
              </a:rPr>
              <a:t> </a:t>
            </a:r>
            <a:r>
              <a:rPr lang="en-US" sz="2200" dirty="0" err="1">
                <a:solidFill>
                  <a:srgbClr val="292668"/>
                </a:solidFill>
              </a:rPr>
              <a:t>transaktion</a:t>
            </a:r>
            <a:r>
              <a:rPr lang="en-US" sz="2200" dirty="0">
                <a:solidFill>
                  <a:srgbClr val="292668"/>
                </a:solidFill>
              </a:rPr>
              <a:t>", </a:t>
            </a:r>
            <a:r>
              <a:rPr lang="en-US" sz="2200" dirty="0" err="1">
                <a:solidFill>
                  <a:srgbClr val="292668"/>
                </a:solidFill>
              </a:rPr>
              <a:t>eller</a:t>
            </a:r>
            <a:r>
              <a:rPr lang="en-US" sz="2200" dirty="0">
                <a:solidFill>
                  <a:srgbClr val="292668"/>
                </a:solidFill>
              </a:rPr>
              <a:t> at du har en "ubetalt bøde", der vil medføre en straf, hvis den ikke betales i dag.</a:t>
            </a:r>
            <a:endParaRPr lang="en-US" sz="2200" dirty="0">
              <a:solidFill>
                <a:srgbClr val="292668"/>
              </a:solidFill>
              <a:ea typeface="Calibri"/>
              <a:cs typeface="Calibri"/>
            </a:endParaRPr>
          </a:p>
          <a:p>
            <a:pPr marL="180000" indent="-180000">
              <a:buFont typeface="+mj-lt"/>
              <a:buAutoNum type="arabicPeriod"/>
            </a:pPr>
            <a:r>
              <a:rPr lang="en-US" sz="2400" b="1" dirty="0">
                <a:solidFill>
                  <a:srgbClr val="292668"/>
                </a:solidFill>
              </a:rPr>
              <a:t>Linket: </a:t>
            </a:r>
            <a:r>
              <a:rPr lang="en-US" sz="2200" dirty="0">
                <a:solidFill>
                  <a:srgbClr val="292668"/>
                </a:solidFill>
              </a:rPr>
              <a:t>De giver et link til en hjemmeside, der ser identisk ud med din banks rigtige login-side.</a:t>
            </a:r>
          </a:p>
          <a:p>
            <a:pPr marL="180000" indent="-180000">
              <a:buFont typeface="+mj-lt"/>
              <a:buAutoNum type="arabicPeriod"/>
            </a:pPr>
            <a:r>
              <a:rPr lang="en-US" sz="2400" b="1" dirty="0">
                <a:solidFill>
                  <a:srgbClr val="292668"/>
                </a:solidFill>
              </a:rPr>
              <a:t>Tyveriet: </a:t>
            </a:r>
            <a:r>
              <a:rPr lang="en-US" sz="2200" dirty="0">
                <a:solidFill>
                  <a:srgbClr val="292668"/>
                </a:solidFill>
              </a:rPr>
              <a:t>Når du indtaster dit brugernavn og din adgangskode på den falske hjemmeside, opfanger svindleren dem i realtid og logger ind på din rigtige bankkonto for at stjæle penge.</a:t>
            </a:r>
          </a:p>
          <a:p>
            <a:endParaRPr lang="en-IE" sz="1000" dirty="0">
              <a:solidFill>
                <a:srgbClr val="615AA6"/>
              </a:solidFill>
            </a:endParaRPr>
          </a:p>
        </p:txBody>
      </p:sp>
    </p:spTree>
    <p:extLst>
      <p:ext uri="{BB962C8B-B14F-4D97-AF65-F5344CB8AC3E}">
        <p14:creationId xmlns:p14="http://schemas.microsoft.com/office/powerpoint/2010/main" val="4255133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2959285" y="1213487"/>
            <a:ext cx="6610228" cy="3117538"/>
          </a:xfrm>
        </p:spPr>
        <p:txBody>
          <a:bodyPr>
            <a:normAutofit lnSpcReduction="10000"/>
          </a:bodyPr>
          <a:lstStyle/>
          <a:p>
            <a:pPr>
              <a:lnSpc>
                <a:spcPct val="100000"/>
              </a:lnSpc>
            </a:pPr>
            <a:r>
              <a:rPr lang="en-US" dirty="0"/>
              <a:t>Svindlere har </a:t>
            </a:r>
            <a:r>
              <a:rPr lang="en-US" i="1" dirty="0"/>
              <a:t>forbedret </a:t>
            </a:r>
            <a:r>
              <a:rPr lang="en-US" dirty="0"/>
              <a:t>deres gamle tricks ved hjælp af </a:t>
            </a:r>
            <a:r>
              <a:rPr lang="en-US" sz="4000" b="1" dirty="0">
                <a:solidFill>
                  <a:srgbClr val="292668"/>
                </a:solidFill>
              </a:rPr>
              <a:t>kunstig intelligens </a:t>
            </a:r>
            <a:r>
              <a:rPr lang="en-US" dirty="0"/>
              <a:t>(AI).</a:t>
            </a:r>
          </a:p>
          <a:p>
            <a:pPr>
              <a:lnSpc>
                <a:spcPct val="100000"/>
              </a:lnSpc>
            </a:pPr>
            <a:endParaRPr lang="en-US" dirty="0"/>
          </a:p>
          <a:p>
            <a:pPr>
              <a:lnSpc>
                <a:spcPct val="100000"/>
              </a:lnSpc>
            </a:pPr>
            <a:r>
              <a:rPr lang="en-US" dirty="0"/>
              <a:t>AI får svindelnumre til at se ud og lyde mere</a:t>
            </a:r>
            <a:r>
              <a:rPr lang="en-US" i="1" dirty="0"/>
              <a:t> ÆGTE </a:t>
            </a:r>
            <a:r>
              <a:rPr lang="en-US" dirty="0"/>
              <a:t>end nogensinde før.</a:t>
            </a:r>
          </a:p>
        </p:txBody>
      </p:sp>
      <p:grpSp>
        <p:nvGrpSpPr>
          <p:cNvPr id="8" name="Group 7">
            <a:extLst>
              <a:ext uri="{FF2B5EF4-FFF2-40B4-BE49-F238E27FC236}">
                <a16:creationId xmlns:a16="http://schemas.microsoft.com/office/drawing/2014/main" id="{47054A3E-9CCC-28F3-DCEA-F5E58F052DC5}"/>
              </a:ext>
            </a:extLst>
          </p:cNvPr>
          <p:cNvGrpSpPr/>
          <p:nvPr/>
        </p:nvGrpSpPr>
        <p:grpSpPr>
          <a:xfrm>
            <a:off x="7267358" y="4561670"/>
            <a:ext cx="1233952" cy="1383598"/>
            <a:chOff x="8138828" y="4016838"/>
            <a:chExt cx="981393" cy="1151177"/>
          </a:xfrm>
          <a:solidFill>
            <a:schemeClr val="bg1"/>
          </a:solidFill>
        </p:grpSpPr>
        <p:sp>
          <p:nvSpPr>
            <p:cNvPr id="9" name="Freeform 245">
              <a:extLst>
                <a:ext uri="{FF2B5EF4-FFF2-40B4-BE49-F238E27FC236}">
                  <a16:creationId xmlns:a16="http://schemas.microsoft.com/office/drawing/2014/main" id="{C174977E-8BC9-C94D-86CF-915F9047146A}"/>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0" name="Group 9">
              <a:extLst>
                <a:ext uri="{FF2B5EF4-FFF2-40B4-BE49-F238E27FC236}">
                  <a16:creationId xmlns:a16="http://schemas.microsoft.com/office/drawing/2014/main" id="{B47CA763-8085-F8DE-5FBD-E1801D8B411A}"/>
                </a:ext>
              </a:extLst>
            </p:cNvPr>
            <p:cNvGrpSpPr/>
            <p:nvPr/>
          </p:nvGrpSpPr>
          <p:grpSpPr>
            <a:xfrm>
              <a:off x="8138828" y="4016838"/>
              <a:ext cx="981393" cy="1151177"/>
              <a:chOff x="8138828" y="4016838"/>
              <a:chExt cx="981393" cy="1151177"/>
            </a:xfrm>
            <a:grpFill/>
          </p:grpSpPr>
          <p:sp>
            <p:nvSpPr>
              <p:cNvPr id="11" name="Freeform 228">
                <a:extLst>
                  <a:ext uri="{FF2B5EF4-FFF2-40B4-BE49-F238E27FC236}">
                    <a16:creationId xmlns:a16="http://schemas.microsoft.com/office/drawing/2014/main" id="{99A0F8C6-360E-93DE-052E-2C815907EE59}"/>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12" name="Freeform 234">
                <a:extLst>
                  <a:ext uri="{FF2B5EF4-FFF2-40B4-BE49-F238E27FC236}">
                    <a16:creationId xmlns:a16="http://schemas.microsoft.com/office/drawing/2014/main" id="{156EE9D9-42EB-4BFD-2BEC-471A5F4E6F5C}"/>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13" name="Freeform 235">
                <a:extLst>
                  <a:ext uri="{FF2B5EF4-FFF2-40B4-BE49-F238E27FC236}">
                    <a16:creationId xmlns:a16="http://schemas.microsoft.com/office/drawing/2014/main" id="{0E8B29BD-DA51-3B2B-F56A-817747628E23}"/>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14" name="Freeform 236">
                <a:extLst>
                  <a:ext uri="{FF2B5EF4-FFF2-40B4-BE49-F238E27FC236}">
                    <a16:creationId xmlns:a16="http://schemas.microsoft.com/office/drawing/2014/main" id="{528175C3-3956-A9B3-3DDA-72288747E889}"/>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15" name="Freeform 237">
                <a:extLst>
                  <a:ext uri="{FF2B5EF4-FFF2-40B4-BE49-F238E27FC236}">
                    <a16:creationId xmlns:a16="http://schemas.microsoft.com/office/drawing/2014/main" id="{F7F82305-7CBE-EC8D-0153-50EB5667E307}"/>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16" name="Freeform 238">
                <a:extLst>
                  <a:ext uri="{FF2B5EF4-FFF2-40B4-BE49-F238E27FC236}">
                    <a16:creationId xmlns:a16="http://schemas.microsoft.com/office/drawing/2014/main" id="{477F8262-364E-00CA-D592-ED246256132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17" name="Freeform 239">
                <a:extLst>
                  <a:ext uri="{FF2B5EF4-FFF2-40B4-BE49-F238E27FC236}">
                    <a16:creationId xmlns:a16="http://schemas.microsoft.com/office/drawing/2014/main" id="{4C684CE3-D9E4-2738-55AB-FABA89A32437}"/>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18" name="Freeform 240">
                <a:extLst>
                  <a:ext uri="{FF2B5EF4-FFF2-40B4-BE49-F238E27FC236}">
                    <a16:creationId xmlns:a16="http://schemas.microsoft.com/office/drawing/2014/main" id="{0C1FDDA5-E42F-DAF8-3A23-0BB9C20727FB}"/>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19" name="Freeform 241">
                <a:extLst>
                  <a:ext uri="{FF2B5EF4-FFF2-40B4-BE49-F238E27FC236}">
                    <a16:creationId xmlns:a16="http://schemas.microsoft.com/office/drawing/2014/main" id="{1F4E7782-ED00-6430-F120-12130242F7D3}"/>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20" name="Freeform 242">
                <a:extLst>
                  <a:ext uri="{FF2B5EF4-FFF2-40B4-BE49-F238E27FC236}">
                    <a16:creationId xmlns:a16="http://schemas.microsoft.com/office/drawing/2014/main" id="{C130062F-7BA4-9E74-D399-EC1E6E2A238A}"/>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52283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DA64F75D-24E8-109D-4FD4-DB457704D670}"/>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r="21452"/>
          <a:stretch>
            <a:fillRect/>
          </a:stretch>
        </p:blipFill>
        <p:spPr>
          <a:xfrm>
            <a:off x="0" y="0"/>
            <a:ext cx="13698538" cy="8163612"/>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pic>
      <p:sp>
        <p:nvSpPr>
          <p:cNvPr id="3" name="Text Placeholder 2">
            <a:extLst>
              <a:ext uri="{FF2B5EF4-FFF2-40B4-BE49-F238E27FC236}">
                <a16:creationId xmlns:a16="http://schemas.microsoft.com/office/drawing/2014/main" id="{77CAF6D4-F642-8776-6474-71D4E3623309}"/>
              </a:ext>
            </a:extLst>
          </p:cNvPr>
          <p:cNvSpPr>
            <a:spLocks noGrp="1"/>
          </p:cNvSpPr>
          <p:nvPr>
            <p:ph type="body" sz="quarter" idx="15"/>
          </p:nvPr>
        </p:nvSpPr>
        <p:spPr>
          <a:xfrm>
            <a:off x="364758" y="433726"/>
            <a:ext cx="5621929" cy="697353"/>
          </a:xfrm>
        </p:spPr>
        <p:txBody>
          <a:bodyPr>
            <a:normAutofit/>
          </a:bodyPr>
          <a:lstStyle/>
          <a:p>
            <a:r>
              <a:rPr lang="en-IE" b="1" dirty="0">
                <a:solidFill>
                  <a:srgbClr val="292668"/>
                </a:solidFill>
              </a:rPr>
              <a:t>Uetisk brug af AI…</a:t>
            </a:r>
          </a:p>
        </p:txBody>
      </p:sp>
      <p:sp>
        <p:nvSpPr>
          <p:cNvPr id="4" name="Text Placeholder 3">
            <a:extLst>
              <a:ext uri="{FF2B5EF4-FFF2-40B4-BE49-F238E27FC236}">
                <a16:creationId xmlns:a16="http://schemas.microsoft.com/office/drawing/2014/main" id="{8A8DD85D-2974-535E-6DDB-2525DE62A33D}"/>
              </a:ext>
            </a:extLst>
          </p:cNvPr>
          <p:cNvSpPr>
            <a:spLocks noGrp="1"/>
          </p:cNvSpPr>
          <p:nvPr>
            <p:ph type="body" sz="quarter" idx="16"/>
          </p:nvPr>
        </p:nvSpPr>
        <p:spPr>
          <a:xfrm>
            <a:off x="364758" y="1212560"/>
            <a:ext cx="5900241" cy="2824949"/>
          </a:xfrm>
        </p:spPr>
        <p:txBody>
          <a:bodyPr/>
          <a:lstStyle/>
          <a:p>
            <a:pPr marL="342900" indent="-342900">
              <a:buFont typeface="Arial" panose="020B0604020202020204" pitchFamily="34" charset="0"/>
              <a:buChar char="•"/>
            </a:pPr>
            <a:r>
              <a:rPr lang="en-US" dirty="0"/>
              <a:t>Tidligere var svindlere nødt til at udgive sig for at være en anden. Nu bruger de AI til at efterligne </a:t>
            </a:r>
            <a:r>
              <a:rPr lang="en-US" b="1" dirty="0"/>
              <a:t>stemmer, billeder eller videoer </a:t>
            </a:r>
            <a:r>
              <a:rPr lang="en-US" dirty="0"/>
              <a:t>af mennesker, du elsker eller stoler på.</a:t>
            </a:r>
          </a:p>
          <a:p>
            <a:pPr marL="342900" indent="-342900">
              <a:buFont typeface="Arial" panose="020B0604020202020204" pitchFamily="34" charset="0"/>
              <a:buChar char="•"/>
            </a:pPr>
            <a:r>
              <a:rPr lang="en-US" dirty="0"/>
              <a:t>E-mails og beskeder indeholdt ofte stavefejl eller dårlige oversættelser, men nu bruges ChatGPT eller lignende til at skrive e-mails, der lyder professionelle</a:t>
            </a:r>
            <a:endParaRPr lang="en-IE" dirty="0"/>
          </a:p>
        </p:txBody>
      </p:sp>
      <p:sp>
        <p:nvSpPr>
          <p:cNvPr id="7" name="TextBox 6">
            <a:extLst>
              <a:ext uri="{FF2B5EF4-FFF2-40B4-BE49-F238E27FC236}">
                <a16:creationId xmlns:a16="http://schemas.microsoft.com/office/drawing/2014/main" id="{9DFED1B0-1280-DDFF-39B2-51953546DFC0}"/>
              </a:ext>
            </a:extLst>
          </p:cNvPr>
          <p:cNvSpPr txBox="1"/>
          <p:nvPr/>
        </p:nvSpPr>
        <p:spPr>
          <a:xfrm>
            <a:off x="1991251" y="4303455"/>
            <a:ext cx="6371970" cy="2923877"/>
          </a:xfrm>
          <a:prstGeom prst="rect">
            <a:avLst/>
          </a:prstGeom>
          <a:solidFill>
            <a:schemeClr val="bg1"/>
          </a:solidFill>
        </p:spPr>
        <p:txBody>
          <a:bodyPr wrap="square">
            <a:spAutoFit/>
          </a:bodyPr>
          <a:lstStyle/>
          <a:p>
            <a:pPr marL="324000"/>
            <a:endParaRPr lang="en-US" sz="2000" b="1" dirty="0">
              <a:solidFill>
                <a:srgbClr val="615AA6"/>
              </a:solidFill>
            </a:endParaRPr>
          </a:p>
          <a:p>
            <a:pPr marL="324000"/>
            <a:r>
              <a:rPr lang="en-US" sz="2400" b="1" dirty="0">
                <a:solidFill>
                  <a:srgbClr val="615AA6"/>
                </a:solidFill>
                <a:highlight>
                  <a:srgbClr val="EBCB1F"/>
                </a:highlight>
              </a:rPr>
              <a:t>Den gyldne regel: </a:t>
            </a:r>
            <a:r>
              <a:rPr lang="en-US" sz="2400" dirty="0">
                <a:solidFill>
                  <a:srgbClr val="615AA6"/>
                </a:solidFill>
              </a:rPr>
              <a:t>Hvis en e-mail, en sms eller et telefonopkald får dig til at føle panik, ophidselse eller forhastethed – </a:t>
            </a:r>
            <a:r>
              <a:rPr lang="en-US" sz="2400" b="1" dirty="0">
                <a:solidFill>
                  <a:srgbClr val="615AA6"/>
                </a:solidFill>
              </a:rPr>
              <a:t>STOP. </a:t>
            </a:r>
            <a:r>
              <a:rPr lang="en-US" sz="2400" dirty="0">
                <a:solidFill>
                  <a:srgbClr val="615AA6"/>
                </a:solidFill>
              </a:rPr>
              <a:t>Tag en dyb indånding, læg telefonen fra dig/svar ikke, og tal først med en ven eller et familiemedlem om det.</a:t>
            </a:r>
          </a:p>
          <a:p>
            <a:pPr marL="324000"/>
            <a:endParaRPr lang="en-IE" sz="2000" dirty="0">
              <a:solidFill>
                <a:srgbClr val="615AA6"/>
              </a:solidFill>
            </a:endParaRPr>
          </a:p>
        </p:txBody>
      </p:sp>
    </p:spTree>
    <p:extLst>
      <p:ext uri="{BB962C8B-B14F-4D97-AF65-F5344CB8AC3E}">
        <p14:creationId xmlns:p14="http://schemas.microsoft.com/office/powerpoint/2010/main" val="28136790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CD4A-A8FC-1F4F-1B54-7833291780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A08AF3-B1D7-1178-C58C-DC8ACB1CDB80}"/>
              </a:ext>
            </a:extLst>
          </p:cNvPr>
          <p:cNvSpPr>
            <a:spLocks noGrp="1"/>
          </p:cNvSpPr>
          <p:nvPr>
            <p:ph type="body" sz="quarter" idx="17"/>
          </p:nvPr>
        </p:nvSpPr>
        <p:spPr/>
        <p:txBody>
          <a:bodyPr/>
          <a:lstStyle/>
          <a:p>
            <a:r>
              <a:rPr lang="en-IE" dirty="0"/>
              <a:t>04</a:t>
            </a:r>
          </a:p>
        </p:txBody>
      </p:sp>
      <p:pic>
        <p:nvPicPr>
          <p:cNvPr id="7" name="Picture Placeholder 6">
            <a:extLst>
              <a:ext uri="{FF2B5EF4-FFF2-40B4-BE49-F238E27FC236}">
                <a16:creationId xmlns:a16="http://schemas.microsoft.com/office/drawing/2014/main" id="{7F16B5F8-4517-B5C6-6CA1-225A640B5E5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t="2455" b="19693"/>
          <a:stretch>
            <a:fillRect/>
          </a:stretch>
        </p:blipFill>
        <p:spPr>
          <a:xfrm>
            <a:off x="190122" y="2626822"/>
            <a:ext cx="7756845" cy="3396829"/>
          </a:xfrm>
        </p:spPr>
      </p:pic>
      <p:sp>
        <p:nvSpPr>
          <p:cNvPr id="4" name="Rectangle 3">
            <a:extLst>
              <a:ext uri="{FF2B5EF4-FFF2-40B4-BE49-F238E27FC236}">
                <a16:creationId xmlns:a16="http://schemas.microsoft.com/office/drawing/2014/main" id="{54A8B9F0-67CF-14EE-F58F-7AFE7E6BECE2}"/>
              </a:ext>
            </a:extLst>
          </p:cNvPr>
          <p:cNvSpPr/>
          <p:nvPr/>
        </p:nvSpPr>
        <p:spPr>
          <a:xfrm>
            <a:off x="2942376" y="3429000"/>
            <a:ext cx="8047885"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8660CE8-61D8-8AD7-2982-C1C3F5021E66}"/>
              </a:ext>
            </a:extLst>
          </p:cNvPr>
          <p:cNvSpPr txBox="1"/>
          <p:nvPr/>
        </p:nvSpPr>
        <p:spPr>
          <a:xfrm>
            <a:off x="3099806" y="3459527"/>
            <a:ext cx="8042638" cy="1222100"/>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GENKENDELSE AF AI-GENEREREDE BILLEDER, TEKST OG DEEPFAKES</a:t>
            </a:r>
          </a:p>
        </p:txBody>
      </p:sp>
    </p:spTree>
    <p:extLst>
      <p:ext uri="{BB962C8B-B14F-4D97-AF65-F5344CB8AC3E}">
        <p14:creationId xmlns:p14="http://schemas.microsoft.com/office/powerpoint/2010/main" val="333706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DF0A12-B85A-E7E2-953E-7FC82A3400B6}"/>
              </a:ext>
            </a:extLst>
          </p:cNvPr>
          <p:cNvSpPr>
            <a:spLocks noGrp="1"/>
          </p:cNvSpPr>
          <p:nvPr>
            <p:ph type="body" sz="quarter" idx="15"/>
          </p:nvPr>
        </p:nvSpPr>
        <p:spPr>
          <a:xfrm>
            <a:off x="561216" y="625776"/>
            <a:ext cx="5997036" cy="697353"/>
          </a:xfrm>
        </p:spPr>
        <p:txBody>
          <a:bodyPr/>
          <a:lstStyle/>
          <a:p>
            <a:r>
              <a:rPr lang="en-IE" b="1" dirty="0"/>
              <a:t>AI-billeder og -tekst…</a:t>
            </a:r>
          </a:p>
        </p:txBody>
      </p:sp>
      <p:sp>
        <p:nvSpPr>
          <p:cNvPr id="3" name="Text Placeholder 2">
            <a:extLst>
              <a:ext uri="{FF2B5EF4-FFF2-40B4-BE49-F238E27FC236}">
                <a16:creationId xmlns:a16="http://schemas.microsoft.com/office/drawing/2014/main" id="{8069B67A-00CC-7576-0BD2-4D2D21B7A479}"/>
              </a:ext>
            </a:extLst>
          </p:cNvPr>
          <p:cNvSpPr>
            <a:spLocks noGrp="1"/>
          </p:cNvSpPr>
          <p:nvPr>
            <p:ph type="body" sz="quarter" idx="17"/>
          </p:nvPr>
        </p:nvSpPr>
        <p:spPr>
          <a:xfrm>
            <a:off x="561216" y="1541947"/>
            <a:ext cx="6933093" cy="2646838"/>
          </a:xfrm>
        </p:spPr>
        <p:txBody>
          <a:bodyPr/>
          <a:lstStyle/>
          <a:p>
            <a:r>
              <a:rPr lang="en-US" dirty="0"/>
              <a:t>Tidligere krævede det professionelle redigeringsfærdigheder at lave et falsk foto. Nu kan enhver gøre det ved blot </a:t>
            </a:r>
            <a:r>
              <a:rPr lang="en-US" b="1" dirty="0"/>
              <a:t>at indtaste en beskrivelse. </a:t>
            </a:r>
            <a:endParaRPr lang="en-US" dirty="0"/>
          </a:p>
          <a:p>
            <a:endParaRPr lang="en-US" b="1" dirty="0"/>
          </a:p>
          <a:p>
            <a:r>
              <a:rPr lang="en-US" b="1" dirty="0"/>
              <a:t>Sådan skaber AI billeder: </a:t>
            </a:r>
            <a:r>
              <a:rPr lang="en-US" dirty="0"/>
              <a:t>Det fungerer som en digital kunstner. Du giver den en beskrivelse (f.eks. </a:t>
            </a:r>
            <a:r>
              <a:rPr lang="en-US" i="1" dirty="0"/>
              <a:t>"En astronaut</a:t>
            </a:r>
            <a:r>
              <a:rPr lang="en-US" dirty="0"/>
              <a:t>,</a:t>
            </a:r>
            <a:r>
              <a:rPr lang="en-US" i="1" dirty="0"/>
              <a:t> der rider på en hest i Van Goghs stil"), </a:t>
            </a:r>
            <a:r>
              <a:rPr lang="en-US" dirty="0"/>
              <a:t>og AI'en skaber billedet fra bunden ved hjælp af sin viden om </a:t>
            </a:r>
            <a:r>
              <a:rPr lang="en-US" dirty="0" err="1"/>
              <a:t>farver</a:t>
            </a:r>
            <a:r>
              <a:rPr lang="en-US" dirty="0"/>
              <a:t>, former og kunststilarter.</a:t>
            </a:r>
          </a:p>
          <a:p>
            <a:endParaRPr lang="en-US" b="1" dirty="0"/>
          </a:p>
          <a:p>
            <a:r>
              <a:rPr lang="en-IE" b="1" dirty="0"/>
              <a:t>Sådan skaber AI tekst: </a:t>
            </a:r>
            <a:r>
              <a:rPr lang="en-IE" dirty="0"/>
              <a:t>Tænk på AI som en maskine med ubegrænset indlæringskapacitet. AI-værktøjer har læst millioner af bøger og hjemmesider, </a:t>
            </a:r>
            <a:r>
              <a:rPr lang="en-US" dirty="0"/>
              <a:t>så de kan skrive breve, historier eller e-mails, der lyder præcis som en rigtig person.</a:t>
            </a:r>
            <a:endParaRPr lang="en-IE" b="1" dirty="0"/>
          </a:p>
        </p:txBody>
      </p:sp>
    </p:spTree>
    <p:extLst>
      <p:ext uri="{BB962C8B-B14F-4D97-AF65-F5344CB8AC3E}">
        <p14:creationId xmlns:p14="http://schemas.microsoft.com/office/powerpoint/2010/main" val="1575344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79EC-3FAC-D4FB-31BD-EB1BD850A77D}"/>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3C8630FB-5EDA-BA0E-A15D-67DF1D1FE695}"/>
              </a:ext>
            </a:extLst>
          </p:cNvPr>
          <p:cNvSpPr txBox="1"/>
          <p:nvPr/>
        </p:nvSpPr>
        <p:spPr>
          <a:xfrm>
            <a:off x="2663959" y="5590841"/>
            <a:ext cx="5507957" cy="923330"/>
          </a:xfrm>
          <a:prstGeom prst="rect">
            <a:avLst/>
          </a:prstGeom>
          <a:noFill/>
          <a:ln w="12700">
            <a:solidFill>
              <a:srgbClr val="615AA6"/>
            </a:solidFill>
            <a:prstDash val="sysDash"/>
          </a:ln>
        </p:spPr>
        <p:txBody>
          <a:bodyPr wrap="square" rtlCol="0">
            <a:spAutoFit/>
          </a:bodyPr>
          <a:lstStyle/>
          <a:p>
            <a:endParaRPr lang="en-IE" dirty="0"/>
          </a:p>
          <a:p>
            <a:endParaRPr lang="en-IE" dirty="0"/>
          </a:p>
          <a:p>
            <a:endParaRPr lang="en-IE" dirty="0"/>
          </a:p>
        </p:txBody>
      </p:sp>
      <p:sp>
        <p:nvSpPr>
          <p:cNvPr id="5" name="Text Placeholder 4">
            <a:extLst>
              <a:ext uri="{FF2B5EF4-FFF2-40B4-BE49-F238E27FC236}">
                <a16:creationId xmlns:a16="http://schemas.microsoft.com/office/drawing/2014/main" id="{6402732B-2D5F-83D2-8301-991B7E7BA64D}"/>
              </a:ext>
            </a:extLst>
          </p:cNvPr>
          <p:cNvSpPr>
            <a:spLocks noGrp="1"/>
          </p:cNvSpPr>
          <p:nvPr>
            <p:ph type="body" sz="quarter" idx="15"/>
          </p:nvPr>
        </p:nvSpPr>
        <p:spPr>
          <a:xfrm>
            <a:off x="1433581" y="808311"/>
            <a:ext cx="8973175" cy="697353"/>
          </a:xfrm>
          <a:prstGeom prst="rect">
            <a:avLst/>
          </a:prstGeom>
        </p:spPr>
        <p:txBody>
          <a:bodyPr/>
          <a:lstStyle/>
          <a:p>
            <a:r>
              <a:rPr lang="en-US" b="1" dirty="0"/>
              <a:t>Hvad er en deepfake?</a:t>
            </a:r>
          </a:p>
        </p:txBody>
      </p:sp>
      <p:sp>
        <p:nvSpPr>
          <p:cNvPr id="7" name="Text Placeholder 6">
            <a:extLst>
              <a:ext uri="{FF2B5EF4-FFF2-40B4-BE49-F238E27FC236}">
                <a16:creationId xmlns:a16="http://schemas.microsoft.com/office/drawing/2014/main" id="{CAF7E006-9503-5DBF-3374-9BD25A473261}"/>
              </a:ext>
            </a:extLst>
          </p:cNvPr>
          <p:cNvSpPr>
            <a:spLocks noGrp="1"/>
          </p:cNvSpPr>
          <p:nvPr>
            <p:ph type="body" sz="quarter" idx="16"/>
          </p:nvPr>
        </p:nvSpPr>
        <p:spPr>
          <a:xfrm>
            <a:off x="1615129" y="1511357"/>
            <a:ext cx="8961741" cy="4166788"/>
          </a:xfrm>
        </p:spPr>
        <p:txBody>
          <a:bodyPr/>
          <a:lstStyle/>
          <a:p>
            <a:r>
              <a:rPr lang="en-IE" b="1" dirty="0"/>
              <a:t>Svar: </a:t>
            </a:r>
            <a:r>
              <a:rPr lang="en-IE" dirty="0"/>
              <a:t>AI, der får falske videoer til at se ægte ud!</a:t>
            </a:r>
          </a:p>
        </p:txBody>
      </p:sp>
      <p:pic>
        <p:nvPicPr>
          <p:cNvPr id="9" name="Picture 8">
            <a:extLst>
              <a:ext uri="{FF2B5EF4-FFF2-40B4-BE49-F238E27FC236}">
                <a16:creationId xmlns:a16="http://schemas.microsoft.com/office/drawing/2014/main" id="{6F4AB828-899D-4E21-DB2E-A25415C86F12}"/>
              </a:ext>
            </a:extLst>
          </p:cNvPr>
          <p:cNvPicPr>
            <a:picLocks noChangeAspect="1"/>
          </p:cNvPicPr>
          <p:nvPr/>
        </p:nvPicPr>
        <p:blipFill>
          <a:blip r:embed="rId2"/>
          <a:stretch>
            <a:fillRect/>
          </a:stretch>
        </p:blipFill>
        <p:spPr>
          <a:xfrm>
            <a:off x="937749" y="2482591"/>
            <a:ext cx="2711589" cy="1854295"/>
          </a:xfrm>
          <a:prstGeom prst="rect">
            <a:avLst/>
          </a:prstGeom>
        </p:spPr>
      </p:pic>
      <p:pic>
        <p:nvPicPr>
          <p:cNvPr id="11" name="Picture 10">
            <a:extLst>
              <a:ext uri="{FF2B5EF4-FFF2-40B4-BE49-F238E27FC236}">
                <a16:creationId xmlns:a16="http://schemas.microsoft.com/office/drawing/2014/main" id="{6234B575-DEED-1E5C-685A-32A1938D3783}"/>
              </a:ext>
            </a:extLst>
          </p:cNvPr>
          <p:cNvPicPr>
            <a:picLocks noChangeAspect="1"/>
          </p:cNvPicPr>
          <p:nvPr/>
        </p:nvPicPr>
        <p:blipFill>
          <a:blip r:embed="rId3"/>
          <a:stretch>
            <a:fillRect/>
          </a:stretch>
        </p:blipFill>
        <p:spPr>
          <a:xfrm>
            <a:off x="3649338" y="2482591"/>
            <a:ext cx="3314870" cy="1854295"/>
          </a:xfrm>
          <a:prstGeom prst="rect">
            <a:avLst/>
          </a:prstGeom>
        </p:spPr>
      </p:pic>
      <p:pic>
        <p:nvPicPr>
          <p:cNvPr id="13" name="Picture 12">
            <a:extLst>
              <a:ext uri="{FF2B5EF4-FFF2-40B4-BE49-F238E27FC236}">
                <a16:creationId xmlns:a16="http://schemas.microsoft.com/office/drawing/2014/main" id="{DD158A61-2EE6-00EF-B135-6E0BE000327B}"/>
              </a:ext>
            </a:extLst>
          </p:cNvPr>
          <p:cNvPicPr>
            <a:picLocks noChangeAspect="1"/>
          </p:cNvPicPr>
          <p:nvPr/>
        </p:nvPicPr>
        <p:blipFill>
          <a:blip r:embed="rId4"/>
          <a:srcRect l="3570"/>
          <a:stretch>
            <a:fillRect/>
          </a:stretch>
        </p:blipFill>
        <p:spPr>
          <a:xfrm>
            <a:off x="6964208" y="2485720"/>
            <a:ext cx="2842892" cy="1851166"/>
          </a:xfrm>
          <a:prstGeom prst="rect">
            <a:avLst/>
          </a:prstGeom>
        </p:spPr>
      </p:pic>
      <p:sp>
        <p:nvSpPr>
          <p:cNvPr id="15" name="Speech Bubble: Rectangle with Corners Rounded 14">
            <a:extLst>
              <a:ext uri="{FF2B5EF4-FFF2-40B4-BE49-F238E27FC236}">
                <a16:creationId xmlns:a16="http://schemas.microsoft.com/office/drawing/2014/main" id="{89E8A598-C557-1BB6-6901-D658D4134861}"/>
              </a:ext>
            </a:extLst>
          </p:cNvPr>
          <p:cNvSpPr/>
          <p:nvPr/>
        </p:nvSpPr>
        <p:spPr>
          <a:xfrm>
            <a:off x="4979406" y="2379907"/>
            <a:ext cx="724277" cy="389299"/>
          </a:xfrm>
          <a:prstGeom prst="wedgeRoundRectCallout">
            <a:avLst>
              <a:gd name="adj1" fmla="val 19167"/>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0230905C-22C0-ABA0-24E0-6FB5D633DBBE}"/>
              </a:ext>
            </a:extLst>
          </p:cNvPr>
          <p:cNvSpPr txBox="1"/>
          <p:nvPr/>
        </p:nvSpPr>
        <p:spPr>
          <a:xfrm>
            <a:off x="5040138" y="2420667"/>
            <a:ext cx="576779" cy="307777"/>
          </a:xfrm>
          <a:prstGeom prst="rect">
            <a:avLst/>
          </a:prstGeom>
          <a:solidFill>
            <a:schemeClr val="bg1"/>
          </a:solidFill>
        </p:spPr>
        <p:txBody>
          <a:bodyPr wrap="square" rtlCol="0">
            <a:spAutoFit/>
          </a:bodyPr>
          <a:lstStyle/>
          <a:p>
            <a:pPr algn="ctr"/>
            <a:r>
              <a:rPr lang="en-IE" sz="1400" dirty="0">
                <a:solidFill>
                  <a:srgbClr val="292668"/>
                </a:solidFill>
              </a:rPr>
              <a:t>stemme</a:t>
            </a:r>
          </a:p>
        </p:txBody>
      </p:sp>
      <p:sp>
        <p:nvSpPr>
          <p:cNvPr id="17" name="Speech Bubble: Rectangle with Corners Rounded 16">
            <a:extLst>
              <a:ext uri="{FF2B5EF4-FFF2-40B4-BE49-F238E27FC236}">
                <a16:creationId xmlns:a16="http://schemas.microsoft.com/office/drawing/2014/main" id="{25A25375-F4F0-0640-CA56-530452D76E74}"/>
              </a:ext>
            </a:extLst>
          </p:cNvPr>
          <p:cNvSpPr/>
          <p:nvPr/>
        </p:nvSpPr>
        <p:spPr>
          <a:xfrm>
            <a:off x="6077116" y="2749590"/>
            <a:ext cx="724277" cy="389299"/>
          </a:xfrm>
          <a:prstGeom prst="wedgeRoundRectCallout">
            <a:avLst>
              <a:gd name="adj1" fmla="val -50833"/>
              <a:gd name="adj2" fmla="val 76454"/>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EC4D7074-A980-ED30-6C1C-2B71E63B53D6}"/>
              </a:ext>
            </a:extLst>
          </p:cNvPr>
          <p:cNvSpPr txBox="1"/>
          <p:nvPr/>
        </p:nvSpPr>
        <p:spPr>
          <a:xfrm>
            <a:off x="6137848" y="2790350"/>
            <a:ext cx="663545" cy="307777"/>
          </a:xfrm>
          <a:prstGeom prst="rect">
            <a:avLst/>
          </a:prstGeom>
          <a:solidFill>
            <a:schemeClr val="bg1"/>
          </a:solidFill>
        </p:spPr>
        <p:txBody>
          <a:bodyPr wrap="square" rtlCol="0">
            <a:spAutoFit/>
          </a:bodyPr>
          <a:lstStyle/>
          <a:p>
            <a:pPr algn="ctr"/>
            <a:r>
              <a:rPr lang="en-IE" sz="1400" dirty="0">
                <a:solidFill>
                  <a:srgbClr val="292668"/>
                </a:solidFill>
              </a:rPr>
              <a:t>ord</a:t>
            </a:r>
          </a:p>
        </p:txBody>
      </p:sp>
      <p:sp>
        <p:nvSpPr>
          <p:cNvPr id="21" name="Speech Bubble: Rectangle with Corners Rounded 20">
            <a:extLst>
              <a:ext uri="{FF2B5EF4-FFF2-40B4-BE49-F238E27FC236}">
                <a16:creationId xmlns:a16="http://schemas.microsoft.com/office/drawing/2014/main" id="{F61CFE29-E950-7DBA-5CC8-4767688D2A7C}"/>
              </a:ext>
            </a:extLst>
          </p:cNvPr>
          <p:cNvSpPr/>
          <p:nvPr/>
        </p:nvSpPr>
        <p:spPr>
          <a:xfrm>
            <a:off x="7983963" y="2485720"/>
            <a:ext cx="889420" cy="612407"/>
          </a:xfrm>
          <a:prstGeom prst="wedgeRoundRectCallout">
            <a:avLst>
              <a:gd name="adj1" fmla="val -41855"/>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594D990A-3F64-B068-0F1B-058D761253B0}"/>
              </a:ext>
            </a:extLst>
          </p:cNvPr>
          <p:cNvSpPr txBox="1"/>
          <p:nvPr/>
        </p:nvSpPr>
        <p:spPr>
          <a:xfrm>
            <a:off x="8025213" y="2531578"/>
            <a:ext cx="807648" cy="553998"/>
          </a:xfrm>
          <a:prstGeom prst="rect">
            <a:avLst/>
          </a:prstGeom>
          <a:solidFill>
            <a:schemeClr val="bg1"/>
          </a:solidFill>
        </p:spPr>
        <p:txBody>
          <a:bodyPr wrap="square" rtlCol="0">
            <a:spAutoFit/>
          </a:bodyPr>
          <a:lstStyle/>
          <a:p>
            <a:pPr algn="ctr"/>
            <a:r>
              <a:rPr lang="en-IE" sz="1000" dirty="0">
                <a:solidFill>
                  <a:srgbClr val="292668"/>
                </a:solidFill>
              </a:rPr>
              <a:t>Kan du sende mig penge</a:t>
            </a:r>
          </a:p>
        </p:txBody>
      </p:sp>
      <p:sp>
        <p:nvSpPr>
          <p:cNvPr id="24" name="TextBox 23">
            <a:extLst>
              <a:ext uri="{FF2B5EF4-FFF2-40B4-BE49-F238E27FC236}">
                <a16:creationId xmlns:a16="http://schemas.microsoft.com/office/drawing/2014/main" id="{1AA0AFEC-06AA-B6AE-247E-7E022B59EE04}"/>
              </a:ext>
            </a:extLst>
          </p:cNvPr>
          <p:cNvSpPr txBox="1"/>
          <p:nvPr/>
        </p:nvSpPr>
        <p:spPr>
          <a:xfrm>
            <a:off x="760429" y="4462459"/>
            <a:ext cx="2511621" cy="646331"/>
          </a:xfrm>
          <a:prstGeom prst="rect">
            <a:avLst/>
          </a:prstGeom>
          <a:noFill/>
        </p:spPr>
        <p:txBody>
          <a:bodyPr wrap="square" rtlCol="0">
            <a:spAutoFit/>
          </a:bodyPr>
          <a:lstStyle/>
          <a:p>
            <a:pPr marL="342900" indent="-342900">
              <a:buFont typeface="+mj-lt"/>
              <a:buAutoNum type="arabicPeriod"/>
            </a:pPr>
            <a:r>
              <a:rPr lang="en-IE" dirty="0">
                <a:solidFill>
                  <a:srgbClr val="292668"/>
                </a:solidFill>
              </a:rPr>
              <a:t>AI skaber en perfekt kopi af et ansigt</a:t>
            </a:r>
          </a:p>
        </p:txBody>
      </p:sp>
      <p:sp>
        <p:nvSpPr>
          <p:cNvPr id="26" name="TextBox 25">
            <a:extLst>
              <a:ext uri="{FF2B5EF4-FFF2-40B4-BE49-F238E27FC236}">
                <a16:creationId xmlns:a16="http://schemas.microsoft.com/office/drawing/2014/main" id="{D1D1489B-4E94-90D4-DB8D-F1ACFC817360}"/>
              </a:ext>
            </a:extLst>
          </p:cNvPr>
          <p:cNvSpPr txBox="1"/>
          <p:nvPr/>
        </p:nvSpPr>
        <p:spPr>
          <a:xfrm>
            <a:off x="3723595" y="4474000"/>
            <a:ext cx="2994076" cy="646331"/>
          </a:xfrm>
          <a:prstGeom prst="rect">
            <a:avLst/>
          </a:prstGeom>
          <a:noFill/>
        </p:spPr>
        <p:txBody>
          <a:bodyPr wrap="square" rtlCol="0">
            <a:spAutoFit/>
          </a:bodyPr>
          <a:lstStyle/>
          <a:p>
            <a:pPr marL="342900" indent="-342900">
              <a:buFont typeface="+mj-lt"/>
              <a:buAutoNum type="arabicPeriod" startAt="2"/>
            </a:pPr>
            <a:r>
              <a:rPr lang="en-IE" dirty="0">
                <a:solidFill>
                  <a:srgbClr val="292668"/>
                </a:solidFill>
              </a:rPr>
              <a:t>Svindleren </a:t>
            </a:r>
            <a:r>
              <a:rPr lang="en-IE" i="1" dirty="0">
                <a:solidFill>
                  <a:srgbClr val="292668"/>
                </a:solidFill>
              </a:rPr>
              <a:t>BÆRER </a:t>
            </a:r>
            <a:r>
              <a:rPr lang="en-IE" dirty="0">
                <a:solidFill>
                  <a:srgbClr val="292668"/>
                </a:solidFill>
              </a:rPr>
              <a:t>denne digitale maske i en video</a:t>
            </a:r>
          </a:p>
        </p:txBody>
      </p:sp>
      <p:sp>
        <p:nvSpPr>
          <p:cNvPr id="30" name="TextBox 29">
            <a:extLst>
              <a:ext uri="{FF2B5EF4-FFF2-40B4-BE49-F238E27FC236}">
                <a16:creationId xmlns:a16="http://schemas.microsoft.com/office/drawing/2014/main" id="{0CFD2C80-1F7E-DF9E-AAFC-C2BDDB61F25D}"/>
              </a:ext>
            </a:extLst>
          </p:cNvPr>
          <p:cNvSpPr txBox="1"/>
          <p:nvPr/>
        </p:nvSpPr>
        <p:spPr>
          <a:xfrm>
            <a:off x="7004232" y="4466743"/>
            <a:ext cx="3046091" cy="923330"/>
          </a:xfrm>
          <a:prstGeom prst="rect">
            <a:avLst/>
          </a:prstGeom>
          <a:noFill/>
        </p:spPr>
        <p:txBody>
          <a:bodyPr wrap="square" rtlCol="0">
            <a:spAutoFit/>
          </a:bodyPr>
          <a:lstStyle/>
          <a:p>
            <a:pPr marL="342900" indent="-342900">
              <a:buFont typeface="+mj-lt"/>
              <a:buAutoNum type="arabicPeriod" startAt="3"/>
            </a:pPr>
            <a:r>
              <a:rPr lang="en-IE" dirty="0">
                <a:solidFill>
                  <a:srgbClr val="292668"/>
                </a:solidFill>
              </a:rPr>
              <a:t>Det ser overbevisende ud og lyder overbevisende, men det er FALSK</a:t>
            </a:r>
          </a:p>
        </p:txBody>
      </p:sp>
      <p:sp>
        <p:nvSpPr>
          <p:cNvPr id="32" name="TextBox 31">
            <a:extLst>
              <a:ext uri="{FF2B5EF4-FFF2-40B4-BE49-F238E27FC236}">
                <a16:creationId xmlns:a16="http://schemas.microsoft.com/office/drawing/2014/main" id="{EE5557C0-9EFC-1A80-53F7-8CEC056FAA75}"/>
              </a:ext>
            </a:extLst>
          </p:cNvPr>
          <p:cNvSpPr txBox="1"/>
          <p:nvPr/>
        </p:nvSpPr>
        <p:spPr>
          <a:xfrm>
            <a:off x="4109000" y="5583584"/>
            <a:ext cx="4374538" cy="923330"/>
          </a:xfrm>
          <a:prstGeom prst="rect">
            <a:avLst/>
          </a:prstGeom>
          <a:noFill/>
        </p:spPr>
        <p:txBody>
          <a:bodyPr wrap="square" rtlCol="0">
            <a:spAutoFit/>
          </a:bodyPr>
          <a:lstStyle/>
          <a:p>
            <a:r>
              <a:rPr lang="en-IE" b="1" dirty="0">
                <a:solidFill>
                  <a:srgbClr val="292668"/>
                </a:solidFill>
              </a:rPr>
              <a:t>STEMMEKLONING </a:t>
            </a:r>
            <a:r>
              <a:rPr lang="en-IE" dirty="0">
                <a:solidFill>
                  <a:srgbClr val="292668"/>
                </a:solidFill>
              </a:rPr>
              <a:t>– AI kan også klone en stemme ud fra selv en lille lydprøve for at skabe falske opkald/videoer</a:t>
            </a:r>
          </a:p>
        </p:txBody>
      </p:sp>
      <p:pic>
        <p:nvPicPr>
          <p:cNvPr id="34" name="Graphic 33" descr="Radio microphone outline">
            <a:extLst>
              <a:ext uri="{FF2B5EF4-FFF2-40B4-BE49-F238E27FC236}">
                <a16:creationId xmlns:a16="http://schemas.microsoft.com/office/drawing/2014/main" id="{8364ABD8-A75F-4EBA-B044-3CB0146076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976" y="5623363"/>
            <a:ext cx="797262" cy="797262"/>
          </a:xfrm>
          <a:prstGeom prst="rect">
            <a:avLst/>
          </a:prstGeom>
        </p:spPr>
      </p:pic>
    </p:spTree>
    <p:extLst>
      <p:ext uri="{BB962C8B-B14F-4D97-AF65-F5344CB8AC3E}">
        <p14:creationId xmlns:p14="http://schemas.microsoft.com/office/powerpoint/2010/main" val="669473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A49EB1-49C2-E179-E44E-399C67DE740E}"/>
              </a:ext>
            </a:extLst>
          </p:cNvPr>
          <p:cNvSpPr>
            <a:spLocks noGrp="1"/>
          </p:cNvSpPr>
          <p:nvPr>
            <p:ph type="body" sz="quarter" idx="13"/>
          </p:nvPr>
        </p:nvSpPr>
        <p:spPr/>
        <p:txBody>
          <a:bodyPr/>
          <a:lstStyle/>
          <a:p>
            <a:r>
              <a:rPr lang="en-IE" b="1" dirty="0"/>
              <a:t>Deepfake-video</a:t>
            </a:r>
          </a:p>
        </p:txBody>
      </p:sp>
      <p:sp>
        <p:nvSpPr>
          <p:cNvPr id="3" name="Text Placeholder 2">
            <a:extLst>
              <a:ext uri="{FF2B5EF4-FFF2-40B4-BE49-F238E27FC236}">
                <a16:creationId xmlns:a16="http://schemas.microsoft.com/office/drawing/2014/main" id="{B02DD2B3-F0DE-A614-B127-D84D56786CC7}"/>
              </a:ext>
            </a:extLst>
          </p:cNvPr>
          <p:cNvSpPr>
            <a:spLocks noGrp="1"/>
          </p:cNvSpPr>
          <p:nvPr>
            <p:ph type="body" sz="quarter" idx="14"/>
          </p:nvPr>
        </p:nvSpPr>
        <p:spPr>
          <a:xfrm>
            <a:off x="954156" y="2075229"/>
            <a:ext cx="5664358" cy="4021291"/>
          </a:xfrm>
        </p:spPr>
        <p:txBody>
          <a:bodyPr/>
          <a:lstStyle/>
          <a:p>
            <a:r>
              <a:rPr lang="en-US" dirty="0"/>
              <a:t>Her er et eksempel på en meget realistisk AI-genereret video, der bruger en berømtheds stemme. Det er deepfake-teknologi i praksis!</a:t>
            </a:r>
          </a:p>
          <a:p>
            <a:r>
              <a:rPr lang="en-US" dirty="0"/>
              <a:t>AI kan skabe realistiske videoer af mennesker, der siger ting, de aldrig rent faktisk har sagt! Det kan være sjovt som underholdning, men også farligt, hvis det misbruges (derfor er digital kompetence vigtig!).</a:t>
            </a:r>
          </a:p>
          <a:p>
            <a:endParaRPr lang="en-US" dirty="0"/>
          </a:p>
          <a:p>
            <a:r>
              <a:rPr lang="en-US" dirty="0">
                <a:hlinkClick r:id="rId3"/>
              </a:rPr>
              <a:t>Link til videoen</a:t>
            </a:r>
            <a:endParaRPr lang="en-US" dirty="0"/>
          </a:p>
          <a:p>
            <a:endParaRPr lang="en-IE" dirty="0"/>
          </a:p>
        </p:txBody>
      </p:sp>
      <p:sp>
        <p:nvSpPr>
          <p:cNvPr id="4" name="Picture Placeholder 3">
            <a:extLst>
              <a:ext uri="{FF2B5EF4-FFF2-40B4-BE49-F238E27FC236}">
                <a16:creationId xmlns:a16="http://schemas.microsoft.com/office/drawing/2014/main" id="{2E7CC3A6-D106-4C9E-C81E-0C5985870315}"/>
              </a:ext>
            </a:extLst>
          </p:cNvPr>
          <p:cNvSpPr>
            <a:spLocks noGrp="1"/>
          </p:cNvSpPr>
          <p:nvPr>
            <p:ph type="pic" sz="quarter" idx="10"/>
          </p:nvPr>
        </p:nvSpPr>
        <p:spPr/>
        <p:txBody>
          <a:bodyPr/>
          <a:lstStyle/>
          <a:p>
            <a:endParaRPr lang="en-IE"/>
          </a:p>
        </p:txBody>
      </p:sp>
      <p:pic>
        <p:nvPicPr>
          <p:cNvPr id="5" name="Online Media 4" title="Deepfake tom cruise magic trick #shorts #deepfakes #tomcruise">
            <a:hlinkClick r:id="" action="ppaction://media"/>
            <a:extLst>
              <a:ext uri="{FF2B5EF4-FFF2-40B4-BE49-F238E27FC236}">
                <a16:creationId xmlns:a16="http://schemas.microsoft.com/office/drawing/2014/main" id="{FC16D367-C2D7-5679-6105-088CF05E1426}"/>
              </a:ext>
            </a:extLst>
          </p:cNvPr>
          <p:cNvPicPr>
            <a:picLocks noRot="1" noChangeAspect="1"/>
          </p:cNvPicPr>
          <p:nvPr>
            <a:videoFile r:link="rId1"/>
          </p:nvPr>
        </p:nvPicPr>
        <p:blipFill>
          <a:blip r:embed="rId4"/>
          <a:stretch>
            <a:fillRect/>
          </a:stretch>
        </p:blipFill>
        <p:spPr>
          <a:xfrm>
            <a:off x="7735037" y="1373925"/>
            <a:ext cx="2444127" cy="4336988"/>
          </a:xfrm>
          <a:prstGeom prst="rect">
            <a:avLst/>
          </a:prstGeom>
        </p:spPr>
      </p:pic>
    </p:spTree>
    <p:extLst>
      <p:ext uri="{BB962C8B-B14F-4D97-AF65-F5344CB8AC3E}">
        <p14:creationId xmlns:p14="http://schemas.microsoft.com/office/powerpoint/2010/main" val="18112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5"/>
          </p:nvPr>
        </p:nvSpPr>
        <p:spPr>
          <a:prstGeom prst="rect">
            <a:avLst/>
          </a:prstGeom>
        </p:spPr>
        <p:txBody>
          <a:bodyPr/>
          <a:lstStyle/>
          <a:p>
            <a:r>
              <a:rPr lang="en-US" b="1" dirty="0"/>
              <a:t>Sådan genkender du forfalskningerne</a:t>
            </a:r>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7"/>
          </p:nvPr>
        </p:nvSpPr>
        <p:spPr>
          <a:xfrm>
            <a:off x="1231558" y="3590993"/>
            <a:ext cx="9533300" cy="4021291"/>
          </a:xfrm>
          <a:prstGeom prst="rect">
            <a:avLst/>
          </a:prstGeom>
        </p:spPr>
        <p:txBody>
          <a:bodyPr/>
          <a:lstStyle/>
          <a:p>
            <a:r>
              <a:rPr lang="en-US" b="1" dirty="0">
                <a:highlight>
                  <a:srgbClr val="EBCB1F"/>
                </a:highlight>
              </a:rPr>
              <a:t>Kontrol af billeder:</a:t>
            </a:r>
          </a:p>
          <a:p>
            <a:pPr marL="342900" indent="-342900">
              <a:spcAft>
                <a:spcPts val="600"/>
              </a:spcAft>
              <a:buFont typeface="Arial" panose="020B0604020202020204" pitchFamily="34" charset="0"/>
              <a:buChar char="•"/>
            </a:pPr>
            <a:r>
              <a:rPr lang="en-US" b="1" dirty="0"/>
              <a:t>Håndtesten: </a:t>
            </a:r>
            <a:r>
              <a:rPr lang="en-US" dirty="0"/>
              <a:t>AI har ofte svært ved at gengive fingre. Hold øje med personer med seks fingre, hænder, der ser ud som om </a:t>
            </a:r>
            <a:r>
              <a:rPr lang="en-US" i="1" dirty="0"/>
              <a:t>de er smeltet</a:t>
            </a:r>
            <a:r>
              <a:rPr lang="en-US" dirty="0"/>
              <a:t>, eller fingre, der er unaturligt lange.</a:t>
            </a:r>
          </a:p>
          <a:p>
            <a:pPr marL="342900" indent="-342900">
              <a:spcAft>
                <a:spcPts val="600"/>
              </a:spcAft>
              <a:buFont typeface="Arial" panose="020B0604020202020204" pitchFamily="34" charset="0"/>
              <a:buChar char="•"/>
            </a:pPr>
            <a:r>
              <a:rPr lang="en-US" b="1" dirty="0"/>
              <a:t>Den slørede baggrund: </a:t>
            </a:r>
            <a:r>
              <a:rPr lang="en-US" dirty="0"/>
              <a:t>Se forbi hovedpersonen. Er bygningerne bagved forvrængede? Er teksten på skiltene ulæseligt vrøvl?</a:t>
            </a:r>
          </a:p>
          <a:p>
            <a:pPr marL="342900" indent="-342900">
              <a:spcAft>
                <a:spcPts val="600"/>
              </a:spcAft>
              <a:buFont typeface="Arial" panose="020B0604020202020204" pitchFamily="34" charset="0"/>
              <a:buChar char="•"/>
            </a:pPr>
            <a:r>
              <a:rPr lang="en-US" b="1" dirty="0"/>
              <a:t>Unaturlig glathed: </a:t>
            </a:r>
            <a:r>
              <a:rPr lang="en-US" dirty="0"/>
              <a:t>Ser huden for perfekt ud? Ægte ansigter har porer, rynker og små ufuldkommenheder. AI-ansigter ligner ofte voksdukker.</a:t>
            </a:r>
          </a:p>
        </p:txBody>
      </p:sp>
      <p:pic>
        <p:nvPicPr>
          <p:cNvPr id="5" name="Picture 4" descr="A colorful circles with white lines and dots&#10;&#10;AI-generated content may be incorrect.">
            <a:extLst>
              <a:ext uri="{FF2B5EF4-FFF2-40B4-BE49-F238E27FC236}">
                <a16:creationId xmlns:a16="http://schemas.microsoft.com/office/drawing/2014/main" id="{1AF33525-EB2F-436B-256A-A3E767DCEAB4}"/>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277661" y="-384178"/>
            <a:ext cx="3845287" cy="3119494"/>
          </a:xfrm>
          <a:prstGeom prst="rect">
            <a:avLst/>
          </a:prstGeom>
        </p:spPr>
      </p:pic>
      <p:pic>
        <p:nvPicPr>
          <p:cNvPr id="7" name="Graphic 6" descr="Magnifying glass with solid fill">
            <a:extLst>
              <a:ext uri="{FF2B5EF4-FFF2-40B4-BE49-F238E27FC236}">
                <a16:creationId xmlns:a16="http://schemas.microsoft.com/office/drawing/2014/main" id="{A807E023-5103-F0CD-00EA-3F3C600772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14738" y="543082"/>
            <a:ext cx="1262928" cy="1262928"/>
          </a:xfrm>
          <a:prstGeom prst="rect">
            <a:avLst/>
          </a:prstGeom>
        </p:spPr>
      </p:pic>
      <p:sp>
        <p:nvSpPr>
          <p:cNvPr id="9" name="TextBox 8">
            <a:extLst>
              <a:ext uri="{FF2B5EF4-FFF2-40B4-BE49-F238E27FC236}">
                <a16:creationId xmlns:a16="http://schemas.microsoft.com/office/drawing/2014/main" id="{74DF95B5-7194-87B7-791A-3BE87F4ADD49}"/>
              </a:ext>
            </a:extLst>
          </p:cNvPr>
          <p:cNvSpPr txBox="1"/>
          <p:nvPr/>
        </p:nvSpPr>
        <p:spPr>
          <a:xfrm>
            <a:off x="641215" y="2373456"/>
            <a:ext cx="9438991" cy="1055225"/>
          </a:xfrm>
          <a:prstGeom prst="rect">
            <a:avLst/>
          </a:prstGeom>
          <a:noFill/>
        </p:spPr>
        <p:txBody>
          <a:bodyPr wrap="square" lIns="91440" tIns="45720" rIns="91440" bIns="45720" anchor="t">
            <a:spAutoFit/>
          </a:bodyPr>
          <a:lstStyle/>
          <a:p>
            <a:pPr>
              <a:lnSpc>
                <a:spcPts val="2480"/>
              </a:lnSpc>
              <a:spcAft>
                <a:spcPts val="600"/>
              </a:spcAf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Efterhånden som AI bliver bedre, bliver tegnene mere subtile. I 2026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leder</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vi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efter</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srgbClr val="242B62"/>
                </a:solidFill>
                <a:effectLst/>
                <a:uLnTx/>
                <a:uFillTx/>
                <a:latin typeface="Calibri" panose="020F0502020204030204"/>
                <a:ea typeface="+mn-ea"/>
                <a:cs typeface="+mn-cs"/>
              </a:rPr>
              <a:t>fysiske</a:t>
            </a:r>
            <a:r>
              <a:rPr kumimoji="0" lang="en-US" sz="2400" b="1"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1" i="1" u="none" strike="noStrike" kern="1200" cap="none" spc="0" normalizeH="0" baseline="0" noProof="0" dirty="0" err="1">
                <a:ln>
                  <a:noFill/>
                </a:ln>
                <a:solidFill>
                  <a:srgbClr val="242B62"/>
                </a:solidFill>
                <a:effectLst/>
                <a:uLnTx/>
                <a:uFillTx/>
                <a:latin typeface="Calibri" panose="020F0502020204030204"/>
                <a:ea typeface="+mn-ea"/>
                <a:cs typeface="+mn-cs"/>
              </a:rPr>
              <a:t>fejl</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som</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computeren</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endnu</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ikke</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har</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mestret</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lang="en-US" sz="2400" dirty="0">
                <a:solidFill>
                  <a:srgbClr val="242B62"/>
                </a:solidFill>
                <a:latin typeface="Calibri" panose="020F0502020204030204"/>
              </a:rPr>
              <a:t>-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Det er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ikke</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altid</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muligt</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skelne</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det ægte fra det falske.</a:t>
            </a:r>
          </a:p>
        </p:txBody>
      </p:sp>
      <p:pic>
        <p:nvPicPr>
          <p:cNvPr id="11" name="Picture 10">
            <a:extLst>
              <a:ext uri="{FF2B5EF4-FFF2-40B4-BE49-F238E27FC236}">
                <a16:creationId xmlns:a16="http://schemas.microsoft.com/office/drawing/2014/main" id="{D6E9E610-B8C3-9643-8492-8B04FC967053}"/>
              </a:ext>
            </a:extLst>
          </p:cNvPr>
          <p:cNvPicPr>
            <a:picLocks noChangeAspect="1"/>
          </p:cNvPicPr>
          <p:nvPr/>
        </p:nvPicPr>
        <p:blipFill>
          <a:blip r:embed="rId4"/>
          <a:stretch>
            <a:fillRect/>
          </a:stretch>
        </p:blipFill>
        <p:spPr>
          <a:xfrm>
            <a:off x="639948" y="4634545"/>
            <a:ext cx="588246" cy="674754"/>
          </a:xfrm>
          <a:prstGeom prst="rect">
            <a:avLst/>
          </a:prstGeom>
        </p:spPr>
      </p:pic>
      <p:pic>
        <p:nvPicPr>
          <p:cNvPr id="13" name="Graphic 12" descr="Raised hand outline">
            <a:extLst>
              <a:ext uri="{FF2B5EF4-FFF2-40B4-BE49-F238E27FC236}">
                <a16:creationId xmlns:a16="http://schemas.microsoft.com/office/drawing/2014/main" id="{DC6BED38-B552-96B3-2EE9-8CFC2F35ED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1684" y="3848081"/>
            <a:ext cx="588247" cy="588247"/>
          </a:xfrm>
          <a:prstGeom prst="rect">
            <a:avLst/>
          </a:prstGeom>
        </p:spPr>
      </p:pic>
      <p:pic>
        <p:nvPicPr>
          <p:cNvPr id="15" name="Graphic 14" descr="Grinning face outline outline">
            <a:extLst>
              <a:ext uri="{FF2B5EF4-FFF2-40B4-BE49-F238E27FC236}">
                <a16:creationId xmlns:a16="http://schemas.microsoft.com/office/drawing/2014/main" id="{2C26E2AE-4E37-C2E8-DE15-0B32428DE6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9948" y="5532318"/>
            <a:ext cx="603595" cy="603595"/>
          </a:xfrm>
          <a:prstGeom prst="rect">
            <a:avLst/>
          </a:prstGeom>
        </p:spPr>
      </p:pic>
    </p:spTree>
    <p:extLst>
      <p:ext uri="{BB962C8B-B14F-4D97-AF65-F5344CB8AC3E}">
        <p14:creationId xmlns:p14="http://schemas.microsoft.com/office/powerpoint/2010/main" val="3967080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34D4D-BB09-07D8-4236-4182667307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D0D69BE-D5AE-38A6-4C1F-5BE8C1ADC81C}"/>
              </a:ext>
            </a:extLst>
          </p:cNvPr>
          <p:cNvSpPr>
            <a:spLocks noGrp="1"/>
          </p:cNvSpPr>
          <p:nvPr>
            <p:ph type="body" sz="quarter" idx="15"/>
          </p:nvPr>
        </p:nvSpPr>
        <p:spPr>
          <a:prstGeom prst="rect">
            <a:avLst/>
          </a:prstGeom>
        </p:spPr>
        <p:txBody>
          <a:bodyPr/>
          <a:lstStyle/>
          <a:p>
            <a:r>
              <a:rPr lang="en-US" b="1" dirty="0"/>
              <a:t>Sådan genkender du deepfakes</a:t>
            </a:r>
          </a:p>
        </p:txBody>
      </p:sp>
      <p:sp>
        <p:nvSpPr>
          <p:cNvPr id="3" name="Text Placeholder 2">
            <a:extLst>
              <a:ext uri="{FF2B5EF4-FFF2-40B4-BE49-F238E27FC236}">
                <a16:creationId xmlns:a16="http://schemas.microsoft.com/office/drawing/2014/main" id="{ECA38266-20FA-19EB-B326-26442685EAFE}"/>
              </a:ext>
            </a:extLst>
          </p:cNvPr>
          <p:cNvSpPr>
            <a:spLocks noGrp="1"/>
          </p:cNvSpPr>
          <p:nvPr>
            <p:ph type="body" sz="quarter" idx="17"/>
          </p:nvPr>
        </p:nvSpPr>
        <p:spPr>
          <a:xfrm>
            <a:off x="1856235" y="3429000"/>
            <a:ext cx="9526577" cy="4021291"/>
          </a:xfrm>
          <a:prstGeom prst="rect">
            <a:avLst/>
          </a:prstGeom>
        </p:spPr>
        <p:txBody>
          <a:bodyPr lIns="91440" tIns="45720" rIns="91440" bIns="45720" anchor="t">
            <a:noAutofit/>
          </a:bodyPr>
          <a:lstStyle/>
          <a:p>
            <a:r>
              <a:rPr lang="en-US" b="1" dirty="0">
                <a:highlight>
                  <a:srgbClr val="EBCB1F"/>
                </a:highlight>
              </a:rPr>
              <a:t>Kontrol af videoer:</a:t>
            </a:r>
          </a:p>
          <a:p>
            <a:pPr marL="342900" indent="-342900">
              <a:spcAft>
                <a:spcPts val="600"/>
              </a:spcAft>
              <a:buFont typeface="Arial" panose="020B0604020202020204" pitchFamily="34" charset="0"/>
              <a:buChar char="•"/>
            </a:pPr>
            <a:r>
              <a:rPr lang="en-US" b="1" dirty="0"/>
              <a:t>Blink-testen: </a:t>
            </a:r>
            <a:r>
              <a:rPr lang="en-US" dirty="0"/>
              <a:t>Mennesker blinker naturligt hvert par sekunder. I nogle deepfakes blinker personen måske slet ikke, eller </a:t>
            </a:r>
            <a:r>
              <a:rPr lang="en-US" dirty="0" err="1"/>
              <a:t>også</a:t>
            </a:r>
            <a:r>
              <a:rPr lang="en-US" dirty="0"/>
              <a:t> blinker </a:t>
            </a:r>
            <a:r>
              <a:rPr lang="en-US" dirty="0" err="1"/>
              <a:t>vedkommende</a:t>
            </a:r>
            <a:r>
              <a:rPr lang="en-US" dirty="0"/>
              <a:t> </a:t>
            </a:r>
            <a:r>
              <a:rPr lang="en-US" dirty="0" err="1"/>
              <a:t>i</a:t>
            </a:r>
            <a:r>
              <a:rPr lang="en-US" dirty="0"/>
              <a:t> </a:t>
            </a:r>
            <a:r>
              <a:rPr lang="en-US" dirty="0" err="1"/>
              <a:t>en</a:t>
            </a:r>
            <a:r>
              <a:rPr lang="en-US" dirty="0"/>
              <a:t> </a:t>
            </a:r>
            <a:r>
              <a:rPr lang="en-US" dirty="0" err="1"/>
              <a:t>mærkeligt</a:t>
            </a:r>
            <a:r>
              <a:rPr lang="en-US" dirty="0"/>
              <a:t>, </a:t>
            </a:r>
            <a:r>
              <a:rPr lang="en-US" dirty="0" err="1"/>
              <a:t>robotagtigt</a:t>
            </a:r>
            <a:r>
              <a:rPr lang="en-US" dirty="0"/>
              <a:t> </a:t>
            </a:r>
            <a:r>
              <a:rPr lang="en-US" dirty="0" err="1"/>
              <a:t>rytme</a:t>
            </a:r>
            <a:r>
              <a:rPr lang="en-US" dirty="0"/>
              <a:t>.</a:t>
            </a:r>
            <a:endParaRPr lang="en-US" dirty="0">
              <a:ea typeface="Calibri"/>
              <a:cs typeface="Calibri"/>
            </a:endParaRPr>
          </a:p>
          <a:p>
            <a:pPr marL="342900" indent="-342900">
              <a:spcAft>
                <a:spcPts val="600"/>
              </a:spcAft>
              <a:buFont typeface="Arial" panose="020B0604020202020204" pitchFamily="34" charset="0"/>
              <a:buChar char="•"/>
            </a:pPr>
            <a:r>
              <a:rPr lang="en-US" b="1" dirty="0"/>
              <a:t>Skygge-tjekket: </a:t>
            </a:r>
            <a:r>
              <a:rPr lang="en-US" dirty="0"/>
              <a:t>Se på belysningen. Rammer lyset personens ansigt fra venstre, men falder skyggen også til venstre?</a:t>
            </a:r>
          </a:p>
          <a:p>
            <a:pPr marL="342900" indent="-342900">
              <a:spcAft>
                <a:spcPts val="600"/>
              </a:spcAft>
              <a:buFont typeface="Arial" panose="020B0604020202020204" pitchFamily="34" charset="0"/>
              <a:buChar char="•"/>
            </a:pPr>
            <a:r>
              <a:rPr lang="en-US" b="1" dirty="0"/>
              <a:t>Mund-match: </a:t>
            </a:r>
            <a:r>
              <a:rPr lang="en-US" dirty="0"/>
              <a:t>Se </a:t>
            </a:r>
            <a:r>
              <a:rPr lang="en-US" dirty="0" err="1"/>
              <a:t>nøje</a:t>
            </a:r>
            <a:r>
              <a:rPr lang="en-US" dirty="0"/>
              <a:t> </a:t>
            </a:r>
            <a:r>
              <a:rPr lang="en-US" dirty="0" err="1"/>
              <a:t>efter</a:t>
            </a:r>
            <a:r>
              <a:rPr lang="en-US" dirty="0"/>
              <a:t>, om </a:t>
            </a:r>
            <a:r>
              <a:rPr lang="en-US" dirty="0" err="1"/>
              <a:t>ordene</a:t>
            </a:r>
            <a:r>
              <a:rPr lang="en-US" dirty="0"/>
              <a:t> stemmer </a:t>
            </a:r>
            <a:r>
              <a:rPr lang="en-US" dirty="0" err="1"/>
              <a:t>overens</a:t>
            </a:r>
            <a:r>
              <a:rPr lang="en-US" dirty="0"/>
              <a:t> med </a:t>
            </a:r>
            <a:r>
              <a:rPr lang="en-US" dirty="0" err="1"/>
              <a:t>læbebevægelserne</a:t>
            </a:r>
            <a:r>
              <a:rPr lang="en-US" dirty="0"/>
              <a:t>. Det </a:t>
            </a:r>
            <a:r>
              <a:rPr lang="en-US" dirty="0" err="1"/>
              <a:t>kan</a:t>
            </a:r>
            <a:r>
              <a:rPr lang="en-US" dirty="0"/>
              <a:t> </a:t>
            </a:r>
            <a:r>
              <a:rPr lang="en-US" dirty="0" err="1"/>
              <a:t>ligne</a:t>
            </a:r>
            <a:r>
              <a:rPr lang="en-US" dirty="0"/>
              <a:t> </a:t>
            </a:r>
            <a:r>
              <a:rPr lang="en-US" dirty="0" err="1"/>
              <a:t>en</a:t>
            </a:r>
            <a:r>
              <a:rPr lang="en-US" dirty="0"/>
              <a:t> </a:t>
            </a:r>
            <a:r>
              <a:rPr lang="en-US" dirty="0" err="1"/>
              <a:t>gammel</a:t>
            </a:r>
            <a:r>
              <a:rPr lang="en-US" dirty="0"/>
              <a:t> </a:t>
            </a:r>
            <a:r>
              <a:rPr lang="en-US" dirty="0" err="1"/>
              <a:t>eftersynkroniseret</a:t>
            </a:r>
            <a:r>
              <a:rPr lang="en-US" dirty="0"/>
              <a:t> film, </a:t>
            </a:r>
            <a:r>
              <a:rPr lang="en-US" dirty="0" err="1"/>
              <a:t>hvor</a:t>
            </a:r>
            <a:r>
              <a:rPr lang="en-US" dirty="0"/>
              <a:t> </a:t>
            </a:r>
            <a:r>
              <a:rPr lang="en-US" dirty="0" err="1"/>
              <a:t>lyden</a:t>
            </a:r>
            <a:r>
              <a:rPr lang="en-US" dirty="0"/>
              <a:t> er </a:t>
            </a:r>
            <a:r>
              <a:rPr lang="en-US" dirty="0" err="1"/>
              <a:t>en</a:t>
            </a:r>
            <a:r>
              <a:rPr lang="en-US" dirty="0"/>
              <a:t> </a:t>
            </a:r>
            <a:r>
              <a:rPr lang="en-US" dirty="0" err="1"/>
              <a:t>brøkdel</a:t>
            </a:r>
            <a:r>
              <a:rPr lang="en-US" dirty="0"/>
              <a:t> </a:t>
            </a:r>
            <a:r>
              <a:rPr lang="en-US" dirty="0" err="1"/>
              <a:t>af</a:t>
            </a:r>
            <a:r>
              <a:rPr lang="en-US" dirty="0"/>
              <a:t> et </a:t>
            </a:r>
            <a:r>
              <a:rPr lang="en-US" dirty="0" err="1"/>
              <a:t>sekund</a:t>
            </a:r>
            <a:r>
              <a:rPr lang="en-US" dirty="0"/>
              <a:t> </a:t>
            </a:r>
            <a:r>
              <a:rPr lang="en-US" dirty="0" err="1"/>
              <a:t>ude</a:t>
            </a:r>
            <a:r>
              <a:rPr lang="en-US" dirty="0"/>
              <a:t> </a:t>
            </a:r>
            <a:r>
              <a:rPr lang="en-US" dirty="0" err="1"/>
              <a:t>af</a:t>
            </a:r>
            <a:r>
              <a:rPr lang="en-US" dirty="0"/>
              <a:t> takt.</a:t>
            </a:r>
            <a:endParaRPr lang="en-US">
              <a:ea typeface="Calibri" panose="020F0502020204030204"/>
              <a:cs typeface="Calibri" panose="020F0502020204030204"/>
            </a:endParaRPr>
          </a:p>
        </p:txBody>
      </p:sp>
      <p:pic>
        <p:nvPicPr>
          <p:cNvPr id="5" name="Picture 4" descr="A colorful circles with white lines and dots&#10;&#10;AI-generated content may be incorrect.">
            <a:extLst>
              <a:ext uri="{FF2B5EF4-FFF2-40B4-BE49-F238E27FC236}">
                <a16:creationId xmlns:a16="http://schemas.microsoft.com/office/drawing/2014/main" id="{DD644E8C-78F6-1641-CFD2-C95B7A6EF381}"/>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357792" y="-399715"/>
            <a:ext cx="3845287" cy="3119494"/>
          </a:xfrm>
          <a:prstGeom prst="rect">
            <a:avLst/>
          </a:prstGeom>
        </p:spPr>
      </p:pic>
      <p:pic>
        <p:nvPicPr>
          <p:cNvPr id="7" name="Graphic 6" descr="Magnifying glass with solid fill">
            <a:extLst>
              <a:ext uri="{FF2B5EF4-FFF2-40B4-BE49-F238E27FC236}">
                <a16:creationId xmlns:a16="http://schemas.microsoft.com/office/drawing/2014/main" id="{745F82A4-40A8-94C8-CB45-E07CB36898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9081" y="528568"/>
            <a:ext cx="1262928" cy="1262928"/>
          </a:xfrm>
          <a:prstGeom prst="rect">
            <a:avLst/>
          </a:prstGeom>
        </p:spPr>
      </p:pic>
      <p:sp>
        <p:nvSpPr>
          <p:cNvPr id="9" name="TextBox 8">
            <a:extLst>
              <a:ext uri="{FF2B5EF4-FFF2-40B4-BE49-F238E27FC236}">
                <a16:creationId xmlns:a16="http://schemas.microsoft.com/office/drawing/2014/main" id="{DCEEF651-776E-44EF-016E-DA28E37CF122}"/>
              </a:ext>
            </a:extLst>
          </p:cNvPr>
          <p:cNvSpPr txBox="1"/>
          <p:nvPr/>
        </p:nvSpPr>
        <p:spPr>
          <a:xfrm>
            <a:off x="665018" y="2304668"/>
            <a:ext cx="9490363" cy="1055225"/>
          </a:xfrm>
          <a:prstGeom prst="rect">
            <a:avLst/>
          </a:prstGeom>
          <a:noFill/>
        </p:spPr>
        <p:txBody>
          <a:bodyPr wrap="square">
            <a:spAutoFit/>
          </a:bodyPr>
          <a:lstStyle/>
          <a:p>
            <a:pPr marL="0" marR="0" lvl="0" indent="0" algn="l" defTabSz="914400" rtl="0" eaLnBrk="1" fontAlgn="auto" latinLnBrk="0" hangingPunct="1">
              <a:lnSpc>
                <a:spcPts val="248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AI er blevet utroligt god til at efterligne virkeligheden. Men fordi AI ikke </a:t>
            </a:r>
            <a:r>
              <a:rPr kumimoji="0" lang="en-US" sz="2400" b="0" i="1" u="none" strike="noStrike" kern="1200" cap="none" spc="0" normalizeH="0" baseline="0" noProof="0" dirty="0">
                <a:ln>
                  <a:noFill/>
                </a:ln>
                <a:solidFill>
                  <a:srgbClr val="242B62"/>
                </a:solidFill>
                <a:effectLst/>
                <a:uLnTx/>
                <a:uFillTx/>
                <a:latin typeface="Calibri" panose="020F0502020204030204"/>
                <a:ea typeface="+mn-ea"/>
                <a:cs typeface="+mn-cs"/>
              </a:rPr>
              <a:t>forstår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den fysiske verden på samme måde som os, efterlader den stadig subtile spor.</a:t>
            </a:r>
            <a:endParaRPr kumimoji="0" lang="en-US" sz="2400" b="1" i="0" u="none" strike="noStrike" kern="1200" cap="none" spc="0" normalizeH="0" baseline="0" noProof="0" dirty="0">
              <a:ln>
                <a:noFill/>
              </a:ln>
              <a:solidFill>
                <a:srgbClr val="242B62"/>
              </a:solidFill>
              <a:effectLst/>
              <a:uLnTx/>
              <a:uFillTx/>
              <a:latin typeface="Calibri" panose="020F0502020204030204"/>
              <a:ea typeface="+mn-ea"/>
              <a:cs typeface="+mn-cs"/>
            </a:endParaRPr>
          </a:p>
        </p:txBody>
      </p:sp>
      <p:pic>
        <p:nvPicPr>
          <p:cNvPr id="13" name="Graphic 12" descr="Funny face outline with solid fill">
            <a:extLst>
              <a:ext uri="{FF2B5EF4-FFF2-40B4-BE49-F238E27FC236}">
                <a16:creationId xmlns:a16="http://schemas.microsoft.com/office/drawing/2014/main" id="{97C327FA-72B0-5FFE-1C6C-613F82C374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1564" y="3785868"/>
            <a:ext cx="708891" cy="708891"/>
          </a:xfrm>
          <a:prstGeom prst="rect">
            <a:avLst/>
          </a:prstGeom>
        </p:spPr>
      </p:pic>
      <p:pic>
        <p:nvPicPr>
          <p:cNvPr id="15" name="Graphic 14" descr="Streetlight outline">
            <a:extLst>
              <a:ext uri="{FF2B5EF4-FFF2-40B4-BE49-F238E27FC236}">
                <a16:creationId xmlns:a16="http://schemas.microsoft.com/office/drawing/2014/main" id="{95BB858E-9326-FFAD-597E-A6750FDA66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1564" y="4809837"/>
            <a:ext cx="708891" cy="708891"/>
          </a:xfrm>
          <a:prstGeom prst="rect">
            <a:avLst/>
          </a:prstGeom>
        </p:spPr>
      </p:pic>
      <p:pic>
        <p:nvPicPr>
          <p:cNvPr id="17" name="Graphic 16" descr="Lips outline">
            <a:extLst>
              <a:ext uri="{FF2B5EF4-FFF2-40B4-BE49-F238E27FC236}">
                <a16:creationId xmlns:a16="http://schemas.microsoft.com/office/drawing/2014/main" id="{E691ECFB-7A06-EE80-B275-3E2C30C599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200" y="5653569"/>
            <a:ext cx="755073" cy="755073"/>
          </a:xfrm>
          <a:prstGeom prst="rect">
            <a:avLst/>
          </a:prstGeom>
        </p:spPr>
      </p:pic>
    </p:spTree>
    <p:extLst>
      <p:ext uri="{BB962C8B-B14F-4D97-AF65-F5344CB8AC3E}">
        <p14:creationId xmlns:p14="http://schemas.microsoft.com/office/powerpoint/2010/main" val="4130979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202634" y="302082"/>
            <a:ext cx="9786731" cy="697353"/>
          </a:xfrm>
          <a:prstGeom prst="rect">
            <a:avLst/>
          </a:prstGeom>
        </p:spPr>
        <p:txBody>
          <a:bodyPr lIns="91440" tIns="45720" rIns="91440" bIns="45720" anchor="t">
            <a:normAutofit/>
          </a:bodyPr>
          <a:lstStyle/>
          <a:p>
            <a:r>
              <a:rPr lang="en-US" b="1" dirty="0" err="1"/>
              <a:t>Øvelse</a:t>
            </a:r>
            <a:r>
              <a:rPr lang="en-US" b="1" dirty="0"/>
              <a:t> for </a:t>
            </a:r>
            <a:r>
              <a:rPr lang="en-US" b="1" dirty="0" err="1"/>
              <a:t>kursister</a:t>
            </a:r>
            <a:r>
              <a:rPr lang="en-US" b="1" dirty="0"/>
              <a:t>:</a:t>
            </a:r>
          </a:p>
        </p:txBody>
      </p:sp>
      <p:sp>
        <p:nvSpPr>
          <p:cNvPr id="12" name="Text Placeholder 11"/>
          <p:cNvSpPr>
            <a:spLocks noGrp="1"/>
          </p:cNvSpPr>
          <p:nvPr>
            <p:ph type="body" sz="quarter" idx="16"/>
          </p:nvPr>
        </p:nvSpPr>
        <p:spPr>
          <a:xfrm>
            <a:off x="1201509" y="996717"/>
            <a:ext cx="9310462" cy="2393550"/>
          </a:xfrm>
          <a:prstGeom prst="rect">
            <a:avLst/>
          </a:prstGeom>
        </p:spPr>
        <p:txBody>
          <a:bodyPr/>
          <a:lstStyle/>
          <a:p>
            <a:pPr>
              <a:spcBef>
                <a:spcPts val="600"/>
              </a:spcBef>
              <a:spcAft>
                <a:spcPts val="600"/>
              </a:spcAft>
            </a:pPr>
            <a:r>
              <a:rPr lang="en-US" dirty="0"/>
              <a:t>Vælg, hvilket scenarie der sandsynligvis er et deepfake:</a:t>
            </a:r>
          </a:p>
          <a:p>
            <a:pPr marL="342900" indent="-342900">
              <a:spcBef>
                <a:spcPts val="600"/>
              </a:spcBef>
              <a:spcAft>
                <a:spcPts val="600"/>
              </a:spcAft>
              <a:buFont typeface="Wingdings" panose="05000000000000000000" pitchFamily="2" charset="2"/>
              <a:buChar char="q"/>
            </a:pPr>
            <a:r>
              <a:rPr lang="en-US" b="1" dirty="0"/>
              <a:t>Scenarie A: </a:t>
            </a:r>
            <a:r>
              <a:rPr lang="en-US" dirty="0"/>
              <a:t>Du ser en video af en berømt nyhedsvært, der rapporterer om en lokal begivenhed. Lyden er klar, men når vedkommende drejer hovedet, bliver øret kortvarigt til en sløret plet, før det igen bliver skarpt. </a:t>
            </a:r>
          </a:p>
          <a:p>
            <a:pPr marL="342900" indent="-342900">
              <a:spcAft>
                <a:spcPts val="600"/>
              </a:spcAft>
              <a:buFont typeface="Wingdings" panose="05000000000000000000" pitchFamily="2" charset="2"/>
              <a:buChar char="q"/>
            </a:pPr>
            <a:r>
              <a:rPr lang="en-US" b="1" dirty="0"/>
              <a:t>Scenarie B: </a:t>
            </a:r>
            <a:r>
              <a:rPr lang="en-US" dirty="0"/>
              <a:t>Du ser en video af den samme nyhedsvært, og selvom belysningen er lidt svag, forbliver vedkommendes ansigtstræk skarpe, mens vedkommende bevæger sig.</a:t>
            </a:r>
          </a:p>
        </p:txBody>
      </p:sp>
      <p:sp>
        <p:nvSpPr>
          <p:cNvPr id="15" name="Rectangle 14">
            <a:extLst>
              <a:ext uri="{FF2B5EF4-FFF2-40B4-BE49-F238E27FC236}">
                <a16:creationId xmlns:a16="http://schemas.microsoft.com/office/drawing/2014/main" id="{AA6AE901-384E-C841-AA68-9D7D04B966E5}"/>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5BF3755-C302-A24F-B00E-705AE69B7136}"/>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Placeholder 5" descr="A group of people sitting at a table with a computer&#10;&#10;AI-generated content may be incorrect.">
            <a:extLst>
              <a:ext uri="{FF2B5EF4-FFF2-40B4-BE49-F238E27FC236}">
                <a16:creationId xmlns:a16="http://schemas.microsoft.com/office/drawing/2014/main" id="{D05E1770-598C-A8F7-7F2F-96EEFE08BFD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5791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009A-9279-0963-C56C-F87DB9FDEEA5}"/>
            </a:ext>
          </a:extLst>
        </p:cNvPr>
        <p:cNvGrpSpPr/>
        <p:nvPr/>
      </p:nvGrpSpPr>
      <p:grpSpPr>
        <a:xfrm>
          <a:off x="0" y="0"/>
          <a:ext cx="0" cy="0"/>
          <a:chOff x="0" y="0"/>
          <a:chExt cx="0" cy="0"/>
        </a:xfrm>
      </p:grpSpPr>
      <p:pic>
        <p:nvPicPr>
          <p:cNvPr id="6" name="Picture Placeholder 5" descr="Adult at laptop writing in journal">
            <a:extLst>
              <a:ext uri="{FF2B5EF4-FFF2-40B4-BE49-F238E27FC236}">
                <a16:creationId xmlns:a16="http://schemas.microsoft.com/office/drawing/2014/main" id="{C13C4181-13A6-4D7A-6BD1-36B2D57DB8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D1044C8C-D54D-C5A0-076A-2C7DD2257DD5}"/>
              </a:ext>
            </a:extLst>
          </p:cNvPr>
          <p:cNvSpPr>
            <a:spLocks noGrp="1"/>
          </p:cNvSpPr>
          <p:nvPr>
            <p:ph type="body" sz="quarter" idx="17"/>
          </p:nvPr>
        </p:nvSpPr>
        <p:spPr>
          <a:xfrm>
            <a:off x="7764874" y="730800"/>
            <a:ext cx="2066906" cy="582221"/>
          </a:xfrm>
        </p:spPr>
        <p:txBody>
          <a:bodyPr/>
          <a:lstStyle/>
          <a:p>
            <a:r>
              <a:rPr lang="en-US" dirty="0"/>
              <a:t>05</a:t>
            </a:r>
          </a:p>
        </p:txBody>
      </p:sp>
      <p:sp>
        <p:nvSpPr>
          <p:cNvPr id="14" name="Rectangle 13">
            <a:extLst>
              <a:ext uri="{FF2B5EF4-FFF2-40B4-BE49-F238E27FC236}">
                <a16:creationId xmlns:a16="http://schemas.microsoft.com/office/drawing/2014/main" id="{0F46BF73-B5A5-964E-E1D3-281F5E744F67}"/>
              </a:ext>
            </a:extLst>
          </p:cNvPr>
          <p:cNvSpPr/>
          <p:nvPr/>
        </p:nvSpPr>
        <p:spPr>
          <a:xfrm>
            <a:off x="4535787" y="3429000"/>
            <a:ext cx="5866646"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3C28BD20-D936-3DE8-EC70-7852BF63BAC1}"/>
              </a:ext>
            </a:extLst>
          </p:cNvPr>
          <p:cNvSpPr txBox="1"/>
          <p:nvPr/>
        </p:nvSpPr>
        <p:spPr>
          <a:xfrm>
            <a:off x="4644428" y="3481298"/>
            <a:ext cx="5866646"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ENKLE TEKNIKKER TIL FAKTATJEK OG KILDEVERIFIKATION</a:t>
            </a:r>
          </a:p>
        </p:txBody>
      </p:sp>
    </p:spTree>
    <p:extLst>
      <p:ext uri="{BB962C8B-B14F-4D97-AF65-F5344CB8AC3E}">
        <p14:creationId xmlns:p14="http://schemas.microsoft.com/office/powerpoint/2010/main" val="1027934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C42D3F5-87C5-69C0-6DAD-AFB7B812259F}"/>
              </a:ext>
            </a:extLst>
          </p:cNvPr>
          <p:cNvSpPr>
            <a:spLocks noGrp="1"/>
          </p:cNvSpPr>
          <p:nvPr>
            <p:ph type="body" sz="quarter" idx="15"/>
          </p:nvPr>
        </p:nvSpPr>
        <p:spPr/>
        <p:txBody>
          <a:bodyPr>
            <a:noAutofit/>
          </a:bodyPr>
          <a:lstStyle/>
          <a:p>
            <a:r>
              <a:rPr lang="en-IE" b="1"/>
              <a:t>Sådan bliver du en digital detektiv</a:t>
            </a:r>
            <a:endParaRPr lang="en-US" b="1" dirty="0"/>
          </a:p>
        </p:txBody>
      </p:sp>
      <p:pic>
        <p:nvPicPr>
          <p:cNvPr id="9" name="Picture Placeholder 4" descr="A person with their hand raised&#10;&#10;AI-generated content may be incorrect.">
            <a:extLst>
              <a:ext uri="{FF2B5EF4-FFF2-40B4-BE49-F238E27FC236}">
                <a16:creationId xmlns:a16="http://schemas.microsoft.com/office/drawing/2014/main" id="{0063C21E-32CD-1E10-CB08-BDCC8E3F7187}"/>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a:fillRect/>
          </a:stretch>
        </p:blipFill>
        <p:spPr>
          <a:xfrm>
            <a:off x="0" y="0"/>
            <a:ext cx="12192000" cy="6858000"/>
          </a:xfrm>
        </p:spPr>
      </p:pic>
      <p:pic>
        <p:nvPicPr>
          <p:cNvPr id="11" name="Picture 10" descr="A colorful circles with white lines and dots&#10;&#10;AI-generated content may be incorrect.">
            <a:extLst>
              <a:ext uri="{FF2B5EF4-FFF2-40B4-BE49-F238E27FC236}">
                <a16:creationId xmlns:a16="http://schemas.microsoft.com/office/drawing/2014/main" id="{05F51FEA-D22F-896C-9491-EDAAA4EE11F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9485310" y="4287505"/>
            <a:ext cx="3845287" cy="3119494"/>
          </a:xfrm>
          <a:prstGeom prst="rect">
            <a:avLst/>
          </a:prstGeom>
        </p:spPr>
      </p:pic>
      <p:sp>
        <p:nvSpPr>
          <p:cNvPr id="2" name="TextBox 1">
            <a:extLst>
              <a:ext uri="{FF2B5EF4-FFF2-40B4-BE49-F238E27FC236}">
                <a16:creationId xmlns:a16="http://schemas.microsoft.com/office/drawing/2014/main" id="{11684D67-0353-E643-2120-DCBE88AA70B0}"/>
              </a:ext>
            </a:extLst>
          </p:cNvPr>
          <p:cNvSpPr txBox="1"/>
          <p:nvPr/>
        </p:nvSpPr>
        <p:spPr>
          <a:xfrm>
            <a:off x="834722" y="1588341"/>
            <a:ext cx="4745159" cy="2677656"/>
          </a:xfrm>
          <a:prstGeom prst="rect">
            <a:avLst/>
          </a:prstGeom>
          <a:noFill/>
        </p:spPr>
        <p:txBody>
          <a:bodyPr wrap="square" rtlCol="0">
            <a:spAutoFit/>
          </a:bodyPr>
          <a:lstStyle/>
          <a:p>
            <a:r>
              <a:rPr lang="en-US" sz="2400" dirty="0">
                <a:solidFill>
                  <a:schemeClr val="bg1"/>
                </a:solidFill>
              </a:rPr>
              <a:t>Når du ser en chokerende overskrift eller et mærkeligt billede, skal du ikke bare spekulere på, om det er sandt – </a:t>
            </a:r>
            <a:r>
              <a:rPr lang="en-US" sz="2400" b="1" dirty="0">
                <a:solidFill>
                  <a:schemeClr val="bg1"/>
                </a:solidFill>
              </a:rPr>
              <a:t>tjek det. </a:t>
            </a:r>
            <a:r>
              <a:rPr lang="en-US" sz="2400" dirty="0">
                <a:solidFill>
                  <a:schemeClr val="bg1"/>
                </a:solidFill>
              </a:rPr>
              <a:t>Her er </a:t>
            </a:r>
            <a:r>
              <a:rPr lang="en-US" sz="2400" b="1" dirty="0">
                <a:solidFill>
                  <a:schemeClr val="bg1"/>
                </a:solidFill>
              </a:rPr>
              <a:t>tre enkle teknikker, </a:t>
            </a:r>
            <a:r>
              <a:rPr lang="en-US" sz="2400" dirty="0">
                <a:solidFill>
                  <a:schemeClr val="bg1"/>
                </a:solidFill>
              </a:rPr>
              <a:t>som professionelle faktatjekkere bruger hver dag.</a:t>
            </a:r>
          </a:p>
          <a:p>
            <a:endParaRPr lang="en-IE" sz="2400" dirty="0">
              <a:solidFill>
                <a:schemeClr val="bg1"/>
              </a:solidFill>
            </a:endParaRPr>
          </a:p>
        </p:txBody>
      </p:sp>
    </p:spTree>
    <p:extLst>
      <p:ext uri="{BB962C8B-B14F-4D97-AF65-F5344CB8AC3E}">
        <p14:creationId xmlns:p14="http://schemas.microsoft.com/office/powerpoint/2010/main" val="1518866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306">
            <a:extLst>
              <a:ext uri="{FF2B5EF4-FFF2-40B4-BE49-F238E27FC236}">
                <a16:creationId xmlns:a16="http://schemas.microsoft.com/office/drawing/2014/main" id="{DE5E56A8-0CB1-2B03-FA37-86B2B526F0E8}"/>
              </a:ext>
            </a:extLst>
          </p:cNvPr>
          <p:cNvSpPr/>
          <p:nvPr/>
        </p:nvSpPr>
        <p:spPr>
          <a:xfrm>
            <a:off x="9739492" y="2111788"/>
            <a:ext cx="301712" cy="208841"/>
          </a:xfrm>
          <a:custGeom>
            <a:avLst/>
            <a:gdLst>
              <a:gd name="connsiteX0" fmla="*/ 378569 w 378568"/>
              <a:gd name="connsiteY0" fmla="*/ 93540 h 223600"/>
              <a:gd name="connsiteX1" fmla="*/ 378569 w 378568"/>
              <a:gd name="connsiteY1" fmla="*/ 223601 h 223600"/>
              <a:gd name="connsiteX2" fmla="*/ 0 w 378568"/>
              <a:gd name="connsiteY2" fmla="*/ 223601 h 223600"/>
              <a:gd name="connsiteX3" fmla="*/ 0 w 378568"/>
              <a:gd name="connsiteY3" fmla="*/ 91534 h 223600"/>
              <a:gd name="connsiteX4" fmla="*/ 26085 w 378568"/>
              <a:gd name="connsiteY4" fmla="*/ 91534 h 223600"/>
              <a:gd name="connsiteX5" fmla="*/ 91298 w 378568"/>
              <a:gd name="connsiteY5" fmla="*/ 91534 h 223600"/>
              <a:gd name="connsiteX6" fmla="*/ 117049 w 378568"/>
              <a:gd name="connsiteY6" fmla="*/ 67795 h 223600"/>
              <a:gd name="connsiteX7" fmla="*/ 184602 w 378568"/>
              <a:gd name="connsiteY7" fmla="*/ 257 h 223600"/>
              <a:gd name="connsiteX8" fmla="*/ 258176 w 378568"/>
              <a:gd name="connsiteY8" fmla="*/ 54087 h 223600"/>
              <a:gd name="connsiteX9" fmla="*/ 260517 w 378568"/>
              <a:gd name="connsiteY9" fmla="*/ 70136 h 223600"/>
              <a:gd name="connsiteX10" fmla="*/ 283926 w 378568"/>
              <a:gd name="connsiteY10" fmla="*/ 91534 h 223600"/>
              <a:gd name="connsiteX11" fmla="*/ 364188 w 378568"/>
              <a:gd name="connsiteY11" fmla="*/ 92871 h 223600"/>
              <a:gd name="connsiteX12" fmla="*/ 378569 w 378568"/>
              <a:gd name="connsiteY12" fmla="*/ 93540 h 223600"/>
              <a:gd name="connsiteX13" fmla="*/ 310012 w 378568"/>
              <a:gd name="connsiteY13" fmla="*/ 176124 h 223600"/>
              <a:gd name="connsiteX14" fmla="*/ 310012 w 378568"/>
              <a:gd name="connsiteY14" fmla="*/ 137674 h 223600"/>
              <a:gd name="connsiteX15" fmla="*/ 277907 w 378568"/>
              <a:gd name="connsiteY15" fmla="*/ 138008 h 223600"/>
              <a:gd name="connsiteX16" fmla="*/ 270549 w 378568"/>
              <a:gd name="connsiteY16" fmla="*/ 144695 h 223600"/>
              <a:gd name="connsiteX17" fmla="*/ 270215 w 378568"/>
              <a:gd name="connsiteY17" fmla="*/ 176124 h 223600"/>
              <a:gd name="connsiteX18" fmla="*/ 310012 w 378568"/>
              <a:gd name="connsiteY18" fmla="*/ 176124 h 223600"/>
              <a:gd name="connsiteX19" fmla="*/ 207343 w 378568"/>
              <a:gd name="connsiteY19" fmla="*/ 139345 h 223600"/>
              <a:gd name="connsiteX20" fmla="*/ 167212 w 378568"/>
              <a:gd name="connsiteY20" fmla="*/ 171108 h 223600"/>
              <a:gd name="connsiteX21" fmla="*/ 168216 w 378568"/>
              <a:gd name="connsiteY21" fmla="*/ 176124 h 223600"/>
              <a:gd name="connsiteX22" fmla="*/ 207343 w 378568"/>
              <a:gd name="connsiteY22" fmla="*/ 176124 h 223600"/>
              <a:gd name="connsiteX23" fmla="*/ 207343 w 378568"/>
              <a:gd name="connsiteY23" fmla="*/ 139345 h 223600"/>
              <a:gd name="connsiteX24" fmla="*/ 64544 w 378568"/>
              <a:gd name="connsiteY24" fmla="*/ 176124 h 223600"/>
              <a:gd name="connsiteX25" fmla="*/ 104006 w 378568"/>
              <a:gd name="connsiteY25" fmla="*/ 176124 h 223600"/>
              <a:gd name="connsiteX26" fmla="*/ 104006 w 378568"/>
              <a:gd name="connsiteY26" fmla="*/ 138677 h 223600"/>
              <a:gd name="connsiteX27" fmla="*/ 64544 w 378568"/>
              <a:gd name="connsiteY27" fmla="*/ 138677 h 223600"/>
              <a:gd name="connsiteX28" fmla="*/ 64544 w 378568"/>
              <a:gd name="connsiteY28" fmla="*/ 176124 h 2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8568" h="223600">
                <a:moveTo>
                  <a:pt x="378569" y="93540"/>
                </a:moveTo>
                <a:cubicBezTo>
                  <a:pt x="378569" y="137674"/>
                  <a:pt x="378569" y="180470"/>
                  <a:pt x="378569" y="223601"/>
                </a:cubicBezTo>
                <a:cubicBezTo>
                  <a:pt x="252156" y="223601"/>
                  <a:pt x="126412" y="223601"/>
                  <a:pt x="0" y="223601"/>
                </a:cubicBezTo>
                <a:cubicBezTo>
                  <a:pt x="0" y="179133"/>
                  <a:pt x="0" y="136002"/>
                  <a:pt x="0" y="91534"/>
                </a:cubicBezTo>
                <a:cubicBezTo>
                  <a:pt x="9698" y="91534"/>
                  <a:pt x="17725" y="91534"/>
                  <a:pt x="26085" y="91534"/>
                </a:cubicBezTo>
                <a:cubicBezTo>
                  <a:pt x="47823" y="91534"/>
                  <a:pt x="69560" y="91534"/>
                  <a:pt x="91298" y="91534"/>
                </a:cubicBezTo>
                <a:cubicBezTo>
                  <a:pt x="110360" y="91534"/>
                  <a:pt x="115376" y="86853"/>
                  <a:pt x="117049" y="67795"/>
                </a:cubicBezTo>
                <a:cubicBezTo>
                  <a:pt x="120058" y="31686"/>
                  <a:pt x="148150" y="3601"/>
                  <a:pt x="184602" y="257"/>
                </a:cubicBezTo>
                <a:cubicBezTo>
                  <a:pt x="216707" y="-2752"/>
                  <a:pt x="249481" y="20987"/>
                  <a:pt x="258176" y="54087"/>
                </a:cubicBezTo>
                <a:cubicBezTo>
                  <a:pt x="259513" y="59437"/>
                  <a:pt x="259848" y="64786"/>
                  <a:pt x="260517" y="70136"/>
                </a:cubicBezTo>
                <a:cubicBezTo>
                  <a:pt x="262523" y="85850"/>
                  <a:pt x="267874" y="91200"/>
                  <a:pt x="283926" y="91534"/>
                </a:cubicBezTo>
                <a:cubicBezTo>
                  <a:pt x="310680" y="92203"/>
                  <a:pt x="337434" y="92203"/>
                  <a:pt x="364188" y="92871"/>
                </a:cubicBezTo>
                <a:cubicBezTo>
                  <a:pt x="368536" y="92871"/>
                  <a:pt x="372883" y="93206"/>
                  <a:pt x="378569" y="93540"/>
                </a:cubicBezTo>
                <a:close/>
                <a:moveTo>
                  <a:pt x="310012" y="176124"/>
                </a:moveTo>
                <a:cubicBezTo>
                  <a:pt x="310012" y="162750"/>
                  <a:pt x="310012" y="150379"/>
                  <a:pt x="310012" y="137674"/>
                </a:cubicBezTo>
                <a:cubicBezTo>
                  <a:pt x="298307" y="137674"/>
                  <a:pt x="287940" y="137339"/>
                  <a:pt x="277907" y="138008"/>
                </a:cubicBezTo>
                <a:cubicBezTo>
                  <a:pt x="275231" y="138342"/>
                  <a:pt x="270884" y="142355"/>
                  <a:pt x="270549" y="144695"/>
                </a:cubicBezTo>
                <a:cubicBezTo>
                  <a:pt x="269546" y="154725"/>
                  <a:pt x="270215" y="165090"/>
                  <a:pt x="270215" y="176124"/>
                </a:cubicBezTo>
                <a:cubicBezTo>
                  <a:pt x="284261" y="176124"/>
                  <a:pt x="296969" y="176124"/>
                  <a:pt x="310012" y="176124"/>
                </a:cubicBezTo>
                <a:close/>
                <a:moveTo>
                  <a:pt x="207343" y="139345"/>
                </a:moveTo>
                <a:cubicBezTo>
                  <a:pt x="169219" y="132659"/>
                  <a:pt x="165875" y="135333"/>
                  <a:pt x="167212" y="171108"/>
                </a:cubicBezTo>
                <a:cubicBezTo>
                  <a:pt x="167212" y="172780"/>
                  <a:pt x="167881" y="174118"/>
                  <a:pt x="168216" y="176124"/>
                </a:cubicBezTo>
                <a:cubicBezTo>
                  <a:pt x="181258" y="176124"/>
                  <a:pt x="193966" y="176124"/>
                  <a:pt x="207343" y="176124"/>
                </a:cubicBezTo>
                <a:cubicBezTo>
                  <a:pt x="207343" y="163418"/>
                  <a:pt x="207343" y="151382"/>
                  <a:pt x="207343" y="139345"/>
                </a:cubicBezTo>
                <a:close/>
                <a:moveTo>
                  <a:pt x="64544" y="176124"/>
                </a:moveTo>
                <a:cubicBezTo>
                  <a:pt x="78255" y="176124"/>
                  <a:pt x="90963" y="176124"/>
                  <a:pt x="104006" y="176124"/>
                </a:cubicBezTo>
                <a:cubicBezTo>
                  <a:pt x="104006" y="163084"/>
                  <a:pt x="104006" y="151048"/>
                  <a:pt x="104006" y="138677"/>
                </a:cubicBezTo>
                <a:cubicBezTo>
                  <a:pt x="90295" y="138677"/>
                  <a:pt x="77586" y="138677"/>
                  <a:pt x="64544" y="138677"/>
                </a:cubicBezTo>
                <a:cubicBezTo>
                  <a:pt x="64544" y="151382"/>
                  <a:pt x="64544" y="163084"/>
                  <a:pt x="64544" y="176124"/>
                </a:cubicBezTo>
                <a:close/>
              </a:path>
            </a:pathLst>
          </a:custGeom>
          <a:solidFill>
            <a:srgbClr val="F26F46"/>
          </a:solidFill>
          <a:ln w="3330" cap="flat">
            <a:noFill/>
            <a:prstDash val="solid"/>
            <a:miter/>
          </a:ln>
        </p:spPr>
        <p:txBody>
          <a:bodyPr rtlCol="0" anchor="ctr"/>
          <a:lstStyle/>
          <a:p>
            <a:endParaRPr lang="en-US" dirty="0"/>
          </a:p>
        </p:txBody>
      </p:sp>
      <p:sp>
        <p:nvSpPr>
          <p:cNvPr id="53" name="Freeform 307">
            <a:extLst>
              <a:ext uri="{FF2B5EF4-FFF2-40B4-BE49-F238E27FC236}">
                <a16:creationId xmlns:a16="http://schemas.microsoft.com/office/drawing/2014/main" id="{800DD9CB-63E8-2B52-C4B8-DFE42714628B}"/>
              </a:ext>
            </a:extLst>
          </p:cNvPr>
          <p:cNvSpPr/>
          <p:nvPr/>
        </p:nvSpPr>
        <p:spPr>
          <a:xfrm>
            <a:off x="10248707" y="2849502"/>
            <a:ext cx="215029" cy="186224"/>
          </a:xfrm>
          <a:custGeom>
            <a:avLst/>
            <a:gdLst>
              <a:gd name="connsiteX0" fmla="*/ 0 w 224717"/>
              <a:gd name="connsiteY0" fmla="*/ 43131 h 225540"/>
              <a:gd name="connsiteX1" fmla="*/ 7023 w 224717"/>
              <a:gd name="connsiteY1" fmla="*/ 35775 h 225540"/>
              <a:gd name="connsiteX2" fmla="*/ 42472 w 224717"/>
              <a:gd name="connsiteY2" fmla="*/ 0 h 225540"/>
              <a:gd name="connsiteX3" fmla="*/ 91632 w 224717"/>
              <a:gd name="connsiteY3" fmla="*/ 36109 h 225540"/>
              <a:gd name="connsiteX4" fmla="*/ 195304 w 224717"/>
              <a:gd name="connsiteY4" fmla="*/ 128055 h 225540"/>
              <a:gd name="connsiteX5" fmla="*/ 220051 w 224717"/>
              <a:gd name="connsiteY5" fmla="*/ 162158 h 225540"/>
              <a:gd name="connsiteX6" fmla="*/ 217710 w 224717"/>
              <a:gd name="connsiteY6" fmla="*/ 194590 h 225540"/>
              <a:gd name="connsiteX7" fmla="*/ 137449 w 224717"/>
              <a:gd name="connsiteY7" fmla="*/ 205289 h 225540"/>
              <a:gd name="connsiteX8" fmla="*/ 17390 w 224717"/>
              <a:gd name="connsiteY8" fmla="*/ 68541 h 225540"/>
              <a:gd name="connsiteX9" fmla="*/ 0 w 224717"/>
              <a:gd name="connsiteY9" fmla="*/ 43131 h 22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717" h="225540">
                <a:moveTo>
                  <a:pt x="0" y="43131"/>
                </a:moveTo>
                <a:cubicBezTo>
                  <a:pt x="3010" y="40122"/>
                  <a:pt x="5016" y="37781"/>
                  <a:pt x="7023" y="35775"/>
                </a:cubicBezTo>
                <a:cubicBezTo>
                  <a:pt x="18393" y="24073"/>
                  <a:pt x="29764" y="12705"/>
                  <a:pt x="42472" y="0"/>
                </a:cubicBezTo>
                <a:cubicBezTo>
                  <a:pt x="59193" y="12371"/>
                  <a:pt x="76249" y="23070"/>
                  <a:pt x="91632" y="36109"/>
                </a:cubicBezTo>
                <a:cubicBezTo>
                  <a:pt x="126747" y="66201"/>
                  <a:pt x="161527" y="96626"/>
                  <a:pt x="195304" y="128055"/>
                </a:cubicBezTo>
                <a:cubicBezTo>
                  <a:pt x="205337" y="137417"/>
                  <a:pt x="212360" y="150456"/>
                  <a:pt x="220051" y="162158"/>
                </a:cubicBezTo>
                <a:cubicBezTo>
                  <a:pt x="227074" y="173192"/>
                  <a:pt x="226071" y="184225"/>
                  <a:pt x="217710" y="194590"/>
                </a:cubicBezTo>
                <a:cubicBezTo>
                  <a:pt x="184937" y="234043"/>
                  <a:pt x="173566" y="233708"/>
                  <a:pt x="137449" y="205289"/>
                </a:cubicBezTo>
                <a:cubicBezTo>
                  <a:pt x="89291" y="167174"/>
                  <a:pt x="52839" y="118024"/>
                  <a:pt x="17390" y="68541"/>
                </a:cubicBezTo>
                <a:cubicBezTo>
                  <a:pt x="11370" y="60517"/>
                  <a:pt x="6020" y="52158"/>
                  <a:pt x="0" y="43131"/>
                </a:cubicBezTo>
                <a:close/>
              </a:path>
            </a:pathLst>
          </a:custGeom>
          <a:solidFill>
            <a:srgbClr val="F26F46"/>
          </a:solidFill>
          <a:ln w="3330" cap="flat">
            <a:noFill/>
            <a:prstDash val="solid"/>
            <a:miter/>
          </a:ln>
        </p:spPr>
        <p:txBody>
          <a:bodyPr rtlCol="0" anchor="ctr"/>
          <a:lstStyle/>
          <a:p>
            <a:endParaRPr lang="en-US" dirty="0"/>
          </a:p>
        </p:txBody>
      </p:sp>
      <p:sp>
        <p:nvSpPr>
          <p:cNvPr id="2" name="Text Placeholder 1">
            <a:extLst>
              <a:ext uri="{FF2B5EF4-FFF2-40B4-BE49-F238E27FC236}">
                <a16:creationId xmlns:a16="http://schemas.microsoft.com/office/drawing/2014/main" id="{C598085C-2923-17F6-1514-5C8D97006F6C}"/>
              </a:ext>
            </a:extLst>
          </p:cNvPr>
          <p:cNvSpPr>
            <a:spLocks noGrp="1"/>
          </p:cNvSpPr>
          <p:nvPr>
            <p:ph type="body" sz="quarter" idx="15"/>
          </p:nvPr>
        </p:nvSpPr>
        <p:spPr/>
        <p:txBody>
          <a:bodyPr lIns="91440" tIns="45720" rIns="91440" bIns="45720" anchor="t">
            <a:normAutofit/>
          </a:bodyPr>
          <a:lstStyle/>
          <a:p>
            <a:r>
              <a:rPr lang="en-IE" b="1" dirty="0"/>
              <a:t>1. SIFT-</a:t>
            </a:r>
            <a:r>
              <a:rPr lang="en-IE" b="1" dirty="0" err="1"/>
              <a:t>metoden</a:t>
            </a:r>
            <a:r>
              <a:rPr lang="en-IE" b="1" dirty="0"/>
              <a:t> (Er </a:t>
            </a:r>
            <a:r>
              <a:rPr lang="en-IE" b="1" dirty="0" err="1"/>
              <a:t>engelsk</a:t>
            </a:r>
            <a:r>
              <a:rPr lang="en-IE" b="1" dirty="0"/>
              <a:t>)</a:t>
            </a:r>
          </a:p>
        </p:txBody>
      </p:sp>
      <p:sp>
        <p:nvSpPr>
          <p:cNvPr id="3" name="Text Placeholder 2">
            <a:extLst>
              <a:ext uri="{FF2B5EF4-FFF2-40B4-BE49-F238E27FC236}">
                <a16:creationId xmlns:a16="http://schemas.microsoft.com/office/drawing/2014/main" id="{F2B6EF7D-71B3-790A-5FEE-7CADAF0788D1}"/>
              </a:ext>
            </a:extLst>
          </p:cNvPr>
          <p:cNvSpPr>
            <a:spLocks noGrp="1"/>
          </p:cNvSpPr>
          <p:nvPr>
            <p:ph type="body" sz="quarter" idx="17"/>
          </p:nvPr>
        </p:nvSpPr>
        <p:spPr>
          <a:xfrm>
            <a:off x="975207" y="1514810"/>
            <a:ext cx="10000350" cy="4021291"/>
          </a:xfrm>
        </p:spPr>
        <p:txBody>
          <a:bodyPr/>
          <a:lstStyle/>
          <a:p>
            <a:r>
              <a:rPr lang="en-US" dirty="0"/>
              <a:t>Dette er en enkel tjekliste, du kan bruge, så snart du ser noget mistænkeligt:</a:t>
            </a:r>
            <a:endParaRPr lang="en-IE" dirty="0"/>
          </a:p>
        </p:txBody>
      </p:sp>
      <p:sp>
        <p:nvSpPr>
          <p:cNvPr id="4" name="Freeform 1">
            <a:extLst>
              <a:ext uri="{FF2B5EF4-FFF2-40B4-BE49-F238E27FC236}">
                <a16:creationId xmlns:a16="http://schemas.microsoft.com/office/drawing/2014/main" id="{8CBC6BC3-4A9A-23BA-9FB1-DB5E685B1075}"/>
              </a:ext>
            </a:extLst>
          </p:cNvPr>
          <p:cNvSpPr>
            <a:spLocks noChangeArrowheads="1"/>
          </p:cNvSpPr>
          <p:nvPr/>
        </p:nvSpPr>
        <p:spPr bwMode="auto">
          <a:xfrm>
            <a:off x="975207" y="3318587"/>
            <a:ext cx="1987044" cy="3136534"/>
          </a:xfrm>
          <a:custGeom>
            <a:avLst/>
            <a:gdLst>
              <a:gd name="T0" fmla="*/ 3128 w 3427"/>
              <a:gd name="T1" fmla="*/ 0 h 5179"/>
              <a:gd name="T2" fmla="*/ 297 w 3427"/>
              <a:gd name="T3" fmla="*/ 0 h 5179"/>
              <a:gd name="T4" fmla="*/ 297 w 3427"/>
              <a:gd name="T5" fmla="*/ 0 h 5179"/>
              <a:gd name="T6" fmla="*/ 0 w 3427"/>
              <a:gd name="T7" fmla="*/ 298 h 5179"/>
              <a:gd name="T8" fmla="*/ 0 w 3427"/>
              <a:gd name="T9" fmla="*/ 3440 h 5179"/>
              <a:gd name="T10" fmla="*/ 0 w 3427"/>
              <a:gd name="T11" fmla="*/ 3533 h 5179"/>
              <a:gd name="T12" fmla="*/ 0 w 3427"/>
              <a:gd name="T13" fmla="*/ 3533 h 5179"/>
              <a:gd name="T14" fmla="*/ 40 w 3427"/>
              <a:gd name="T15" fmla="*/ 3683 h 5179"/>
              <a:gd name="T16" fmla="*/ 147 w 3427"/>
              <a:gd name="T17" fmla="*/ 3790 h 5179"/>
              <a:gd name="T18" fmla="*/ 1309 w 3427"/>
              <a:gd name="T19" fmla="*/ 4952 h 5179"/>
              <a:gd name="T20" fmla="*/ 1309 w 3427"/>
              <a:gd name="T21" fmla="*/ 4952 h 5179"/>
              <a:gd name="T22" fmla="*/ 2122 w 3427"/>
              <a:gd name="T23" fmla="*/ 4954 h 5179"/>
              <a:gd name="T24" fmla="*/ 3300 w 3427"/>
              <a:gd name="T25" fmla="*/ 3777 h 5179"/>
              <a:gd name="T26" fmla="*/ 3371 w 3427"/>
              <a:gd name="T27" fmla="*/ 3705 h 5179"/>
              <a:gd name="T28" fmla="*/ 3371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8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a:effectLst/>
        </p:spPr>
        <p:txBody>
          <a:bodyPr wrap="none" anchor="ctr"/>
          <a:lstStyle/>
          <a:p>
            <a:endParaRPr lang="en-US" sz="900"/>
          </a:p>
        </p:txBody>
      </p:sp>
      <p:sp>
        <p:nvSpPr>
          <p:cNvPr id="5" name="Freeform 242">
            <a:extLst>
              <a:ext uri="{FF2B5EF4-FFF2-40B4-BE49-F238E27FC236}">
                <a16:creationId xmlns:a16="http://schemas.microsoft.com/office/drawing/2014/main" id="{9EBA16D3-ECC8-6FA8-34D6-D3C6D62EDD46}"/>
              </a:ext>
            </a:extLst>
          </p:cNvPr>
          <p:cNvSpPr>
            <a:spLocks noChangeArrowheads="1"/>
          </p:cNvSpPr>
          <p:nvPr/>
        </p:nvSpPr>
        <p:spPr bwMode="auto">
          <a:xfrm>
            <a:off x="913831" y="3252096"/>
            <a:ext cx="2107239" cy="1010146"/>
          </a:xfrm>
          <a:custGeom>
            <a:avLst/>
            <a:gdLst>
              <a:gd name="T0" fmla="*/ 3573 w 3635"/>
              <a:gd name="T1" fmla="*/ 171 h 1742"/>
              <a:gd name="T2" fmla="*/ 2226 w 3635"/>
              <a:gd name="T3" fmla="*/ 1517 h 1742"/>
              <a:gd name="T4" fmla="*/ 2226 w 3635"/>
              <a:gd name="T5" fmla="*/ 1517 h 1742"/>
              <a:gd name="T6" fmla="*/ 1413 w 3635"/>
              <a:gd name="T7" fmla="*/ 1515 h 1742"/>
              <a:gd name="T8" fmla="*/ 60 w 3635"/>
              <a:gd name="T9" fmla="*/ 163 h 1742"/>
              <a:gd name="T10" fmla="*/ 60 w 3635"/>
              <a:gd name="T11" fmla="*/ 163 h 1742"/>
              <a:gd name="T12" fmla="*/ 127 w 3635"/>
              <a:gd name="T13" fmla="*/ 0 h 1742"/>
              <a:gd name="T14" fmla="*/ 3506 w 3635"/>
              <a:gd name="T15" fmla="*/ 8 h 1742"/>
              <a:gd name="T16" fmla="*/ 3506 w 3635"/>
              <a:gd name="T17" fmla="*/ 8 h 1742"/>
              <a:gd name="T18" fmla="*/ 3573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a:effectLst/>
        </p:spPr>
        <p:txBody>
          <a:bodyPr wrap="none" anchor="ctr"/>
          <a:lstStyle/>
          <a:p>
            <a:endParaRPr lang="en-US" sz="900"/>
          </a:p>
        </p:txBody>
      </p:sp>
      <p:sp>
        <p:nvSpPr>
          <p:cNvPr id="6" name="Freeform 244">
            <a:extLst>
              <a:ext uri="{FF2B5EF4-FFF2-40B4-BE49-F238E27FC236}">
                <a16:creationId xmlns:a16="http://schemas.microsoft.com/office/drawing/2014/main" id="{3E83A93E-31D5-46B9-3B50-EF94932EED1E}"/>
              </a:ext>
            </a:extLst>
          </p:cNvPr>
          <p:cNvSpPr>
            <a:spLocks noChangeArrowheads="1"/>
          </p:cNvSpPr>
          <p:nvPr/>
        </p:nvSpPr>
        <p:spPr bwMode="auto">
          <a:xfrm>
            <a:off x="3622041" y="3318587"/>
            <a:ext cx="1987046"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a:effectLst/>
        </p:spPr>
        <p:txBody>
          <a:bodyPr wrap="none" anchor="ctr"/>
          <a:lstStyle/>
          <a:p>
            <a:endParaRPr lang="en-US" sz="900"/>
          </a:p>
        </p:txBody>
      </p:sp>
      <p:sp>
        <p:nvSpPr>
          <p:cNvPr id="7" name="Freeform 245">
            <a:extLst>
              <a:ext uri="{FF2B5EF4-FFF2-40B4-BE49-F238E27FC236}">
                <a16:creationId xmlns:a16="http://schemas.microsoft.com/office/drawing/2014/main" id="{DFDE6BB7-558D-2E04-76CE-39D4D5C4D401}"/>
              </a:ext>
            </a:extLst>
          </p:cNvPr>
          <p:cNvSpPr>
            <a:spLocks noChangeArrowheads="1"/>
          </p:cNvSpPr>
          <p:nvPr/>
        </p:nvSpPr>
        <p:spPr bwMode="auto">
          <a:xfrm>
            <a:off x="3560666"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8" name="Freeform 247">
            <a:extLst>
              <a:ext uri="{FF2B5EF4-FFF2-40B4-BE49-F238E27FC236}">
                <a16:creationId xmlns:a16="http://schemas.microsoft.com/office/drawing/2014/main" id="{73DC3996-6DA7-B31C-0D24-4BD87D3770CA}"/>
              </a:ext>
            </a:extLst>
          </p:cNvPr>
          <p:cNvSpPr>
            <a:spLocks noChangeArrowheads="1"/>
          </p:cNvSpPr>
          <p:nvPr/>
        </p:nvSpPr>
        <p:spPr bwMode="auto">
          <a:xfrm>
            <a:off x="6268878"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a:effectLst/>
        </p:spPr>
        <p:txBody>
          <a:bodyPr wrap="none" anchor="ctr"/>
          <a:lstStyle/>
          <a:p>
            <a:endParaRPr lang="en-US" sz="900"/>
          </a:p>
        </p:txBody>
      </p:sp>
      <p:sp>
        <p:nvSpPr>
          <p:cNvPr id="9" name="Freeform 248">
            <a:extLst>
              <a:ext uri="{FF2B5EF4-FFF2-40B4-BE49-F238E27FC236}">
                <a16:creationId xmlns:a16="http://schemas.microsoft.com/office/drawing/2014/main" id="{3959860C-E178-3E80-4AD5-908E65C19DED}"/>
              </a:ext>
            </a:extLst>
          </p:cNvPr>
          <p:cNvSpPr>
            <a:spLocks noChangeArrowheads="1"/>
          </p:cNvSpPr>
          <p:nvPr/>
        </p:nvSpPr>
        <p:spPr bwMode="auto">
          <a:xfrm>
            <a:off x="6210059"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10" name="Freeform 250">
            <a:extLst>
              <a:ext uri="{FF2B5EF4-FFF2-40B4-BE49-F238E27FC236}">
                <a16:creationId xmlns:a16="http://schemas.microsoft.com/office/drawing/2014/main" id="{22E71148-CD94-5F7E-BA84-8302C0E3DD1C}"/>
              </a:ext>
            </a:extLst>
          </p:cNvPr>
          <p:cNvSpPr>
            <a:spLocks noChangeArrowheads="1"/>
          </p:cNvSpPr>
          <p:nvPr/>
        </p:nvSpPr>
        <p:spPr bwMode="auto">
          <a:xfrm>
            <a:off x="8889243" y="3304073"/>
            <a:ext cx="2132186" cy="3092991"/>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1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a:effectLst/>
        </p:spPr>
        <p:txBody>
          <a:bodyPr wrap="none" anchor="ctr"/>
          <a:lstStyle/>
          <a:p>
            <a:endParaRPr lang="en-US" sz="900"/>
          </a:p>
        </p:txBody>
      </p:sp>
      <p:sp>
        <p:nvSpPr>
          <p:cNvPr id="11" name="Freeform 251">
            <a:extLst>
              <a:ext uri="{FF2B5EF4-FFF2-40B4-BE49-F238E27FC236}">
                <a16:creationId xmlns:a16="http://schemas.microsoft.com/office/drawing/2014/main" id="{744DA8B3-3500-9D3D-D119-23A8DCFB4E37}"/>
              </a:ext>
            </a:extLst>
          </p:cNvPr>
          <p:cNvSpPr>
            <a:spLocks noChangeArrowheads="1"/>
          </p:cNvSpPr>
          <p:nvPr/>
        </p:nvSpPr>
        <p:spPr bwMode="auto">
          <a:xfrm>
            <a:off x="8864152" y="3281124"/>
            <a:ext cx="2295924" cy="1046432"/>
          </a:xfrm>
          <a:custGeom>
            <a:avLst/>
            <a:gdLst>
              <a:gd name="T0" fmla="*/ 3573 w 3634"/>
              <a:gd name="T1" fmla="*/ 171 h 1742"/>
              <a:gd name="T2" fmla="*/ 2226 w 3634"/>
              <a:gd name="T3" fmla="*/ 1517 h 1742"/>
              <a:gd name="T4" fmla="*/ 2226 w 3634"/>
              <a:gd name="T5" fmla="*/ 1517 h 1742"/>
              <a:gd name="T6" fmla="*/ 1413 w 3634"/>
              <a:gd name="T7" fmla="*/ 1515 h 1742"/>
              <a:gd name="T8" fmla="*/ 60 w 3634"/>
              <a:gd name="T9" fmla="*/ 163 h 1742"/>
              <a:gd name="T10" fmla="*/ 60 w 3634"/>
              <a:gd name="T11" fmla="*/ 163 h 1742"/>
              <a:gd name="T12" fmla="*/ 127 w 3634"/>
              <a:gd name="T13" fmla="*/ 0 h 1742"/>
              <a:gd name="T14" fmla="*/ 3505 w 3634"/>
              <a:gd name="T15" fmla="*/ 8 h 1742"/>
              <a:gd name="T16" fmla="*/ 3505 w 3634"/>
              <a:gd name="T17" fmla="*/ 8 h 1742"/>
              <a:gd name="T18" fmla="*/ 3573 w 3634"/>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4"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a:effectLst/>
        </p:spPr>
        <p:txBody>
          <a:bodyPr wrap="none" anchor="ctr"/>
          <a:lstStyle/>
          <a:p>
            <a:endParaRPr lang="en-US" sz="900"/>
          </a:p>
        </p:txBody>
      </p:sp>
      <p:sp>
        <p:nvSpPr>
          <p:cNvPr id="12" name="CuadroTexto 553">
            <a:extLst>
              <a:ext uri="{FF2B5EF4-FFF2-40B4-BE49-F238E27FC236}">
                <a16:creationId xmlns:a16="http://schemas.microsoft.com/office/drawing/2014/main" id="{D7F09067-7972-220E-0D64-789A023C8582}"/>
              </a:ext>
            </a:extLst>
          </p:cNvPr>
          <p:cNvSpPr txBox="1"/>
          <p:nvPr/>
        </p:nvSpPr>
        <p:spPr>
          <a:xfrm>
            <a:off x="903045" y="4136653"/>
            <a:ext cx="2128809" cy="1862048"/>
          </a:xfrm>
          <a:prstGeom prst="rect">
            <a:avLst/>
          </a:prstGeom>
          <a:noFill/>
        </p:spPr>
        <p:txBody>
          <a:bodyPr wrap="square" lIns="91440" tIns="45720" rIns="91440" bIns="45720" rtlCol="0" anchor="t">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Stop:</a:t>
            </a:r>
          </a:p>
          <a:p>
            <a:pPr algn="ctr"/>
            <a:r>
              <a:rPr lang="en-US" sz="1900" dirty="0">
                <a:solidFill>
                  <a:srgbClr val="242B62"/>
                </a:solidFill>
              </a:rPr>
              <a:t>Hvis et </a:t>
            </a:r>
            <a:r>
              <a:rPr lang="en-US" sz="1900" dirty="0" err="1">
                <a:solidFill>
                  <a:srgbClr val="242B62"/>
                </a:solidFill>
              </a:rPr>
              <a:t>indlæg</a:t>
            </a:r>
            <a:r>
              <a:rPr lang="en-US" sz="1900" dirty="0">
                <a:solidFill>
                  <a:srgbClr val="242B62"/>
                </a:solidFill>
              </a:rPr>
              <a:t> </a:t>
            </a:r>
            <a:r>
              <a:rPr lang="en-US" sz="1900" dirty="0" err="1">
                <a:solidFill>
                  <a:srgbClr val="242B62"/>
                </a:solidFill>
              </a:rPr>
              <a:t>gør</a:t>
            </a:r>
            <a:r>
              <a:rPr lang="en-US" sz="1900" dirty="0">
                <a:solidFill>
                  <a:srgbClr val="242B62"/>
                </a:solidFill>
              </a:rPr>
              <a:t> dig </a:t>
            </a:r>
            <a:r>
              <a:rPr lang="en-US" sz="1900" dirty="0" err="1">
                <a:solidFill>
                  <a:srgbClr val="242B62"/>
                </a:solidFill>
              </a:rPr>
              <a:t>vred</a:t>
            </a:r>
            <a:r>
              <a:rPr lang="en-US" sz="1900" dirty="0">
                <a:solidFill>
                  <a:srgbClr val="242B62"/>
                </a:solidFill>
              </a:rPr>
              <a:t>, </a:t>
            </a:r>
            <a:r>
              <a:rPr lang="en-US" sz="1900" dirty="0" err="1">
                <a:solidFill>
                  <a:srgbClr val="242B62"/>
                </a:solidFill>
              </a:rPr>
              <a:t>bekymret</a:t>
            </a:r>
            <a:r>
              <a:rPr lang="en-US" sz="1900" dirty="0">
                <a:solidFill>
                  <a:srgbClr val="242B62"/>
                </a:solidFill>
              </a:rPr>
              <a:t> </a:t>
            </a:r>
            <a:r>
              <a:rPr lang="en-US" sz="1900" dirty="0" err="1">
                <a:solidFill>
                  <a:srgbClr val="242B62"/>
                </a:solidFill>
              </a:rPr>
              <a:t>eller</a:t>
            </a:r>
            <a:r>
              <a:rPr lang="en-US" sz="1900" dirty="0">
                <a:solidFill>
                  <a:srgbClr val="242B62"/>
                </a:solidFill>
              </a:rPr>
              <a:t> ophidset, så stop. Del det ikke endnu</a:t>
            </a:r>
            <a:endParaRPr lang="en-US" sz="1900" b="1" dirty="0">
              <a:solidFill>
                <a:srgbClr val="242B62"/>
              </a:solidFill>
              <a:latin typeface="Calibri" panose="020F0502020204030204" pitchFamily="34" charset="0"/>
              <a:ea typeface="Lato" charset="0"/>
              <a:cs typeface="Calibri" panose="020F0502020204030204" pitchFamily="34" charset="0"/>
            </a:endParaRPr>
          </a:p>
        </p:txBody>
      </p:sp>
      <p:sp>
        <p:nvSpPr>
          <p:cNvPr id="13" name="CuadroTexto 555">
            <a:extLst>
              <a:ext uri="{FF2B5EF4-FFF2-40B4-BE49-F238E27FC236}">
                <a16:creationId xmlns:a16="http://schemas.microsoft.com/office/drawing/2014/main" id="{238ACEA4-B0E8-1E38-8661-A4461A8E29DC}"/>
              </a:ext>
            </a:extLst>
          </p:cNvPr>
          <p:cNvSpPr txBox="1"/>
          <p:nvPr/>
        </p:nvSpPr>
        <p:spPr>
          <a:xfrm>
            <a:off x="3473223" y="4126525"/>
            <a:ext cx="2285350" cy="2062103"/>
          </a:xfrm>
          <a:prstGeom prst="rect">
            <a:avLst/>
          </a:prstGeom>
          <a:noFill/>
        </p:spPr>
        <p:txBody>
          <a:bodyPr wrap="square" lIns="91440" tIns="45720" rIns="91440" bIns="45720" rtlCol="0" anchor="t">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Undersøg:</a:t>
            </a:r>
          </a:p>
          <a:p>
            <a:pPr algn="ctr"/>
            <a:r>
              <a:rPr lang="en-US" dirty="0" err="1">
                <a:solidFill>
                  <a:srgbClr val="242B62"/>
                </a:solidFill>
                <a:latin typeface="Calibri"/>
                <a:ea typeface="Lato"/>
                <a:cs typeface="Calibri"/>
              </a:rPr>
              <a:t>Hvem</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har</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skrevet</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dette</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Klik</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på</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navnet</a:t>
            </a:r>
            <a:r>
              <a:rPr lang="en-US" dirty="0">
                <a:solidFill>
                  <a:srgbClr val="242B62"/>
                </a:solidFill>
                <a:latin typeface="Calibri"/>
                <a:ea typeface="Lato"/>
                <a:cs typeface="Calibri"/>
              </a:rPr>
              <a:t>. Er det </a:t>
            </a:r>
            <a:r>
              <a:rPr lang="en-US" dirty="0" err="1">
                <a:solidFill>
                  <a:srgbClr val="242B62"/>
                </a:solidFill>
                <a:latin typeface="Calibri"/>
                <a:ea typeface="Lato"/>
                <a:cs typeface="Calibri"/>
              </a:rPr>
              <a:t>en</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rigtig</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organisation</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eller</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en</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tilfældig</a:t>
            </a:r>
            <a:r>
              <a:rPr lang="en-US" dirty="0">
                <a:solidFill>
                  <a:srgbClr val="242B62"/>
                </a:solidFill>
                <a:latin typeface="Calibri"/>
                <a:ea typeface="Lato"/>
                <a:cs typeface="Calibri"/>
              </a:rPr>
              <a:t> </a:t>
            </a:r>
          </a:p>
          <a:p>
            <a:pPr algn="ctr"/>
            <a:r>
              <a:rPr lang="en-US" dirty="0">
                <a:solidFill>
                  <a:srgbClr val="242B62"/>
                </a:solidFill>
                <a:latin typeface="Calibri"/>
                <a:ea typeface="Lato"/>
                <a:cs typeface="Calibri"/>
              </a:rPr>
              <a:t>person?</a:t>
            </a:r>
            <a:endParaRPr lang="en-US" dirty="0"/>
          </a:p>
        </p:txBody>
      </p:sp>
      <p:sp>
        <p:nvSpPr>
          <p:cNvPr id="14" name="CuadroTexto 557">
            <a:extLst>
              <a:ext uri="{FF2B5EF4-FFF2-40B4-BE49-F238E27FC236}">
                <a16:creationId xmlns:a16="http://schemas.microsoft.com/office/drawing/2014/main" id="{C9AEB7D5-3586-2ABE-2570-29135CCA8CB9}"/>
              </a:ext>
            </a:extLst>
          </p:cNvPr>
          <p:cNvSpPr txBox="1"/>
          <p:nvPr/>
        </p:nvSpPr>
        <p:spPr>
          <a:xfrm>
            <a:off x="6224574" y="4127944"/>
            <a:ext cx="2136268" cy="1815882"/>
          </a:xfrm>
          <a:prstGeom prst="rect">
            <a:avLst/>
          </a:prstGeom>
          <a:noFill/>
        </p:spPr>
        <p:txBody>
          <a:bodyPr wrap="square" lIns="91440" tIns="45720" rIns="91440" bIns="45720" rtlCol="0" anchor="t">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Find </a:t>
            </a:r>
            <a:r>
              <a:rPr lang="en-US" sz="2000" dirty="0">
                <a:solidFill>
                  <a:schemeClr val="bg1"/>
                </a:solidFill>
                <a:latin typeface="Calibri" panose="020F0502020204030204" pitchFamily="34" charset="0"/>
                <a:ea typeface="Lato" charset="0"/>
                <a:cs typeface="Calibri" panose="020F0502020204030204" pitchFamily="34" charset="0"/>
              </a:rPr>
              <a:t>– Bedre dækning:</a:t>
            </a:r>
          </a:p>
          <a:p>
            <a:pPr algn="ctr"/>
            <a:r>
              <a:rPr lang="en-US" dirty="0" err="1">
                <a:solidFill>
                  <a:srgbClr val="242B62"/>
                </a:solidFill>
                <a:latin typeface="Calibri"/>
                <a:ea typeface="Lato"/>
                <a:cs typeface="Calibri"/>
              </a:rPr>
              <a:t>Søg</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på</a:t>
            </a:r>
            <a:r>
              <a:rPr lang="en-US" dirty="0">
                <a:solidFill>
                  <a:srgbClr val="242B62"/>
                </a:solidFill>
                <a:latin typeface="Calibri"/>
                <a:ea typeface="Lato"/>
                <a:cs typeface="Calibri"/>
              </a:rPr>
              <a:t> Google - </a:t>
            </a:r>
            <a:r>
              <a:rPr lang="en-US" dirty="0" err="1">
                <a:solidFill>
                  <a:srgbClr val="242B62"/>
                </a:solidFill>
                <a:latin typeface="Calibri"/>
                <a:ea typeface="Lato"/>
                <a:cs typeface="Calibri"/>
              </a:rPr>
              <a:t>skriver</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pålidelige</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hjemmesider</a:t>
            </a:r>
            <a:r>
              <a:rPr lang="en-US" dirty="0">
                <a:solidFill>
                  <a:srgbClr val="242B62"/>
                </a:solidFill>
                <a:latin typeface="Calibri"/>
                <a:ea typeface="Lato"/>
                <a:cs typeface="Calibri"/>
              </a:rPr>
              <a:t> </a:t>
            </a:r>
            <a:r>
              <a:rPr lang="en-US" dirty="0" err="1">
                <a:solidFill>
                  <a:srgbClr val="242B62"/>
                </a:solidFill>
                <a:latin typeface="Calibri"/>
                <a:ea typeface="Lato"/>
                <a:cs typeface="Calibri"/>
              </a:rPr>
              <a:t>også</a:t>
            </a:r>
            <a:r>
              <a:rPr lang="en-US" dirty="0">
                <a:solidFill>
                  <a:srgbClr val="242B62"/>
                </a:solidFill>
                <a:latin typeface="Calibri"/>
                <a:ea typeface="Lato"/>
                <a:cs typeface="Calibri"/>
              </a:rPr>
              <a:t> om det?</a:t>
            </a:r>
          </a:p>
        </p:txBody>
      </p:sp>
      <p:sp>
        <p:nvSpPr>
          <p:cNvPr id="15" name="CuadroTexto 559">
            <a:extLst>
              <a:ext uri="{FF2B5EF4-FFF2-40B4-BE49-F238E27FC236}">
                <a16:creationId xmlns:a16="http://schemas.microsoft.com/office/drawing/2014/main" id="{2DC18B6F-4D54-5BA6-CE18-7639ECACCE80}"/>
              </a:ext>
            </a:extLst>
          </p:cNvPr>
          <p:cNvSpPr txBox="1"/>
          <p:nvPr/>
        </p:nvSpPr>
        <p:spPr>
          <a:xfrm>
            <a:off x="8852955" y="4213350"/>
            <a:ext cx="2332210" cy="1785104"/>
          </a:xfrm>
          <a:prstGeom prst="rect">
            <a:avLst/>
          </a:prstGeom>
          <a:noFill/>
        </p:spPr>
        <p:txBody>
          <a:bodyPr wrap="square" lIns="91440" tIns="45720" rIns="91440" bIns="45720" rtlCol="0" anchor="t">
            <a:spAutoFit/>
          </a:bodyPr>
          <a:lstStyle/>
          <a:p>
            <a:pPr algn="ctr"/>
            <a:r>
              <a:rPr lang="en-US" sz="2000" dirty="0" err="1">
                <a:solidFill>
                  <a:schemeClr val="bg1"/>
                </a:solidFill>
                <a:latin typeface="Calibri"/>
                <a:ea typeface="Lato"/>
                <a:cs typeface="Calibri"/>
              </a:rPr>
              <a:t>Tilbage</a:t>
            </a:r>
            <a:r>
              <a:rPr lang="en-US" sz="2000" dirty="0">
                <a:solidFill>
                  <a:schemeClr val="bg1"/>
                </a:solidFill>
                <a:latin typeface="Calibri"/>
                <a:ea typeface="Lato"/>
                <a:cs typeface="Calibri"/>
              </a:rPr>
              <a:t> </a:t>
            </a:r>
            <a:r>
              <a:rPr lang="en-US" sz="2000" dirty="0" err="1">
                <a:solidFill>
                  <a:schemeClr val="bg1"/>
                </a:solidFill>
                <a:latin typeface="Calibri"/>
                <a:ea typeface="Lato"/>
                <a:cs typeface="Calibri"/>
              </a:rPr>
              <a:t>til</a:t>
            </a:r>
            <a:r>
              <a:rPr lang="en-US" sz="2000" dirty="0">
                <a:solidFill>
                  <a:schemeClr val="bg1"/>
                </a:solidFill>
                <a:latin typeface="Calibri"/>
                <a:ea typeface="Lato"/>
                <a:cs typeface="Calibri"/>
              </a:rPr>
              <a:t> </a:t>
            </a:r>
            <a:r>
              <a:rPr lang="en-US" sz="2000" dirty="0" err="1">
                <a:solidFill>
                  <a:schemeClr val="bg1"/>
                </a:solidFill>
                <a:latin typeface="Calibri"/>
                <a:ea typeface="Lato"/>
                <a:cs typeface="Calibri"/>
              </a:rPr>
              <a:t>kilden</a:t>
            </a:r>
            <a:r>
              <a:rPr lang="en-US" sz="2000" dirty="0">
                <a:solidFill>
                  <a:schemeClr val="bg1"/>
                </a:solidFill>
                <a:latin typeface="Calibri"/>
                <a:ea typeface="Lato"/>
                <a:cs typeface="Calibri"/>
              </a:rPr>
              <a:t>:</a:t>
            </a:r>
          </a:p>
          <a:p>
            <a:pPr algn="ctr"/>
            <a:r>
              <a:rPr lang="en-US" dirty="0">
                <a:solidFill>
                  <a:schemeClr val="bg1"/>
                </a:solidFill>
                <a:latin typeface="Calibri" panose="020F0502020204030204" pitchFamily="34" charset="0"/>
                <a:ea typeface="Lato" charset="0"/>
                <a:cs typeface="Calibri" panose="020F0502020204030204" pitchFamily="34" charset="0"/>
              </a:rPr>
              <a:t>Hvis et indlæg siger "En ny undersøgelse viser...", så prøv at finde den egentlige undersøgelse.</a:t>
            </a:r>
          </a:p>
        </p:txBody>
      </p:sp>
      <p:grpSp>
        <p:nvGrpSpPr>
          <p:cNvPr id="16" name="Graphic 3">
            <a:extLst>
              <a:ext uri="{FF2B5EF4-FFF2-40B4-BE49-F238E27FC236}">
                <a16:creationId xmlns:a16="http://schemas.microsoft.com/office/drawing/2014/main" id="{066D50D8-A610-820E-5259-DC6950084A8D}"/>
              </a:ext>
            </a:extLst>
          </p:cNvPr>
          <p:cNvGrpSpPr/>
          <p:nvPr/>
        </p:nvGrpSpPr>
        <p:grpSpPr>
          <a:xfrm>
            <a:off x="4326392" y="2145960"/>
            <a:ext cx="772300" cy="871495"/>
            <a:chOff x="4643578" y="432838"/>
            <a:chExt cx="1028134" cy="1160188"/>
          </a:xfrm>
          <a:solidFill>
            <a:srgbClr val="292668"/>
          </a:solidFill>
        </p:grpSpPr>
        <p:sp>
          <p:nvSpPr>
            <p:cNvPr id="17" name="Freeform 1033">
              <a:extLst>
                <a:ext uri="{FF2B5EF4-FFF2-40B4-BE49-F238E27FC236}">
                  <a16:creationId xmlns:a16="http://schemas.microsoft.com/office/drawing/2014/main" id="{7284E05A-4CBB-367C-190A-5FF295F2413F}"/>
                </a:ext>
              </a:extLst>
            </p:cNvPr>
            <p:cNvSpPr/>
            <p:nvPr/>
          </p:nvSpPr>
          <p:spPr>
            <a:xfrm>
              <a:off x="5046765" y="465751"/>
              <a:ext cx="419643" cy="433356"/>
            </a:xfrm>
            <a:custGeom>
              <a:avLst/>
              <a:gdLst>
                <a:gd name="connsiteX0" fmla="*/ 416901 w 419643"/>
                <a:gd name="connsiteY0" fmla="*/ 257819 h 433356"/>
                <a:gd name="connsiteX1" fmla="*/ 416901 w 419643"/>
                <a:gd name="connsiteY1" fmla="*/ 433356 h 433356"/>
                <a:gd name="connsiteX2" fmla="*/ 35656 w 419643"/>
                <a:gd name="connsiteY2" fmla="*/ 433356 h 433356"/>
                <a:gd name="connsiteX3" fmla="*/ 35656 w 419643"/>
                <a:gd name="connsiteY3" fmla="*/ 301704 h 433356"/>
                <a:gd name="connsiteX4" fmla="*/ 0 w 419643"/>
                <a:gd name="connsiteY4" fmla="*/ 164566 h 433356"/>
                <a:gd name="connsiteX5" fmla="*/ 0 w 419643"/>
                <a:gd name="connsiteY5" fmla="*/ 24685 h 433356"/>
                <a:gd name="connsiteX6" fmla="*/ 24686 w 419643"/>
                <a:gd name="connsiteY6" fmla="*/ 0 h 433356"/>
                <a:gd name="connsiteX7" fmla="*/ 287991 w 419643"/>
                <a:gd name="connsiteY7" fmla="*/ 0 h 433356"/>
                <a:gd name="connsiteX8" fmla="*/ 287991 w 419643"/>
                <a:gd name="connsiteY8" fmla="*/ 71312 h 433356"/>
                <a:gd name="connsiteX9" fmla="*/ 345588 w 419643"/>
                <a:gd name="connsiteY9" fmla="*/ 128910 h 433356"/>
                <a:gd name="connsiteX10" fmla="*/ 416901 w 419643"/>
                <a:gd name="connsiteY10" fmla="*/ 128910 h 433356"/>
                <a:gd name="connsiteX11" fmla="*/ 416901 w 419643"/>
                <a:gd name="connsiteY11" fmla="*/ 178280 h 433356"/>
                <a:gd name="connsiteX12" fmla="*/ 419643 w 419643"/>
                <a:gd name="connsiteY12" fmla="*/ 189250 h 4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643" h="433356">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w="27426" cap="flat">
              <a:noFill/>
              <a:prstDash val="solid"/>
              <a:miter/>
            </a:ln>
          </p:spPr>
          <p:txBody>
            <a:bodyPr rtlCol="0" anchor="ctr"/>
            <a:lstStyle/>
            <a:p>
              <a:endParaRPr lang="en-US" dirty="0"/>
            </a:p>
          </p:txBody>
        </p:sp>
        <p:grpSp>
          <p:nvGrpSpPr>
            <p:cNvPr id="18" name="Graphic 3">
              <a:extLst>
                <a:ext uri="{FF2B5EF4-FFF2-40B4-BE49-F238E27FC236}">
                  <a16:creationId xmlns:a16="http://schemas.microsoft.com/office/drawing/2014/main" id="{97509856-E269-D342-613D-5280C9D240BC}"/>
                </a:ext>
              </a:extLst>
            </p:cNvPr>
            <p:cNvGrpSpPr/>
            <p:nvPr/>
          </p:nvGrpSpPr>
          <p:grpSpPr>
            <a:xfrm>
              <a:off x="4643578" y="432838"/>
              <a:ext cx="1028134" cy="1160188"/>
              <a:chOff x="4643578" y="432838"/>
              <a:chExt cx="1028134" cy="1160188"/>
            </a:xfrm>
            <a:grpFill/>
          </p:grpSpPr>
          <p:sp>
            <p:nvSpPr>
              <p:cNvPr id="19" name="Freeform 1035">
                <a:extLst>
                  <a:ext uri="{FF2B5EF4-FFF2-40B4-BE49-F238E27FC236}">
                    <a16:creationId xmlns:a16="http://schemas.microsoft.com/office/drawing/2014/main" id="{96A51E06-8EC5-EDA8-412C-D1F92AFE58A5}"/>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20" name="Graphic 3">
                <a:extLst>
                  <a:ext uri="{FF2B5EF4-FFF2-40B4-BE49-F238E27FC236}">
                    <a16:creationId xmlns:a16="http://schemas.microsoft.com/office/drawing/2014/main" id="{3A7C2594-FD5A-40EC-2924-F4773640EBD0}"/>
                  </a:ext>
                </a:extLst>
              </p:cNvPr>
              <p:cNvGrpSpPr/>
              <p:nvPr/>
            </p:nvGrpSpPr>
            <p:grpSpPr>
              <a:xfrm>
                <a:off x="4643578" y="432838"/>
                <a:ext cx="1028134" cy="1160188"/>
                <a:chOff x="4643578" y="432838"/>
                <a:chExt cx="1028134" cy="1160188"/>
              </a:xfrm>
              <a:grpFill/>
            </p:grpSpPr>
            <p:sp>
              <p:nvSpPr>
                <p:cNvPr id="21" name="Freeform 1037">
                  <a:extLst>
                    <a:ext uri="{FF2B5EF4-FFF2-40B4-BE49-F238E27FC236}">
                      <a16:creationId xmlns:a16="http://schemas.microsoft.com/office/drawing/2014/main" id="{C67046CB-39D1-1D8A-46FA-3345F6FE8A67}"/>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22" name="Freeform 1038">
                  <a:extLst>
                    <a:ext uri="{FF2B5EF4-FFF2-40B4-BE49-F238E27FC236}">
                      <a16:creationId xmlns:a16="http://schemas.microsoft.com/office/drawing/2014/main" id="{13B258F4-6587-2817-B9C3-BC53FA626BB3}"/>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a:p>
              </p:txBody>
            </p:sp>
          </p:grpSp>
        </p:grpSp>
      </p:grpSp>
      <p:grpSp>
        <p:nvGrpSpPr>
          <p:cNvPr id="23" name="Graphic 3">
            <a:extLst>
              <a:ext uri="{FF2B5EF4-FFF2-40B4-BE49-F238E27FC236}">
                <a16:creationId xmlns:a16="http://schemas.microsoft.com/office/drawing/2014/main" id="{3D9450C3-4DB1-D260-3D65-CD79A334503B}"/>
              </a:ext>
            </a:extLst>
          </p:cNvPr>
          <p:cNvGrpSpPr/>
          <p:nvPr/>
        </p:nvGrpSpPr>
        <p:grpSpPr>
          <a:xfrm>
            <a:off x="6843725" y="2166354"/>
            <a:ext cx="837349" cy="785687"/>
            <a:chOff x="6615628" y="2116894"/>
            <a:chExt cx="1066935" cy="1001108"/>
          </a:xfrm>
          <a:solidFill>
            <a:srgbClr val="292668"/>
          </a:solidFill>
        </p:grpSpPr>
        <p:sp>
          <p:nvSpPr>
            <p:cNvPr id="24" name="Freeform 1128">
              <a:extLst>
                <a:ext uri="{FF2B5EF4-FFF2-40B4-BE49-F238E27FC236}">
                  <a16:creationId xmlns:a16="http://schemas.microsoft.com/office/drawing/2014/main" id="{2596A9BC-8EBF-C660-BB4B-5AE39854EB4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w="27426" cap="flat">
              <a:noFill/>
              <a:prstDash val="solid"/>
              <a:miter/>
            </a:ln>
          </p:spPr>
          <p:txBody>
            <a:bodyPr rtlCol="0" anchor="ctr"/>
            <a:lstStyle/>
            <a:p>
              <a:endParaRPr lang="en-US" dirty="0"/>
            </a:p>
          </p:txBody>
        </p:sp>
        <p:grpSp>
          <p:nvGrpSpPr>
            <p:cNvPr id="25" name="Graphic 3">
              <a:extLst>
                <a:ext uri="{FF2B5EF4-FFF2-40B4-BE49-F238E27FC236}">
                  <a16:creationId xmlns:a16="http://schemas.microsoft.com/office/drawing/2014/main" id="{D3195A55-5B9C-6E07-05B4-35FAFEBBEFA9}"/>
                </a:ext>
              </a:extLst>
            </p:cNvPr>
            <p:cNvGrpSpPr/>
            <p:nvPr/>
          </p:nvGrpSpPr>
          <p:grpSpPr>
            <a:xfrm>
              <a:off x="6615628" y="2116894"/>
              <a:ext cx="1066935" cy="1001108"/>
              <a:chOff x="6615628" y="2116894"/>
              <a:chExt cx="1066935" cy="1001108"/>
            </a:xfrm>
            <a:grpFill/>
          </p:grpSpPr>
          <p:sp>
            <p:nvSpPr>
              <p:cNvPr id="26" name="Freeform 1130">
                <a:extLst>
                  <a:ext uri="{FF2B5EF4-FFF2-40B4-BE49-F238E27FC236}">
                    <a16:creationId xmlns:a16="http://schemas.microsoft.com/office/drawing/2014/main" id="{461C6749-FD37-4575-CE93-E08088018CE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27" name="Freeform 1131">
                <a:extLst>
                  <a:ext uri="{FF2B5EF4-FFF2-40B4-BE49-F238E27FC236}">
                    <a16:creationId xmlns:a16="http://schemas.microsoft.com/office/drawing/2014/main" id="{5564FB0E-B4BA-D340-C170-4866304D6689}"/>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28" name="Freeform 1132">
                <a:extLst>
                  <a:ext uri="{FF2B5EF4-FFF2-40B4-BE49-F238E27FC236}">
                    <a16:creationId xmlns:a16="http://schemas.microsoft.com/office/drawing/2014/main" id="{AAABE853-E414-78F0-38DE-93824DC4A677}"/>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29" name="Freeform 1133">
                <a:extLst>
                  <a:ext uri="{FF2B5EF4-FFF2-40B4-BE49-F238E27FC236}">
                    <a16:creationId xmlns:a16="http://schemas.microsoft.com/office/drawing/2014/main" id="{BB1E1856-DF01-B1B7-7C5A-B690F986C37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30" name="Freeform 1134">
                <a:extLst>
                  <a:ext uri="{FF2B5EF4-FFF2-40B4-BE49-F238E27FC236}">
                    <a16:creationId xmlns:a16="http://schemas.microsoft.com/office/drawing/2014/main" id="{E5A5639D-5AA5-0090-EF12-A53FE9E2E1EF}"/>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31" name="Freeform 1135">
                <a:extLst>
                  <a:ext uri="{FF2B5EF4-FFF2-40B4-BE49-F238E27FC236}">
                    <a16:creationId xmlns:a16="http://schemas.microsoft.com/office/drawing/2014/main" id="{6E5EA3F2-7FF4-CBD1-5A1B-FC63910FCDE1}"/>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32" name="Freeform 1136">
                <a:extLst>
                  <a:ext uri="{FF2B5EF4-FFF2-40B4-BE49-F238E27FC236}">
                    <a16:creationId xmlns:a16="http://schemas.microsoft.com/office/drawing/2014/main" id="{8E8BD452-1FDC-D96E-9147-9BEE28FCC94B}"/>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33" name="Freeform 1137">
                <a:extLst>
                  <a:ext uri="{FF2B5EF4-FFF2-40B4-BE49-F238E27FC236}">
                    <a16:creationId xmlns:a16="http://schemas.microsoft.com/office/drawing/2014/main" id="{388A4073-162C-076B-9D53-E5CC7720AC7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34" name="Freeform 1138">
                <a:extLst>
                  <a:ext uri="{FF2B5EF4-FFF2-40B4-BE49-F238E27FC236}">
                    <a16:creationId xmlns:a16="http://schemas.microsoft.com/office/drawing/2014/main" id="{72148F67-F83E-35AB-B36F-F1293C81B70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35" name="Freeform 1139">
                <a:extLst>
                  <a:ext uri="{FF2B5EF4-FFF2-40B4-BE49-F238E27FC236}">
                    <a16:creationId xmlns:a16="http://schemas.microsoft.com/office/drawing/2014/main" id="{B194A16A-8006-F3B5-EECC-29E69F904DA6}"/>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36" name="Freeform 1140">
                <a:extLst>
                  <a:ext uri="{FF2B5EF4-FFF2-40B4-BE49-F238E27FC236}">
                    <a16:creationId xmlns:a16="http://schemas.microsoft.com/office/drawing/2014/main" id="{4AAECC41-46FB-9D15-BF31-B5E04019AA2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37" name="Freeform 1141">
                <a:extLst>
                  <a:ext uri="{FF2B5EF4-FFF2-40B4-BE49-F238E27FC236}">
                    <a16:creationId xmlns:a16="http://schemas.microsoft.com/office/drawing/2014/main" id="{1D9EB227-113F-BB31-C806-DA563FC3D402}"/>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
        <p:nvSpPr>
          <p:cNvPr id="65" name="TextBox 64">
            <a:extLst>
              <a:ext uri="{FF2B5EF4-FFF2-40B4-BE49-F238E27FC236}">
                <a16:creationId xmlns:a16="http://schemas.microsoft.com/office/drawing/2014/main" id="{4E456FF2-46AE-733C-1033-4384AB95804E}"/>
              </a:ext>
            </a:extLst>
          </p:cNvPr>
          <p:cNvSpPr txBox="1"/>
          <p:nvPr/>
        </p:nvSpPr>
        <p:spPr>
          <a:xfrm>
            <a:off x="4440308" y="3058243"/>
            <a:ext cx="718368" cy="1200329"/>
          </a:xfrm>
          <a:prstGeom prst="rect">
            <a:avLst/>
          </a:prstGeom>
          <a:noFill/>
        </p:spPr>
        <p:txBody>
          <a:bodyPr wrap="square" lIns="91440" tIns="45720" rIns="91440" bIns="45720" rtlCol="0" anchor="t">
            <a:spAutoFit/>
          </a:bodyPr>
          <a:lstStyle/>
          <a:p>
            <a:r>
              <a:rPr lang="en-IE" sz="7200" dirty="0">
                <a:solidFill>
                  <a:schemeClr val="bg1"/>
                </a:solidFill>
                <a:ea typeface="Calibri"/>
                <a:cs typeface="Calibri"/>
              </a:rPr>
              <a:t>I</a:t>
            </a:r>
            <a:endParaRPr lang="da-DK"/>
          </a:p>
        </p:txBody>
      </p:sp>
      <p:sp>
        <p:nvSpPr>
          <p:cNvPr id="66" name="TextBox 65">
            <a:extLst>
              <a:ext uri="{FF2B5EF4-FFF2-40B4-BE49-F238E27FC236}">
                <a16:creationId xmlns:a16="http://schemas.microsoft.com/office/drawing/2014/main" id="{E35C762D-B9E9-DBC7-3500-D6C6BD08B2A4}"/>
              </a:ext>
            </a:extLst>
          </p:cNvPr>
          <p:cNvSpPr txBox="1"/>
          <p:nvPr/>
        </p:nvSpPr>
        <p:spPr>
          <a:xfrm>
            <a:off x="1659303" y="3051485"/>
            <a:ext cx="718368" cy="1200329"/>
          </a:xfrm>
          <a:prstGeom prst="rect">
            <a:avLst/>
          </a:prstGeom>
          <a:noFill/>
        </p:spPr>
        <p:txBody>
          <a:bodyPr wrap="square" rtlCol="0">
            <a:spAutoFit/>
          </a:bodyPr>
          <a:lstStyle/>
          <a:p>
            <a:r>
              <a:rPr lang="en-IE" sz="7200" dirty="0">
                <a:solidFill>
                  <a:schemeClr val="bg1"/>
                </a:solidFill>
              </a:rPr>
              <a:t>S</a:t>
            </a:r>
          </a:p>
        </p:txBody>
      </p:sp>
      <p:sp>
        <p:nvSpPr>
          <p:cNvPr id="67" name="TextBox 66">
            <a:extLst>
              <a:ext uri="{FF2B5EF4-FFF2-40B4-BE49-F238E27FC236}">
                <a16:creationId xmlns:a16="http://schemas.microsoft.com/office/drawing/2014/main" id="{225A4CF6-83DC-C710-9D39-36533C93E263}"/>
              </a:ext>
            </a:extLst>
          </p:cNvPr>
          <p:cNvSpPr txBox="1"/>
          <p:nvPr/>
        </p:nvSpPr>
        <p:spPr>
          <a:xfrm>
            <a:off x="6987704" y="3074392"/>
            <a:ext cx="718368" cy="1200329"/>
          </a:xfrm>
          <a:prstGeom prst="rect">
            <a:avLst/>
          </a:prstGeom>
          <a:noFill/>
        </p:spPr>
        <p:txBody>
          <a:bodyPr wrap="square" rtlCol="0">
            <a:spAutoFit/>
          </a:bodyPr>
          <a:lstStyle/>
          <a:p>
            <a:r>
              <a:rPr lang="en-IE" sz="7200" dirty="0">
                <a:solidFill>
                  <a:schemeClr val="bg1"/>
                </a:solidFill>
              </a:rPr>
              <a:t>F</a:t>
            </a:r>
          </a:p>
        </p:txBody>
      </p:sp>
      <p:sp>
        <p:nvSpPr>
          <p:cNvPr id="68" name="TextBox 67">
            <a:extLst>
              <a:ext uri="{FF2B5EF4-FFF2-40B4-BE49-F238E27FC236}">
                <a16:creationId xmlns:a16="http://schemas.microsoft.com/office/drawing/2014/main" id="{CF336A7B-5BB6-0FE6-1BD2-1AF6C3EE740E}"/>
              </a:ext>
            </a:extLst>
          </p:cNvPr>
          <p:cNvSpPr txBox="1"/>
          <p:nvPr/>
        </p:nvSpPr>
        <p:spPr>
          <a:xfrm>
            <a:off x="9607545" y="3105186"/>
            <a:ext cx="718368" cy="1200329"/>
          </a:xfrm>
          <a:prstGeom prst="rect">
            <a:avLst/>
          </a:prstGeom>
          <a:noFill/>
        </p:spPr>
        <p:txBody>
          <a:bodyPr wrap="square" rtlCol="0">
            <a:spAutoFit/>
          </a:bodyPr>
          <a:lstStyle/>
          <a:p>
            <a:r>
              <a:rPr lang="en-IE" sz="7200" dirty="0">
                <a:solidFill>
                  <a:schemeClr val="bg1"/>
                </a:solidFill>
              </a:rPr>
              <a:t>T</a:t>
            </a:r>
          </a:p>
        </p:txBody>
      </p:sp>
      <p:grpSp>
        <p:nvGrpSpPr>
          <p:cNvPr id="69" name="Group 68">
            <a:extLst>
              <a:ext uri="{FF2B5EF4-FFF2-40B4-BE49-F238E27FC236}">
                <a16:creationId xmlns:a16="http://schemas.microsoft.com/office/drawing/2014/main" id="{8EA81D1E-2042-59E3-54B9-80E3034260D9}"/>
              </a:ext>
            </a:extLst>
          </p:cNvPr>
          <p:cNvGrpSpPr/>
          <p:nvPr/>
        </p:nvGrpSpPr>
        <p:grpSpPr>
          <a:xfrm>
            <a:off x="1621028" y="2194468"/>
            <a:ext cx="780679" cy="793661"/>
            <a:chOff x="4769384" y="2324688"/>
            <a:chExt cx="646714" cy="655285"/>
          </a:xfrm>
        </p:grpSpPr>
        <p:sp>
          <p:nvSpPr>
            <p:cNvPr id="70" name="Freeform 14">
              <a:extLst>
                <a:ext uri="{FF2B5EF4-FFF2-40B4-BE49-F238E27FC236}">
                  <a16:creationId xmlns:a16="http://schemas.microsoft.com/office/drawing/2014/main" id="{8E4BEEDA-DCD8-5DAD-8B39-0156B9BAFE00}"/>
                </a:ext>
              </a:extLst>
            </p:cNvPr>
            <p:cNvSpPr/>
            <p:nvPr/>
          </p:nvSpPr>
          <p:spPr>
            <a:xfrm>
              <a:off x="4788405" y="2353178"/>
              <a:ext cx="627693" cy="626795"/>
            </a:xfrm>
            <a:custGeom>
              <a:avLst/>
              <a:gdLst>
                <a:gd name="connsiteX0" fmla="*/ 313847 w 627693"/>
                <a:gd name="connsiteY0" fmla="*/ 0 h 626795"/>
                <a:gd name="connsiteX1" fmla="*/ 0 w 627693"/>
                <a:gd name="connsiteY1" fmla="*/ 313398 h 626795"/>
                <a:gd name="connsiteX2" fmla="*/ 313847 w 627693"/>
                <a:gd name="connsiteY2" fmla="*/ 626796 h 626795"/>
                <a:gd name="connsiteX3" fmla="*/ 627693 w 627693"/>
                <a:gd name="connsiteY3" fmla="*/ 313398 h 626795"/>
                <a:gd name="connsiteX4" fmla="*/ 313847 w 627693"/>
                <a:gd name="connsiteY4" fmla="*/ 0 h 626795"/>
                <a:gd name="connsiteX5" fmla="*/ 67525 w 627693"/>
                <a:gd name="connsiteY5" fmla="*/ 313398 h 626795"/>
                <a:gd name="connsiteX6" fmla="*/ 312896 w 627693"/>
                <a:gd name="connsiteY6" fmla="*/ 68378 h 626795"/>
                <a:gd name="connsiteX7" fmla="*/ 462210 w 627693"/>
                <a:gd name="connsiteY7" fmla="*/ 118711 h 626795"/>
                <a:gd name="connsiteX8" fmla="*/ 117930 w 627693"/>
                <a:gd name="connsiteY8" fmla="*/ 462499 h 626795"/>
                <a:gd name="connsiteX9" fmla="*/ 67525 w 627693"/>
                <a:gd name="connsiteY9" fmla="*/ 313398 h 626795"/>
                <a:gd name="connsiteX10" fmla="*/ 313847 w 627693"/>
                <a:gd name="connsiteY10" fmla="*/ 558418 h 626795"/>
                <a:gd name="connsiteX11" fmla="*/ 166434 w 627693"/>
                <a:gd name="connsiteY11" fmla="*/ 509034 h 626795"/>
                <a:gd name="connsiteX12" fmla="*/ 510714 w 627693"/>
                <a:gd name="connsiteY12" fmla="*/ 165246 h 626795"/>
                <a:gd name="connsiteX13" fmla="*/ 560169 w 627693"/>
                <a:gd name="connsiteY13" fmla="*/ 312448 h 626795"/>
                <a:gd name="connsiteX14" fmla="*/ 314798 w 627693"/>
                <a:gd name="connsiteY14" fmla="*/ 557468 h 62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693" h="626795">
                  <a:moveTo>
                    <a:pt x="313847" y="0"/>
                  </a:moveTo>
                  <a:cubicBezTo>
                    <a:pt x="140755" y="0"/>
                    <a:pt x="0" y="140554"/>
                    <a:pt x="0" y="313398"/>
                  </a:cubicBezTo>
                  <a:cubicBezTo>
                    <a:pt x="0" y="486241"/>
                    <a:pt x="140755" y="626796"/>
                    <a:pt x="313847" y="626796"/>
                  </a:cubicBezTo>
                  <a:cubicBezTo>
                    <a:pt x="486938" y="626796"/>
                    <a:pt x="627693" y="486241"/>
                    <a:pt x="627693" y="313398"/>
                  </a:cubicBezTo>
                  <a:cubicBezTo>
                    <a:pt x="627693" y="140554"/>
                    <a:pt x="486938" y="0"/>
                    <a:pt x="313847" y="0"/>
                  </a:cubicBezTo>
                  <a:close/>
                  <a:moveTo>
                    <a:pt x="67525" y="313398"/>
                  </a:moveTo>
                  <a:cubicBezTo>
                    <a:pt x="67525" y="177592"/>
                    <a:pt x="177846" y="68378"/>
                    <a:pt x="312896" y="68378"/>
                  </a:cubicBezTo>
                  <a:cubicBezTo>
                    <a:pt x="447945" y="68378"/>
                    <a:pt x="421315" y="87372"/>
                    <a:pt x="462210" y="118711"/>
                  </a:cubicBezTo>
                  <a:lnTo>
                    <a:pt x="117930" y="462499"/>
                  </a:lnTo>
                  <a:cubicBezTo>
                    <a:pt x="85595" y="420713"/>
                    <a:pt x="67525" y="369430"/>
                    <a:pt x="67525" y="313398"/>
                  </a:cubicBezTo>
                  <a:close/>
                  <a:moveTo>
                    <a:pt x="313847" y="558418"/>
                  </a:moveTo>
                  <a:cubicBezTo>
                    <a:pt x="258686" y="558418"/>
                    <a:pt x="207329" y="540374"/>
                    <a:pt x="166434" y="509034"/>
                  </a:cubicBezTo>
                  <a:lnTo>
                    <a:pt x="510714" y="165246"/>
                  </a:lnTo>
                  <a:cubicBezTo>
                    <a:pt x="542099" y="206083"/>
                    <a:pt x="560169" y="257366"/>
                    <a:pt x="560169" y="312448"/>
                  </a:cubicBezTo>
                  <a:cubicBezTo>
                    <a:pt x="560169" y="448254"/>
                    <a:pt x="449847" y="557468"/>
                    <a:pt x="314798" y="557468"/>
                  </a:cubicBezTo>
                  <a:close/>
                </a:path>
              </a:pathLst>
            </a:custGeom>
            <a:solidFill>
              <a:srgbClr val="F26F46"/>
            </a:solidFill>
            <a:ln w="9503" cap="flat">
              <a:noFill/>
              <a:prstDash val="solid"/>
              <a:miter/>
            </a:ln>
          </p:spPr>
          <p:txBody>
            <a:bodyPr rtlCol="0" anchor="ctr"/>
            <a:lstStyle/>
            <a:p>
              <a:endParaRPr lang="en-US"/>
            </a:p>
          </p:txBody>
        </p:sp>
        <p:sp>
          <p:nvSpPr>
            <p:cNvPr id="71" name="Freeform 15">
              <a:extLst>
                <a:ext uri="{FF2B5EF4-FFF2-40B4-BE49-F238E27FC236}">
                  <a16:creationId xmlns:a16="http://schemas.microsoft.com/office/drawing/2014/main" id="{60B0BE6A-157F-3181-2E71-F0C8C705D7D4}"/>
                </a:ext>
              </a:extLst>
            </p:cNvPr>
            <p:cNvSpPr/>
            <p:nvPr/>
          </p:nvSpPr>
          <p:spPr>
            <a:xfrm>
              <a:off x="4769384" y="2324688"/>
              <a:ext cx="627693" cy="626795"/>
            </a:xfrm>
            <a:custGeom>
              <a:avLst/>
              <a:gdLst>
                <a:gd name="connsiteX0" fmla="*/ 627693 w 627693"/>
                <a:gd name="connsiteY0" fmla="*/ 313398 h 626795"/>
                <a:gd name="connsiteX1" fmla="*/ 313847 w 627693"/>
                <a:gd name="connsiteY1" fmla="*/ 626796 h 626795"/>
                <a:gd name="connsiteX2" fmla="*/ 0 w 627693"/>
                <a:gd name="connsiteY2" fmla="*/ 313398 h 626795"/>
                <a:gd name="connsiteX3" fmla="*/ 313847 w 627693"/>
                <a:gd name="connsiteY3" fmla="*/ 0 h 626795"/>
                <a:gd name="connsiteX4" fmla="*/ 627693 w 627693"/>
                <a:gd name="connsiteY4" fmla="*/ 313398 h 626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93" h="626795">
                  <a:moveTo>
                    <a:pt x="627693" y="313398"/>
                  </a:moveTo>
                  <a:cubicBezTo>
                    <a:pt x="627693" y="486483"/>
                    <a:pt x="487179" y="626796"/>
                    <a:pt x="313847" y="626796"/>
                  </a:cubicBezTo>
                  <a:cubicBezTo>
                    <a:pt x="140514" y="626796"/>
                    <a:pt x="0" y="486483"/>
                    <a:pt x="0" y="313398"/>
                  </a:cubicBezTo>
                  <a:cubicBezTo>
                    <a:pt x="0" y="140313"/>
                    <a:pt x="140514" y="0"/>
                    <a:pt x="313847" y="0"/>
                  </a:cubicBezTo>
                  <a:cubicBezTo>
                    <a:pt x="487179" y="0"/>
                    <a:pt x="627693" y="140313"/>
                    <a:pt x="627693" y="313398"/>
                  </a:cubicBezTo>
                  <a:close/>
                </a:path>
              </a:pathLst>
            </a:custGeom>
            <a:noFill/>
            <a:ln w="26609" cap="flat">
              <a:solidFill>
                <a:srgbClr val="29266A"/>
              </a:solidFill>
              <a:prstDash val="solid"/>
              <a:miter/>
            </a:ln>
          </p:spPr>
          <p:txBody>
            <a:bodyPr rtlCol="0" anchor="ctr"/>
            <a:lstStyle/>
            <a:p>
              <a:endParaRPr lang="en-US"/>
            </a:p>
          </p:txBody>
        </p:sp>
        <p:grpSp>
          <p:nvGrpSpPr>
            <p:cNvPr id="72" name="Graphic 131">
              <a:extLst>
                <a:ext uri="{FF2B5EF4-FFF2-40B4-BE49-F238E27FC236}">
                  <a16:creationId xmlns:a16="http://schemas.microsoft.com/office/drawing/2014/main" id="{D41586C6-151F-F350-4055-6A0951A5FFFB}"/>
                </a:ext>
              </a:extLst>
            </p:cNvPr>
            <p:cNvGrpSpPr/>
            <p:nvPr/>
          </p:nvGrpSpPr>
          <p:grpSpPr>
            <a:xfrm>
              <a:off x="4837860" y="2393066"/>
              <a:ext cx="489790" cy="490989"/>
              <a:chOff x="3748390" y="4252953"/>
              <a:chExt cx="489790" cy="490989"/>
            </a:xfrm>
            <a:noFill/>
          </p:grpSpPr>
          <p:sp>
            <p:nvSpPr>
              <p:cNvPr id="73" name="Freeform 17">
                <a:extLst>
                  <a:ext uri="{FF2B5EF4-FFF2-40B4-BE49-F238E27FC236}">
                    <a16:creationId xmlns:a16="http://schemas.microsoft.com/office/drawing/2014/main" id="{37A16125-F0C4-543B-A8AC-AC58B3F79833}"/>
                  </a:ext>
                </a:extLst>
              </p:cNvPr>
              <p:cNvSpPr/>
              <p:nvPr/>
            </p:nvSpPr>
            <p:spPr>
              <a:xfrm>
                <a:off x="3748390" y="4252953"/>
                <a:ext cx="394685" cy="394121"/>
              </a:xfrm>
              <a:custGeom>
                <a:avLst/>
                <a:gdLst>
                  <a:gd name="connsiteX0" fmla="*/ 394686 w 394685"/>
                  <a:gd name="connsiteY0" fmla="*/ 50334 h 394121"/>
                  <a:gd name="connsiteX1" fmla="*/ 245371 w 394685"/>
                  <a:gd name="connsiteY1" fmla="*/ 0 h 394121"/>
                  <a:gd name="connsiteX2" fmla="*/ 0 w 394685"/>
                  <a:gd name="connsiteY2" fmla="*/ 245020 h 394121"/>
                  <a:gd name="connsiteX3" fmla="*/ 50406 w 394685"/>
                  <a:gd name="connsiteY3" fmla="*/ 394121 h 394121"/>
                  <a:gd name="connsiteX4" fmla="*/ 394686 w 394685"/>
                  <a:gd name="connsiteY4" fmla="*/ 50334 h 394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85" h="394121">
                    <a:moveTo>
                      <a:pt x="394686" y="50334"/>
                    </a:moveTo>
                    <a:cubicBezTo>
                      <a:pt x="352840" y="18044"/>
                      <a:pt x="301483" y="0"/>
                      <a:pt x="245371" y="0"/>
                    </a:cubicBezTo>
                    <a:cubicBezTo>
                      <a:pt x="109371" y="0"/>
                      <a:pt x="0" y="110164"/>
                      <a:pt x="0" y="245020"/>
                    </a:cubicBezTo>
                    <a:cubicBezTo>
                      <a:pt x="0" y="379876"/>
                      <a:pt x="19021" y="353285"/>
                      <a:pt x="50406" y="394121"/>
                    </a:cubicBezTo>
                    <a:lnTo>
                      <a:pt x="394686" y="50334"/>
                    </a:lnTo>
                    <a:close/>
                  </a:path>
                </a:pathLst>
              </a:custGeom>
              <a:grpFill/>
              <a:ln w="26609" cap="flat">
                <a:solidFill>
                  <a:srgbClr val="29266A"/>
                </a:solidFill>
                <a:prstDash val="solid"/>
                <a:miter/>
              </a:ln>
            </p:spPr>
            <p:txBody>
              <a:bodyPr rtlCol="0" anchor="ctr"/>
              <a:lstStyle/>
              <a:p>
                <a:endParaRPr lang="en-US"/>
              </a:p>
            </p:txBody>
          </p:sp>
          <p:sp>
            <p:nvSpPr>
              <p:cNvPr id="74" name="Freeform 18">
                <a:extLst>
                  <a:ext uri="{FF2B5EF4-FFF2-40B4-BE49-F238E27FC236}">
                    <a16:creationId xmlns:a16="http://schemas.microsoft.com/office/drawing/2014/main" id="{A90DC428-6599-189D-D1C3-2825BAEF51F1}"/>
                  </a:ext>
                </a:extLst>
              </p:cNvPr>
              <p:cNvSpPr/>
              <p:nvPr/>
            </p:nvSpPr>
            <p:spPr>
              <a:xfrm>
                <a:off x="3845397" y="4350771"/>
                <a:ext cx="392783" cy="393171"/>
              </a:xfrm>
              <a:custGeom>
                <a:avLst/>
                <a:gdLst>
                  <a:gd name="connsiteX0" fmla="*/ 344280 w 392783"/>
                  <a:gd name="connsiteY0" fmla="*/ 0 h 393171"/>
                  <a:gd name="connsiteX1" fmla="*/ 0 w 392783"/>
                  <a:gd name="connsiteY1" fmla="*/ 343788 h 393171"/>
                  <a:gd name="connsiteX2" fmla="*/ 147413 w 392783"/>
                  <a:gd name="connsiteY2" fmla="*/ 393172 h 393171"/>
                  <a:gd name="connsiteX3" fmla="*/ 392784 w 392783"/>
                  <a:gd name="connsiteY3" fmla="*/ 148152 h 393171"/>
                  <a:gd name="connsiteX4" fmla="*/ 343329 w 392783"/>
                  <a:gd name="connsiteY4" fmla="*/ 950 h 39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83" h="393171">
                    <a:moveTo>
                      <a:pt x="344280" y="0"/>
                    </a:moveTo>
                    <a:lnTo>
                      <a:pt x="0" y="343788"/>
                    </a:lnTo>
                    <a:cubicBezTo>
                      <a:pt x="40895" y="375128"/>
                      <a:pt x="92252" y="393172"/>
                      <a:pt x="147413" y="393172"/>
                    </a:cubicBezTo>
                    <a:cubicBezTo>
                      <a:pt x="283413" y="393172"/>
                      <a:pt x="392784" y="283008"/>
                      <a:pt x="392784" y="148152"/>
                    </a:cubicBezTo>
                    <a:cubicBezTo>
                      <a:pt x="392784" y="13296"/>
                      <a:pt x="374714" y="41786"/>
                      <a:pt x="343329" y="950"/>
                    </a:cubicBezTo>
                    <a:close/>
                  </a:path>
                </a:pathLst>
              </a:custGeom>
              <a:grpFill/>
              <a:ln w="26609" cap="flat">
                <a:solidFill>
                  <a:srgbClr val="29266A"/>
                </a:solidFill>
                <a:prstDash val="solid"/>
                <a:miter/>
              </a:ln>
            </p:spPr>
            <p:txBody>
              <a:bodyPr rtlCol="0" anchor="ctr"/>
              <a:lstStyle/>
              <a:p>
                <a:endParaRPr lang="en-US"/>
              </a:p>
            </p:txBody>
          </p:sp>
        </p:grpSp>
      </p:grpSp>
      <p:grpSp>
        <p:nvGrpSpPr>
          <p:cNvPr id="43" name="Graphic 303">
            <a:extLst>
              <a:ext uri="{FF2B5EF4-FFF2-40B4-BE49-F238E27FC236}">
                <a16:creationId xmlns:a16="http://schemas.microsoft.com/office/drawing/2014/main" id="{849F2602-4C76-EF58-0B55-37FA83EDD87F}"/>
              </a:ext>
            </a:extLst>
          </p:cNvPr>
          <p:cNvGrpSpPr/>
          <p:nvPr/>
        </p:nvGrpSpPr>
        <p:grpSpPr>
          <a:xfrm>
            <a:off x="9582348" y="2111788"/>
            <a:ext cx="917712" cy="952937"/>
            <a:chOff x="8279657" y="2078112"/>
            <a:chExt cx="1220032" cy="1242297"/>
          </a:xfrm>
          <a:solidFill>
            <a:srgbClr val="242B62"/>
          </a:solidFill>
        </p:grpSpPr>
        <p:sp>
          <p:nvSpPr>
            <p:cNvPr id="44" name="Freeform 309">
              <a:extLst>
                <a:ext uri="{FF2B5EF4-FFF2-40B4-BE49-F238E27FC236}">
                  <a16:creationId xmlns:a16="http://schemas.microsoft.com/office/drawing/2014/main" id="{6A14063A-2971-4928-994E-3607C436D479}"/>
                </a:ext>
              </a:extLst>
            </p:cNvPr>
            <p:cNvSpPr/>
            <p:nvPr/>
          </p:nvSpPr>
          <p:spPr>
            <a:xfrm>
              <a:off x="8279657" y="2078112"/>
              <a:ext cx="1220032" cy="1242297"/>
            </a:xfrm>
            <a:custGeom>
              <a:avLst/>
              <a:gdLst>
                <a:gd name="connsiteX0" fmla="*/ 157514 w 1220032"/>
                <a:gd name="connsiteY0" fmla="*/ 178265 h 1242297"/>
                <a:gd name="connsiteX1" fmla="*/ 157514 w 1220032"/>
                <a:gd name="connsiteY1" fmla="*/ 136137 h 1242297"/>
                <a:gd name="connsiteX2" fmla="*/ 202661 w 1220032"/>
                <a:gd name="connsiteY2" fmla="*/ 90666 h 1242297"/>
                <a:gd name="connsiteX3" fmla="*/ 266536 w 1220032"/>
                <a:gd name="connsiteY3" fmla="*/ 91000 h 1242297"/>
                <a:gd name="connsiteX4" fmla="*/ 280917 w 1220032"/>
                <a:gd name="connsiteY4" fmla="*/ 80301 h 1242297"/>
                <a:gd name="connsiteX5" fmla="*/ 369205 w 1220032"/>
                <a:gd name="connsiteY5" fmla="*/ 1729 h 1242297"/>
                <a:gd name="connsiteX6" fmla="*/ 474548 w 1220032"/>
                <a:gd name="connsiteY6" fmla="*/ 44526 h 1242297"/>
                <a:gd name="connsiteX7" fmla="*/ 491270 w 1220032"/>
                <a:gd name="connsiteY7" fmla="*/ 80301 h 1242297"/>
                <a:gd name="connsiteX8" fmla="*/ 503309 w 1220032"/>
                <a:gd name="connsiteY8" fmla="*/ 89328 h 1242297"/>
                <a:gd name="connsiteX9" fmla="*/ 568522 w 1220032"/>
                <a:gd name="connsiteY9" fmla="*/ 89328 h 1242297"/>
                <a:gd name="connsiteX10" fmla="*/ 614338 w 1220032"/>
                <a:gd name="connsiteY10" fmla="*/ 135134 h 1242297"/>
                <a:gd name="connsiteX11" fmla="*/ 614338 w 1220032"/>
                <a:gd name="connsiteY11" fmla="*/ 178265 h 1242297"/>
                <a:gd name="connsiteX12" fmla="*/ 628049 w 1220032"/>
                <a:gd name="connsiteY12" fmla="*/ 178265 h 1242297"/>
                <a:gd name="connsiteX13" fmla="*/ 745767 w 1220032"/>
                <a:gd name="connsiteY13" fmla="*/ 178265 h 1242297"/>
                <a:gd name="connsiteX14" fmla="*/ 771183 w 1220032"/>
                <a:gd name="connsiteY14" fmla="*/ 203341 h 1242297"/>
                <a:gd name="connsiteX15" fmla="*/ 770849 w 1220032"/>
                <a:gd name="connsiteY15" fmla="*/ 377201 h 1242297"/>
                <a:gd name="connsiteX16" fmla="*/ 784560 w 1220032"/>
                <a:gd name="connsiteY16" fmla="*/ 396259 h 1242297"/>
                <a:gd name="connsiteX17" fmla="*/ 1009293 w 1220032"/>
                <a:gd name="connsiteY17" fmla="*/ 745317 h 1242297"/>
                <a:gd name="connsiteX18" fmla="*/ 933379 w 1220032"/>
                <a:gd name="connsiteY18" fmla="*/ 920515 h 1242297"/>
                <a:gd name="connsiteX19" fmla="*/ 929700 w 1220032"/>
                <a:gd name="connsiteY19" fmla="*/ 925530 h 1242297"/>
                <a:gd name="connsiteX20" fmla="*/ 964815 w 1220032"/>
                <a:gd name="connsiteY20" fmla="*/ 958965 h 1242297"/>
                <a:gd name="connsiteX21" fmla="*/ 979864 w 1220032"/>
                <a:gd name="connsiteY21" fmla="*/ 940910 h 1242297"/>
                <a:gd name="connsiteX22" fmla="*/ 1006952 w 1220032"/>
                <a:gd name="connsiteY22" fmla="*/ 937567 h 1242297"/>
                <a:gd name="connsiteX23" fmla="*/ 1175502 w 1220032"/>
                <a:gd name="connsiteY23" fmla="*/ 1074315 h 1242297"/>
                <a:gd name="connsiteX24" fmla="*/ 1213627 w 1220032"/>
                <a:gd name="connsiteY24" fmla="*/ 1130819 h 1242297"/>
                <a:gd name="connsiteX25" fmla="*/ 1210282 w 1220032"/>
                <a:gd name="connsiteY25" fmla="*/ 1186655 h 1242297"/>
                <a:gd name="connsiteX26" fmla="*/ 1163797 w 1220032"/>
                <a:gd name="connsiteY26" fmla="*/ 1232795 h 1242297"/>
                <a:gd name="connsiteX27" fmla="*/ 1109955 w 1220032"/>
                <a:gd name="connsiteY27" fmla="*/ 1236139 h 1242297"/>
                <a:gd name="connsiteX28" fmla="*/ 1050428 w 1220032"/>
                <a:gd name="connsiteY28" fmla="*/ 1195683 h 1242297"/>
                <a:gd name="connsiteX29" fmla="*/ 916323 w 1220032"/>
                <a:gd name="connsiteY29" fmla="*/ 1029847 h 1242297"/>
                <a:gd name="connsiteX30" fmla="*/ 919668 w 1220032"/>
                <a:gd name="connsiteY30" fmla="*/ 1000758 h 1242297"/>
                <a:gd name="connsiteX31" fmla="*/ 935720 w 1220032"/>
                <a:gd name="connsiteY31" fmla="*/ 986047 h 1242297"/>
                <a:gd name="connsiteX32" fmla="*/ 903950 w 1220032"/>
                <a:gd name="connsiteY32" fmla="*/ 955287 h 1242297"/>
                <a:gd name="connsiteX33" fmla="*/ 815996 w 1220032"/>
                <a:gd name="connsiteY33" fmla="*/ 1006777 h 1242297"/>
                <a:gd name="connsiteX34" fmla="*/ 784560 w 1220032"/>
                <a:gd name="connsiteY34" fmla="*/ 1018479 h 1242297"/>
                <a:gd name="connsiteX35" fmla="*/ 772855 w 1220032"/>
                <a:gd name="connsiteY35" fmla="*/ 1034193 h 1242297"/>
                <a:gd name="connsiteX36" fmla="*/ 773190 w 1220032"/>
                <a:gd name="connsiteY36" fmla="*/ 1195683 h 1242297"/>
                <a:gd name="connsiteX37" fmla="*/ 746770 w 1220032"/>
                <a:gd name="connsiteY37" fmla="*/ 1222430 h 1242297"/>
                <a:gd name="connsiteX38" fmla="*/ 27088 w 1220032"/>
                <a:gd name="connsiteY38" fmla="*/ 1222430 h 1242297"/>
                <a:gd name="connsiteX39" fmla="*/ 0 w 1220032"/>
                <a:gd name="connsiteY39" fmla="*/ 1195014 h 1242297"/>
                <a:gd name="connsiteX40" fmla="*/ 0 w 1220032"/>
                <a:gd name="connsiteY40" fmla="*/ 205347 h 1242297"/>
                <a:gd name="connsiteX41" fmla="*/ 27423 w 1220032"/>
                <a:gd name="connsiteY41" fmla="*/ 177930 h 1242297"/>
                <a:gd name="connsiteX42" fmla="*/ 142465 w 1220032"/>
                <a:gd name="connsiteY42" fmla="*/ 177930 h 1242297"/>
                <a:gd name="connsiteX43" fmla="*/ 157514 w 1220032"/>
                <a:gd name="connsiteY43" fmla="*/ 178265 h 1242297"/>
                <a:gd name="connsiteX44" fmla="*/ 39797 w 1220032"/>
                <a:gd name="connsiteY44" fmla="*/ 1183646 h 1242297"/>
                <a:gd name="connsiteX45" fmla="*/ 735400 w 1220032"/>
                <a:gd name="connsiteY45" fmla="*/ 1183646 h 1242297"/>
                <a:gd name="connsiteX46" fmla="*/ 735400 w 1220032"/>
                <a:gd name="connsiteY46" fmla="*/ 1033190 h 1242297"/>
                <a:gd name="connsiteX47" fmla="*/ 642095 w 1220032"/>
                <a:gd name="connsiteY47" fmla="*/ 1032521 h 1242297"/>
                <a:gd name="connsiteX48" fmla="*/ 443447 w 1220032"/>
                <a:gd name="connsiteY48" fmla="*/ 928874 h 1242297"/>
                <a:gd name="connsiteX49" fmla="*/ 433414 w 1220032"/>
                <a:gd name="connsiteY49" fmla="*/ 924193 h 1242297"/>
                <a:gd name="connsiteX50" fmla="*/ 362516 w 1220032"/>
                <a:gd name="connsiteY50" fmla="*/ 952947 h 1242297"/>
                <a:gd name="connsiteX51" fmla="*/ 302989 w 1220032"/>
                <a:gd name="connsiteY51" fmla="*/ 1045561 h 1242297"/>
                <a:gd name="connsiteX52" fmla="*/ 209684 w 1220032"/>
                <a:gd name="connsiteY52" fmla="*/ 1004436 h 1242297"/>
                <a:gd name="connsiteX53" fmla="*/ 246471 w 1220032"/>
                <a:gd name="connsiteY53" fmla="*/ 891761 h 1242297"/>
                <a:gd name="connsiteX54" fmla="*/ 173232 w 1220032"/>
                <a:gd name="connsiteY54" fmla="*/ 551062 h 1242297"/>
                <a:gd name="connsiteX55" fmla="*/ 161193 w 1220032"/>
                <a:gd name="connsiteY55" fmla="*/ 540362 h 1242297"/>
                <a:gd name="connsiteX56" fmla="*/ 95645 w 1220032"/>
                <a:gd name="connsiteY56" fmla="*/ 441730 h 1242297"/>
                <a:gd name="connsiteX57" fmla="*/ 170891 w 1220032"/>
                <a:gd name="connsiteY57" fmla="*/ 378539 h 1242297"/>
                <a:gd name="connsiteX58" fmla="*/ 252491 w 1220032"/>
                <a:gd name="connsiteY58" fmla="*/ 434709 h 1242297"/>
                <a:gd name="connsiteX59" fmla="*/ 219717 w 1220032"/>
                <a:gd name="connsiteY59" fmla="*/ 527657 h 1242297"/>
                <a:gd name="connsiteX60" fmla="*/ 212360 w 1220032"/>
                <a:gd name="connsiteY60" fmla="*/ 545712 h 1242297"/>
                <a:gd name="connsiteX61" fmla="*/ 227409 w 1220032"/>
                <a:gd name="connsiteY61" fmla="*/ 617931 h 1242297"/>
                <a:gd name="connsiteX62" fmla="*/ 280582 w 1220032"/>
                <a:gd name="connsiteY62" fmla="*/ 876047 h 1242297"/>
                <a:gd name="connsiteX63" fmla="*/ 288943 w 1220032"/>
                <a:gd name="connsiteY63" fmla="*/ 885743 h 1242297"/>
                <a:gd name="connsiteX64" fmla="*/ 340779 w 1220032"/>
                <a:gd name="connsiteY64" fmla="*/ 913494 h 1242297"/>
                <a:gd name="connsiteX65" fmla="*/ 350477 w 1220032"/>
                <a:gd name="connsiteY65" fmla="*/ 915500 h 1242297"/>
                <a:gd name="connsiteX66" fmla="*/ 409001 w 1220032"/>
                <a:gd name="connsiteY66" fmla="*/ 891427 h 1242297"/>
                <a:gd name="connsiteX67" fmla="*/ 406995 w 1220032"/>
                <a:gd name="connsiteY67" fmla="*/ 530332 h 1242297"/>
                <a:gd name="connsiteX68" fmla="*/ 734062 w 1220032"/>
                <a:gd name="connsiteY68" fmla="*/ 379207 h 1242297"/>
                <a:gd name="connsiteX69" fmla="*/ 734062 w 1220032"/>
                <a:gd name="connsiteY69" fmla="*/ 215377 h 1242297"/>
                <a:gd name="connsiteX70" fmla="*/ 623033 w 1220032"/>
                <a:gd name="connsiteY70" fmla="*/ 215377 h 1242297"/>
                <a:gd name="connsiteX71" fmla="*/ 616010 w 1220032"/>
                <a:gd name="connsiteY71" fmla="*/ 216380 h 1242297"/>
                <a:gd name="connsiteX72" fmla="*/ 616010 w 1220032"/>
                <a:gd name="connsiteY72" fmla="*/ 256502 h 1242297"/>
                <a:gd name="connsiteX73" fmla="*/ 569525 w 1220032"/>
                <a:gd name="connsiteY73" fmla="*/ 302642 h 1242297"/>
                <a:gd name="connsiteX74" fmla="*/ 203999 w 1220032"/>
                <a:gd name="connsiteY74" fmla="*/ 302642 h 1242297"/>
                <a:gd name="connsiteX75" fmla="*/ 157848 w 1220032"/>
                <a:gd name="connsiteY75" fmla="*/ 255833 h 1242297"/>
                <a:gd name="connsiteX76" fmla="*/ 157848 w 1220032"/>
                <a:gd name="connsiteY76" fmla="*/ 216046 h 1242297"/>
                <a:gd name="connsiteX77" fmla="*/ 40131 w 1220032"/>
                <a:gd name="connsiteY77" fmla="*/ 216046 h 1242297"/>
                <a:gd name="connsiteX78" fmla="*/ 39797 w 1220032"/>
                <a:gd name="connsiteY78" fmla="*/ 1183646 h 1242297"/>
                <a:gd name="connsiteX79" fmla="*/ 474214 w 1220032"/>
                <a:gd name="connsiteY79" fmla="*/ 906807 h 1242297"/>
                <a:gd name="connsiteX80" fmla="*/ 868166 w 1220032"/>
                <a:gd name="connsiteY80" fmla="*/ 932217 h 1242297"/>
                <a:gd name="connsiteX81" fmla="*/ 903281 w 1220032"/>
                <a:gd name="connsiteY81" fmla="*/ 514283 h 1242297"/>
                <a:gd name="connsiteX82" fmla="*/ 492942 w 1220032"/>
                <a:gd name="connsiteY82" fmla="*/ 489207 h 1242297"/>
                <a:gd name="connsiteX83" fmla="*/ 449801 w 1220032"/>
                <a:gd name="connsiteY83" fmla="*/ 875378 h 1242297"/>
                <a:gd name="connsiteX84" fmla="*/ 539427 w 1220032"/>
                <a:gd name="connsiteY84" fmla="*/ 837263 h 1242297"/>
                <a:gd name="connsiteX85" fmla="*/ 641761 w 1220032"/>
                <a:gd name="connsiteY85" fmla="*/ 744983 h 1242297"/>
                <a:gd name="connsiteX86" fmla="*/ 652128 w 1220032"/>
                <a:gd name="connsiteY86" fmla="*/ 742642 h 1242297"/>
                <a:gd name="connsiteX87" fmla="*/ 714665 w 1220032"/>
                <a:gd name="connsiteY87" fmla="*/ 651031 h 1242297"/>
                <a:gd name="connsiteX88" fmla="*/ 708311 w 1220032"/>
                <a:gd name="connsiteY88" fmla="*/ 642338 h 1242297"/>
                <a:gd name="connsiteX89" fmla="*/ 715669 w 1220032"/>
                <a:gd name="connsiteY89" fmla="*/ 541031 h 1242297"/>
                <a:gd name="connsiteX90" fmla="*/ 815327 w 1220032"/>
                <a:gd name="connsiteY90" fmla="*/ 525651 h 1242297"/>
                <a:gd name="connsiteX91" fmla="*/ 853451 w 1220032"/>
                <a:gd name="connsiteY91" fmla="*/ 618934 h 1242297"/>
                <a:gd name="connsiteX92" fmla="*/ 770180 w 1220032"/>
                <a:gd name="connsiteY92" fmla="*/ 676442 h 1242297"/>
                <a:gd name="connsiteX93" fmla="*/ 728377 w 1220032"/>
                <a:gd name="connsiteY93" fmla="*/ 698174 h 1242297"/>
                <a:gd name="connsiteX94" fmla="*/ 725701 w 1220032"/>
                <a:gd name="connsiteY94" fmla="*/ 702186 h 1242297"/>
                <a:gd name="connsiteX95" fmla="*/ 680554 w 1220032"/>
                <a:gd name="connsiteY95" fmla="*/ 768721 h 1242297"/>
                <a:gd name="connsiteX96" fmla="*/ 673865 w 1220032"/>
                <a:gd name="connsiteY96" fmla="*/ 884406 h 1242297"/>
                <a:gd name="connsiteX97" fmla="*/ 555145 w 1220032"/>
                <a:gd name="connsiteY97" fmla="*/ 872369 h 1242297"/>
                <a:gd name="connsiteX98" fmla="*/ 474214 w 1220032"/>
                <a:gd name="connsiteY98" fmla="*/ 906807 h 1242297"/>
                <a:gd name="connsiteX99" fmla="*/ 576882 w 1220032"/>
                <a:gd name="connsiteY99" fmla="*/ 132125 h 1242297"/>
                <a:gd name="connsiteX100" fmla="*/ 562168 w 1220032"/>
                <a:gd name="connsiteY100" fmla="*/ 131122 h 1242297"/>
                <a:gd name="connsiteX101" fmla="*/ 481906 w 1220032"/>
                <a:gd name="connsiteY101" fmla="*/ 129784 h 1242297"/>
                <a:gd name="connsiteX102" fmla="*/ 458496 w 1220032"/>
                <a:gd name="connsiteY102" fmla="*/ 108386 h 1242297"/>
                <a:gd name="connsiteX103" fmla="*/ 456155 w 1220032"/>
                <a:gd name="connsiteY103" fmla="*/ 92337 h 1242297"/>
                <a:gd name="connsiteX104" fmla="*/ 382582 w 1220032"/>
                <a:gd name="connsiteY104" fmla="*/ 38508 h 1242297"/>
                <a:gd name="connsiteX105" fmla="*/ 315028 w 1220032"/>
                <a:gd name="connsiteY105" fmla="*/ 106046 h 1242297"/>
                <a:gd name="connsiteX106" fmla="*/ 289277 w 1220032"/>
                <a:gd name="connsiteY106" fmla="*/ 129784 h 1242297"/>
                <a:gd name="connsiteX107" fmla="*/ 224064 w 1220032"/>
                <a:gd name="connsiteY107" fmla="*/ 129784 h 1242297"/>
                <a:gd name="connsiteX108" fmla="*/ 197979 w 1220032"/>
                <a:gd name="connsiteY108" fmla="*/ 129784 h 1242297"/>
                <a:gd name="connsiteX109" fmla="*/ 197979 w 1220032"/>
                <a:gd name="connsiteY109" fmla="*/ 261851 h 1242297"/>
                <a:gd name="connsiteX110" fmla="*/ 576548 w 1220032"/>
                <a:gd name="connsiteY110" fmla="*/ 261851 h 1242297"/>
                <a:gd name="connsiteX111" fmla="*/ 576882 w 1220032"/>
                <a:gd name="connsiteY111" fmla="*/ 132125 h 1242297"/>
                <a:gd name="connsiteX112" fmla="*/ 956454 w 1220032"/>
                <a:gd name="connsiteY112" fmla="*/ 1021153 h 1242297"/>
                <a:gd name="connsiteX113" fmla="*/ 973844 w 1220032"/>
                <a:gd name="connsiteY113" fmla="*/ 1046564 h 1242297"/>
                <a:gd name="connsiteX114" fmla="*/ 1093903 w 1220032"/>
                <a:gd name="connsiteY114" fmla="*/ 1183312 h 1242297"/>
                <a:gd name="connsiteX115" fmla="*/ 1174165 w 1220032"/>
                <a:gd name="connsiteY115" fmla="*/ 1172613 h 1242297"/>
                <a:gd name="connsiteX116" fmla="*/ 1176506 w 1220032"/>
                <a:gd name="connsiteY116" fmla="*/ 1140181 h 1242297"/>
                <a:gd name="connsiteX117" fmla="*/ 1151758 w 1220032"/>
                <a:gd name="connsiteY117" fmla="*/ 1106078 h 1242297"/>
                <a:gd name="connsiteX118" fmla="*/ 1048087 w 1220032"/>
                <a:gd name="connsiteY118" fmla="*/ 1014132 h 1242297"/>
                <a:gd name="connsiteX119" fmla="*/ 998926 w 1220032"/>
                <a:gd name="connsiteY119" fmla="*/ 978023 h 1242297"/>
                <a:gd name="connsiteX120" fmla="*/ 963477 w 1220032"/>
                <a:gd name="connsiteY120" fmla="*/ 1013798 h 1242297"/>
                <a:gd name="connsiteX121" fmla="*/ 956454 w 1220032"/>
                <a:gd name="connsiteY121" fmla="*/ 1021153 h 1242297"/>
                <a:gd name="connsiteX122" fmla="*/ 577551 w 1220032"/>
                <a:gd name="connsiteY122" fmla="*/ 822217 h 1242297"/>
                <a:gd name="connsiteX123" fmla="*/ 619354 w 1220032"/>
                <a:gd name="connsiteY123" fmla="*/ 865682 h 1242297"/>
                <a:gd name="connsiteX124" fmla="*/ 662830 w 1220032"/>
                <a:gd name="connsiteY124" fmla="*/ 823220 h 1242297"/>
                <a:gd name="connsiteX125" fmla="*/ 620023 w 1220032"/>
                <a:gd name="connsiteY125" fmla="*/ 780424 h 1242297"/>
                <a:gd name="connsiteX126" fmla="*/ 577551 w 1220032"/>
                <a:gd name="connsiteY126" fmla="*/ 822217 h 1242297"/>
                <a:gd name="connsiteX127" fmla="*/ 775865 w 1220032"/>
                <a:gd name="connsiteY127" fmla="*/ 553402 h 1242297"/>
                <a:gd name="connsiteX128" fmla="*/ 733059 w 1220032"/>
                <a:gd name="connsiteY128" fmla="*/ 594861 h 1242297"/>
                <a:gd name="connsiteX129" fmla="*/ 775196 w 1220032"/>
                <a:gd name="connsiteY129" fmla="*/ 638660 h 1242297"/>
                <a:gd name="connsiteX130" fmla="*/ 818337 w 1220032"/>
                <a:gd name="connsiteY130" fmla="*/ 595530 h 1242297"/>
                <a:gd name="connsiteX131" fmla="*/ 775865 w 1220032"/>
                <a:gd name="connsiteY131" fmla="*/ 553402 h 1242297"/>
                <a:gd name="connsiteX132" fmla="*/ 136780 w 1220032"/>
                <a:gd name="connsiteY132" fmla="*/ 460119 h 1242297"/>
                <a:gd name="connsiteX133" fmla="*/ 181258 w 1220032"/>
                <a:gd name="connsiteY133" fmla="*/ 502916 h 1242297"/>
                <a:gd name="connsiteX134" fmla="*/ 222058 w 1220032"/>
                <a:gd name="connsiteY134" fmla="*/ 458447 h 1242297"/>
                <a:gd name="connsiteX135" fmla="*/ 179920 w 1220032"/>
                <a:gd name="connsiteY135" fmla="*/ 417323 h 1242297"/>
                <a:gd name="connsiteX136" fmla="*/ 136780 w 1220032"/>
                <a:gd name="connsiteY136" fmla="*/ 460119 h 1242297"/>
                <a:gd name="connsiteX137" fmla="*/ 279913 w 1220032"/>
                <a:gd name="connsiteY137" fmla="*/ 1007111 h 1242297"/>
                <a:gd name="connsiteX138" fmla="*/ 322720 w 1220032"/>
                <a:gd name="connsiteY138" fmla="*/ 965652 h 1242297"/>
                <a:gd name="connsiteX139" fmla="*/ 280248 w 1220032"/>
                <a:gd name="connsiteY139" fmla="*/ 923859 h 1242297"/>
                <a:gd name="connsiteX140" fmla="*/ 237441 w 1220032"/>
                <a:gd name="connsiteY140" fmla="*/ 963980 h 1242297"/>
                <a:gd name="connsiteX141" fmla="*/ 279913 w 1220032"/>
                <a:gd name="connsiteY141" fmla="*/ 1007111 h 124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20032" h="1242297">
                  <a:moveTo>
                    <a:pt x="157514" y="178265"/>
                  </a:moveTo>
                  <a:cubicBezTo>
                    <a:pt x="157514" y="163553"/>
                    <a:pt x="157514" y="149845"/>
                    <a:pt x="157514" y="136137"/>
                  </a:cubicBezTo>
                  <a:cubicBezTo>
                    <a:pt x="157848" y="107717"/>
                    <a:pt x="174570" y="91000"/>
                    <a:pt x="202661" y="90666"/>
                  </a:cubicBezTo>
                  <a:cubicBezTo>
                    <a:pt x="224064" y="90331"/>
                    <a:pt x="245133" y="90331"/>
                    <a:pt x="266536" y="91000"/>
                  </a:cubicBezTo>
                  <a:cubicBezTo>
                    <a:pt x="275231" y="91334"/>
                    <a:pt x="278241" y="88660"/>
                    <a:pt x="280917" y="80301"/>
                  </a:cubicBezTo>
                  <a:cubicBezTo>
                    <a:pt x="294294" y="36501"/>
                    <a:pt x="324057" y="9085"/>
                    <a:pt x="369205" y="1729"/>
                  </a:cubicBezTo>
                  <a:cubicBezTo>
                    <a:pt x="412011" y="-5292"/>
                    <a:pt x="448463" y="9085"/>
                    <a:pt x="474548" y="44526"/>
                  </a:cubicBezTo>
                  <a:cubicBezTo>
                    <a:pt x="482240" y="54891"/>
                    <a:pt x="487257" y="67930"/>
                    <a:pt x="491270" y="80301"/>
                  </a:cubicBezTo>
                  <a:cubicBezTo>
                    <a:pt x="493611" y="87322"/>
                    <a:pt x="496286" y="89328"/>
                    <a:pt x="503309" y="89328"/>
                  </a:cubicBezTo>
                  <a:cubicBezTo>
                    <a:pt x="525047" y="88994"/>
                    <a:pt x="546784" y="88994"/>
                    <a:pt x="568522" y="89328"/>
                  </a:cubicBezTo>
                  <a:cubicBezTo>
                    <a:pt x="597951" y="89663"/>
                    <a:pt x="614004" y="105711"/>
                    <a:pt x="614338" y="135134"/>
                  </a:cubicBezTo>
                  <a:cubicBezTo>
                    <a:pt x="614338" y="148842"/>
                    <a:pt x="614338" y="162550"/>
                    <a:pt x="614338" y="178265"/>
                  </a:cubicBezTo>
                  <a:cubicBezTo>
                    <a:pt x="619354" y="178265"/>
                    <a:pt x="623702" y="178265"/>
                    <a:pt x="628049" y="178265"/>
                  </a:cubicBezTo>
                  <a:cubicBezTo>
                    <a:pt x="667177" y="178265"/>
                    <a:pt x="706639" y="178265"/>
                    <a:pt x="745767" y="178265"/>
                  </a:cubicBezTo>
                  <a:cubicBezTo>
                    <a:pt x="765498" y="178265"/>
                    <a:pt x="771183" y="183949"/>
                    <a:pt x="771183" y="203341"/>
                  </a:cubicBezTo>
                  <a:cubicBezTo>
                    <a:pt x="771183" y="261183"/>
                    <a:pt x="771517" y="319359"/>
                    <a:pt x="770849" y="377201"/>
                  </a:cubicBezTo>
                  <a:cubicBezTo>
                    <a:pt x="770849" y="388235"/>
                    <a:pt x="773524" y="392915"/>
                    <a:pt x="784560" y="396259"/>
                  </a:cubicBezTo>
                  <a:cubicBezTo>
                    <a:pt x="930369" y="439390"/>
                    <a:pt x="1029693" y="595195"/>
                    <a:pt x="1009293" y="745317"/>
                  </a:cubicBezTo>
                  <a:cubicBezTo>
                    <a:pt x="1000264" y="811184"/>
                    <a:pt x="975851" y="869694"/>
                    <a:pt x="933379" y="920515"/>
                  </a:cubicBezTo>
                  <a:cubicBezTo>
                    <a:pt x="932041" y="922187"/>
                    <a:pt x="931038" y="923859"/>
                    <a:pt x="929700" y="925530"/>
                  </a:cubicBezTo>
                  <a:cubicBezTo>
                    <a:pt x="940736" y="936229"/>
                    <a:pt x="951772" y="946260"/>
                    <a:pt x="964815" y="958965"/>
                  </a:cubicBezTo>
                  <a:cubicBezTo>
                    <a:pt x="969162" y="953615"/>
                    <a:pt x="973844" y="946928"/>
                    <a:pt x="979864" y="940910"/>
                  </a:cubicBezTo>
                  <a:cubicBezTo>
                    <a:pt x="987890" y="933220"/>
                    <a:pt x="996920" y="930880"/>
                    <a:pt x="1006952" y="937567"/>
                  </a:cubicBezTo>
                  <a:cubicBezTo>
                    <a:pt x="1067818" y="977354"/>
                    <a:pt x="1127011" y="1019482"/>
                    <a:pt x="1175502" y="1074315"/>
                  </a:cubicBezTo>
                  <a:cubicBezTo>
                    <a:pt x="1190551" y="1091032"/>
                    <a:pt x="1202591" y="1111093"/>
                    <a:pt x="1213627" y="1130819"/>
                  </a:cubicBezTo>
                  <a:cubicBezTo>
                    <a:pt x="1223994" y="1149208"/>
                    <a:pt x="1220984" y="1168601"/>
                    <a:pt x="1210282" y="1186655"/>
                  </a:cubicBezTo>
                  <a:cubicBezTo>
                    <a:pt x="1198578" y="1206047"/>
                    <a:pt x="1183194" y="1221427"/>
                    <a:pt x="1163797" y="1232795"/>
                  </a:cubicBezTo>
                  <a:cubicBezTo>
                    <a:pt x="1146407" y="1243160"/>
                    <a:pt x="1127680" y="1246169"/>
                    <a:pt x="1109955" y="1236139"/>
                  </a:cubicBezTo>
                  <a:cubicBezTo>
                    <a:pt x="1089221" y="1224436"/>
                    <a:pt x="1068152" y="1211731"/>
                    <a:pt x="1050428" y="1195683"/>
                  </a:cubicBezTo>
                  <a:cubicBezTo>
                    <a:pt x="996920" y="1147871"/>
                    <a:pt x="955451" y="1089695"/>
                    <a:pt x="916323" y="1029847"/>
                  </a:cubicBezTo>
                  <a:cubicBezTo>
                    <a:pt x="909300" y="1019147"/>
                    <a:pt x="910304" y="1009451"/>
                    <a:pt x="919668" y="1000758"/>
                  </a:cubicBezTo>
                  <a:cubicBezTo>
                    <a:pt x="925018" y="995409"/>
                    <a:pt x="930703" y="990728"/>
                    <a:pt x="935720" y="986047"/>
                  </a:cubicBezTo>
                  <a:cubicBezTo>
                    <a:pt x="923681" y="974679"/>
                    <a:pt x="912979" y="963980"/>
                    <a:pt x="903950" y="955287"/>
                  </a:cubicBezTo>
                  <a:cubicBezTo>
                    <a:pt x="875523" y="972004"/>
                    <a:pt x="846094" y="990059"/>
                    <a:pt x="815996" y="1006777"/>
                  </a:cubicBezTo>
                  <a:cubicBezTo>
                    <a:pt x="806298" y="1012126"/>
                    <a:pt x="795262" y="1015470"/>
                    <a:pt x="784560" y="1018479"/>
                  </a:cubicBezTo>
                  <a:cubicBezTo>
                    <a:pt x="775865" y="1020819"/>
                    <a:pt x="772855" y="1024831"/>
                    <a:pt x="772855" y="1034193"/>
                  </a:cubicBezTo>
                  <a:cubicBezTo>
                    <a:pt x="773190" y="1088023"/>
                    <a:pt x="773190" y="1141853"/>
                    <a:pt x="773190" y="1195683"/>
                  </a:cubicBezTo>
                  <a:cubicBezTo>
                    <a:pt x="773190" y="1217415"/>
                    <a:pt x="768173" y="1222430"/>
                    <a:pt x="746770" y="1222430"/>
                  </a:cubicBezTo>
                  <a:cubicBezTo>
                    <a:pt x="506988" y="1222430"/>
                    <a:pt x="266871" y="1222430"/>
                    <a:pt x="27088" y="1222430"/>
                  </a:cubicBezTo>
                  <a:cubicBezTo>
                    <a:pt x="5016" y="1222430"/>
                    <a:pt x="0" y="1217415"/>
                    <a:pt x="0" y="1195014"/>
                  </a:cubicBezTo>
                  <a:cubicBezTo>
                    <a:pt x="0" y="865013"/>
                    <a:pt x="0" y="535013"/>
                    <a:pt x="0" y="205347"/>
                  </a:cubicBezTo>
                  <a:cubicBezTo>
                    <a:pt x="0" y="183280"/>
                    <a:pt x="5351" y="177930"/>
                    <a:pt x="27423" y="177930"/>
                  </a:cubicBezTo>
                  <a:cubicBezTo>
                    <a:pt x="65882" y="177930"/>
                    <a:pt x="104340" y="177930"/>
                    <a:pt x="142465" y="177930"/>
                  </a:cubicBezTo>
                  <a:cubicBezTo>
                    <a:pt x="147147" y="178265"/>
                    <a:pt x="151829" y="178265"/>
                    <a:pt x="157514" y="178265"/>
                  </a:cubicBezTo>
                  <a:close/>
                  <a:moveTo>
                    <a:pt x="39797" y="1183646"/>
                  </a:moveTo>
                  <a:cubicBezTo>
                    <a:pt x="272222" y="1183646"/>
                    <a:pt x="503643" y="1183646"/>
                    <a:pt x="735400" y="1183646"/>
                  </a:cubicBezTo>
                  <a:cubicBezTo>
                    <a:pt x="735400" y="1133160"/>
                    <a:pt x="735400" y="1083676"/>
                    <a:pt x="735400" y="1033190"/>
                  </a:cubicBezTo>
                  <a:cubicBezTo>
                    <a:pt x="703629" y="1033190"/>
                    <a:pt x="672193" y="1036534"/>
                    <a:pt x="642095" y="1032521"/>
                  </a:cubicBezTo>
                  <a:cubicBezTo>
                    <a:pt x="563505" y="1022491"/>
                    <a:pt x="497289" y="987719"/>
                    <a:pt x="443447" y="928874"/>
                  </a:cubicBezTo>
                  <a:cubicBezTo>
                    <a:pt x="441106" y="926199"/>
                    <a:pt x="436090" y="923190"/>
                    <a:pt x="433414" y="924193"/>
                  </a:cubicBezTo>
                  <a:cubicBezTo>
                    <a:pt x="409336" y="933220"/>
                    <a:pt x="385926" y="943251"/>
                    <a:pt x="362516" y="952947"/>
                  </a:cubicBezTo>
                  <a:cubicBezTo>
                    <a:pt x="365192" y="1000090"/>
                    <a:pt x="342785" y="1034527"/>
                    <a:pt x="302989" y="1045561"/>
                  </a:cubicBezTo>
                  <a:cubicBezTo>
                    <a:pt x="266871" y="1055591"/>
                    <a:pt x="227409" y="1038205"/>
                    <a:pt x="209684" y="1004436"/>
                  </a:cubicBezTo>
                  <a:cubicBezTo>
                    <a:pt x="188950" y="965317"/>
                    <a:pt x="200655" y="929543"/>
                    <a:pt x="246471" y="891761"/>
                  </a:cubicBezTo>
                  <a:cubicBezTo>
                    <a:pt x="222058" y="778418"/>
                    <a:pt x="197645" y="664740"/>
                    <a:pt x="173232" y="551062"/>
                  </a:cubicBezTo>
                  <a:cubicBezTo>
                    <a:pt x="171560" y="543706"/>
                    <a:pt x="168550" y="541700"/>
                    <a:pt x="161193" y="540362"/>
                  </a:cubicBezTo>
                  <a:cubicBezTo>
                    <a:pt x="114708" y="531669"/>
                    <a:pt x="84609" y="486198"/>
                    <a:pt x="95645" y="441730"/>
                  </a:cubicBezTo>
                  <a:cubicBezTo>
                    <a:pt x="104340" y="406289"/>
                    <a:pt x="135108" y="380210"/>
                    <a:pt x="170891" y="378539"/>
                  </a:cubicBezTo>
                  <a:cubicBezTo>
                    <a:pt x="207678" y="376867"/>
                    <a:pt x="240786" y="399602"/>
                    <a:pt x="252491" y="434709"/>
                  </a:cubicBezTo>
                  <a:cubicBezTo>
                    <a:pt x="264195" y="469815"/>
                    <a:pt x="251487" y="507262"/>
                    <a:pt x="219717" y="527657"/>
                  </a:cubicBezTo>
                  <a:cubicBezTo>
                    <a:pt x="212025" y="532673"/>
                    <a:pt x="210353" y="537353"/>
                    <a:pt x="212360" y="545712"/>
                  </a:cubicBezTo>
                  <a:cubicBezTo>
                    <a:pt x="217710" y="569785"/>
                    <a:pt x="222392" y="593858"/>
                    <a:pt x="227409" y="617931"/>
                  </a:cubicBezTo>
                  <a:cubicBezTo>
                    <a:pt x="245133" y="704193"/>
                    <a:pt x="262523" y="790120"/>
                    <a:pt x="280582" y="876047"/>
                  </a:cubicBezTo>
                  <a:cubicBezTo>
                    <a:pt x="281251" y="879725"/>
                    <a:pt x="285599" y="885074"/>
                    <a:pt x="288943" y="885743"/>
                  </a:cubicBezTo>
                  <a:cubicBezTo>
                    <a:pt x="309343" y="889421"/>
                    <a:pt x="326733" y="897780"/>
                    <a:pt x="340779" y="913494"/>
                  </a:cubicBezTo>
                  <a:cubicBezTo>
                    <a:pt x="342785" y="915500"/>
                    <a:pt x="347802" y="916503"/>
                    <a:pt x="350477" y="915500"/>
                  </a:cubicBezTo>
                  <a:cubicBezTo>
                    <a:pt x="370208" y="907810"/>
                    <a:pt x="389605" y="899451"/>
                    <a:pt x="409001" y="891427"/>
                  </a:cubicBezTo>
                  <a:cubicBezTo>
                    <a:pt x="338772" y="770728"/>
                    <a:pt x="332084" y="648691"/>
                    <a:pt x="406995" y="530332"/>
                  </a:cubicBezTo>
                  <a:cubicBezTo>
                    <a:pt x="481906" y="411639"/>
                    <a:pt x="595276" y="365833"/>
                    <a:pt x="734062" y="379207"/>
                  </a:cubicBezTo>
                  <a:cubicBezTo>
                    <a:pt x="734062" y="324374"/>
                    <a:pt x="734062" y="270210"/>
                    <a:pt x="734062" y="215377"/>
                  </a:cubicBezTo>
                  <a:cubicBezTo>
                    <a:pt x="696606" y="215377"/>
                    <a:pt x="659820" y="215377"/>
                    <a:pt x="623033" y="215377"/>
                  </a:cubicBezTo>
                  <a:cubicBezTo>
                    <a:pt x="621026" y="215377"/>
                    <a:pt x="619020" y="216046"/>
                    <a:pt x="616010" y="216380"/>
                  </a:cubicBezTo>
                  <a:cubicBezTo>
                    <a:pt x="616010" y="230088"/>
                    <a:pt x="616010" y="243462"/>
                    <a:pt x="616010" y="256502"/>
                  </a:cubicBezTo>
                  <a:cubicBezTo>
                    <a:pt x="615676" y="286593"/>
                    <a:pt x="599623" y="302642"/>
                    <a:pt x="569525" y="302642"/>
                  </a:cubicBezTo>
                  <a:cubicBezTo>
                    <a:pt x="447794" y="302642"/>
                    <a:pt x="325729" y="302642"/>
                    <a:pt x="203999" y="302642"/>
                  </a:cubicBezTo>
                  <a:cubicBezTo>
                    <a:pt x="174235" y="302642"/>
                    <a:pt x="157848" y="285924"/>
                    <a:pt x="157848" y="255833"/>
                  </a:cubicBezTo>
                  <a:cubicBezTo>
                    <a:pt x="157848" y="242794"/>
                    <a:pt x="157848" y="229420"/>
                    <a:pt x="157848" y="216046"/>
                  </a:cubicBezTo>
                  <a:cubicBezTo>
                    <a:pt x="117717" y="216046"/>
                    <a:pt x="79259" y="216046"/>
                    <a:pt x="40131" y="216046"/>
                  </a:cubicBezTo>
                  <a:cubicBezTo>
                    <a:pt x="39797" y="539025"/>
                    <a:pt x="39797" y="860667"/>
                    <a:pt x="39797" y="1183646"/>
                  </a:cubicBezTo>
                  <a:close/>
                  <a:moveTo>
                    <a:pt x="474214" y="906807"/>
                  </a:moveTo>
                  <a:cubicBezTo>
                    <a:pt x="564509" y="1005774"/>
                    <a:pt x="740081" y="1035865"/>
                    <a:pt x="868166" y="932217"/>
                  </a:cubicBezTo>
                  <a:cubicBezTo>
                    <a:pt x="994579" y="829573"/>
                    <a:pt x="1011634" y="639664"/>
                    <a:pt x="903281" y="514283"/>
                  </a:cubicBezTo>
                  <a:cubicBezTo>
                    <a:pt x="802619" y="397262"/>
                    <a:pt x="616010" y="380210"/>
                    <a:pt x="492942" y="489207"/>
                  </a:cubicBezTo>
                  <a:cubicBezTo>
                    <a:pt x="367533" y="600211"/>
                    <a:pt x="371880" y="775743"/>
                    <a:pt x="449801" y="875378"/>
                  </a:cubicBezTo>
                  <a:cubicBezTo>
                    <a:pt x="479565" y="862673"/>
                    <a:pt x="509663" y="849968"/>
                    <a:pt x="539427" y="837263"/>
                  </a:cubicBezTo>
                  <a:cubicBezTo>
                    <a:pt x="531735" y="776077"/>
                    <a:pt x="582902" y="730940"/>
                    <a:pt x="641761" y="744983"/>
                  </a:cubicBezTo>
                  <a:cubicBezTo>
                    <a:pt x="644770" y="745652"/>
                    <a:pt x="650456" y="744649"/>
                    <a:pt x="652128" y="742642"/>
                  </a:cubicBezTo>
                  <a:cubicBezTo>
                    <a:pt x="673197" y="712217"/>
                    <a:pt x="693931" y="681457"/>
                    <a:pt x="714665" y="651031"/>
                  </a:cubicBezTo>
                  <a:cubicBezTo>
                    <a:pt x="712324" y="647688"/>
                    <a:pt x="710318" y="645013"/>
                    <a:pt x="708311" y="642338"/>
                  </a:cubicBezTo>
                  <a:cubicBezTo>
                    <a:pt x="686239" y="610241"/>
                    <a:pt x="689249" y="569451"/>
                    <a:pt x="715669" y="541031"/>
                  </a:cubicBezTo>
                  <a:cubicBezTo>
                    <a:pt x="741419" y="513280"/>
                    <a:pt x="782553" y="506928"/>
                    <a:pt x="815327" y="525651"/>
                  </a:cubicBezTo>
                  <a:cubicBezTo>
                    <a:pt x="848101" y="544375"/>
                    <a:pt x="863819" y="583159"/>
                    <a:pt x="853451" y="618934"/>
                  </a:cubicBezTo>
                  <a:cubicBezTo>
                    <a:pt x="842750" y="655712"/>
                    <a:pt x="807635" y="682794"/>
                    <a:pt x="770180" y="676442"/>
                  </a:cubicBezTo>
                  <a:cubicBezTo>
                    <a:pt x="747104" y="672430"/>
                    <a:pt x="737072" y="680788"/>
                    <a:pt x="728377" y="698174"/>
                  </a:cubicBezTo>
                  <a:cubicBezTo>
                    <a:pt x="727708" y="699512"/>
                    <a:pt x="726705" y="700849"/>
                    <a:pt x="725701" y="702186"/>
                  </a:cubicBezTo>
                  <a:cubicBezTo>
                    <a:pt x="710652" y="724588"/>
                    <a:pt x="695269" y="746655"/>
                    <a:pt x="680554" y="768721"/>
                  </a:cubicBezTo>
                  <a:cubicBezTo>
                    <a:pt x="716003" y="812187"/>
                    <a:pt x="701288" y="860667"/>
                    <a:pt x="673865" y="884406"/>
                  </a:cubicBezTo>
                  <a:cubicBezTo>
                    <a:pt x="638751" y="914831"/>
                    <a:pt x="596613" y="910819"/>
                    <a:pt x="555145" y="872369"/>
                  </a:cubicBezTo>
                  <a:cubicBezTo>
                    <a:pt x="528725" y="883402"/>
                    <a:pt x="502306" y="894770"/>
                    <a:pt x="474214" y="906807"/>
                  </a:cubicBezTo>
                  <a:close/>
                  <a:moveTo>
                    <a:pt x="576882" y="132125"/>
                  </a:moveTo>
                  <a:cubicBezTo>
                    <a:pt x="571197" y="131790"/>
                    <a:pt x="566850" y="131456"/>
                    <a:pt x="562168" y="131122"/>
                  </a:cubicBezTo>
                  <a:cubicBezTo>
                    <a:pt x="535414" y="130787"/>
                    <a:pt x="508660" y="130453"/>
                    <a:pt x="481906" y="129784"/>
                  </a:cubicBezTo>
                  <a:cubicBezTo>
                    <a:pt x="465853" y="129450"/>
                    <a:pt x="460503" y="124100"/>
                    <a:pt x="458496" y="108386"/>
                  </a:cubicBezTo>
                  <a:cubicBezTo>
                    <a:pt x="457827" y="103037"/>
                    <a:pt x="457493" y="97687"/>
                    <a:pt x="456155" y="92337"/>
                  </a:cubicBezTo>
                  <a:cubicBezTo>
                    <a:pt x="447126" y="59237"/>
                    <a:pt x="414686" y="35498"/>
                    <a:pt x="382582" y="38508"/>
                  </a:cubicBezTo>
                  <a:cubicBezTo>
                    <a:pt x="346464" y="41851"/>
                    <a:pt x="318372" y="69936"/>
                    <a:pt x="315028" y="106046"/>
                  </a:cubicBezTo>
                  <a:cubicBezTo>
                    <a:pt x="313356" y="125103"/>
                    <a:pt x="308339" y="129784"/>
                    <a:pt x="289277" y="129784"/>
                  </a:cubicBezTo>
                  <a:cubicBezTo>
                    <a:pt x="267540" y="129784"/>
                    <a:pt x="245802" y="129784"/>
                    <a:pt x="224064" y="129784"/>
                  </a:cubicBezTo>
                  <a:cubicBezTo>
                    <a:pt x="215704" y="129784"/>
                    <a:pt x="207678" y="129784"/>
                    <a:pt x="197979" y="129784"/>
                  </a:cubicBezTo>
                  <a:cubicBezTo>
                    <a:pt x="197979" y="174587"/>
                    <a:pt x="197979" y="217383"/>
                    <a:pt x="197979" y="261851"/>
                  </a:cubicBezTo>
                  <a:cubicBezTo>
                    <a:pt x="324392" y="261851"/>
                    <a:pt x="450135" y="261851"/>
                    <a:pt x="576548" y="261851"/>
                  </a:cubicBezTo>
                  <a:cubicBezTo>
                    <a:pt x="576882" y="219389"/>
                    <a:pt x="576882" y="176593"/>
                    <a:pt x="576882" y="132125"/>
                  </a:cubicBezTo>
                  <a:close/>
                  <a:moveTo>
                    <a:pt x="956454" y="1021153"/>
                  </a:moveTo>
                  <a:cubicBezTo>
                    <a:pt x="962474" y="1030181"/>
                    <a:pt x="968159" y="1038540"/>
                    <a:pt x="973844" y="1046564"/>
                  </a:cubicBezTo>
                  <a:cubicBezTo>
                    <a:pt x="1009628" y="1096047"/>
                    <a:pt x="1045746" y="1145196"/>
                    <a:pt x="1093903" y="1183312"/>
                  </a:cubicBezTo>
                  <a:cubicBezTo>
                    <a:pt x="1130021" y="1211731"/>
                    <a:pt x="1141057" y="1212066"/>
                    <a:pt x="1174165" y="1172613"/>
                  </a:cubicBezTo>
                  <a:cubicBezTo>
                    <a:pt x="1182860" y="1162248"/>
                    <a:pt x="1183528" y="1151215"/>
                    <a:pt x="1176506" y="1140181"/>
                  </a:cubicBezTo>
                  <a:cubicBezTo>
                    <a:pt x="1168814" y="1128479"/>
                    <a:pt x="1161791" y="1115439"/>
                    <a:pt x="1151758" y="1106078"/>
                  </a:cubicBezTo>
                  <a:cubicBezTo>
                    <a:pt x="1117981" y="1074649"/>
                    <a:pt x="1083201" y="1044223"/>
                    <a:pt x="1048087" y="1014132"/>
                  </a:cubicBezTo>
                  <a:cubicBezTo>
                    <a:pt x="1032703" y="1001093"/>
                    <a:pt x="1015647" y="990059"/>
                    <a:pt x="998926" y="978023"/>
                  </a:cubicBezTo>
                  <a:cubicBezTo>
                    <a:pt x="986218" y="990728"/>
                    <a:pt x="974848" y="1002430"/>
                    <a:pt x="963477" y="1013798"/>
                  </a:cubicBezTo>
                  <a:cubicBezTo>
                    <a:pt x="961136" y="1016138"/>
                    <a:pt x="959130" y="1018144"/>
                    <a:pt x="956454" y="1021153"/>
                  </a:cubicBezTo>
                  <a:close/>
                  <a:moveTo>
                    <a:pt x="577551" y="822217"/>
                  </a:moveTo>
                  <a:cubicBezTo>
                    <a:pt x="577551" y="846624"/>
                    <a:pt x="595276" y="865348"/>
                    <a:pt x="619354" y="865682"/>
                  </a:cubicBezTo>
                  <a:cubicBezTo>
                    <a:pt x="642430" y="866016"/>
                    <a:pt x="662495" y="846290"/>
                    <a:pt x="662830" y="823220"/>
                  </a:cubicBezTo>
                  <a:cubicBezTo>
                    <a:pt x="663164" y="799816"/>
                    <a:pt x="643767" y="780424"/>
                    <a:pt x="620023" y="780424"/>
                  </a:cubicBezTo>
                  <a:cubicBezTo>
                    <a:pt x="596613" y="780758"/>
                    <a:pt x="577551" y="799481"/>
                    <a:pt x="577551" y="822217"/>
                  </a:cubicBezTo>
                  <a:close/>
                  <a:moveTo>
                    <a:pt x="775865" y="553402"/>
                  </a:moveTo>
                  <a:cubicBezTo>
                    <a:pt x="752455" y="553402"/>
                    <a:pt x="733393" y="571791"/>
                    <a:pt x="733059" y="594861"/>
                  </a:cubicBezTo>
                  <a:cubicBezTo>
                    <a:pt x="732724" y="618600"/>
                    <a:pt x="751786" y="638326"/>
                    <a:pt x="775196" y="638660"/>
                  </a:cubicBezTo>
                  <a:cubicBezTo>
                    <a:pt x="798606" y="638995"/>
                    <a:pt x="818337" y="618934"/>
                    <a:pt x="818337" y="595530"/>
                  </a:cubicBezTo>
                  <a:cubicBezTo>
                    <a:pt x="818002" y="572460"/>
                    <a:pt x="798940" y="553402"/>
                    <a:pt x="775865" y="553402"/>
                  </a:cubicBezTo>
                  <a:close/>
                  <a:moveTo>
                    <a:pt x="136780" y="460119"/>
                  </a:moveTo>
                  <a:cubicBezTo>
                    <a:pt x="136780" y="484192"/>
                    <a:pt x="156511" y="502916"/>
                    <a:pt x="181258" y="502916"/>
                  </a:cubicBezTo>
                  <a:cubicBezTo>
                    <a:pt x="202661" y="502916"/>
                    <a:pt x="222058" y="481517"/>
                    <a:pt x="222058" y="458447"/>
                  </a:cubicBezTo>
                  <a:cubicBezTo>
                    <a:pt x="222058" y="436715"/>
                    <a:pt x="202327" y="417657"/>
                    <a:pt x="179920" y="417323"/>
                  </a:cubicBezTo>
                  <a:cubicBezTo>
                    <a:pt x="155842" y="417323"/>
                    <a:pt x="136445" y="436381"/>
                    <a:pt x="136780" y="460119"/>
                  </a:cubicBezTo>
                  <a:close/>
                  <a:moveTo>
                    <a:pt x="279913" y="1007111"/>
                  </a:moveTo>
                  <a:cubicBezTo>
                    <a:pt x="303323" y="1007111"/>
                    <a:pt x="322720" y="988388"/>
                    <a:pt x="322720" y="965652"/>
                  </a:cubicBezTo>
                  <a:cubicBezTo>
                    <a:pt x="322720" y="942248"/>
                    <a:pt x="303992" y="924193"/>
                    <a:pt x="280248" y="923859"/>
                  </a:cubicBezTo>
                  <a:cubicBezTo>
                    <a:pt x="256838" y="923859"/>
                    <a:pt x="238110" y="941579"/>
                    <a:pt x="237441" y="963980"/>
                  </a:cubicBezTo>
                  <a:cubicBezTo>
                    <a:pt x="236773" y="987385"/>
                    <a:pt x="256169" y="1007111"/>
                    <a:pt x="279913" y="1007111"/>
                  </a:cubicBezTo>
                  <a:close/>
                </a:path>
              </a:pathLst>
            </a:custGeom>
            <a:grpFill/>
            <a:ln w="3330" cap="flat">
              <a:noFill/>
              <a:prstDash val="solid"/>
              <a:miter/>
            </a:ln>
          </p:spPr>
          <p:txBody>
            <a:bodyPr rtlCol="0" anchor="ctr"/>
            <a:lstStyle/>
            <a:p>
              <a:pPr defTabSz="913738"/>
              <a:endParaRPr lang="en-US" dirty="0">
                <a:solidFill>
                  <a:srgbClr val="000000"/>
                </a:solidFill>
                <a:latin typeface="Roboto"/>
              </a:endParaRPr>
            </a:p>
          </p:txBody>
        </p:sp>
        <p:sp>
          <p:nvSpPr>
            <p:cNvPr id="45" name="Freeform 310">
              <a:extLst>
                <a:ext uri="{FF2B5EF4-FFF2-40B4-BE49-F238E27FC236}">
                  <a16:creationId xmlns:a16="http://schemas.microsoft.com/office/drawing/2014/main" id="{0E0B0321-123A-D4E0-8049-E1B1E12FCB53}"/>
                </a:ext>
              </a:extLst>
            </p:cNvPr>
            <p:cNvSpPr/>
            <p:nvPr/>
          </p:nvSpPr>
          <p:spPr>
            <a:xfrm>
              <a:off x="8748103" y="2254287"/>
              <a:ext cx="39880" cy="38533"/>
            </a:xfrm>
            <a:custGeom>
              <a:avLst/>
              <a:gdLst>
                <a:gd name="connsiteX0" fmla="*/ 39880 w 39880"/>
                <a:gd name="connsiteY0" fmla="*/ 38534 h 38533"/>
                <a:gd name="connsiteX1" fmla="*/ 84 w 39880"/>
                <a:gd name="connsiteY1" fmla="*/ 38534 h 38533"/>
                <a:gd name="connsiteX2" fmla="*/ 418 w 39880"/>
                <a:gd name="connsiteY2" fmla="*/ 7105 h 38533"/>
                <a:gd name="connsiteX3" fmla="*/ 7775 w 39880"/>
                <a:gd name="connsiteY3" fmla="*/ 418 h 38533"/>
                <a:gd name="connsiteX4" fmla="*/ 39880 w 39880"/>
                <a:gd name="connsiteY4" fmla="*/ 84 h 38533"/>
                <a:gd name="connsiteX5" fmla="*/ 39880 w 39880"/>
                <a:gd name="connsiteY5" fmla="*/ 38534 h 3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80" h="38533">
                  <a:moveTo>
                    <a:pt x="39880" y="38534"/>
                  </a:moveTo>
                  <a:cubicBezTo>
                    <a:pt x="26838" y="38534"/>
                    <a:pt x="14129" y="38534"/>
                    <a:pt x="84" y="38534"/>
                  </a:cubicBezTo>
                  <a:cubicBezTo>
                    <a:pt x="84" y="27500"/>
                    <a:pt x="-251" y="17470"/>
                    <a:pt x="418" y="7105"/>
                  </a:cubicBezTo>
                  <a:cubicBezTo>
                    <a:pt x="752" y="4430"/>
                    <a:pt x="5100" y="418"/>
                    <a:pt x="7775" y="418"/>
                  </a:cubicBezTo>
                  <a:cubicBezTo>
                    <a:pt x="18143" y="-251"/>
                    <a:pt x="28510" y="84"/>
                    <a:pt x="39880" y="84"/>
                  </a:cubicBezTo>
                  <a:cubicBezTo>
                    <a:pt x="39880" y="12789"/>
                    <a:pt x="39880" y="25160"/>
                    <a:pt x="39880" y="38534"/>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6" name="Freeform 311">
              <a:extLst>
                <a:ext uri="{FF2B5EF4-FFF2-40B4-BE49-F238E27FC236}">
                  <a16:creationId xmlns:a16="http://schemas.microsoft.com/office/drawing/2014/main" id="{77243623-C21C-ECB1-887F-7788D27CA4CE}"/>
                </a:ext>
              </a:extLst>
            </p:cNvPr>
            <p:cNvSpPr/>
            <p:nvPr/>
          </p:nvSpPr>
          <p:spPr>
            <a:xfrm>
              <a:off x="8644952" y="2253002"/>
              <a:ext cx="40362" cy="40152"/>
            </a:xfrm>
            <a:custGeom>
              <a:avLst/>
              <a:gdLst>
                <a:gd name="connsiteX0" fmla="*/ 40363 w 40362"/>
                <a:gd name="connsiteY0" fmla="*/ 3040 h 40152"/>
                <a:gd name="connsiteX1" fmla="*/ 40363 w 40362"/>
                <a:gd name="connsiteY1" fmla="*/ 40152 h 40152"/>
                <a:gd name="connsiteX2" fmla="*/ 1235 w 40362"/>
                <a:gd name="connsiteY2" fmla="*/ 40152 h 40152"/>
                <a:gd name="connsiteX3" fmla="*/ 232 w 40362"/>
                <a:gd name="connsiteY3" fmla="*/ 35137 h 40152"/>
                <a:gd name="connsiteX4" fmla="*/ 40363 w 40362"/>
                <a:gd name="connsiteY4" fmla="*/ 3040 h 4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2" h="40152">
                  <a:moveTo>
                    <a:pt x="40363" y="3040"/>
                  </a:moveTo>
                  <a:cubicBezTo>
                    <a:pt x="40363" y="15076"/>
                    <a:pt x="40363" y="27113"/>
                    <a:pt x="40363" y="40152"/>
                  </a:cubicBezTo>
                  <a:cubicBezTo>
                    <a:pt x="26986" y="40152"/>
                    <a:pt x="14278" y="40152"/>
                    <a:pt x="1235" y="40152"/>
                  </a:cubicBezTo>
                  <a:cubicBezTo>
                    <a:pt x="901" y="38146"/>
                    <a:pt x="232" y="36474"/>
                    <a:pt x="232" y="35137"/>
                  </a:cubicBezTo>
                  <a:cubicBezTo>
                    <a:pt x="-1106" y="-972"/>
                    <a:pt x="2238" y="-3982"/>
                    <a:pt x="40363" y="3040"/>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7" name="Freeform 312">
              <a:extLst>
                <a:ext uri="{FF2B5EF4-FFF2-40B4-BE49-F238E27FC236}">
                  <a16:creationId xmlns:a16="http://schemas.microsoft.com/office/drawing/2014/main" id="{8BDD80E4-8BBC-47CD-D486-D03B267049CF}"/>
                </a:ext>
              </a:extLst>
            </p:cNvPr>
            <p:cNvSpPr/>
            <p:nvPr/>
          </p:nvSpPr>
          <p:spPr>
            <a:xfrm>
              <a:off x="8542515" y="2255373"/>
              <a:ext cx="39462" cy="37446"/>
            </a:xfrm>
            <a:custGeom>
              <a:avLst/>
              <a:gdLst>
                <a:gd name="connsiteX0" fmla="*/ 0 w 39462"/>
                <a:gd name="connsiteY0" fmla="*/ 37447 h 37446"/>
                <a:gd name="connsiteX1" fmla="*/ 0 w 39462"/>
                <a:gd name="connsiteY1" fmla="*/ 0 h 37446"/>
                <a:gd name="connsiteX2" fmla="*/ 39462 w 39462"/>
                <a:gd name="connsiteY2" fmla="*/ 0 h 37446"/>
                <a:gd name="connsiteX3" fmla="*/ 39462 w 39462"/>
                <a:gd name="connsiteY3" fmla="*/ 37447 h 37446"/>
                <a:gd name="connsiteX4" fmla="*/ 0 w 39462"/>
                <a:gd name="connsiteY4" fmla="*/ 37447 h 37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2" h="37446">
                  <a:moveTo>
                    <a:pt x="0" y="37447"/>
                  </a:moveTo>
                  <a:cubicBezTo>
                    <a:pt x="0" y="24407"/>
                    <a:pt x="0" y="12705"/>
                    <a:pt x="0" y="0"/>
                  </a:cubicBezTo>
                  <a:cubicBezTo>
                    <a:pt x="13043" y="0"/>
                    <a:pt x="25751" y="0"/>
                    <a:pt x="39462" y="0"/>
                  </a:cubicBezTo>
                  <a:cubicBezTo>
                    <a:pt x="39462" y="12371"/>
                    <a:pt x="39462" y="24407"/>
                    <a:pt x="39462" y="37447"/>
                  </a:cubicBezTo>
                  <a:cubicBezTo>
                    <a:pt x="26420" y="37447"/>
                    <a:pt x="13711" y="37447"/>
                    <a:pt x="0" y="37447"/>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grpSp>
    </p:spTree>
    <p:extLst>
      <p:ext uri="{BB962C8B-B14F-4D97-AF65-F5344CB8AC3E}">
        <p14:creationId xmlns:p14="http://schemas.microsoft.com/office/powerpoint/2010/main" val="3417165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55601-291C-7D3F-E6C3-79E8B678BEC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96ECD5-35BB-2BD0-837D-C2A22A38541D}"/>
              </a:ext>
            </a:extLst>
          </p:cNvPr>
          <p:cNvSpPr>
            <a:spLocks noGrp="1"/>
          </p:cNvSpPr>
          <p:nvPr>
            <p:ph type="body" sz="quarter" idx="15"/>
          </p:nvPr>
        </p:nvSpPr>
        <p:spPr>
          <a:xfrm>
            <a:off x="1433581" y="808311"/>
            <a:ext cx="8973175" cy="697353"/>
          </a:xfrm>
          <a:prstGeom prst="rect">
            <a:avLst/>
          </a:prstGeom>
        </p:spPr>
        <p:txBody>
          <a:bodyPr/>
          <a:lstStyle/>
          <a:p>
            <a:r>
              <a:rPr lang="en-US" b="1" dirty="0"/>
              <a:t>2. Lateral læsning</a:t>
            </a:r>
          </a:p>
        </p:txBody>
      </p:sp>
      <p:sp>
        <p:nvSpPr>
          <p:cNvPr id="6" name="Text Placeholder 5">
            <a:extLst>
              <a:ext uri="{FF2B5EF4-FFF2-40B4-BE49-F238E27FC236}">
                <a16:creationId xmlns:a16="http://schemas.microsoft.com/office/drawing/2014/main" id="{1D73B266-0550-AA1C-8C3D-7E3A3F83F881}"/>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dirty="0"/>
              <a:t>De fleste tjekker, om en hjemmeside er ægte, ved at kigge på siden</a:t>
            </a:r>
            <a:r>
              <a:rPr lang="en-US" i="1" dirty="0"/>
              <a:t> "Om os</a:t>
            </a:r>
            <a:r>
              <a:rPr lang="en-US" dirty="0"/>
              <a:t>". </a:t>
            </a:r>
            <a:r>
              <a:rPr lang="en-US" b="1" dirty="0"/>
              <a:t>Svindlere skriver selv disse sider!</a:t>
            </a:r>
          </a:p>
          <a:p>
            <a:pPr marL="342900" indent="-342900">
              <a:spcAft>
                <a:spcPts val="600"/>
              </a:spcAft>
              <a:buFont typeface="Arial" panose="020B0604020202020204" pitchFamily="34" charset="0"/>
              <a:buChar char="•"/>
            </a:pPr>
            <a:r>
              <a:rPr lang="en-US" dirty="0"/>
              <a:t>I stedet for at blive på hjemmesiden </a:t>
            </a:r>
            <a:r>
              <a:rPr lang="en-US" b="1" dirty="0"/>
              <a:t>skal du åbne en ny fane </a:t>
            </a:r>
            <a:r>
              <a:rPr lang="en-US" dirty="0"/>
              <a:t>i din browser.</a:t>
            </a:r>
          </a:p>
          <a:p>
            <a:pPr marL="342900" indent="-342900">
              <a:spcAft>
                <a:spcPts val="600"/>
              </a:spcAft>
              <a:buFont typeface="Arial" panose="020B0604020202020204" pitchFamily="34" charset="0"/>
              <a:buChar char="•"/>
            </a:pPr>
            <a:r>
              <a:rPr lang="en-US" b="1" dirty="0"/>
              <a:t>Søg efter navnet </a:t>
            </a:r>
            <a:r>
              <a:rPr lang="en-US" dirty="0"/>
              <a:t>på hjemmesiden eller forfatteren + ordet </a:t>
            </a:r>
            <a:r>
              <a:rPr lang="en-US" b="1" i="1" dirty="0"/>
              <a:t>pålidelighed </a:t>
            </a:r>
            <a:r>
              <a:rPr lang="en-US" dirty="0"/>
              <a:t>eller </a:t>
            </a:r>
            <a:r>
              <a:rPr lang="en-US" b="1" i="1" dirty="0"/>
              <a:t>klager</a:t>
            </a:r>
            <a:r>
              <a:rPr lang="en-US" dirty="0"/>
              <a:t>.</a:t>
            </a:r>
          </a:p>
          <a:p>
            <a:pPr marL="342900" indent="-342900">
              <a:spcAft>
                <a:spcPts val="600"/>
              </a:spcAft>
              <a:buFont typeface="Arial" panose="020B0604020202020204" pitchFamily="34" charset="0"/>
              <a:buChar char="•"/>
            </a:pPr>
            <a:r>
              <a:rPr lang="en-US" b="1" dirty="0"/>
              <a:t>Se, hvad andre siger </a:t>
            </a:r>
            <a:r>
              <a:rPr lang="en-US" dirty="0"/>
              <a:t>om hjemmesiden, i stedet for hvad hjemmesiden selv siger om sig selv.</a:t>
            </a:r>
          </a:p>
        </p:txBody>
      </p:sp>
      <p:pic>
        <p:nvPicPr>
          <p:cNvPr id="3" name="Picture 2" descr="Head outline and magnifying glass">
            <a:extLst>
              <a:ext uri="{FF2B5EF4-FFF2-40B4-BE49-F238E27FC236}">
                <a16:creationId xmlns:a16="http://schemas.microsoft.com/office/drawing/2014/main" id="{4351152B-B78A-C785-51F7-B876F151396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838472AE-E871-21A3-5D6F-AC6EB572E9E0}"/>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272765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82193-3878-0A53-0A98-EEDA665DFC7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0DB4056-6B0D-7D07-6BD7-3F2A4FC7D4ED}"/>
              </a:ext>
            </a:extLst>
          </p:cNvPr>
          <p:cNvSpPr>
            <a:spLocks noGrp="1"/>
          </p:cNvSpPr>
          <p:nvPr>
            <p:ph type="body" sz="quarter" idx="15"/>
          </p:nvPr>
        </p:nvSpPr>
        <p:spPr>
          <a:xfrm>
            <a:off x="1433581" y="808311"/>
            <a:ext cx="8973175" cy="697353"/>
          </a:xfrm>
          <a:prstGeom prst="rect">
            <a:avLst/>
          </a:prstGeom>
        </p:spPr>
        <p:txBody>
          <a:bodyPr/>
          <a:lstStyle/>
          <a:p>
            <a:r>
              <a:rPr lang="en-US" b="1" dirty="0"/>
              <a:t>3. Omvendt billedsøgning</a:t>
            </a:r>
          </a:p>
        </p:txBody>
      </p:sp>
      <p:sp>
        <p:nvSpPr>
          <p:cNvPr id="6" name="Text Placeholder 5">
            <a:extLst>
              <a:ext uri="{FF2B5EF4-FFF2-40B4-BE49-F238E27FC236}">
                <a16:creationId xmlns:a16="http://schemas.microsoft.com/office/drawing/2014/main" id="{0A5967E6-43F9-404A-446F-DA037338B7CE}"/>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dirty="0"/>
              <a:t>Hvis du ser et billede, der ser for godt (eller for dårligt) ud til at være sandt, kan du spørge internettet, hvor det stammer fra.</a:t>
            </a:r>
          </a:p>
          <a:p>
            <a:pPr marL="342900" indent="-342900">
              <a:spcAft>
                <a:spcPts val="600"/>
              </a:spcAft>
              <a:buFont typeface="Arial" panose="020B0604020202020204" pitchFamily="34" charset="0"/>
              <a:buChar char="•"/>
            </a:pPr>
            <a:r>
              <a:rPr lang="en-US" b="1" dirty="0"/>
              <a:t>Sådan gør du: </a:t>
            </a:r>
          </a:p>
          <a:p>
            <a:pPr marL="582300" indent="-457200">
              <a:spcAft>
                <a:spcPts val="600"/>
              </a:spcAft>
              <a:buFont typeface="+mj-lt"/>
              <a:buAutoNum type="arabicPeriod"/>
            </a:pPr>
            <a:r>
              <a:rPr lang="en-US" dirty="0"/>
              <a:t>Højreklik på et hvilket som helst billede på din computer (eller tryk og hold nede på en tablet).</a:t>
            </a:r>
          </a:p>
          <a:p>
            <a:pPr marL="582300" indent="-457200">
              <a:spcAft>
                <a:spcPts val="600"/>
              </a:spcAft>
              <a:buFont typeface="+mj-lt"/>
              <a:buAutoNum type="arabicPeriod"/>
            </a:pPr>
            <a:r>
              <a:rPr lang="en-US" dirty="0"/>
              <a:t>Vælg "</a:t>
            </a:r>
            <a:r>
              <a:rPr lang="en-US" i="1" dirty="0">
                <a:solidFill>
                  <a:srgbClr val="615AA6"/>
                </a:solidFill>
              </a:rPr>
              <a:t>Søg efter billedet på Google" </a:t>
            </a:r>
            <a:r>
              <a:rPr lang="en-US" dirty="0"/>
              <a:t>eller "</a:t>
            </a:r>
            <a:r>
              <a:rPr lang="en-US" i="1" dirty="0">
                <a:solidFill>
                  <a:srgbClr val="615AA6"/>
                </a:solidFill>
              </a:rPr>
              <a:t>Søg med Google Lens</a:t>
            </a:r>
            <a:r>
              <a:rPr lang="en-US" dirty="0"/>
              <a:t>".</a:t>
            </a:r>
          </a:p>
          <a:p>
            <a:pPr marL="342000" indent="-342900">
              <a:spcAft>
                <a:spcPts val="600"/>
              </a:spcAft>
              <a:buFont typeface="Arial" panose="020B0604020202020204" pitchFamily="34" charset="0"/>
              <a:buChar char="•"/>
            </a:pPr>
            <a:r>
              <a:rPr lang="en-US" b="1" dirty="0"/>
              <a:t>Hvad du får at vide: </a:t>
            </a:r>
            <a:r>
              <a:rPr lang="en-US" dirty="0"/>
              <a:t>Det viser dig alle andre steder, hvor billedet forekommer. Du opdager måske, at et </a:t>
            </a:r>
            <a:r>
              <a:rPr lang="en-US" i="1" dirty="0"/>
              <a:t>nyt </a:t>
            </a:r>
            <a:r>
              <a:rPr lang="en-US" dirty="0"/>
              <a:t>billede af en storm faktisk blev taget for 10 år siden i et andet land!</a:t>
            </a:r>
          </a:p>
        </p:txBody>
      </p:sp>
      <p:pic>
        <p:nvPicPr>
          <p:cNvPr id="3" name="Picture 2" descr="Head outline and magnifying glass">
            <a:extLst>
              <a:ext uri="{FF2B5EF4-FFF2-40B4-BE49-F238E27FC236}">
                <a16:creationId xmlns:a16="http://schemas.microsoft.com/office/drawing/2014/main" id="{EEB83AD5-AFB4-1DFE-624E-71985FCE361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B96127AA-140A-FFDB-A307-58D1052D843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1978204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172FB80-8CE4-43C3-38E6-C6997C2E6CAA}"/>
              </a:ext>
            </a:extLst>
          </p:cNvPr>
          <p:cNvSpPr>
            <a:spLocks noGrp="1"/>
          </p:cNvSpPr>
          <p:nvPr>
            <p:ph type="body" sz="quarter" idx="15"/>
          </p:nvPr>
        </p:nvSpPr>
        <p:spPr>
          <a:xfrm>
            <a:off x="459464" y="398271"/>
            <a:ext cx="5298540" cy="697353"/>
          </a:xfrm>
        </p:spPr>
        <p:txBody>
          <a:bodyPr>
            <a:normAutofit fontScale="62500" lnSpcReduction="20000"/>
          </a:bodyPr>
          <a:lstStyle/>
          <a:p>
            <a:r>
              <a:rPr lang="en-US" b="1" dirty="0"/>
              <a:t>Opret en liste over pålidelige websteder</a:t>
            </a:r>
          </a:p>
        </p:txBody>
      </p:sp>
      <p:pic>
        <p:nvPicPr>
          <p:cNvPr id="7" name="Picture Placeholder 6" descr="A group of people using devices&#10;&#10;AI-generated content may be incorrect.">
            <a:extLst>
              <a:ext uri="{FF2B5EF4-FFF2-40B4-BE49-F238E27FC236}">
                <a16:creationId xmlns:a16="http://schemas.microsoft.com/office/drawing/2014/main" id="{05166B2F-D32C-7DC6-FAAF-3C1E6CF9D63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7219E0D9-484C-8119-2989-1E2068B56E18}"/>
              </a:ext>
            </a:extLst>
          </p:cNvPr>
          <p:cNvSpPr txBox="1"/>
          <p:nvPr/>
        </p:nvSpPr>
        <p:spPr>
          <a:xfrm>
            <a:off x="118378" y="1233510"/>
            <a:ext cx="4710065" cy="3662541"/>
          </a:xfrm>
          <a:prstGeom prst="rect">
            <a:avLst/>
          </a:prstGeom>
          <a:noFill/>
        </p:spPr>
        <p:txBody>
          <a:bodyPr wrap="square">
            <a:spAutoFit/>
          </a:bodyPr>
          <a:lstStyle/>
          <a:p>
            <a:r>
              <a:rPr lang="en-US" sz="2400" dirty="0">
                <a:solidFill>
                  <a:schemeClr val="bg1"/>
                </a:solidFill>
              </a:rPr>
              <a:t>Hvis du er i tvivl, kan du besøge disse upartiske hjemmesider, der gør det hårde arbejde for dig:</a:t>
            </a:r>
          </a:p>
          <a:p>
            <a:r>
              <a:rPr lang="en-US" sz="2000" b="1" dirty="0">
                <a:solidFill>
                  <a:srgbClr val="615AA6"/>
                </a:solidFill>
                <a:hlinkClick r:id="rId3">
                  <a:extLst>
                    <a:ext uri="{A12FA001-AC4F-418D-AE19-62706E023703}">
                      <ahyp:hlinkClr xmlns:ahyp="http://schemas.microsoft.com/office/drawing/2018/hyperlinkcolor" val="tx"/>
                    </a:ext>
                  </a:extLst>
                </a:hlinkClick>
              </a:rPr>
              <a:t>Snopes.com</a:t>
            </a:r>
            <a:r>
              <a:rPr lang="en-US" sz="2000" b="1" dirty="0">
                <a:solidFill>
                  <a:schemeClr val="bg1"/>
                </a:solidFill>
              </a:rPr>
              <a:t>: </a:t>
            </a:r>
            <a:r>
              <a:rPr lang="en-US" sz="2000" dirty="0">
                <a:solidFill>
                  <a:schemeClr val="bg1"/>
                </a:solidFill>
              </a:rPr>
              <a:t>Det ældste og mest berømte websted til at afkræfte vandrehistorier og rygter på internettet.</a:t>
            </a:r>
          </a:p>
          <a:p>
            <a:r>
              <a:rPr lang="en-US" sz="2000" b="1" dirty="0">
                <a:solidFill>
                  <a:srgbClr val="615AA6"/>
                </a:solidFill>
                <a:hlinkClick r:id="rId4">
                  <a:extLst>
                    <a:ext uri="{A12FA001-AC4F-418D-AE19-62706E023703}">
                      <ahyp:hlinkClr xmlns:ahyp="http://schemas.microsoft.com/office/drawing/2018/hyperlinkcolor" val="tx"/>
                    </a:ext>
                  </a:extLst>
                </a:hlinkClick>
              </a:rPr>
              <a:t>FullFact.org</a:t>
            </a:r>
            <a:r>
              <a:rPr lang="en-US" sz="2000" b="1" dirty="0">
                <a:solidFill>
                  <a:schemeClr val="bg1"/>
                </a:solidFill>
              </a:rPr>
              <a:t>: </a:t>
            </a:r>
            <a:r>
              <a:rPr lang="en-US" sz="2000" dirty="0">
                <a:solidFill>
                  <a:schemeClr val="bg1"/>
                </a:solidFill>
              </a:rPr>
              <a:t>Fantastisk til at tjekke politiske påstande og "officielle" statistikker.</a:t>
            </a:r>
          </a:p>
          <a:p>
            <a:r>
              <a:rPr lang="en-US" sz="2000" b="1" dirty="0">
                <a:solidFill>
                  <a:srgbClr val="615AA6"/>
                </a:solidFill>
                <a:hlinkClick r:id="rId5">
                  <a:extLst>
                    <a:ext uri="{A12FA001-AC4F-418D-AE19-62706E023703}">
                      <ahyp:hlinkClr xmlns:ahyp="http://schemas.microsoft.com/office/drawing/2018/hyperlinkcolor" val="tx"/>
                    </a:ext>
                  </a:extLst>
                </a:hlinkClick>
              </a:rPr>
              <a:t>FactCheck.org</a:t>
            </a:r>
            <a:r>
              <a:rPr lang="en-US" sz="2000" b="1" dirty="0">
                <a:solidFill>
                  <a:schemeClr val="bg1"/>
                </a:solidFill>
              </a:rPr>
              <a:t>: </a:t>
            </a:r>
            <a:r>
              <a:rPr lang="en-US" sz="2000" dirty="0">
                <a:solidFill>
                  <a:schemeClr val="bg1"/>
                </a:solidFill>
              </a:rPr>
              <a:t>Fremragende til påstande om sundhed og videnskab.</a:t>
            </a:r>
          </a:p>
          <a:p>
            <a:endParaRPr lang="en-US" sz="2000" dirty="0">
              <a:solidFill>
                <a:schemeClr val="bg1"/>
              </a:solidFill>
            </a:endParaRPr>
          </a:p>
        </p:txBody>
      </p:sp>
    </p:spTree>
    <p:extLst>
      <p:ext uri="{BB962C8B-B14F-4D97-AF65-F5344CB8AC3E}">
        <p14:creationId xmlns:p14="http://schemas.microsoft.com/office/powerpoint/2010/main" val="4080504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356E401-8215-E02C-26D8-7A6862FFCFA2}"/>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F2223D18-8D9B-49AD-BAAF-B43767B2B933}"/>
              </a:ext>
            </a:extLst>
          </p:cNvPr>
          <p:cNvSpPr>
            <a:spLocks noGrp="1"/>
          </p:cNvSpPr>
          <p:nvPr>
            <p:ph type="body" sz="quarter" idx="15"/>
          </p:nvPr>
        </p:nvSpPr>
        <p:spPr/>
        <p:txBody>
          <a:bodyPr lIns="91440" tIns="45720" rIns="91440" bIns="45720" anchor="t">
            <a:normAutofit/>
          </a:bodyPr>
          <a:lstStyle/>
          <a:p>
            <a:r>
              <a:rPr lang="en-IE" b="1" dirty="0" err="1"/>
              <a:t>Øvelse</a:t>
            </a:r>
            <a:r>
              <a:rPr lang="en-IE" b="1" dirty="0"/>
              <a:t> for </a:t>
            </a:r>
            <a:r>
              <a:rPr lang="en-IE" b="1" dirty="0" err="1"/>
              <a:t>kursister</a:t>
            </a:r>
          </a:p>
        </p:txBody>
      </p:sp>
      <p:sp>
        <p:nvSpPr>
          <p:cNvPr id="4" name="Text Placeholder 3">
            <a:extLst>
              <a:ext uri="{FF2B5EF4-FFF2-40B4-BE49-F238E27FC236}">
                <a16:creationId xmlns:a16="http://schemas.microsoft.com/office/drawing/2014/main" id="{BC89766A-87CA-84FB-F114-0997C555C48A}"/>
              </a:ext>
            </a:extLst>
          </p:cNvPr>
          <p:cNvSpPr>
            <a:spLocks noGrp="1"/>
          </p:cNvSpPr>
          <p:nvPr>
            <p:ph type="body" sz="quarter" idx="16"/>
          </p:nvPr>
        </p:nvSpPr>
        <p:spPr/>
        <p:txBody>
          <a:bodyPr/>
          <a:lstStyle/>
          <a:p>
            <a:r>
              <a:rPr lang="en-IE" dirty="0"/>
              <a:t>Se denne video for at øve dig i at finde forskellene mellem ægte og AI-genererede videoer – </a:t>
            </a:r>
          </a:p>
          <a:p>
            <a:endParaRPr lang="en-IE" dirty="0"/>
          </a:p>
          <a:p>
            <a:r>
              <a:rPr lang="en-IE" dirty="0"/>
              <a:t>Øvelse gør mester </a:t>
            </a:r>
          </a:p>
        </p:txBody>
      </p:sp>
      <p:pic>
        <p:nvPicPr>
          <p:cNvPr id="5" name="Online Media 4" title="Can You Spot The Difference in Real Vs AI Videos in 2025? (Guessing Challenge)">
            <a:hlinkClick r:id="" action="ppaction://media"/>
            <a:extLst>
              <a:ext uri="{FF2B5EF4-FFF2-40B4-BE49-F238E27FC236}">
                <a16:creationId xmlns:a16="http://schemas.microsoft.com/office/drawing/2014/main" id="{53B9D01F-3116-ACCD-AF00-828D38359C4B}"/>
              </a:ext>
            </a:extLst>
          </p:cNvPr>
          <p:cNvPicPr>
            <a:picLocks noRot="1" noChangeAspect="1"/>
          </p:cNvPicPr>
          <p:nvPr>
            <a:videoFile r:link="rId1"/>
          </p:nvPr>
        </p:nvPicPr>
        <p:blipFill>
          <a:blip r:embed="rId3"/>
          <a:stretch>
            <a:fillRect/>
          </a:stretch>
        </p:blipFill>
        <p:spPr>
          <a:xfrm>
            <a:off x="1016000" y="2705799"/>
            <a:ext cx="5080000" cy="3283543"/>
          </a:xfrm>
          <a:prstGeom prst="rect">
            <a:avLst/>
          </a:prstGeom>
        </p:spPr>
      </p:pic>
      <p:sp>
        <p:nvSpPr>
          <p:cNvPr id="7" name="TextBox 6">
            <a:extLst>
              <a:ext uri="{FF2B5EF4-FFF2-40B4-BE49-F238E27FC236}">
                <a16:creationId xmlns:a16="http://schemas.microsoft.com/office/drawing/2014/main" id="{008492A0-33C5-5AA3-AA15-F7DEDA5A36D2}"/>
              </a:ext>
            </a:extLst>
          </p:cNvPr>
          <p:cNvSpPr txBox="1"/>
          <p:nvPr/>
        </p:nvSpPr>
        <p:spPr>
          <a:xfrm>
            <a:off x="6689558" y="4024404"/>
            <a:ext cx="4726302" cy="646331"/>
          </a:xfrm>
          <a:prstGeom prst="rect">
            <a:avLst/>
          </a:prstGeom>
          <a:noFill/>
        </p:spPr>
        <p:txBody>
          <a:bodyPr wrap="square">
            <a:spAutoFit/>
          </a:bodyPr>
          <a:lstStyle/>
          <a:p>
            <a:r>
              <a:rPr lang="en-US" dirty="0">
                <a:solidFill>
                  <a:srgbClr val="242B62"/>
                </a:solidFill>
                <a:hlinkClick r:id="rId4">
                  <a:extLst>
                    <a:ext uri="{A12FA001-AC4F-418D-AE19-62706E023703}">
                      <ahyp:hlinkClr xmlns:ahyp="http://schemas.microsoft.com/office/drawing/2018/hyperlinkcolor" val="tx"/>
                    </a:ext>
                  </a:extLst>
                </a:hlinkClick>
              </a:rPr>
              <a:t>Kan du se forskellen på ægte og AI-genererede videoer i 2025? (Gæt-udfordring)</a:t>
            </a:r>
            <a:endParaRPr lang="en-IE" dirty="0">
              <a:solidFill>
                <a:srgbClr val="242B62"/>
              </a:solidFill>
            </a:endParaRPr>
          </a:p>
        </p:txBody>
      </p:sp>
    </p:spTree>
    <p:extLst>
      <p:ext uri="{BB962C8B-B14F-4D97-AF65-F5344CB8AC3E}">
        <p14:creationId xmlns:p14="http://schemas.microsoft.com/office/powerpoint/2010/main" val="347004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38E378DF-E19D-745B-DD09-31CBC7780973}"/>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p:spPr>
      </p:pic>
      <p:sp>
        <p:nvSpPr>
          <p:cNvPr id="26" name="Freeform 25">
            <a:extLst>
              <a:ext uri="{FF2B5EF4-FFF2-40B4-BE49-F238E27FC236}">
                <a16:creationId xmlns:a16="http://schemas.microsoft.com/office/drawing/2014/main" id="{89CBCF90-DABF-4A9C-209D-C0E5146A7274}"/>
              </a:ext>
            </a:extLst>
          </p:cNvPr>
          <p:cNvSpPr/>
          <p:nvPr/>
        </p:nvSpPr>
        <p:spPr>
          <a:xfrm>
            <a:off x="799128" y="1655805"/>
            <a:ext cx="10203652" cy="4455922"/>
          </a:xfrm>
          <a:custGeom>
            <a:avLst/>
            <a:gdLst>
              <a:gd name="connsiteX0" fmla="*/ 0 w 10203652"/>
              <a:gd name="connsiteY0" fmla="*/ 0 h 5365455"/>
              <a:gd name="connsiteX1" fmla="*/ 10203652 w 10203652"/>
              <a:gd name="connsiteY1" fmla="*/ 0 h 5365455"/>
              <a:gd name="connsiteX2" fmla="*/ 10203652 w 10203652"/>
              <a:gd name="connsiteY2" fmla="*/ 5365455 h 5365455"/>
              <a:gd name="connsiteX3" fmla="*/ 0 w 10203652"/>
              <a:gd name="connsiteY3" fmla="*/ 5365455 h 5365455"/>
            </a:gdLst>
            <a:ahLst/>
            <a:cxnLst>
              <a:cxn ang="0">
                <a:pos x="connsiteX0" y="connsiteY0"/>
              </a:cxn>
              <a:cxn ang="0">
                <a:pos x="connsiteX1" y="connsiteY1"/>
              </a:cxn>
              <a:cxn ang="0">
                <a:pos x="connsiteX2" y="connsiteY2"/>
              </a:cxn>
              <a:cxn ang="0">
                <a:pos x="connsiteX3" y="connsiteY3"/>
              </a:cxn>
            </a:cxnLst>
            <a:rect l="l" t="t" r="r" b="b"/>
            <a:pathLst>
              <a:path w="10203652" h="5365455">
                <a:moveTo>
                  <a:pt x="0" y="0"/>
                </a:moveTo>
                <a:lnTo>
                  <a:pt x="10203652" y="0"/>
                </a:lnTo>
                <a:lnTo>
                  <a:pt x="10203652" y="5365455"/>
                </a:lnTo>
                <a:lnTo>
                  <a:pt x="0" y="5365455"/>
                </a:lnTo>
                <a:close/>
              </a:path>
            </a:pathLst>
          </a:custGeom>
          <a:gradFill>
            <a:gsLst>
              <a:gs pos="79000">
                <a:srgbClr val="5696D0"/>
              </a:gs>
              <a:gs pos="44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3875B9C3-7921-364B-95C1-7200313E6D07}"/>
              </a:ext>
            </a:extLst>
          </p:cNvPr>
          <p:cNvSpPr txBox="1"/>
          <p:nvPr/>
        </p:nvSpPr>
        <p:spPr>
          <a:xfrm>
            <a:off x="3039973" y="4937828"/>
            <a:ext cx="6396876" cy="1015663"/>
          </a:xfrm>
          <a:prstGeom prst="rect">
            <a:avLst/>
          </a:prstGeom>
          <a:noFill/>
        </p:spPr>
        <p:txBody>
          <a:bodyPr wrap="square" lIns="91440" tIns="45720" rIns="91440" bIns="45720" rtlCol="0" anchor="t">
            <a:spAutoFit/>
          </a:bodyPr>
          <a:lstStyle/>
          <a:p>
            <a:pPr algn="ctr"/>
            <a:r>
              <a:rPr lang="en-US" sz="3000" b="1" i="1" spc="162" dirty="0">
                <a:solidFill>
                  <a:schemeClr val="bg1"/>
                </a:solidFill>
                <a:latin typeface="Calibri"/>
                <a:ea typeface="Calibri"/>
                <a:cs typeface="Calibri"/>
              </a:rPr>
              <a:t>Nogle ting </a:t>
            </a:r>
            <a:r>
              <a:rPr lang="en-US" sz="3000" b="1" i="1" spc="162" dirty="0" err="1">
                <a:solidFill>
                  <a:schemeClr val="bg1"/>
                </a:solidFill>
                <a:latin typeface="Calibri"/>
                <a:ea typeface="Calibri"/>
                <a:cs typeface="Calibri"/>
              </a:rPr>
              <a:t>forsvinder</a:t>
            </a:r>
            <a:r>
              <a:rPr lang="en-US" sz="3000" b="1" i="1" spc="162" dirty="0">
                <a:solidFill>
                  <a:schemeClr val="bg1"/>
                </a:solidFill>
                <a:latin typeface="Calibri"/>
                <a:ea typeface="Calibri"/>
                <a:cs typeface="Calibri"/>
              </a:rPr>
              <a:t> ALDRIG, </a:t>
            </a:r>
            <a:r>
              <a:rPr lang="en-US" sz="3000" b="1" i="1" spc="162" dirty="0" err="1">
                <a:solidFill>
                  <a:schemeClr val="bg1"/>
                </a:solidFill>
                <a:latin typeface="Calibri"/>
                <a:ea typeface="Calibri"/>
                <a:cs typeface="Calibri"/>
              </a:rPr>
              <a:t>når</a:t>
            </a:r>
            <a:r>
              <a:rPr lang="en-US" sz="3000" b="1" i="1" spc="162" dirty="0">
                <a:solidFill>
                  <a:schemeClr val="bg1"/>
                </a:solidFill>
                <a:latin typeface="Calibri"/>
                <a:ea typeface="Calibri"/>
                <a:cs typeface="Calibri"/>
              </a:rPr>
              <a:t> det </a:t>
            </a:r>
            <a:r>
              <a:rPr lang="en-US" sz="3000" b="1" i="1" spc="162" dirty="0" err="1">
                <a:solidFill>
                  <a:schemeClr val="bg1"/>
                </a:solidFill>
                <a:latin typeface="Calibri"/>
                <a:ea typeface="Calibri"/>
                <a:cs typeface="Calibri"/>
              </a:rPr>
              <a:t>først</a:t>
            </a:r>
            <a:r>
              <a:rPr lang="en-US" sz="3000" b="1" i="1" spc="162" dirty="0">
                <a:solidFill>
                  <a:schemeClr val="bg1"/>
                </a:solidFill>
                <a:latin typeface="Calibri"/>
                <a:ea typeface="Calibri"/>
                <a:cs typeface="Calibri"/>
              </a:rPr>
              <a:t> er </a:t>
            </a:r>
            <a:r>
              <a:rPr lang="en-US" sz="3000" b="1" i="1" spc="162" dirty="0" err="1">
                <a:solidFill>
                  <a:schemeClr val="bg1"/>
                </a:solidFill>
                <a:latin typeface="Calibri"/>
                <a:ea typeface="Calibri"/>
                <a:cs typeface="Calibri"/>
              </a:rPr>
              <a:t>lagt</a:t>
            </a:r>
            <a:r>
              <a:rPr lang="en-US" sz="3000" b="1" i="1" spc="162" dirty="0">
                <a:solidFill>
                  <a:schemeClr val="bg1"/>
                </a:solidFill>
                <a:latin typeface="Calibri"/>
                <a:ea typeface="Calibri"/>
                <a:cs typeface="Calibri"/>
              </a:rPr>
              <a:t> ud på nettet.</a:t>
            </a:r>
          </a:p>
        </p:txBody>
      </p:sp>
      <p:pic>
        <p:nvPicPr>
          <p:cNvPr id="5" name="Picture 4" descr="A colorful circles with white lines and dots&#10;&#10;AI-generated content may be incorrect.">
            <a:extLst>
              <a:ext uri="{FF2B5EF4-FFF2-40B4-BE49-F238E27FC236}">
                <a16:creationId xmlns:a16="http://schemas.microsoft.com/office/drawing/2014/main" id="{843FC32C-4851-A9BF-7536-BB447785D92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1316110" y="-549000"/>
            <a:ext cx="3845287" cy="3119494"/>
          </a:xfrm>
          <a:prstGeom prst="rect">
            <a:avLst/>
          </a:prstGeom>
        </p:spPr>
      </p:pic>
    </p:spTree>
    <p:extLst>
      <p:ext uri="{BB962C8B-B14F-4D97-AF65-F5344CB8AC3E}">
        <p14:creationId xmlns:p14="http://schemas.microsoft.com/office/powerpoint/2010/main" val="903574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Følg vores rejse</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r>
              <a:rPr lang="en-IE" sz="3200" b="1" dirty="0">
                <a:solidFill>
                  <a:srgbClr val="292668"/>
                </a:solidFill>
              </a:rPr>
              <a:t>Tillykke</a:t>
            </a:r>
            <a:r>
              <a:rPr lang="en-IE" sz="3200" dirty="0">
                <a:solidFill>
                  <a:srgbClr val="292668"/>
                </a:solidFill>
              </a:rPr>
              <a:t>, du har netop gennemført modul 1. Fortsæt din læringsrejse… </a:t>
            </a:r>
            <a:r>
              <a:rPr lang="en-IE" sz="3200" b="1" dirty="0">
                <a:solidFill>
                  <a:srgbClr val="292668"/>
                </a:solidFill>
                <a:hlinkClick r:id="rId5">
                  <a:extLst>
                    <a:ext uri="{A12FA001-AC4F-418D-AE19-62706E023703}">
                      <ahyp:hlinkClr xmlns:ahyp="http://schemas.microsoft.com/office/drawing/2018/hyperlinkcolor" val="tx"/>
                    </a:ext>
                  </a:extLst>
                </a:hlinkClick>
              </a:rPr>
              <a:t>Modul 2 </a:t>
            </a:r>
            <a:r>
              <a:rPr lang="en-IE" sz="3200" dirty="0">
                <a:solidFill>
                  <a:srgbClr val="292668"/>
                </a:solidFill>
              </a:rPr>
              <a:t>handler om AI inden for </a:t>
            </a:r>
            <a:r>
              <a:rPr lang="en-IE" sz="3200" b="1" dirty="0">
                <a:solidFill>
                  <a:srgbClr val="292668"/>
                </a:solidFill>
              </a:rPr>
              <a:t>privatøkonomi og svindelforebyggelse</a:t>
            </a:r>
            <a:r>
              <a:rPr lang="en-IE" sz="3200" dirty="0">
                <a:solidFill>
                  <a:srgbClr val="292668"/>
                </a:solidFill>
              </a:rPr>
              <a:t>.</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37733</TotalTime>
  <Words>3922</Words>
  <Application>Microsoft Office PowerPoint</Application>
  <PresentationFormat>Widescreen</PresentationFormat>
  <Paragraphs>358</Paragraphs>
  <Slides>48</Slides>
  <Notes>9</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Google Sans Text</vt:lpstr>
      <vt:lpstr>Montserrat</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docId:C8D10F8B2BA47D5AE6CAB4901749ABBD</cp:keywords>
  <cp:lastModifiedBy>Paula Whyte ( Momentum Consulting )</cp:lastModifiedBy>
  <cp:revision>637</cp:revision>
  <dcterms:created xsi:type="dcterms:W3CDTF">2020-10-14T13:32:04Z</dcterms:created>
  <dcterms:modified xsi:type="dcterms:W3CDTF">2026-08-27T14:22:09Z</dcterms:modified>
</cp:coreProperties>
</file>