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704" r:id="rId2"/>
    <p:sldMasterId id="2147483729" r:id="rId3"/>
    <p:sldMasterId id="2147483759" r:id="rId4"/>
  </p:sldMasterIdLst>
  <p:notesMasterIdLst>
    <p:notesMasterId r:id="rId48"/>
  </p:notesMasterIdLst>
  <p:sldIdLst>
    <p:sldId id="4374" r:id="rId5"/>
    <p:sldId id="4412" r:id="rId6"/>
    <p:sldId id="4417" r:id="rId7"/>
    <p:sldId id="4384" r:id="rId8"/>
    <p:sldId id="4429" r:id="rId9"/>
    <p:sldId id="4430"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4415" r:id="rId28"/>
    <p:sldId id="275" r:id="rId29"/>
    <p:sldId id="276" r:id="rId30"/>
    <p:sldId id="277" r:id="rId31"/>
    <p:sldId id="278" r:id="rId32"/>
    <p:sldId id="279" r:id="rId33"/>
    <p:sldId id="280" r:id="rId34"/>
    <p:sldId id="281" r:id="rId35"/>
    <p:sldId id="4414" r:id="rId36"/>
    <p:sldId id="282" r:id="rId37"/>
    <p:sldId id="283" r:id="rId38"/>
    <p:sldId id="284" r:id="rId39"/>
    <p:sldId id="285" r:id="rId40"/>
    <p:sldId id="286" r:id="rId41"/>
    <p:sldId id="287" r:id="rId42"/>
    <p:sldId id="4413" r:id="rId43"/>
    <p:sldId id="288" r:id="rId44"/>
    <p:sldId id="289" r:id="rId45"/>
    <p:sldId id="290" r:id="rId46"/>
    <p:sldId id="4416" r:id="rId47"/>
  </p:sldIdLst>
  <p:sldSz cx="12192000" cy="6858000"/>
  <p:notesSz cx="6858000" cy="9144000"/>
  <p:embeddedFontLst>
    <p:embeddedFont>
      <p:font typeface="Montserrat" panose="00000500000000000000" pitchFamily="2" charset="0"/>
      <p:regular r:id="rId49"/>
      <p:bold r:id="rId50"/>
      <p:italic r:id="rId51"/>
      <p:boldItalic r:id="rId52"/>
    </p:embeddedFont>
    <p:embeddedFont>
      <p:font typeface="Montserrat Light" panose="00000400000000000000" pitchFamily="2" charset="0"/>
      <p:regular r:id="rId53"/>
      <p:italic r:id="rId54"/>
    </p:embeddedFont>
    <p:embeddedFont>
      <p:font typeface="Roboto" panose="02000000000000000000" pitchFamily="2" charset="0"/>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7488">
          <p15:clr>
            <a:srgbClr val="747775"/>
          </p15:clr>
        </p15:guide>
      </p15:sld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59" roundtripDataSignature="AMtx7mjD/acg9yOEc32Hx7S/034kao6lH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376B"/>
    <a:srgbClr val="C16D32"/>
    <a:srgbClr val="242B62"/>
    <a:srgbClr val="CA7BB3"/>
    <a:srgbClr val="ECC0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EB33FA-7B4C-41AA-BC11-2EA3E1856AA4}" v="2" dt="2026-08-27T11:12:44.242"/>
  </p1510:revLst>
</p1510:revInfo>
</file>

<file path=ppt/tableStyles.xml><?xml version="1.0" encoding="utf-8"?>
<a:tblStyleLst xmlns:a="http://schemas.openxmlformats.org/drawingml/2006/main" def="{DF7776BB-8149-4868-97FF-04BBAE9743FF}">
  <a:tblStyle styleId="{DF7776BB-8149-4868-97FF-04BBAE9743FF}"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654" y="90"/>
      </p:cViewPr>
      <p:guideLst>
        <p:guide orient="horz" pos="2160"/>
        <p:guide pos="74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5.fntdata"/><Relationship Id="rId58" Type="http://schemas.openxmlformats.org/officeDocument/2006/relationships/font" Target="fonts/font10.fntdata"/><Relationship Id="rId66" Type="http://schemas.microsoft.com/office/2018/10/relationships/authors" Target="authors.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font" Target="fonts/font3.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customschemas.google.com/relationships/presentationmetadata" Target="meta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6.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4.fntdata"/><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Schneidermann" userId="66b19f0b-5f17-4cd3-90fa-217e82010958" providerId="ADAL" clId="{8C6A38ED-64D4-4B9D-BF8A-9C0124149E73}"/>
    <pc:docChg chg="modSld">
      <pc:chgData name="Anja Schneidermann" userId="66b19f0b-5f17-4cd3-90fa-217e82010958" providerId="ADAL" clId="{8C6A38ED-64D4-4B9D-BF8A-9C0124149E73}" dt="2026-08-27T11:12:50.443" v="2" actId="207"/>
      <pc:docMkLst>
        <pc:docMk/>
      </pc:docMkLst>
      <pc:sldChg chg="modSp mod">
        <pc:chgData name="Anja Schneidermann" userId="66b19f0b-5f17-4cd3-90fa-217e82010958" providerId="ADAL" clId="{8C6A38ED-64D4-4B9D-BF8A-9C0124149E73}" dt="2026-08-27T11:09:07.954" v="1" actId="207"/>
        <pc:sldMkLst>
          <pc:docMk/>
          <pc:sldMk cId="4201379495" sldId="4412"/>
        </pc:sldMkLst>
        <pc:spChg chg="mod">
          <ac:chgData name="Anja Schneidermann" userId="66b19f0b-5f17-4cd3-90fa-217e82010958" providerId="ADAL" clId="{8C6A38ED-64D4-4B9D-BF8A-9C0124149E73}" dt="2026-08-27T11:09:07.954" v="1" actId="207"/>
          <ac:spMkLst>
            <pc:docMk/>
            <pc:sldMk cId="4201379495" sldId="4412"/>
            <ac:spMk id="4" creationId="{2A227B00-8530-E563-C75F-D5EDE6F8D65B}"/>
          </ac:spMkLst>
        </pc:spChg>
      </pc:sldChg>
      <pc:sldChg chg="modSp mod">
        <pc:chgData name="Anja Schneidermann" userId="66b19f0b-5f17-4cd3-90fa-217e82010958" providerId="ADAL" clId="{8C6A38ED-64D4-4B9D-BF8A-9C0124149E73}" dt="2026-08-27T11:12:50.443" v="2" actId="207"/>
        <pc:sldMkLst>
          <pc:docMk/>
          <pc:sldMk cId="3164073377" sldId="4416"/>
        </pc:sldMkLst>
        <pc:spChg chg="mod">
          <ac:chgData name="Anja Schneidermann" userId="66b19f0b-5f17-4cd3-90fa-217e82010958" providerId="ADAL" clId="{8C6A38ED-64D4-4B9D-BF8A-9C0124149E73}" dt="2026-08-27T11:12:50.443" v="2" actId="207"/>
          <ac:spMkLst>
            <pc:docMk/>
            <pc:sldMk cId="3164073377" sldId="4416"/>
            <ac:spMk id="2" creationId="{21C46AA0-7941-4E3F-75C7-1DB06E825A7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ibm.com/think/topics/artificial-intelligenc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en.wikipedia.org/wiki/Filter_bubble?utm_source=chatgpt.com" TargetMode="External"/><Relationship Id="rId4" Type="http://schemas.openxmlformats.org/officeDocument/2006/relationships/hyperlink" Target="https://cepr.org/voxeu/columns/ai-misinformation-and-value-trusted-news?utm_source=chatgpt.com"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s.wikipedia.org/wiki/Deepfak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hishspot.ai/blog/how-ai-detects-impersonators-fake-engagement-phishspot/"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xplore.quantumfiber.com/a-practical-guide-to-recognizing-ai-on-social-media/"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securityinabox.org/en/communication/?utm_source=chatgpt.co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etsafeonline.org/messagingapps/?utm_source=chatgpt.com"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esafety.gov.au/key-topics/online-tools-and-features/online-chat-video-chat?utm_source=chatgpt.co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siit.co/blog/the-rise-of-ai-powered-content-moderation-tools/48104?utm_source=chatgpt.com"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internetmatters.org/report-issu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eopeducation.co.uk/11_18/lets-talk-about/online-safety/reporting-and-blocking/#reporting-on-social-media"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euro.centre.org/projects/detail/4302"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share-eric.eu/research-results-details/the-challenge-of-e-inclusion-in-europe?utm_source=chatgpt.com"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s://en.wikipedia.org/wiki/Filter_bubble?utm_source=chatgpt.com" TargetMode="External"/><Relationship Id="rId4" Type="http://schemas.openxmlformats.org/officeDocument/2006/relationships/hyperlink" Target="https://cepr.org/voxeu/columns/ai-misinformation-and-value-trusted-news?utm_source=chatgpt.com"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oecd.org/en/events/2025/10/AI-for-ageing-identifying-older-people-in-need-of-social-services.html"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mileageproject.eu/"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23CD321-0A98-B97F-A96E-A242875431F9}"/>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5B466FD4-E0B5-872B-BB0C-C6D218A4CA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6E8D8A25-0C0E-081A-5946-61367638850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0447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7CB2F27-2D27-FEE1-BC5E-2B0033E015A5}"/>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70D0EF0C-3D9A-4E13-15A1-B6D340A1FE3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D5552335-8E7A-64AC-1987-F00E0FF998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9305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b993c2dcf8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g3b993c2dcf8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7" name="Google Shape;417;g3b993c2dcf8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ce1553e39b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Hvad du vil lære</a:t>
            </a:r>
            <a:endParaRPr/>
          </a:p>
          <a:p>
            <a:pPr marL="0" lvl="0" indent="0" algn="l" rtl="0">
              <a:lnSpc>
                <a:spcPct val="100000"/>
              </a:lnSpc>
              <a:spcBef>
                <a:spcPts val="0"/>
              </a:spcBef>
              <a:spcAft>
                <a:spcPts val="0"/>
              </a:spcAft>
              <a:buSzPts val="1400"/>
              <a:buNone/>
            </a:pPr>
            <a:r>
              <a:rPr lang="en-US"/>
              <a:t>Vores mål er at skifte fra grundlæggende digital brug til informeret digital deltagelse. Ved afslutningen af dette modul vil du være i stand til at:</a:t>
            </a:r>
            <a:endParaRPr/>
          </a:p>
          <a:p>
            <a:pPr marL="0" lvl="0" indent="0" algn="l" rtl="0">
              <a:lnSpc>
                <a:spcPct val="100000"/>
              </a:lnSpc>
              <a:spcBef>
                <a:spcPts val="0"/>
              </a:spcBef>
              <a:spcAft>
                <a:spcPts val="0"/>
              </a:spcAft>
              <a:buSzPts val="1400"/>
              <a:buNone/>
            </a:pPr>
            <a:r>
              <a:rPr lang="en-US"/>
              <a:t>Mestre AI-personalisering: Forstå, hvordan AI former dine feeds på sociale medier, og lær, hvordan du kan "træne" den til at vise dig indhold, der virkelig interesserer dig.</a:t>
            </a:r>
            <a:endParaRPr/>
          </a:p>
          <a:p>
            <a:pPr marL="0" lvl="0" indent="0" algn="l" rtl="0">
              <a:lnSpc>
                <a:spcPct val="100000"/>
              </a:lnSpc>
              <a:spcBef>
                <a:spcPts val="0"/>
              </a:spcBef>
              <a:spcAft>
                <a:spcPts val="0"/>
              </a:spcAft>
              <a:buSzPts val="1400"/>
              <a:buNone/>
            </a:pPr>
            <a:r>
              <a:rPr lang="en-US"/>
              <a:t>Udvikle et "digitalt øje": Tilegn dig praktiske teknikker til at spotte falske profiler, bots og AI-genererede billeder eller beskeder.</a:t>
            </a:r>
            <a:endParaRPr/>
          </a:p>
          <a:p>
            <a:pPr marL="0" lvl="0" indent="0" algn="l" rtl="0">
              <a:lnSpc>
                <a:spcPct val="100000"/>
              </a:lnSpc>
              <a:spcBef>
                <a:spcPts val="0"/>
              </a:spcBef>
              <a:spcAft>
                <a:spcPts val="0"/>
              </a:spcAft>
              <a:buSzPts val="1400"/>
              <a:buNone/>
            </a:pPr>
            <a:r>
              <a:rPr lang="en-US"/>
              <a:t>Kommunikere med selvtillid: Brug videosamtaler og messaging-apps (som WhatsApp eller Zoom) og oprethold samtidig streng privatlivsbeskyttelse og sikkerhed.</a:t>
            </a:r>
            <a:endParaRPr/>
          </a:p>
          <a:p>
            <a:pPr marL="0" lvl="0" indent="0" algn="l" rtl="0">
              <a:lnSpc>
                <a:spcPct val="100000"/>
              </a:lnSpc>
              <a:spcBef>
                <a:spcPts val="0"/>
              </a:spcBef>
              <a:spcAft>
                <a:spcPts val="0"/>
              </a:spcAft>
              <a:buSzPts val="1400"/>
              <a:buNone/>
            </a:pPr>
            <a:r>
              <a:rPr lang="en-US"/>
              <a:t>Sætte digitale grænser: Lær at bruge anmeldelsesværktøjer og AI-moderering til at beskytte dit mentale velbefindende og din privatlivsbeskyttelse.</a:t>
            </a:r>
            <a:endParaRPr/>
          </a:p>
          <a:p>
            <a:pPr marL="0" lvl="0" indent="0" algn="l" rtl="0">
              <a:lnSpc>
                <a:spcPct val="100000"/>
              </a:lnSpc>
              <a:spcBef>
                <a:spcPts val="0"/>
              </a:spcBef>
              <a:spcAft>
                <a:spcPts val="0"/>
              </a:spcAft>
              <a:buSzPts val="1400"/>
              <a:buNone/>
            </a:pPr>
            <a:endParaRPr sz="1100"/>
          </a:p>
        </p:txBody>
      </p:sp>
      <p:sp>
        <p:nvSpPr>
          <p:cNvPr id="425" name="Google Shape;425;g3ce1553e39b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c8abc38406_0_1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Yderligere oplysninger:</a:t>
            </a:r>
            <a:endParaRPr/>
          </a:p>
          <a:p>
            <a:pPr marL="0" lvl="0" indent="0" algn="l" rtl="0">
              <a:lnSpc>
                <a:spcPct val="100000"/>
              </a:lnSpc>
              <a:spcBef>
                <a:spcPts val="0"/>
              </a:spcBef>
              <a:spcAft>
                <a:spcPts val="0"/>
              </a:spcAft>
              <a:buSzPts val="1400"/>
              <a:buNone/>
            </a:pPr>
            <a:r>
              <a:rPr lang="en-US" u="sng">
                <a:solidFill>
                  <a:schemeClr val="hlink"/>
                </a:solidFill>
                <a:hlinkClick r:id="rId3"/>
              </a:rPr>
              <a:t>https://www.ibm.com/think/topics/artificial-intelligence</a:t>
            </a:r>
            <a:endParaRPr/>
          </a:p>
          <a:p>
            <a:pPr marL="0" lvl="0" indent="0" algn="l" rtl="0">
              <a:lnSpc>
                <a:spcPct val="100000"/>
              </a:lnSpc>
              <a:spcBef>
                <a:spcPts val="0"/>
              </a:spcBef>
              <a:spcAft>
                <a:spcPts val="0"/>
              </a:spcAft>
              <a:buSzPts val="1400"/>
              <a:buNone/>
            </a:pPr>
            <a:endParaRPr/>
          </a:p>
        </p:txBody>
      </p:sp>
      <p:sp>
        <p:nvSpPr>
          <p:cNvPr id="441" name="Google Shape;441;g3c8abc38406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cf0640c514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g3cf0640c514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Hurtig </a:t>
            </a:r>
            <a:r>
              <a:rPr lang="en-US" dirty="0" err="1"/>
              <a:t>øvelse</a:t>
            </a:r>
            <a:r>
              <a:rPr lang="en-US" dirty="0"/>
              <a:t>: </a:t>
            </a:r>
            <a:r>
              <a:rPr lang="en-US" dirty="0" err="1"/>
              <a:t>Sammenlign</a:t>
            </a:r>
            <a:r>
              <a:rPr lang="en-US" dirty="0"/>
              <a:t> </a:t>
            </a:r>
            <a:r>
              <a:rPr lang="en-US" dirty="0" err="1"/>
              <a:t>dit</a:t>
            </a:r>
            <a:r>
              <a:rPr lang="en-US" dirty="0"/>
              <a:t> feed med </a:t>
            </a:r>
            <a:r>
              <a:rPr lang="en-US" dirty="0" err="1"/>
              <a:t>en</a:t>
            </a:r>
            <a:r>
              <a:rPr lang="en-US" dirty="0"/>
              <a:t> </a:t>
            </a:r>
            <a:r>
              <a:rPr lang="en-US" dirty="0" err="1"/>
              <a:t>andens</a:t>
            </a:r>
            <a:r>
              <a:rPr lang="en-US" dirty="0"/>
              <a:t> </a:t>
            </a:r>
            <a:r>
              <a:rPr lang="en-US" dirty="0" err="1"/>
              <a:t>på</a:t>
            </a:r>
            <a:r>
              <a:rPr lang="en-US" dirty="0"/>
              <a:t> din </a:t>
            </a:r>
            <a:r>
              <a:rPr lang="en-US" dirty="0" err="1"/>
              <a:t>yndlingsapp</a:t>
            </a:r>
            <a:r>
              <a:rPr lang="en-US" dirty="0"/>
              <a:t> </a:t>
            </a:r>
            <a:r>
              <a:rPr lang="en-US" dirty="0" err="1"/>
              <a:t>til</a:t>
            </a:r>
            <a:r>
              <a:rPr lang="en-US" dirty="0"/>
              <a:t> </a:t>
            </a:r>
            <a:r>
              <a:rPr lang="en-US" dirty="0" err="1"/>
              <a:t>sociale</a:t>
            </a:r>
            <a:r>
              <a:rPr lang="en-US" dirty="0"/>
              <a:t> </a:t>
            </a:r>
            <a:r>
              <a:rPr lang="en-US" dirty="0" err="1"/>
              <a:t>medier</a:t>
            </a:r>
            <a:r>
              <a:rPr lang="en-US" dirty="0"/>
              <a:t>, </a:t>
            </a:r>
            <a:r>
              <a:rPr lang="en-US" dirty="0" err="1"/>
              <a:t>og</a:t>
            </a:r>
            <a:r>
              <a:rPr lang="en-US" dirty="0"/>
              <a:t> </a:t>
            </a:r>
            <a:r>
              <a:rPr lang="en-US" dirty="0" err="1"/>
              <a:t>læg</a:t>
            </a:r>
            <a:r>
              <a:rPr lang="en-US" dirty="0"/>
              <a:t> </a:t>
            </a:r>
            <a:r>
              <a:rPr lang="en-US" dirty="0" err="1"/>
              <a:t>mærke</a:t>
            </a:r>
            <a:r>
              <a:rPr lang="en-US" dirty="0"/>
              <a:t> </a:t>
            </a:r>
            <a:r>
              <a:rPr lang="en-US" dirty="0" err="1"/>
              <a:t>til</a:t>
            </a:r>
            <a:r>
              <a:rPr lang="en-US" dirty="0"/>
              <a:t> </a:t>
            </a:r>
            <a:r>
              <a:rPr lang="en-US" dirty="0" err="1"/>
              <a:t>forskellene</a:t>
            </a:r>
            <a:r>
              <a:rPr lang="en-US" dirty="0"/>
              <a:t>.</a:t>
            </a:r>
            <a:endParaRPr dirty="0"/>
          </a:p>
          <a:p>
            <a:pPr marL="0" lvl="0" indent="0" algn="l" rtl="0">
              <a:lnSpc>
                <a:spcPct val="100000"/>
              </a:lnSpc>
              <a:spcBef>
                <a:spcPts val="0"/>
              </a:spcBef>
              <a:spcAft>
                <a:spcPts val="0"/>
              </a:spcAft>
              <a:buSzPts val="1400"/>
              <a:buNone/>
            </a:pPr>
            <a:endParaRPr dirty="0"/>
          </a:p>
        </p:txBody>
      </p:sp>
      <p:sp>
        <p:nvSpPr>
          <p:cNvPr id="448" name="Google Shape;448;g3cf0640c514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ce1553e39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Fordele</a:t>
            </a:r>
            <a:endParaRPr dirty="0"/>
          </a:p>
          <a:p>
            <a:pPr marL="0" lvl="0" indent="0" algn="l" rtl="0">
              <a:lnSpc>
                <a:spcPct val="100000"/>
              </a:lnSpc>
              <a:spcBef>
                <a:spcPts val="0"/>
              </a:spcBef>
              <a:spcAft>
                <a:spcPts val="0"/>
              </a:spcAft>
              <a:buClr>
                <a:schemeClr val="dk1"/>
              </a:buClr>
              <a:buSzPts val="1400"/>
              <a:buFont typeface="Arial"/>
              <a:buNone/>
            </a:pPr>
            <a:r>
              <a:rPr lang="en-US" dirty="0"/>
              <a:t>1. </a:t>
            </a:r>
            <a:r>
              <a:rPr lang="en-US" dirty="0" err="1"/>
              <a:t>Relevans</a:t>
            </a:r>
            <a:r>
              <a:rPr lang="en-US" dirty="0"/>
              <a:t> — mere </a:t>
            </a:r>
            <a:r>
              <a:rPr lang="en-US" dirty="0" err="1"/>
              <a:t>nyttig</a:t>
            </a:r>
            <a:r>
              <a:rPr lang="en-US" dirty="0"/>
              <a:t> information </a:t>
            </a:r>
            <a:r>
              <a:rPr lang="en-US" dirty="0" err="1"/>
              <a:t>på</a:t>
            </a:r>
            <a:r>
              <a:rPr lang="en-US" dirty="0"/>
              <a:t> </a:t>
            </a:r>
            <a:r>
              <a:rPr lang="en-US" dirty="0" err="1"/>
              <a:t>kort</a:t>
            </a:r>
            <a:r>
              <a:rPr lang="en-US" dirty="0"/>
              <a:t> </a:t>
            </a:r>
            <a:r>
              <a:rPr lang="en-US" dirty="0" err="1"/>
              <a:t>tid</a:t>
            </a:r>
            <a:endParaRPr dirty="0"/>
          </a:p>
          <a:p>
            <a:pPr marL="0" lvl="0" indent="0" algn="l" rtl="0">
              <a:lnSpc>
                <a:spcPct val="100000"/>
              </a:lnSpc>
              <a:spcBef>
                <a:spcPts val="0"/>
              </a:spcBef>
              <a:spcAft>
                <a:spcPts val="0"/>
              </a:spcAft>
              <a:buClr>
                <a:schemeClr val="dk1"/>
              </a:buClr>
              <a:buSzPts val="1400"/>
              <a:buFont typeface="Arial"/>
              <a:buNone/>
            </a:pPr>
            <a:r>
              <a:rPr lang="en-US" dirty="0"/>
              <a:t>AI-</a:t>
            </a:r>
            <a:r>
              <a:rPr lang="en-US" dirty="0" err="1"/>
              <a:t>anbefalinger</a:t>
            </a:r>
            <a:r>
              <a:rPr lang="en-US" dirty="0"/>
              <a:t> </a:t>
            </a:r>
            <a:r>
              <a:rPr lang="en-US" dirty="0" err="1"/>
              <a:t>hjælper</a:t>
            </a:r>
            <a:r>
              <a:rPr lang="en-US" dirty="0"/>
              <a:t> dig med at se </a:t>
            </a:r>
            <a:r>
              <a:rPr lang="en-US" dirty="0" err="1"/>
              <a:t>indhold</a:t>
            </a:r>
            <a:r>
              <a:rPr lang="en-US" dirty="0"/>
              <a:t>, der matcher dine </a:t>
            </a:r>
            <a:r>
              <a:rPr lang="en-US" dirty="0" err="1"/>
              <a:t>interesser</a:t>
            </a:r>
            <a:r>
              <a:rPr lang="en-US" dirty="0"/>
              <a:t>, </a:t>
            </a:r>
            <a:r>
              <a:rPr lang="en-US" dirty="0" err="1"/>
              <a:t>uden</a:t>
            </a:r>
            <a:r>
              <a:rPr lang="en-US" dirty="0"/>
              <a:t> at du </a:t>
            </a:r>
            <a:r>
              <a:rPr lang="en-US" dirty="0" err="1"/>
              <a:t>selv</a:t>
            </a:r>
            <a:r>
              <a:rPr lang="en-US" dirty="0"/>
              <a:t> </a:t>
            </a:r>
            <a:r>
              <a:rPr lang="en-US" dirty="0" err="1"/>
              <a:t>skal</a:t>
            </a:r>
            <a:r>
              <a:rPr lang="en-US" dirty="0"/>
              <a:t> </a:t>
            </a:r>
            <a:r>
              <a:rPr lang="en-US" dirty="0" err="1"/>
              <a:t>søge</a:t>
            </a:r>
            <a:r>
              <a:rPr lang="en-US" dirty="0"/>
              <a:t> </a:t>
            </a:r>
            <a:r>
              <a:rPr lang="en-US" dirty="0" err="1"/>
              <a:t>efter</a:t>
            </a:r>
            <a:r>
              <a:rPr lang="en-US" dirty="0"/>
              <a:t> det. For </a:t>
            </a:r>
            <a:r>
              <a:rPr lang="en-US" dirty="0" err="1"/>
              <a:t>eksempel</a:t>
            </a:r>
            <a:r>
              <a:rPr lang="en-US" dirty="0"/>
              <a:t> </a:t>
            </a:r>
            <a:r>
              <a:rPr lang="en-US" dirty="0" err="1"/>
              <a:t>kan</a:t>
            </a:r>
            <a:r>
              <a:rPr lang="en-US" dirty="0"/>
              <a:t> </a:t>
            </a:r>
            <a:r>
              <a:rPr lang="en-US" dirty="0" err="1"/>
              <a:t>nyhedsapps</a:t>
            </a:r>
            <a:r>
              <a:rPr lang="en-US" dirty="0"/>
              <a:t> vise </a:t>
            </a:r>
            <a:r>
              <a:rPr lang="en-US" dirty="0" err="1"/>
              <a:t>artikler</a:t>
            </a:r>
            <a:r>
              <a:rPr lang="en-US" dirty="0"/>
              <a:t>, du </a:t>
            </a:r>
            <a:r>
              <a:rPr lang="en-US" dirty="0" err="1"/>
              <a:t>sandsynligvis</a:t>
            </a:r>
            <a:r>
              <a:rPr lang="en-US" dirty="0"/>
              <a:t> </a:t>
            </a:r>
            <a:r>
              <a:rPr lang="en-US" dirty="0" err="1"/>
              <a:t>vil</a:t>
            </a:r>
            <a:r>
              <a:rPr lang="en-US" dirty="0"/>
              <a:t> </a:t>
            </a:r>
            <a:r>
              <a:rPr lang="en-US" dirty="0" err="1"/>
              <a:t>finde</a:t>
            </a:r>
            <a:r>
              <a:rPr lang="en-US" dirty="0"/>
              <a:t> </a:t>
            </a:r>
            <a:r>
              <a:rPr lang="en-US" dirty="0" err="1"/>
              <a:t>interessante</a:t>
            </a:r>
            <a:r>
              <a:rPr lang="en-US" dirty="0"/>
              <a:t>, </a:t>
            </a:r>
            <a:r>
              <a:rPr lang="en-US" dirty="0" err="1"/>
              <a:t>baseret</a:t>
            </a:r>
            <a:r>
              <a:rPr lang="en-US" dirty="0"/>
              <a:t> </a:t>
            </a:r>
            <a:r>
              <a:rPr lang="en-US" dirty="0" err="1"/>
              <a:t>på</a:t>
            </a:r>
            <a:r>
              <a:rPr lang="en-US" dirty="0"/>
              <a:t> </a:t>
            </a:r>
            <a:r>
              <a:rPr lang="en-US" dirty="0" err="1"/>
              <a:t>hvad</a:t>
            </a:r>
            <a:r>
              <a:rPr lang="en-US" dirty="0"/>
              <a:t> du </a:t>
            </a:r>
            <a:r>
              <a:rPr lang="en-US" dirty="0" err="1"/>
              <a:t>har</a:t>
            </a:r>
            <a:r>
              <a:rPr lang="en-US" dirty="0"/>
              <a:t> </a:t>
            </a:r>
            <a:r>
              <a:rPr lang="en-US" dirty="0" err="1"/>
              <a:t>læst</a:t>
            </a:r>
            <a:r>
              <a:rPr lang="en-US" dirty="0"/>
              <a:t> </a:t>
            </a:r>
            <a:r>
              <a:rPr lang="en-US" dirty="0" err="1"/>
              <a:t>tidligere</a:t>
            </a:r>
            <a:r>
              <a:rPr lang="en-US" dirty="0"/>
              <a:t>. Det sparer </a:t>
            </a:r>
            <a:r>
              <a:rPr lang="en-US" dirty="0" err="1"/>
              <a:t>tid</a:t>
            </a:r>
            <a:r>
              <a:rPr lang="en-US" dirty="0"/>
              <a:t> </a:t>
            </a:r>
            <a:r>
              <a:rPr lang="en-US" dirty="0" err="1"/>
              <a:t>og</a:t>
            </a:r>
            <a:r>
              <a:rPr lang="en-US" dirty="0"/>
              <a:t> </a:t>
            </a:r>
            <a:r>
              <a:rPr lang="en-US" dirty="0" err="1"/>
              <a:t>hjælper</a:t>
            </a:r>
            <a:r>
              <a:rPr lang="en-US" dirty="0"/>
              <a:t> dig med at </a:t>
            </a:r>
            <a:r>
              <a:rPr lang="en-US" dirty="0" err="1"/>
              <a:t>finde</a:t>
            </a:r>
            <a:r>
              <a:rPr lang="en-US" dirty="0"/>
              <a:t> </a:t>
            </a:r>
            <a:r>
              <a:rPr lang="en-US" dirty="0" err="1"/>
              <a:t>vigtige</a:t>
            </a:r>
            <a:r>
              <a:rPr lang="en-US" dirty="0"/>
              <a:t> </a:t>
            </a:r>
            <a:r>
              <a:rPr lang="en-US" dirty="0" err="1"/>
              <a:t>oplysninger</a:t>
            </a:r>
            <a:r>
              <a:rPr lang="en-US" dirty="0"/>
              <a:t> </a:t>
            </a:r>
            <a:r>
              <a:rPr lang="en-US" dirty="0" err="1"/>
              <a:t>hurtigere</a:t>
            </a:r>
            <a:r>
              <a:rPr lang="en-US" dirty="0"/>
              <a:t>. (AI's </a:t>
            </a:r>
            <a:r>
              <a:rPr lang="en-US" dirty="0" err="1"/>
              <a:t>indflydelse</a:t>
            </a:r>
            <a:r>
              <a:rPr lang="en-US" dirty="0"/>
              <a:t> </a:t>
            </a:r>
            <a:r>
              <a:rPr lang="en-US" dirty="0" err="1"/>
              <a:t>på</a:t>
            </a:r>
            <a:r>
              <a:rPr lang="en-US" dirty="0"/>
              <a:t> </a:t>
            </a:r>
            <a:r>
              <a:rPr lang="en-US" dirty="0" err="1"/>
              <a:t>personaliseret</a:t>
            </a:r>
            <a:r>
              <a:rPr lang="en-US" dirty="0"/>
              <a:t> </a:t>
            </a:r>
            <a:r>
              <a:rPr lang="en-US" dirty="0" err="1"/>
              <a:t>indhold</a:t>
            </a:r>
            <a:r>
              <a:rPr lang="en-US" dirty="0"/>
              <a:t>)</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2. </a:t>
            </a:r>
            <a:r>
              <a:rPr lang="en-US" dirty="0" err="1"/>
              <a:t>Forbindelse</a:t>
            </a:r>
            <a:r>
              <a:rPr lang="en-US" dirty="0"/>
              <a:t> — Det er </a:t>
            </a:r>
            <a:r>
              <a:rPr lang="en-US" dirty="0" err="1"/>
              <a:t>nemmere</a:t>
            </a:r>
            <a:r>
              <a:rPr lang="en-US" dirty="0"/>
              <a:t> at </a:t>
            </a:r>
            <a:r>
              <a:rPr lang="en-US" dirty="0" err="1"/>
              <a:t>finde</a:t>
            </a:r>
            <a:r>
              <a:rPr lang="en-US" dirty="0"/>
              <a:t> ting, du </a:t>
            </a:r>
            <a:r>
              <a:rPr lang="en-US" dirty="0" err="1"/>
              <a:t>kan</a:t>
            </a:r>
            <a:r>
              <a:rPr lang="en-US" dirty="0"/>
              <a:t> </a:t>
            </a:r>
            <a:r>
              <a:rPr lang="en-US" dirty="0" err="1"/>
              <a:t>lide</a:t>
            </a:r>
            <a:endParaRPr dirty="0"/>
          </a:p>
          <a:p>
            <a:pPr marL="0" lvl="0" indent="0" algn="l" rtl="0">
              <a:lnSpc>
                <a:spcPct val="100000"/>
              </a:lnSpc>
              <a:spcBef>
                <a:spcPts val="0"/>
              </a:spcBef>
              <a:spcAft>
                <a:spcPts val="0"/>
              </a:spcAft>
              <a:buClr>
                <a:schemeClr val="dk1"/>
              </a:buClr>
              <a:buSzPts val="1400"/>
              <a:buFont typeface="Arial"/>
              <a:buNone/>
            </a:pPr>
            <a:r>
              <a:rPr lang="en-US" dirty="0"/>
              <a:t>Disse </a:t>
            </a:r>
            <a:r>
              <a:rPr lang="en-US" dirty="0" err="1"/>
              <a:t>systemer</a:t>
            </a:r>
            <a:r>
              <a:rPr lang="en-US" dirty="0"/>
              <a:t> </a:t>
            </a:r>
            <a:r>
              <a:rPr lang="en-US" dirty="0" err="1"/>
              <a:t>kan</a:t>
            </a:r>
            <a:r>
              <a:rPr lang="en-US" dirty="0"/>
              <a:t> </a:t>
            </a:r>
            <a:r>
              <a:rPr lang="en-US" dirty="0" err="1"/>
              <a:t>foreslå</a:t>
            </a:r>
            <a:r>
              <a:rPr lang="en-US" dirty="0"/>
              <a:t> </a:t>
            </a:r>
            <a:r>
              <a:rPr lang="en-US" dirty="0" err="1"/>
              <a:t>produkter</a:t>
            </a:r>
            <a:r>
              <a:rPr lang="en-US" dirty="0"/>
              <a:t>, </a:t>
            </a:r>
            <a:r>
              <a:rPr lang="en-US" dirty="0" err="1"/>
              <a:t>serier</a:t>
            </a:r>
            <a:r>
              <a:rPr lang="en-US" dirty="0"/>
              <a:t>, </a:t>
            </a:r>
            <a:r>
              <a:rPr lang="en-US" dirty="0" err="1"/>
              <a:t>artikler</a:t>
            </a:r>
            <a:r>
              <a:rPr lang="en-US" dirty="0"/>
              <a:t> </a:t>
            </a:r>
            <a:r>
              <a:rPr lang="en-US" dirty="0" err="1"/>
              <a:t>eller</a:t>
            </a:r>
            <a:r>
              <a:rPr lang="en-US" dirty="0"/>
              <a:t> </a:t>
            </a:r>
            <a:r>
              <a:rPr lang="en-US" dirty="0" err="1"/>
              <a:t>ideer</a:t>
            </a:r>
            <a:r>
              <a:rPr lang="en-US" dirty="0"/>
              <a:t>, der passer </a:t>
            </a:r>
            <a:r>
              <a:rPr lang="en-US" dirty="0" err="1"/>
              <a:t>til</a:t>
            </a:r>
            <a:r>
              <a:rPr lang="en-US" dirty="0"/>
              <a:t> din </a:t>
            </a:r>
            <a:r>
              <a:rPr lang="en-US" dirty="0" err="1"/>
              <a:t>smag</a:t>
            </a:r>
            <a:r>
              <a:rPr lang="en-US" dirty="0"/>
              <a:t> — </a:t>
            </a:r>
            <a:r>
              <a:rPr lang="en-US" dirty="0" err="1"/>
              <a:t>og</a:t>
            </a:r>
            <a:r>
              <a:rPr lang="en-US" dirty="0"/>
              <a:t> </a:t>
            </a:r>
            <a:r>
              <a:rPr lang="en-US" dirty="0" err="1"/>
              <a:t>dermed</a:t>
            </a:r>
            <a:r>
              <a:rPr lang="en-US" dirty="0"/>
              <a:t> </a:t>
            </a:r>
            <a:r>
              <a:rPr lang="en-US" dirty="0" err="1"/>
              <a:t>hjælpe</a:t>
            </a:r>
            <a:r>
              <a:rPr lang="en-US" dirty="0"/>
              <a:t> dig med at </a:t>
            </a:r>
            <a:r>
              <a:rPr lang="en-US" dirty="0" err="1"/>
              <a:t>opdage</a:t>
            </a:r>
            <a:r>
              <a:rPr lang="en-US" dirty="0"/>
              <a:t> ting, du </a:t>
            </a:r>
            <a:r>
              <a:rPr lang="en-US" dirty="0" err="1"/>
              <a:t>måske</a:t>
            </a:r>
            <a:r>
              <a:rPr lang="en-US" dirty="0"/>
              <a:t> </a:t>
            </a:r>
            <a:r>
              <a:rPr lang="en-US" dirty="0" err="1"/>
              <a:t>aldrig</a:t>
            </a:r>
            <a:r>
              <a:rPr lang="en-US" dirty="0"/>
              <a:t> </a:t>
            </a:r>
            <a:r>
              <a:rPr lang="en-US" dirty="0" err="1"/>
              <a:t>ville</a:t>
            </a:r>
            <a:r>
              <a:rPr lang="en-US" dirty="0"/>
              <a:t> have </a:t>
            </a:r>
            <a:r>
              <a:rPr lang="en-US" dirty="0" err="1"/>
              <a:t>fundet</a:t>
            </a:r>
            <a:r>
              <a:rPr lang="en-US" dirty="0"/>
              <a:t> </a:t>
            </a:r>
            <a:r>
              <a:rPr lang="en-US" dirty="0" err="1"/>
              <a:t>på</a:t>
            </a:r>
            <a:r>
              <a:rPr lang="en-US" dirty="0"/>
              <a:t> </a:t>
            </a:r>
            <a:r>
              <a:rPr lang="en-US" dirty="0" err="1"/>
              <a:t>egen</a:t>
            </a:r>
            <a:r>
              <a:rPr lang="en-US" dirty="0"/>
              <a:t> </a:t>
            </a:r>
            <a:r>
              <a:rPr lang="en-US" dirty="0" err="1"/>
              <a:t>hånd</a:t>
            </a:r>
            <a:r>
              <a:rPr lang="en-US" dirty="0"/>
              <a:t>. For </a:t>
            </a:r>
            <a:r>
              <a:rPr lang="en-US" dirty="0" err="1"/>
              <a:t>eksempel</a:t>
            </a:r>
            <a:r>
              <a:rPr lang="en-US" dirty="0"/>
              <a:t> </a:t>
            </a:r>
            <a:r>
              <a:rPr lang="en-US" dirty="0" err="1"/>
              <a:t>grupperer</a:t>
            </a:r>
            <a:r>
              <a:rPr lang="en-US" dirty="0"/>
              <a:t> </a:t>
            </a:r>
            <a:r>
              <a:rPr lang="en-US" dirty="0" err="1"/>
              <a:t>underholdningssystemer</a:t>
            </a:r>
            <a:r>
              <a:rPr lang="en-US" dirty="0"/>
              <a:t> </a:t>
            </a:r>
            <a:r>
              <a:rPr lang="en-US" dirty="0" err="1"/>
              <a:t>nogle</a:t>
            </a:r>
            <a:r>
              <a:rPr lang="en-US" dirty="0"/>
              <a:t> </a:t>
            </a:r>
            <a:r>
              <a:rPr lang="en-US" dirty="0" err="1"/>
              <a:t>gange</a:t>
            </a:r>
            <a:r>
              <a:rPr lang="en-US" dirty="0"/>
              <a:t> film </a:t>
            </a:r>
            <a:r>
              <a:rPr lang="en-US" dirty="0" err="1"/>
              <a:t>eller</a:t>
            </a:r>
            <a:r>
              <a:rPr lang="en-US" dirty="0"/>
              <a:t> </a:t>
            </a:r>
            <a:r>
              <a:rPr lang="en-US" dirty="0" err="1"/>
              <a:t>tjenester</a:t>
            </a:r>
            <a:r>
              <a:rPr lang="en-US" dirty="0"/>
              <a:t> </a:t>
            </a:r>
            <a:r>
              <a:rPr lang="en-US" dirty="0" err="1"/>
              <a:t>ud</a:t>
            </a:r>
            <a:r>
              <a:rPr lang="en-US" dirty="0"/>
              <a:t> </a:t>
            </a:r>
            <a:r>
              <a:rPr lang="en-US" dirty="0" err="1"/>
              <a:t>fra</a:t>
            </a:r>
            <a:r>
              <a:rPr lang="en-US" dirty="0"/>
              <a:t> det, du </a:t>
            </a:r>
            <a:r>
              <a:rPr lang="en-US" dirty="0" err="1"/>
              <a:t>har</a:t>
            </a:r>
            <a:r>
              <a:rPr lang="en-US" dirty="0"/>
              <a:t> set. (AI-</a:t>
            </a:r>
            <a:r>
              <a:rPr lang="en-US" dirty="0" err="1"/>
              <a:t>emner</a:t>
            </a:r>
            <a:r>
              <a:rPr lang="en-US" dirty="0"/>
              <a:t> i Prime Video-</a:t>
            </a:r>
            <a:r>
              <a:rPr lang="en-US" dirty="0" err="1"/>
              <a:t>nyheder</a:t>
            </a:r>
            <a:r>
              <a:rPr lang="en-US" dirty="0"/>
              <a:t>)</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3. </a:t>
            </a:r>
            <a:r>
              <a:rPr lang="en-US" dirty="0" err="1"/>
              <a:t>Opdagelse</a:t>
            </a:r>
            <a:r>
              <a:rPr lang="en-US" dirty="0"/>
              <a:t> — Nye </a:t>
            </a:r>
            <a:r>
              <a:rPr lang="en-US" dirty="0" err="1"/>
              <a:t>interesser</a:t>
            </a:r>
            <a:r>
              <a:rPr lang="en-US" dirty="0"/>
              <a:t> </a:t>
            </a:r>
            <a:r>
              <a:rPr lang="en-US" dirty="0" err="1"/>
              <a:t>og</a:t>
            </a:r>
            <a:r>
              <a:rPr lang="en-US" dirty="0"/>
              <a:t> </a:t>
            </a:r>
            <a:r>
              <a:rPr lang="en-US" dirty="0" err="1"/>
              <a:t>forslag</a:t>
            </a:r>
            <a:endParaRPr dirty="0"/>
          </a:p>
          <a:p>
            <a:pPr marL="0" lvl="0" indent="0" algn="l" rtl="0">
              <a:lnSpc>
                <a:spcPct val="100000"/>
              </a:lnSpc>
              <a:spcBef>
                <a:spcPts val="0"/>
              </a:spcBef>
              <a:spcAft>
                <a:spcPts val="0"/>
              </a:spcAft>
              <a:buClr>
                <a:schemeClr val="dk1"/>
              </a:buClr>
              <a:buSzPts val="1400"/>
              <a:buFont typeface="Arial"/>
              <a:buNone/>
            </a:pPr>
            <a:r>
              <a:rPr lang="en-US" dirty="0"/>
              <a:t>AI </a:t>
            </a:r>
            <a:r>
              <a:rPr lang="en-US" dirty="0" err="1"/>
              <a:t>kan</a:t>
            </a:r>
            <a:r>
              <a:rPr lang="en-US" dirty="0"/>
              <a:t> </a:t>
            </a:r>
            <a:r>
              <a:rPr lang="en-US" dirty="0" err="1"/>
              <a:t>introducere</a:t>
            </a:r>
            <a:r>
              <a:rPr lang="en-US" dirty="0"/>
              <a:t> dig </a:t>
            </a:r>
            <a:r>
              <a:rPr lang="en-US" dirty="0" err="1"/>
              <a:t>til</a:t>
            </a:r>
            <a:r>
              <a:rPr lang="en-US" dirty="0"/>
              <a:t> nye </a:t>
            </a:r>
            <a:r>
              <a:rPr lang="en-US" dirty="0" err="1"/>
              <a:t>interesser</a:t>
            </a:r>
            <a:r>
              <a:rPr lang="en-US" dirty="0"/>
              <a:t> </a:t>
            </a:r>
            <a:r>
              <a:rPr lang="en-US" dirty="0" err="1"/>
              <a:t>ved</a:t>
            </a:r>
            <a:r>
              <a:rPr lang="en-US" dirty="0"/>
              <a:t> at vise dig </a:t>
            </a:r>
            <a:r>
              <a:rPr lang="en-US" dirty="0" err="1"/>
              <a:t>materiale</a:t>
            </a:r>
            <a:r>
              <a:rPr lang="en-US" dirty="0"/>
              <a:t>, der </a:t>
            </a:r>
            <a:r>
              <a:rPr lang="en-US" dirty="0" err="1"/>
              <a:t>ligner</a:t>
            </a:r>
            <a:r>
              <a:rPr lang="en-US" dirty="0"/>
              <a:t> det, du </a:t>
            </a:r>
            <a:r>
              <a:rPr lang="en-US" dirty="0" err="1"/>
              <a:t>allerede</a:t>
            </a:r>
            <a:r>
              <a:rPr lang="en-US" dirty="0"/>
              <a:t> </a:t>
            </a:r>
            <a:r>
              <a:rPr lang="en-US" dirty="0" err="1"/>
              <a:t>nyder</a:t>
            </a:r>
            <a:r>
              <a:rPr lang="en-US" dirty="0"/>
              <a:t>, men </a:t>
            </a:r>
            <a:r>
              <a:rPr lang="en-US" dirty="0" err="1"/>
              <a:t>fra</a:t>
            </a:r>
            <a:r>
              <a:rPr lang="en-US" dirty="0"/>
              <a:t> nye </a:t>
            </a:r>
            <a:r>
              <a:rPr lang="en-US" dirty="0" err="1"/>
              <a:t>kilder</a:t>
            </a:r>
            <a:r>
              <a:rPr lang="en-US" dirty="0"/>
              <a:t>. Dette </a:t>
            </a:r>
            <a:r>
              <a:rPr lang="en-US" dirty="0" err="1"/>
              <a:t>kan</a:t>
            </a:r>
            <a:r>
              <a:rPr lang="en-US" dirty="0"/>
              <a:t> </a:t>
            </a:r>
            <a:r>
              <a:rPr lang="en-US" dirty="0" err="1"/>
              <a:t>udvide</a:t>
            </a:r>
            <a:r>
              <a:rPr lang="en-US" dirty="0"/>
              <a:t> din </a:t>
            </a:r>
            <a:r>
              <a:rPr lang="en-US" dirty="0" err="1"/>
              <a:t>horisont</a:t>
            </a:r>
            <a:r>
              <a:rPr lang="en-US" dirty="0"/>
              <a:t> </a:t>
            </a:r>
            <a:r>
              <a:rPr lang="en-US" dirty="0" err="1"/>
              <a:t>og</a:t>
            </a:r>
            <a:r>
              <a:rPr lang="en-US" dirty="0"/>
              <a:t> </a:t>
            </a:r>
            <a:r>
              <a:rPr lang="en-US" dirty="0" err="1"/>
              <a:t>hjælpe</a:t>
            </a:r>
            <a:r>
              <a:rPr lang="en-US" dirty="0"/>
              <a:t> dig med at </a:t>
            </a:r>
            <a:r>
              <a:rPr lang="en-US" dirty="0" err="1"/>
              <a:t>lære</a:t>
            </a:r>
            <a:r>
              <a:rPr lang="en-US" dirty="0"/>
              <a:t> om nye </a:t>
            </a:r>
            <a:r>
              <a:rPr lang="en-US" dirty="0" err="1"/>
              <a:t>ideer</a:t>
            </a:r>
            <a:r>
              <a:rPr lang="en-US" dirty="0"/>
              <a:t> </a:t>
            </a:r>
            <a:r>
              <a:rPr lang="en-US" dirty="0" err="1"/>
              <a:t>eller</a:t>
            </a:r>
            <a:r>
              <a:rPr lang="en-US" dirty="0"/>
              <a:t> </a:t>
            </a:r>
            <a:r>
              <a:rPr lang="en-US" dirty="0" err="1"/>
              <a:t>hobbyer</a:t>
            </a:r>
            <a:r>
              <a:rPr lang="en-US" dirty="0"/>
              <a:t>. (AI's </a:t>
            </a:r>
            <a:r>
              <a:rPr lang="en-US" dirty="0" err="1"/>
              <a:t>indflydelse</a:t>
            </a:r>
            <a:r>
              <a:rPr lang="en-US" dirty="0"/>
              <a:t> </a:t>
            </a:r>
            <a:r>
              <a:rPr lang="en-US" dirty="0" err="1"/>
              <a:t>på</a:t>
            </a:r>
            <a:r>
              <a:rPr lang="en-US" dirty="0"/>
              <a:t> </a:t>
            </a:r>
            <a:r>
              <a:rPr lang="en-US" dirty="0" err="1"/>
              <a:t>personaliseret</a:t>
            </a:r>
            <a:r>
              <a:rPr lang="en-US" dirty="0"/>
              <a:t> </a:t>
            </a:r>
            <a:r>
              <a:rPr lang="en-US" dirty="0" err="1"/>
              <a:t>indhold</a:t>
            </a:r>
            <a:r>
              <a:rPr lang="en-US" dirty="0"/>
              <a:t>.</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For </a:t>
            </a:r>
            <a:r>
              <a:rPr lang="en-US" dirty="0" err="1"/>
              <a:t>yderligere</a:t>
            </a:r>
            <a:r>
              <a:rPr lang="en-US" dirty="0"/>
              <a:t>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https://aicontentfy.com/en/blog/impact-of-ai-on-content-personalization-for-consumers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err="1"/>
              <a:t>Risici</a:t>
            </a:r>
            <a:r>
              <a:rPr lang="en-US" dirty="0"/>
              <a:t>:</a:t>
            </a:r>
            <a:endParaRPr dirty="0"/>
          </a:p>
          <a:p>
            <a:pPr marL="0" lvl="0" indent="0" algn="l" rtl="0">
              <a:lnSpc>
                <a:spcPct val="100000"/>
              </a:lnSpc>
              <a:spcBef>
                <a:spcPts val="0"/>
              </a:spcBef>
              <a:spcAft>
                <a:spcPts val="0"/>
              </a:spcAft>
              <a:buSzPts val="1400"/>
              <a:buNone/>
            </a:pPr>
            <a:r>
              <a:rPr lang="en-US" dirty="0"/>
              <a:t>1. </a:t>
            </a:r>
            <a:r>
              <a:rPr lang="en-US" dirty="0" err="1"/>
              <a:t>Fejlinformation</a:t>
            </a:r>
            <a:r>
              <a:rPr lang="en-US" dirty="0"/>
              <a:t> — </a:t>
            </a:r>
            <a:r>
              <a:rPr lang="en-US" dirty="0" err="1"/>
              <a:t>Falsk</a:t>
            </a:r>
            <a:r>
              <a:rPr lang="en-US" dirty="0"/>
              <a:t> </a:t>
            </a:r>
            <a:r>
              <a:rPr lang="en-US" dirty="0" err="1"/>
              <a:t>eller</a:t>
            </a:r>
            <a:r>
              <a:rPr lang="en-US" dirty="0"/>
              <a:t> </a:t>
            </a:r>
            <a:r>
              <a:rPr lang="en-US" dirty="0" err="1"/>
              <a:t>vildledende</a:t>
            </a:r>
            <a:r>
              <a:rPr lang="en-US" dirty="0"/>
              <a:t> </a:t>
            </a:r>
            <a:r>
              <a:rPr lang="en-US" dirty="0" err="1"/>
              <a:t>indhold</a:t>
            </a:r>
            <a:endParaRPr dirty="0"/>
          </a:p>
          <a:p>
            <a:pPr marL="0" lvl="0" indent="0" algn="l" rtl="0">
              <a:lnSpc>
                <a:spcPct val="100000"/>
              </a:lnSpc>
              <a:spcBef>
                <a:spcPts val="0"/>
              </a:spcBef>
              <a:spcAft>
                <a:spcPts val="0"/>
              </a:spcAft>
              <a:buSzPts val="1400"/>
              <a:buNone/>
            </a:pPr>
            <a:r>
              <a:rPr lang="en-US" dirty="0"/>
              <a:t>AI-</a:t>
            </a:r>
            <a:r>
              <a:rPr lang="en-US" dirty="0" err="1"/>
              <a:t>systemer</a:t>
            </a:r>
            <a:r>
              <a:rPr lang="en-US" dirty="0"/>
              <a:t> </a:t>
            </a:r>
            <a:r>
              <a:rPr lang="en-US" dirty="0" err="1"/>
              <a:t>kan</a:t>
            </a:r>
            <a:r>
              <a:rPr lang="en-US" dirty="0"/>
              <a:t> </a:t>
            </a:r>
            <a:r>
              <a:rPr lang="en-US" dirty="0" err="1"/>
              <a:t>undertiden</a:t>
            </a:r>
            <a:r>
              <a:rPr lang="en-US" dirty="0"/>
              <a:t> </a:t>
            </a:r>
            <a:r>
              <a:rPr lang="en-US" dirty="0" err="1"/>
              <a:t>anbefale</a:t>
            </a:r>
            <a:r>
              <a:rPr lang="en-US" dirty="0"/>
              <a:t> </a:t>
            </a:r>
            <a:r>
              <a:rPr lang="en-US" dirty="0" err="1"/>
              <a:t>oplysninger</a:t>
            </a:r>
            <a:r>
              <a:rPr lang="en-US" dirty="0"/>
              <a:t>, der </a:t>
            </a:r>
            <a:r>
              <a:rPr lang="en-US" dirty="0" err="1"/>
              <a:t>ikke</a:t>
            </a:r>
            <a:r>
              <a:rPr lang="en-US" dirty="0"/>
              <a:t> er </a:t>
            </a:r>
            <a:r>
              <a:rPr lang="en-US" dirty="0" err="1"/>
              <a:t>korrekte</a:t>
            </a:r>
            <a:r>
              <a:rPr lang="en-US" dirty="0"/>
              <a:t>. </a:t>
            </a:r>
            <a:r>
              <a:rPr lang="en-US" dirty="0" err="1"/>
              <a:t>Anbefalingssystemer</a:t>
            </a:r>
            <a:r>
              <a:rPr lang="en-US" dirty="0"/>
              <a:t> </a:t>
            </a:r>
            <a:r>
              <a:rPr lang="en-US" dirty="0" err="1"/>
              <a:t>kan</a:t>
            </a:r>
            <a:r>
              <a:rPr lang="en-US" dirty="0"/>
              <a:t> </a:t>
            </a:r>
            <a:r>
              <a:rPr lang="en-US" dirty="0" err="1"/>
              <a:t>forstærke</a:t>
            </a:r>
            <a:r>
              <a:rPr lang="en-US" dirty="0"/>
              <a:t> </a:t>
            </a:r>
            <a:r>
              <a:rPr lang="en-US" dirty="0" err="1"/>
              <a:t>rygter</a:t>
            </a:r>
            <a:r>
              <a:rPr lang="en-US" dirty="0"/>
              <a:t> </a:t>
            </a:r>
            <a:r>
              <a:rPr lang="en-US" dirty="0" err="1"/>
              <a:t>eller</a:t>
            </a:r>
            <a:r>
              <a:rPr lang="en-US" dirty="0"/>
              <a:t> misinformation, </a:t>
            </a:r>
            <a:r>
              <a:rPr lang="en-US" dirty="0" err="1"/>
              <a:t>når</a:t>
            </a:r>
            <a:r>
              <a:rPr lang="en-US" dirty="0"/>
              <a:t> de </a:t>
            </a:r>
            <a:r>
              <a:rPr lang="en-US" dirty="0" err="1"/>
              <a:t>prioriterer</a:t>
            </a:r>
            <a:r>
              <a:rPr lang="en-US" dirty="0"/>
              <a:t> </a:t>
            </a:r>
            <a:r>
              <a:rPr lang="en-US" dirty="0" err="1"/>
              <a:t>popularitet</a:t>
            </a:r>
            <a:r>
              <a:rPr lang="en-US" dirty="0"/>
              <a:t> </a:t>
            </a:r>
            <a:r>
              <a:rPr lang="en-US" dirty="0" err="1"/>
              <a:t>frem</a:t>
            </a:r>
            <a:r>
              <a:rPr lang="en-US" dirty="0"/>
              <a:t> for </a:t>
            </a:r>
            <a:r>
              <a:rPr lang="en-US" dirty="0" err="1"/>
              <a:t>nøjagtighed</a:t>
            </a:r>
            <a:r>
              <a:rPr lang="en-US" dirty="0"/>
              <a:t>, </a:t>
            </a:r>
            <a:r>
              <a:rPr lang="en-US" dirty="0" err="1"/>
              <a:t>hvilket</a:t>
            </a:r>
            <a:r>
              <a:rPr lang="en-US" dirty="0"/>
              <a:t> </a:t>
            </a:r>
            <a:r>
              <a:rPr lang="en-US" dirty="0" err="1"/>
              <a:t>gør</a:t>
            </a:r>
            <a:r>
              <a:rPr lang="en-US" dirty="0"/>
              <a:t> </a:t>
            </a:r>
            <a:r>
              <a:rPr lang="en-US" dirty="0" err="1"/>
              <a:t>fejl</a:t>
            </a:r>
            <a:r>
              <a:rPr lang="en-US" dirty="0"/>
              <a:t> mere </a:t>
            </a:r>
            <a:r>
              <a:rPr lang="en-US" dirty="0" err="1"/>
              <a:t>synlige</a:t>
            </a:r>
            <a:r>
              <a:rPr lang="en-US" dirty="0"/>
              <a:t> online. </a:t>
            </a:r>
            <a:r>
              <a:rPr lang="en-US" dirty="0" err="1"/>
              <a:t>Pålidelige</a:t>
            </a:r>
            <a:r>
              <a:rPr lang="en-US" dirty="0"/>
              <a:t> </a:t>
            </a:r>
            <a:r>
              <a:rPr lang="en-US" dirty="0" err="1"/>
              <a:t>nyhedskilder</a:t>
            </a:r>
            <a:r>
              <a:rPr lang="en-US" dirty="0"/>
              <a:t> </a:t>
            </a:r>
            <a:r>
              <a:rPr lang="en-US" dirty="0" err="1"/>
              <a:t>og</a:t>
            </a:r>
            <a:r>
              <a:rPr lang="en-US" dirty="0"/>
              <a:t> </a:t>
            </a:r>
            <a:r>
              <a:rPr lang="en-US" dirty="0" err="1"/>
              <a:t>faktatjek</a:t>
            </a:r>
            <a:r>
              <a:rPr lang="en-US" dirty="0"/>
              <a:t> </a:t>
            </a:r>
            <a:r>
              <a:rPr lang="en-US" dirty="0" err="1"/>
              <a:t>foretaget</a:t>
            </a:r>
            <a:r>
              <a:rPr lang="en-US" dirty="0"/>
              <a:t> </a:t>
            </a:r>
            <a:r>
              <a:rPr lang="en-US" dirty="0" err="1"/>
              <a:t>af</a:t>
            </a:r>
            <a:r>
              <a:rPr lang="en-US" dirty="0"/>
              <a:t> </a:t>
            </a:r>
            <a:r>
              <a:rPr lang="en-US" dirty="0" err="1"/>
              <a:t>eksperter</a:t>
            </a:r>
            <a:r>
              <a:rPr lang="en-US" dirty="0"/>
              <a:t> er </a:t>
            </a:r>
            <a:r>
              <a:rPr lang="en-US" dirty="0" err="1"/>
              <a:t>stadig</a:t>
            </a:r>
            <a:r>
              <a:rPr lang="en-US" dirty="0"/>
              <a:t> </a:t>
            </a:r>
            <a:r>
              <a:rPr lang="en-US" dirty="0" err="1"/>
              <a:t>afgørende</a:t>
            </a:r>
            <a:r>
              <a:rPr lang="en-US" dirty="0"/>
              <a:t>. (Misinformation </a:t>
            </a:r>
            <a:r>
              <a:rPr lang="en-US" dirty="0" err="1"/>
              <a:t>fra</a:t>
            </a:r>
            <a:r>
              <a:rPr lang="en-US" dirty="0"/>
              <a:t> AI </a:t>
            </a:r>
            <a:r>
              <a:rPr lang="en-US" dirty="0" err="1"/>
              <a:t>og</a:t>
            </a:r>
            <a:r>
              <a:rPr lang="en-US" dirty="0"/>
              <a:t> </a:t>
            </a:r>
            <a:r>
              <a:rPr lang="en-US" dirty="0" err="1"/>
              <a:t>analyse</a:t>
            </a:r>
            <a:r>
              <a:rPr lang="en-US" dirty="0"/>
              <a:t> </a:t>
            </a:r>
            <a:r>
              <a:rPr lang="en-US" dirty="0" err="1"/>
              <a:t>af</a:t>
            </a:r>
            <a:r>
              <a:rPr lang="en-US" dirty="0"/>
              <a:t> </a:t>
            </a:r>
            <a:r>
              <a:rPr lang="en-US" dirty="0" err="1"/>
              <a:t>pålidelige</a:t>
            </a:r>
            <a:r>
              <a:rPr lang="en-US" dirty="0"/>
              <a:t> </a:t>
            </a:r>
            <a:r>
              <a:rPr lang="en-US" dirty="0" err="1"/>
              <a:t>nyheder</a:t>
            </a:r>
            <a:r>
              <a:rPr lang="en-US" dirty="0"/>
              <a:t>)</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2. </a:t>
            </a:r>
            <a:r>
              <a:rPr lang="en-US" dirty="0" err="1"/>
              <a:t>Filterbobler</a:t>
            </a:r>
            <a:r>
              <a:rPr lang="en-US" dirty="0"/>
              <a:t> — Man ser </a:t>
            </a:r>
            <a:r>
              <a:rPr lang="en-US" dirty="0" err="1"/>
              <a:t>kun</a:t>
            </a:r>
            <a:r>
              <a:rPr lang="en-US" dirty="0"/>
              <a:t> det, man </a:t>
            </a:r>
            <a:r>
              <a:rPr lang="en-US" dirty="0" err="1"/>
              <a:t>allerede</a:t>
            </a:r>
            <a:r>
              <a:rPr lang="en-US" dirty="0"/>
              <a:t> </a:t>
            </a:r>
            <a:r>
              <a:rPr lang="en-US" dirty="0" err="1"/>
              <a:t>tror</a:t>
            </a:r>
            <a:r>
              <a:rPr lang="en-US" dirty="0"/>
              <a:t> </a:t>
            </a:r>
            <a:r>
              <a:rPr lang="en-US" dirty="0" err="1"/>
              <a:t>på</a:t>
            </a:r>
            <a:endParaRPr dirty="0"/>
          </a:p>
          <a:p>
            <a:pPr marL="0" lvl="0" indent="0" algn="l" rtl="0">
              <a:lnSpc>
                <a:spcPct val="100000"/>
              </a:lnSpc>
              <a:spcBef>
                <a:spcPts val="0"/>
              </a:spcBef>
              <a:spcAft>
                <a:spcPts val="0"/>
              </a:spcAft>
              <a:buSzPts val="1400"/>
              <a:buNone/>
            </a:pPr>
            <a:r>
              <a:rPr lang="en-US" dirty="0" err="1"/>
              <a:t>Algoritmer</a:t>
            </a:r>
            <a:r>
              <a:rPr lang="en-US" dirty="0"/>
              <a:t> </a:t>
            </a:r>
            <a:r>
              <a:rPr lang="en-US" dirty="0" err="1"/>
              <a:t>viser</a:t>
            </a:r>
            <a:r>
              <a:rPr lang="en-US" dirty="0"/>
              <a:t> dig </a:t>
            </a:r>
            <a:r>
              <a:rPr lang="en-US" dirty="0" err="1"/>
              <a:t>ofte</a:t>
            </a:r>
            <a:r>
              <a:rPr lang="en-US" dirty="0"/>
              <a:t> </a:t>
            </a:r>
            <a:r>
              <a:rPr lang="en-US" dirty="0" err="1"/>
              <a:t>indhold</a:t>
            </a:r>
            <a:r>
              <a:rPr lang="en-US" dirty="0"/>
              <a:t>, der </a:t>
            </a:r>
            <a:r>
              <a:rPr lang="en-US" dirty="0" err="1"/>
              <a:t>ligner</a:t>
            </a:r>
            <a:r>
              <a:rPr lang="en-US" dirty="0"/>
              <a:t> det, du </a:t>
            </a:r>
            <a:r>
              <a:rPr lang="en-US" dirty="0" err="1"/>
              <a:t>har</a:t>
            </a:r>
            <a:r>
              <a:rPr lang="en-US" dirty="0"/>
              <a:t> set </a:t>
            </a:r>
            <a:r>
              <a:rPr lang="en-US" dirty="0" err="1"/>
              <a:t>før</a:t>
            </a:r>
            <a:r>
              <a:rPr lang="en-US" dirty="0"/>
              <a:t> — det </a:t>
            </a:r>
            <a:r>
              <a:rPr lang="en-US" dirty="0" err="1"/>
              <a:t>kan</a:t>
            </a:r>
            <a:r>
              <a:rPr lang="en-US" dirty="0"/>
              <a:t> </a:t>
            </a:r>
            <a:r>
              <a:rPr lang="en-US" dirty="0" err="1"/>
              <a:t>betyde</a:t>
            </a:r>
            <a:r>
              <a:rPr lang="en-US" dirty="0"/>
              <a:t>, at du ser </a:t>
            </a:r>
            <a:r>
              <a:rPr lang="en-US" dirty="0" err="1"/>
              <a:t>færre</a:t>
            </a:r>
            <a:r>
              <a:rPr lang="en-US" dirty="0"/>
              <a:t> </a:t>
            </a:r>
            <a:r>
              <a:rPr lang="en-US" dirty="0" err="1"/>
              <a:t>forskellige</a:t>
            </a:r>
            <a:r>
              <a:rPr lang="en-US" dirty="0"/>
              <a:t> </a:t>
            </a:r>
            <a:r>
              <a:rPr lang="en-US" dirty="0" err="1"/>
              <a:t>meninger</a:t>
            </a:r>
            <a:r>
              <a:rPr lang="en-US" dirty="0"/>
              <a:t> </a:t>
            </a:r>
            <a:r>
              <a:rPr lang="en-US" dirty="0" err="1"/>
              <a:t>og</a:t>
            </a:r>
            <a:r>
              <a:rPr lang="en-US" dirty="0"/>
              <a:t> </a:t>
            </a:r>
            <a:r>
              <a:rPr lang="en-US" dirty="0" err="1"/>
              <a:t>ikke</a:t>
            </a:r>
            <a:r>
              <a:rPr lang="en-US" dirty="0"/>
              <a:t> </a:t>
            </a:r>
            <a:r>
              <a:rPr lang="en-US" dirty="0" err="1"/>
              <a:t>bliver</a:t>
            </a:r>
            <a:r>
              <a:rPr lang="en-US" dirty="0"/>
              <a:t> </a:t>
            </a:r>
            <a:r>
              <a:rPr lang="en-US" dirty="0" err="1"/>
              <a:t>udsat</a:t>
            </a:r>
            <a:r>
              <a:rPr lang="en-US" dirty="0"/>
              <a:t> for nye </a:t>
            </a:r>
            <a:r>
              <a:rPr lang="en-US" dirty="0" err="1"/>
              <a:t>perspektiver</a:t>
            </a:r>
            <a:r>
              <a:rPr lang="en-US" dirty="0"/>
              <a:t>. Dette </a:t>
            </a:r>
            <a:r>
              <a:rPr lang="en-US" dirty="0" err="1"/>
              <a:t>fænomen</a:t>
            </a:r>
            <a:r>
              <a:rPr lang="en-US" dirty="0"/>
              <a:t> </a:t>
            </a:r>
            <a:r>
              <a:rPr lang="en-US" dirty="0" err="1"/>
              <a:t>kaldes</a:t>
            </a:r>
            <a:r>
              <a:rPr lang="en-US" dirty="0"/>
              <a:t> </a:t>
            </a:r>
            <a:r>
              <a:rPr lang="en-US" dirty="0" err="1"/>
              <a:t>en</a:t>
            </a:r>
            <a:r>
              <a:rPr lang="en-US" dirty="0"/>
              <a:t> </a:t>
            </a:r>
            <a:r>
              <a:rPr lang="en-US" dirty="0" err="1"/>
              <a:t>filterboble</a:t>
            </a:r>
            <a:r>
              <a:rPr lang="en-US" dirty="0"/>
              <a:t>, </a:t>
            </a:r>
            <a:r>
              <a:rPr lang="en-US" dirty="0" err="1"/>
              <a:t>hvor</a:t>
            </a:r>
            <a:r>
              <a:rPr lang="en-US" dirty="0"/>
              <a:t> din </a:t>
            </a:r>
            <a:r>
              <a:rPr lang="en-US" dirty="0" err="1"/>
              <a:t>onlineverden</a:t>
            </a:r>
            <a:r>
              <a:rPr lang="en-US" dirty="0"/>
              <a:t> </a:t>
            </a:r>
            <a:r>
              <a:rPr lang="en-US" dirty="0" err="1"/>
              <a:t>føles</a:t>
            </a:r>
            <a:r>
              <a:rPr lang="en-US" dirty="0"/>
              <a:t> "</a:t>
            </a:r>
            <a:r>
              <a:rPr lang="en-US" dirty="0" err="1"/>
              <a:t>skræddersyet</a:t>
            </a:r>
            <a:r>
              <a:rPr lang="en-US" dirty="0"/>
              <a:t>", men mere </a:t>
            </a:r>
            <a:r>
              <a:rPr lang="en-US" dirty="0" err="1"/>
              <a:t>snæver</a:t>
            </a:r>
            <a:r>
              <a:rPr lang="en-US" dirty="0"/>
              <a:t>. At </a:t>
            </a:r>
            <a:r>
              <a:rPr lang="en-US" dirty="0" err="1"/>
              <a:t>læse</a:t>
            </a:r>
            <a:r>
              <a:rPr lang="en-US" dirty="0"/>
              <a:t> </a:t>
            </a:r>
            <a:r>
              <a:rPr lang="en-US" dirty="0" err="1"/>
              <a:t>fra</a:t>
            </a:r>
            <a:r>
              <a:rPr lang="en-US" dirty="0"/>
              <a:t> </a:t>
            </a:r>
            <a:r>
              <a:rPr lang="en-US" dirty="0" err="1"/>
              <a:t>flere</a:t>
            </a:r>
            <a:r>
              <a:rPr lang="en-US" dirty="0"/>
              <a:t> </a:t>
            </a:r>
            <a:r>
              <a:rPr lang="en-US" dirty="0" err="1"/>
              <a:t>kilder</a:t>
            </a:r>
            <a:r>
              <a:rPr lang="en-US" dirty="0"/>
              <a:t> </a:t>
            </a:r>
            <a:r>
              <a:rPr lang="en-US" dirty="0" err="1"/>
              <a:t>hjælper</a:t>
            </a:r>
            <a:r>
              <a:rPr lang="en-US" dirty="0"/>
              <a:t> med at </a:t>
            </a:r>
            <a:r>
              <a:rPr lang="en-US" dirty="0" err="1"/>
              <a:t>forhindre</a:t>
            </a:r>
            <a:r>
              <a:rPr lang="en-US" dirty="0"/>
              <a:t> </a:t>
            </a:r>
            <a:r>
              <a:rPr lang="en-US" dirty="0" err="1"/>
              <a:t>dette</a:t>
            </a:r>
            <a:r>
              <a:rPr lang="en-US" dirty="0"/>
              <a:t>. (</a:t>
            </a:r>
            <a:r>
              <a:rPr lang="en-US" dirty="0" err="1"/>
              <a:t>Forklaring</a:t>
            </a:r>
            <a:r>
              <a:rPr lang="en-US" dirty="0"/>
              <a:t> </a:t>
            </a:r>
            <a:r>
              <a:rPr lang="en-US" dirty="0" err="1"/>
              <a:t>af</a:t>
            </a:r>
            <a:r>
              <a:rPr lang="en-US" dirty="0"/>
              <a:t> </a:t>
            </a:r>
            <a:r>
              <a:rPr lang="en-US" dirty="0" err="1"/>
              <a:t>filterbobler</a:t>
            </a:r>
            <a:r>
              <a:rPr lang="en-US" dirty="0"/>
              <a:t>)</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3. </a:t>
            </a:r>
            <a:r>
              <a:rPr lang="en-US" dirty="0" err="1"/>
              <a:t>Følelsesmæssig</a:t>
            </a:r>
            <a:r>
              <a:rPr lang="en-US" dirty="0"/>
              <a:t> </a:t>
            </a:r>
            <a:r>
              <a:rPr lang="en-US" dirty="0" err="1"/>
              <a:t>påvirkning</a:t>
            </a:r>
            <a:r>
              <a:rPr lang="en-US" dirty="0"/>
              <a:t> — </a:t>
            </a:r>
            <a:r>
              <a:rPr lang="en-US" dirty="0" err="1"/>
              <a:t>designet</a:t>
            </a:r>
            <a:r>
              <a:rPr lang="en-US" dirty="0"/>
              <a:t> </a:t>
            </a:r>
            <a:r>
              <a:rPr lang="en-US" dirty="0" err="1"/>
              <a:t>til</a:t>
            </a:r>
            <a:r>
              <a:rPr lang="en-US" dirty="0"/>
              <a:t> at </a:t>
            </a:r>
            <a:r>
              <a:rPr lang="en-US" dirty="0" err="1"/>
              <a:t>holde</a:t>
            </a:r>
            <a:r>
              <a:rPr lang="en-US" dirty="0"/>
              <a:t> dig </a:t>
            </a:r>
            <a:r>
              <a:rPr lang="en-US" dirty="0" err="1"/>
              <a:t>engageret</a:t>
            </a:r>
            <a:endParaRPr dirty="0"/>
          </a:p>
          <a:p>
            <a:pPr marL="0" lvl="0" indent="0" algn="l" rtl="0">
              <a:lnSpc>
                <a:spcPct val="100000"/>
              </a:lnSpc>
              <a:spcBef>
                <a:spcPts val="0"/>
              </a:spcBef>
              <a:spcAft>
                <a:spcPts val="0"/>
              </a:spcAft>
              <a:buSzPts val="1400"/>
              <a:buNone/>
            </a:pPr>
            <a:r>
              <a:rPr lang="en-US" dirty="0"/>
              <a:t>Nogle AI-</a:t>
            </a:r>
            <a:r>
              <a:rPr lang="en-US" dirty="0" err="1"/>
              <a:t>anbefalinger</a:t>
            </a:r>
            <a:r>
              <a:rPr lang="en-US" dirty="0"/>
              <a:t> er </a:t>
            </a:r>
            <a:r>
              <a:rPr lang="en-US" dirty="0" err="1"/>
              <a:t>designet</a:t>
            </a:r>
            <a:r>
              <a:rPr lang="en-US" dirty="0"/>
              <a:t> </a:t>
            </a:r>
            <a:r>
              <a:rPr lang="en-US" dirty="0" err="1"/>
              <a:t>til</a:t>
            </a:r>
            <a:r>
              <a:rPr lang="en-US" dirty="0"/>
              <a:t> at </a:t>
            </a:r>
            <a:r>
              <a:rPr lang="en-US" dirty="0" err="1"/>
              <a:t>få</a:t>
            </a:r>
            <a:r>
              <a:rPr lang="en-US" dirty="0"/>
              <a:t> dig </a:t>
            </a:r>
            <a:r>
              <a:rPr lang="en-US" dirty="0" err="1"/>
              <a:t>til</a:t>
            </a:r>
            <a:r>
              <a:rPr lang="en-US" dirty="0"/>
              <a:t> at </a:t>
            </a:r>
            <a:r>
              <a:rPr lang="en-US" dirty="0" err="1"/>
              <a:t>klikke</a:t>
            </a:r>
            <a:r>
              <a:rPr lang="en-US" dirty="0"/>
              <a:t> </a:t>
            </a:r>
            <a:r>
              <a:rPr lang="en-US" dirty="0" err="1"/>
              <a:t>og</a:t>
            </a:r>
            <a:r>
              <a:rPr lang="en-US" dirty="0"/>
              <a:t> </a:t>
            </a:r>
            <a:r>
              <a:rPr lang="en-US" dirty="0" err="1"/>
              <a:t>forblive</a:t>
            </a:r>
            <a:r>
              <a:rPr lang="en-US" dirty="0"/>
              <a:t> </a:t>
            </a:r>
            <a:r>
              <a:rPr lang="en-US" dirty="0" err="1"/>
              <a:t>engageret</a:t>
            </a:r>
            <a:r>
              <a:rPr lang="en-US" dirty="0"/>
              <a:t> </a:t>
            </a:r>
            <a:r>
              <a:rPr lang="en-US" dirty="0" err="1"/>
              <a:t>længere</a:t>
            </a:r>
            <a:r>
              <a:rPr lang="en-US" dirty="0"/>
              <a:t>, </a:t>
            </a:r>
            <a:r>
              <a:rPr lang="en-US" dirty="0" err="1"/>
              <a:t>og</a:t>
            </a:r>
            <a:r>
              <a:rPr lang="en-US" dirty="0"/>
              <a:t> </a:t>
            </a:r>
            <a:r>
              <a:rPr lang="en-US" dirty="0" err="1"/>
              <a:t>fremhæver</a:t>
            </a:r>
            <a:r>
              <a:rPr lang="en-US" dirty="0"/>
              <a:t> </a:t>
            </a:r>
            <a:r>
              <a:rPr lang="en-US" dirty="0" err="1"/>
              <a:t>undertiden</a:t>
            </a:r>
            <a:r>
              <a:rPr lang="en-US" dirty="0"/>
              <a:t> </a:t>
            </a:r>
            <a:r>
              <a:rPr lang="en-US" dirty="0" err="1"/>
              <a:t>følelsesladede</a:t>
            </a:r>
            <a:r>
              <a:rPr lang="en-US" dirty="0"/>
              <a:t> </a:t>
            </a:r>
            <a:r>
              <a:rPr lang="en-US" dirty="0" err="1"/>
              <a:t>eller</a:t>
            </a:r>
            <a:r>
              <a:rPr lang="en-US" dirty="0"/>
              <a:t> </a:t>
            </a:r>
            <a:r>
              <a:rPr lang="en-US" dirty="0" err="1"/>
              <a:t>dramatiske</a:t>
            </a:r>
            <a:r>
              <a:rPr lang="en-US" dirty="0"/>
              <a:t> </a:t>
            </a:r>
            <a:r>
              <a:rPr lang="en-US" dirty="0" err="1"/>
              <a:t>emner</a:t>
            </a:r>
            <a:r>
              <a:rPr lang="en-US" dirty="0"/>
              <a:t>, </a:t>
            </a:r>
            <a:r>
              <a:rPr lang="en-US" dirty="0" err="1"/>
              <a:t>fordi</a:t>
            </a:r>
            <a:r>
              <a:rPr lang="en-US" dirty="0"/>
              <a:t> de </a:t>
            </a:r>
            <a:r>
              <a:rPr lang="en-US" dirty="0" err="1"/>
              <a:t>skaber</a:t>
            </a:r>
            <a:r>
              <a:rPr lang="en-US" dirty="0"/>
              <a:t> mere </a:t>
            </a:r>
            <a:r>
              <a:rPr lang="en-US" dirty="0" err="1"/>
              <a:t>interaktion</a:t>
            </a:r>
            <a:r>
              <a:rPr lang="en-US" dirty="0"/>
              <a:t> — </a:t>
            </a:r>
            <a:r>
              <a:rPr lang="en-US" dirty="0" err="1"/>
              <a:t>selvom</a:t>
            </a:r>
            <a:r>
              <a:rPr lang="en-US" dirty="0"/>
              <a:t> de er </a:t>
            </a:r>
            <a:r>
              <a:rPr lang="en-US" dirty="0" err="1"/>
              <a:t>mindre</a:t>
            </a:r>
            <a:r>
              <a:rPr lang="en-US" dirty="0"/>
              <a:t> </a:t>
            </a:r>
            <a:r>
              <a:rPr lang="en-US" dirty="0" err="1"/>
              <a:t>afbalancerede</a:t>
            </a:r>
            <a:r>
              <a:rPr lang="en-US" dirty="0"/>
              <a:t> </a:t>
            </a:r>
            <a:r>
              <a:rPr lang="en-US" dirty="0" err="1"/>
              <a:t>eller</a:t>
            </a:r>
            <a:r>
              <a:rPr lang="en-US" dirty="0"/>
              <a:t> </a:t>
            </a:r>
            <a:r>
              <a:rPr lang="en-US" dirty="0" err="1"/>
              <a:t>gennemtænkte</a:t>
            </a:r>
            <a:r>
              <a:rPr lang="en-US" dirty="0"/>
              <a:t>. At </a:t>
            </a:r>
            <a:r>
              <a:rPr lang="en-US" dirty="0" err="1"/>
              <a:t>være</a:t>
            </a:r>
            <a:r>
              <a:rPr lang="en-US" dirty="0"/>
              <a:t> </a:t>
            </a:r>
            <a:r>
              <a:rPr lang="en-US" dirty="0" err="1"/>
              <a:t>bevidst</a:t>
            </a:r>
            <a:r>
              <a:rPr lang="en-US" dirty="0"/>
              <a:t> om, </a:t>
            </a:r>
            <a:r>
              <a:rPr lang="en-US" dirty="0" err="1"/>
              <a:t>hvorfor</a:t>
            </a:r>
            <a:r>
              <a:rPr lang="en-US" dirty="0"/>
              <a:t> </a:t>
            </a:r>
            <a:r>
              <a:rPr lang="en-US" dirty="0" err="1"/>
              <a:t>noget</a:t>
            </a:r>
            <a:r>
              <a:rPr lang="en-US" dirty="0"/>
              <a:t> </a:t>
            </a:r>
            <a:r>
              <a:rPr lang="en-US" dirty="0" err="1"/>
              <a:t>anbefales</a:t>
            </a:r>
            <a:r>
              <a:rPr lang="en-US" dirty="0"/>
              <a:t>, </a:t>
            </a:r>
            <a:r>
              <a:rPr lang="en-US" dirty="0" err="1"/>
              <a:t>hjælper</a:t>
            </a:r>
            <a:r>
              <a:rPr lang="en-US" dirty="0"/>
              <a:t> dig med at </a:t>
            </a:r>
            <a:r>
              <a:rPr lang="en-US" dirty="0" err="1"/>
              <a:t>vælge</a:t>
            </a:r>
            <a:r>
              <a:rPr lang="en-US" dirty="0"/>
              <a:t> det, der </a:t>
            </a:r>
            <a:r>
              <a:rPr lang="en-US" dirty="0" err="1"/>
              <a:t>virkelig</a:t>
            </a:r>
            <a:r>
              <a:rPr lang="en-US" dirty="0"/>
              <a:t> er </a:t>
            </a:r>
            <a:r>
              <a:rPr lang="en-US" dirty="0" err="1"/>
              <a:t>værdifuldt</a:t>
            </a:r>
            <a:r>
              <a:rPr lang="en-US" dirty="0"/>
              <a:t>. (Se </a:t>
            </a:r>
            <a:r>
              <a:rPr lang="en-US" dirty="0" err="1"/>
              <a:t>diskussionen</a:t>
            </a:r>
            <a:r>
              <a:rPr lang="en-US" dirty="0"/>
              <a:t> om </a:t>
            </a:r>
            <a:r>
              <a:rPr lang="en-US" dirty="0" err="1"/>
              <a:t>filterbobler</a:t>
            </a:r>
            <a:r>
              <a:rPr lang="en-US" dirty="0"/>
              <a:t> </a:t>
            </a:r>
            <a:r>
              <a:rPr lang="en-US" dirty="0" err="1"/>
              <a:t>og</a:t>
            </a:r>
            <a:r>
              <a:rPr lang="en-US" dirty="0"/>
              <a:t> </a:t>
            </a:r>
            <a:r>
              <a:rPr lang="en-US" dirty="0" err="1"/>
              <a:t>algoritmer</a:t>
            </a:r>
            <a:r>
              <a:rPr lang="en-US" dirty="0"/>
              <a:t>).</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For </a:t>
            </a:r>
            <a:r>
              <a:rPr lang="en-US" dirty="0" err="1"/>
              <a:t>yderligere</a:t>
            </a:r>
            <a:r>
              <a:rPr lang="en-US" dirty="0"/>
              <a:t>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4"/>
              </a:rPr>
              <a:t>https://cepr.org/voxeu/columns/ai-misinformation-and-value-trusted-news?utm_source=chatgpt.com</a:t>
            </a:r>
            <a:endParaRPr dirty="0"/>
          </a:p>
          <a:p>
            <a:pPr marL="0" lvl="0" indent="0" algn="l" rtl="0">
              <a:lnSpc>
                <a:spcPct val="100000"/>
              </a:lnSpc>
              <a:spcBef>
                <a:spcPts val="0"/>
              </a:spcBef>
              <a:spcAft>
                <a:spcPts val="0"/>
              </a:spcAft>
              <a:buSzPts val="1400"/>
              <a:buNone/>
            </a:pPr>
            <a:r>
              <a:rPr lang="en-US" u="sng" dirty="0">
                <a:solidFill>
                  <a:schemeClr val="hlink"/>
                </a:solidFill>
                <a:hlinkClick r:id="rId5"/>
              </a:rPr>
              <a:t>https://en.wikipedia.org/wiki/Filter_bubble?utm_source=chatgpt.com</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SzPts val="1400"/>
              <a:buNone/>
            </a:pPr>
            <a:endParaRPr dirty="0"/>
          </a:p>
        </p:txBody>
      </p:sp>
      <p:sp>
        <p:nvSpPr>
          <p:cNvPr id="460" name="Google Shape;460;g3ce1553e39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c8abc3840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g3c8abc3840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8" name="Google Shape;478;g3c8abc3840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cf0640c514_2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Sørg altid for at tjekke, hvem du taler med.</a:t>
            </a:r>
            <a:endParaRPr/>
          </a:p>
          <a:p>
            <a:pPr marL="0" lvl="0" indent="0" algn="l" rtl="0">
              <a:lnSpc>
                <a:spcPct val="100000"/>
              </a:lnSpc>
              <a:spcBef>
                <a:spcPts val="0"/>
              </a:spcBef>
              <a:spcAft>
                <a:spcPts val="0"/>
              </a:spcAft>
              <a:buSzPts val="1400"/>
              <a:buNone/>
            </a:pPr>
            <a:r>
              <a:rPr lang="en-US"/>
              <a:t>Yderligere oplysninger: </a:t>
            </a:r>
            <a:endParaRPr/>
          </a:p>
          <a:p>
            <a:pPr marL="0" lvl="0" indent="0" algn="l" rtl="0">
              <a:lnSpc>
                <a:spcPct val="100000"/>
              </a:lnSpc>
              <a:spcBef>
                <a:spcPts val="0"/>
              </a:spcBef>
              <a:spcAft>
                <a:spcPts val="0"/>
              </a:spcAft>
              <a:buSzPts val="1400"/>
              <a:buNone/>
            </a:pPr>
            <a:r>
              <a:rPr lang="en-US" u="sng">
                <a:solidFill>
                  <a:schemeClr val="hlink"/>
                </a:solidFill>
                <a:hlinkClick r:id="rId3"/>
              </a:rPr>
              <a:t>https://es.wikipedia.org/wiki/Deepfake</a:t>
            </a:r>
            <a:endParaRPr/>
          </a:p>
          <a:p>
            <a:pPr marL="0" lvl="0" indent="0" algn="l" rtl="0">
              <a:lnSpc>
                <a:spcPct val="100000"/>
              </a:lnSpc>
              <a:spcBef>
                <a:spcPts val="0"/>
              </a:spcBef>
              <a:spcAft>
                <a:spcPts val="0"/>
              </a:spcAft>
              <a:buSzPts val="1400"/>
              <a:buNone/>
            </a:pPr>
            <a:endParaRPr/>
          </a:p>
        </p:txBody>
      </p:sp>
      <p:sp>
        <p:nvSpPr>
          <p:cNvPr id="486" name="Google Shape;486;g3cf0640c514_2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3cf0640c514_2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Yderligere oplysninger: </a:t>
            </a:r>
            <a:endParaRPr/>
          </a:p>
          <a:p>
            <a:pPr marL="0" lvl="0" indent="0" algn="l" rtl="0">
              <a:lnSpc>
                <a:spcPct val="100000"/>
              </a:lnSpc>
              <a:spcBef>
                <a:spcPts val="0"/>
              </a:spcBef>
              <a:spcAft>
                <a:spcPts val="0"/>
              </a:spcAft>
              <a:buSzPts val="1400"/>
              <a:buNone/>
            </a:pPr>
            <a:r>
              <a:rPr lang="en-US" u="sng">
                <a:solidFill>
                  <a:schemeClr val="hlink"/>
                </a:solidFill>
                <a:hlinkClick r:id="rId3"/>
              </a:rPr>
              <a:t>https://phishspot.ai/blog/how-ai-detects-impersonators-fake-engagement-phishspot/</a:t>
            </a:r>
            <a:endParaRPr/>
          </a:p>
          <a:p>
            <a:pPr marL="0" lvl="0" indent="0" algn="l" rtl="0">
              <a:lnSpc>
                <a:spcPct val="100000"/>
              </a:lnSpc>
              <a:spcBef>
                <a:spcPts val="0"/>
              </a:spcBef>
              <a:spcAft>
                <a:spcPts val="0"/>
              </a:spcAft>
              <a:buSzPts val="1400"/>
              <a:buNone/>
            </a:pPr>
            <a:endParaRPr/>
          </a:p>
        </p:txBody>
      </p:sp>
      <p:sp>
        <p:nvSpPr>
          <p:cNvPr id="536" name="Google Shape;536;g3cf0640c514_2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3cf0640c514_2_1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Tip: Stol kun på indhold fra kendte, troværdige kilder.</a:t>
            </a:r>
            <a:endParaRPr/>
          </a:p>
          <a:p>
            <a:pPr marL="0" lvl="0" indent="0" algn="l" rtl="0">
              <a:lnSpc>
                <a:spcPct val="100000"/>
              </a:lnSpc>
              <a:spcBef>
                <a:spcPts val="0"/>
              </a:spcBef>
              <a:spcAft>
                <a:spcPts val="0"/>
              </a:spcAft>
              <a:buSzPts val="1400"/>
              <a:buNone/>
            </a:pPr>
            <a:endParaRPr/>
          </a:p>
        </p:txBody>
      </p:sp>
      <p:sp>
        <p:nvSpPr>
          <p:cNvPr id="612" name="Google Shape;612;g3cf0640c514_2_1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3cf0640c514_2_4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9" name="Google Shape;619;g3cf0640c514_2_4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cb041f9ae0_0_1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7" name="Google Shape;627;g3cb041f9ae0_0_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3cf0640c514_2_3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5" name="Google Shape;635;g3cf0640c514_2_3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3ca4deeb1e4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Yderligere oplysninger:</a:t>
            </a:r>
            <a:endParaRPr/>
          </a:p>
          <a:p>
            <a:pPr marL="0" lvl="0" indent="0" algn="l" rtl="0">
              <a:lnSpc>
                <a:spcPct val="100000"/>
              </a:lnSpc>
              <a:spcBef>
                <a:spcPts val="0"/>
              </a:spcBef>
              <a:spcAft>
                <a:spcPts val="0"/>
              </a:spcAft>
              <a:buSzPts val="1400"/>
              <a:buNone/>
            </a:pPr>
            <a:r>
              <a:rPr lang="en-US" u="sng">
                <a:solidFill>
                  <a:schemeClr val="hlink"/>
                </a:solidFill>
                <a:hlinkClick r:id="rId3"/>
              </a:rPr>
              <a:t>https://explore.quantumfiber.com/a-practical-guide-to-recognizing-ai-on-social-media/</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652" name="Google Shape;652;g3ca4deeb1e4_0_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3c8abc38406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g3c8abc38406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0" name="Google Shape;660;g3c8abc38406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ca4deeb1e4_0_2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1100"/>
              <a:t>Tip: Sikkerhedsindstillingerne hjælper med at beskytte dit privatliv.</a:t>
            </a:r>
            <a:endParaRPr sz="1100"/>
          </a:p>
          <a:p>
            <a:pPr marL="0" lvl="0" indent="0" algn="l" rtl="0">
              <a:lnSpc>
                <a:spcPct val="115000"/>
              </a:lnSpc>
              <a:spcBef>
                <a:spcPts val="0"/>
              </a:spcBef>
              <a:spcAft>
                <a:spcPts val="0"/>
              </a:spcAft>
              <a:buSzPts val="1100"/>
              <a:buNone/>
            </a:pPr>
            <a:r>
              <a:rPr lang="en-US" sz="1100"/>
              <a:t>Yderligere oplysninger: </a:t>
            </a:r>
            <a:endParaRPr sz="1100"/>
          </a:p>
          <a:p>
            <a:pPr marL="0" lvl="0" indent="0" algn="l" rtl="0">
              <a:lnSpc>
                <a:spcPct val="115000"/>
              </a:lnSpc>
              <a:spcBef>
                <a:spcPts val="0"/>
              </a:spcBef>
              <a:spcAft>
                <a:spcPts val="0"/>
              </a:spcAft>
              <a:buSzPts val="1100"/>
              <a:buNone/>
            </a:pPr>
            <a:r>
              <a:rPr lang="en-US" sz="1100" u="sng">
                <a:solidFill>
                  <a:schemeClr val="hlink"/>
                </a:solidFill>
                <a:hlinkClick r:id="rId3"/>
              </a:rPr>
              <a:t>https://securityinabox.org/en/communication/</a:t>
            </a:r>
            <a:endParaRPr sz="1100"/>
          </a:p>
          <a:p>
            <a:pPr marL="0" lvl="0" indent="0" algn="l" rtl="0">
              <a:lnSpc>
                <a:spcPct val="100000"/>
              </a:lnSpc>
              <a:spcBef>
                <a:spcPts val="0"/>
              </a:spcBef>
              <a:spcAft>
                <a:spcPts val="0"/>
              </a:spcAft>
              <a:buSzPts val="1400"/>
              <a:buNone/>
            </a:pPr>
            <a:endParaRPr/>
          </a:p>
        </p:txBody>
      </p:sp>
      <p:sp>
        <p:nvSpPr>
          <p:cNvPr id="668" name="Google Shape;668;g3ca4deeb1e4_0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ca4deeb1e4_0_3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4" name="Google Shape;714;g3ca4deeb1e4_0_3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Tip: Svindlere kan udgive sig for at være en, du kender.</a:t>
            </a:r>
            <a:endParaRPr/>
          </a:p>
          <a:p>
            <a:pPr marL="0" lvl="0" indent="0" algn="l" rtl="0">
              <a:lnSpc>
                <a:spcPct val="100000"/>
              </a:lnSpc>
              <a:spcBef>
                <a:spcPts val="0"/>
              </a:spcBef>
              <a:spcAft>
                <a:spcPts val="0"/>
              </a:spcAft>
              <a:buSzPts val="1400"/>
              <a:buNone/>
            </a:pPr>
            <a:r>
              <a:rPr lang="en-US"/>
              <a:t>Yderligere oplysninger:</a:t>
            </a:r>
            <a:endParaRPr/>
          </a:p>
          <a:p>
            <a:pPr marL="0" lvl="0" indent="0" algn="l" rtl="0">
              <a:lnSpc>
                <a:spcPct val="100000"/>
              </a:lnSpc>
              <a:spcBef>
                <a:spcPts val="0"/>
              </a:spcBef>
              <a:spcAft>
                <a:spcPts val="0"/>
              </a:spcAft>
              <a:buSzPts val="1400"/>
              <a:buNone/>
            </a:pPr>
            <a:r>
              <a:rPr lang="en-US" u="sng">
                <a:solidFill>
                  <a:schemeClr val="hlink"/>
                </a:solidFill>
                <a:hlinkClick r:id="rId3"/>
              </a:rPr>
              <a:t>https://www.getsafeonline.org/messagingapps/</a:t>
            </a:r>
            <a:endParaRPr/>
          </a:p>
        </p:txBody>
      </p:sp>
      <p:sp>
        <p:nvSpPr>
          <p:cNvPr id="715" name="Google Shape;715;g3ca4deeb1e4_0_3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3ca4deeb1e4_0_4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Yderligere oplysninger:</a:t>
            </a:r>
            <a:endParaRPr/>
          </a:p>
          <a:p>
            <a:pPr marL="0" lvl="0" indent="0" algn="l" rtl="0">
              <a:lnSpc>
                <a:spcPct val="100000"/>
              </a:lnSpc>
              <a:spcBef>
                <a:spcPts val="0"/>
              </a:spcBef>
              <a:spcAft>
                <a:spcPts val="0"/>
              </a:spcAft>
              <a:buSzPts val="1400"/>
              <a:buNone/>
            </a:pPr>
            <a:r>
              <a:rPr lang="en-US" u="sng">
                <a:solidFill>
                  <a:schemeClr val="hlink"/>
                </a:solidFill>
                <a:hlinkClick r:id="rId3"/>
              </a:rPr>
              <a:t>https://www.esafety.gov.au/key-topics/online-tools-and-features/online-chat-video-chat</a:t>
            </a:r>
            <a:endParaRPr/>
          </a:p>
        </p:txBody>
      </p:sp>
      <p:sp>
        <p:nvSpPr>
          <p:cNvPr id="767" name="Google Shape;767;g3ca4deeb1e4_0_4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a:extLst>
            <a:ext uri="{FF2B5EF4-FFF2-40B4-BE49-F238E27FC236}">
              <a16:creationId xmlns:a16="http://schemas.microsoft.com/office/drawing/2014/main" id="{3A14555F-AD0E-31E6-2199-5B6073CA4EA7}"/>
            </a:ext>
          </a:extLst>
        </p:cNvPr>
        <p:cNvGrpSpPr/>
        <p:nvPr/>
      </p:nvGrpSpPr>
      <p:grpSpPr>
        <a:xfrm>
          <a:off x="0" y="0"/>
          <a:ext cx="0" cy="0"/>
          <a:chOff x="0" y="0"/>
          <a:chExt cx="0" cy="0"/>
        </a:xfrm>
      </p:grpSpPr>
      <p:sp>
        <p:nvSpPr>
          <p:cNvPr id="902" name="Google Shape;902;g3cac3295b2d_0_43:notes">
            <a:extLst>
              <a:ext uri="{FF2B5EF4-FFF2-40B4-BE49-F238E27FC236}">
                <a16:creationId xmlns:a16="http://schemas.microsoft.com/office/drawing/2014/main" id="{4F8F72C5-3C18-7E3B-68A8-8D0CF579FC1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3" name="Google Shape;903;g3cac3295b2d_0_43:notes">
            <a:extLst>
              <a:ext uri="{FF2B5EF4-FFF2-40B4-BE49-F238E27FC236}">
                <a16:creationId xmlns:a16="http://schemas.microsoft.com/office/drawing/2014/main" id="{9FBC1BCD-8BF0-6941-E360-3F610D43B4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88413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3c8abc38406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g3c8abc38406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7" name="Google Shape;847;g3c8abc38406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3ce9ee2a4f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Yderligere oplysninger:</a:t>
            </a:r>
            <a:endParaRPr/>
          </a:p>
          <a:p>
            <a:pPr marL="0" lvl="0" indent="0" algn="l" rtl="0">
              <a:lnSpc>
                <a:spcPct val="100000"/>
              </a:lnSpc>
              <a:spcBef>
                <a:spcPts val="0"/>
              </a:spcBef>
              <a:spcAft>
                <a:spcPts val="0"/>
              </a:spcAft>
              <a:buClr>
                <a:schemeClr val="dk1"/>
              </a:buClr>
              <a:buSzPts val="1400"/>
              <a:buFont typeface="Arial"/>
              <a:buNone/>
            </a:pPr>
            <a:r>
              <a:rPr lang="en-US" u="sng">
                <a:solidFill>
                  <a:schemeClr val="hlink"/>
                </a:solidFill>
                <a:hlinkClick r:id="rId3"/>
              </a:rPr>
              <a:t>https://siit.co/blog/the-rise-of-ai-powered-content-moderation-tools/48104</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855" name="Google Shape;855;g3ce9ee2a4f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3d3ae9d317c_1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g3d3ae9d317c_1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Yderligere oplysninger:</a:t>
            </a:r>
            <a:endParaRPr/>
          </a:p>
          <a:p>
            <a:pPr marL="0" lvl="0" indent="0" algn="l" rtl="0">
              <a:lnSpc>
                <a:spcPct val="100000"/>
              </a:lnSpc>
              <a:spcBef>
                <a:spcPts val="0"/>
              </a:spcBef>
              <a:spcAft>
                <a:spcPts val="0"/>
              </a:spcAft>
              <a:buSzPts val="1400"/>
              <a:buNone/>
            </a:pPr>
            <a:r>
              <a:rPr lang="en-US" u="sng">
                <a:solidFill>
                  <a:schemeClr val="hlink"/>
                </a:solidFill>
                <a:hlinkClick r:id="rId3"/>
              </a:rPr>
              <a:t>https://www.internetmatters.org/report-issue/</a:t>
            </a:r>
            <a:endParaRPr/>
          </a:p>
          <a:p>
            <a:pPr marL="0" lvl="0" indent="0" algn="l" rtl="0">
              <a:lnSpc>
                <a:spcPct val="100000"/>
              </a:lnSpc>
              <a:spcBef>
                <a:spcPts val="0"/>
              </a:spcBef>
              <a:spcAft>
                <a:spcPts val="0"/>
              </a:spcAft>
              <a:buSzPts val="1400"/>
              <a:buNone/>
            </a:pPr>
            <a:r>
              <a:rPr lang="en-US"/>
              <a:t>da</a:t>
            </a:r>
            <a:endParaRPr/>
          </a:p>
        </p:txBody>
      </p:sp>
      <p:sp>
        <p:nvSpPr>
          <p:cNvPr id="878" name="Google Shape;878;g3d3ae9d317c_1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3cac3295b2d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100">
                <a:latin typeface="Arial"/>
                <a:ea typeface="Arial"/>
                <a:cs typeface="Arial"/>
                <a:sym typeface="Arial"/>
              </a:rPr>
              <a:t>Tip: Find ud af, hvor »Rapporter«-knappen er i de apps, du bruger mest (f.eks. Facebook, WhatsApp, TikTok).</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a:latin typeface="Arial"/>
                <a:ea typeface="Arial"/>
                <a:cs typeface="Arial"/>
                <a:sym typeface="Arial"/>
              </a:rPr>
              <a:t>Yderligere oplysninger:</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u="sng">
                <a:solidFill>
                  <a:schemeClr val="hlink"/>
                </a:solidFill>
                <a:latin typeface="Arial"/>
                <a:ea typeface="Arial"/>
                <a:cs typeface="Arial"/>
                <a:sym typeface="Arial"/>
                <a:hlinkClick r:id="rId3"/>
              </a:rPr>
              <a:t>https://www.ceopeducation.co.uk/11_18/lets-talk-about/online-safety/reporting-and-blocking/#reporting-on-social-media</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886" name="Google Shape;886;g3cac3295b2d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cac3295b2d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3" name="Google Shape;903;g3cac3295b2d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3c8abc38406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1" name="Google Shape;931;g3c8abc38406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g3c8abc38406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3cb041f9ae0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g3cb041f9ae0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Yderligere oplysninger:</a:t>
            </a:r>
            <a:endParaRPr/>
          </a:p>
          <a:p>
            <a:pPr marL="0" lvl="0" indent="0" algn="l" rtl="0">
              <a:lnSpc>
                <a:spcPct val="100000"/>
              </a:lnSpc>
              <a:spcBef>
                <a:spcPts val="0"/>
              </a:spcBef>
              <a:spcAft>
                <a:spcPts val="0"/>
              </a:spcAft>
              <a:buSzPts val="1400"/>
              <a:buNone/>
            </a:pPr>
            <a:r>
              <a:rPr lang="en-US" u="sng">
                <a:solidFill>
                  <a:schemeClr val="hlink"/>
                </a:solidFill>
                <a:hlinkClick r:id="rId3"/>
              </a:rPr>
              <a:t>https://www.euro.centre.org/projects/detail/4302</a:t>
            </a:r>
            <a:endParaRPr/>
          </a:p>
          <a:p>
            <a:pPr marL="0" lvl="0" indent="0" algn="l" rtl="0">
              <a:lnSpc>
                <a:spcPct val="100000"/>
              </a:lnSpc>
              <a:spcBef>
                <a:spcPts val="0"/>
              </a:spcBef>
              <a:spcAft>
                <a:spcPts val="0"/>
              </a:spcAft>
              <a:buSzPts val="1400"/>
              <a:buNone/>
            </a:pPr>
            <a:r>
              <a:rPr lang="en-US" u="sng">
                <a:solidFill>
                  <a:schemeClr val="hlink"/>
                </a:solidFill>
                <a:hlinkClick r:id="rId4"/>
              </a:rPr>
              <a:t>https://share-eric.eu/research-results-details/the-challenge-of-e-inclusion-in-europe?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41" name="Google Shape;941;g3cb041f9ae0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a:extLst>
            <a:ext uri="{FF2B5EF4-FFF2-40B4-BE49-F238E27FC236}">
              <a16:creationId xmlns:a16="http://schemas.microsoft.com/office/drawing/2014/main" id="{6DC67F4F-557C-6B7E-B11D-B73DD6752407}"/>
            </a:ext>
          </a:extLst>
        </p:cNvPr>
        <p:cNvGrpSpPr/>
        <p:nvPr/>
      </p:nvGrpSpPr>
      <p:grpSpPr>
        <a:xfrm>
          <a:off x="0" y="0"/>
          <a:ext cx="0" cy="0"/>
          <a:chOff x="0" y="0"/>
          <a:chExt cx="0" cy="0"/>
        </a:xfrm>
      </p:grpSpPr>
      <p:sp>
        <p:nvSpPr>
          <p:cNvPr id="459" name="Google Shape;459;g3ce1553e39b_0_0:notes">
            <a:extLst>
              <a:ext uri="{FF2B5EF4-FFF2-40B4-BE49-F238E27FC236}">
                <a16:creationId xmlns:a16="http://schemas.microsoft.com/office/drawing/2014/main" id="{929E3657-3A0A-4BC0-2B20-07202202D1E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Fordele</a:t>
            </a:r>
            <a:endParaRPr/>
          </a:p>
          <a:p>
            <a:pPr marL="0" lvl="0" indent="0" algn="l" rtl="0">
              <a:lnSpc>
                <a:spcPct val="100000"/>
              </a:lnSpc>
              <a:spcBef>
                <a:spcPts val="0"/>
              </a:spcBef>
              <a:spcAft>
                <a:spcPts val="0"/>
              </a:spcAft>
              <a:buClr>
                <a:schemeClr val="dk1"/>
              </a:buClr>
              <a:buSzPts val="1400"/>
              <a:buFont typeface="Arial"/>
              <a:buNone/>
            </a:pPr>
            <a:r>
              <a:rPr lang="en-US"/>
              <a:t>1. Relevans — mere nyttig information på kort tid</a:t>
            </a:r>
            <a:endParaRPr/>
          </a:p>
          <a:p>
            <a:pPr marL="0" lvl="0" indent="0" algn="l" rtl="0">
              <a:lnSpc>
                <a:spcPct val="100000"/>
              </a:lnSpc>
              <a:spcBef>
                <a:spcPts val="0"/>
              </a:spcBef>
              <a:spcAft>
                <a:spcPts val="0"/>
              </a:spcAft>
              <a:buClr>
                <a:schemeClr val="dk1"/>
              </a:buClr>
              <a:buSzPts val="1400"/>
              <a:buFont typeface="Arial"/>
              <a:buNone/>
            </a:pPr>
            <a:r>
              <a:rPr lang="en-US"/>
              <a:t>AI-anbefalinger hjælper dig med at se indhold, der matcher dine interesser, uden at du selv skal søge efter det. For eksempel kan nyhedsapps vise artikler, du sandsynligvis vil finde interessante, baseret på hvad du har læst tidligere. Det sparer tid og hjælper dig med at finde vigtige oplysninger hurtigere. (AI's indflydelse på personaliseret indhold)</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2. Forbindelse — Det er nemmere at finde ting, du kan lide</a:t>
            </a:r>
            <a:endParaRPr/>
          </a:p>
          <a:p>
            <a:pPr marL="0" lvl="0" indent="0" algn="l" rtl="0">
              <a:lnSpc>
                <a:spcPct val="100000"/>
              </a:lnSpc>
              <a:spcBef>
                <a:spcPts val="0"/>
              </a:spcBef>
              <a:spcAft>
                <a:spcPts val="0"/>
              </a:spcAft>
              <a:buClr>
                <a:schemeClr val="dk1"/>
              </a:buClr>
              <a:buSzPts val="1400"/>
              <a:buFont typeface="Arial"/>
              <a:buNone/>
            </a:pPr>
            <a:r>
              <a:rPr lang="en-US"/>
              <a:t>Disse systemer kan foreslå produkter, serier, artikler eller ideer, der passer til din smag — og dermed hjælpe dig med at opdage ting, du måske aldrig ville have fundet på egen hånd. For eksempel grupperer underholdningssystemer nogle gange film eller tjenester ud fra det, du har set. (AI-emner i Prime Video-nyheder)</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3. Opdagelse — Nye interesser og forslag</a:t>
            </a:r>
            <a:endParaRPr/>
          </a:p>
          <a:p>
            <a:pPr marL="0" lvl="0" indent="0" algn="l" rtl="0">
              <a:lnSpc>
                <a:spcPct val="100000"/>
              </a:lnSpc>
              <a:spcBef>
                <a:spcPts val="0"/>
              </a:spcBef>
              <a:spcAft>
                <a:spcPts val="0"/>
              </a:spcAft>
              <a:buClr>
                <a:schemeClr val="dk1"/>
              </a:buClr>
              <a:buSzPts val="1400"/>
              <a:buFont typeface="Arial"/>
              <a:buNone/>
            </a:pPr>
            <a:r>
              <a:rPr lang="en-US"/>
              <a:t>AI kan introducere dig til nye interesser ved at vise dig materiale, der ligner det, du allerede nyder, men fra nye kilder. Dette kan udvide din horisont og hjælpe dig med at lære om nye ideer eller hobbyer. (AI's indflydelse på personaliseret indhold.</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For yderligere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https://aicontentfy.com/en/blog/impact-of-ai-on-content-personalization-for-consumers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Risici:</a:t>
            </a:r>
            <a:endParaRPr/>
          </a:p>
          <a:p>
            <a:pPr marL="0" lvl="0" indent="0" algn="l" rtl="0">
              <a:lnSpc>
                <a:spcPct val="100000"/>
              </a:lnSpc>
              <a:spcBef>
                <a:spcPts val="0"/>
              </a:spcBef>
              <a:spcAft>
                <a:spcPts val="0"/>
              </a:spcAft>
              <a:buSzPts val="1400"/>
              <a:buNone/>
            </a:pPr>
            <a:r>
              <a:rPr lang="en-US"/>
              <a:t>1. Fejlinformation — Falsk eller vildledende indhold</a:t>
            </a:r>
            <a:endParaRPr/>
          </a:p>
          <a:p>
            <a:pPr marL="0" lvl="0" indent="0" algn="l" rtl="0">
              <a:lnSpc>
                <a:spcPct val="100000"/>
              </a:lnSpc>
              <a:spcBef>
                <a:spcPts val="0"/>
              </a:spcBef>
              <a:spcAft>
                <a:spcPts val="0"/>
              </a:spcAft>
              <a:buSzPts val="1400"/>
              <a:buNone/>
            </a:pPr>
            <a:r>
              <a:rPr lang="en-US"/>
              <a:t>AI-systemer kan undertiden anbefale oplysninger, der ikke er korrekte. Anbefalingssystemer kan forstærke rygter eller misinformation, når de prioriterer popularitet frem for nøjagtighed, hvilket gør fejl mere synlige online. Pålidelige nyhedskilder og faktatjek foretaget af eksperter er stadig afgørende. (Misinformation fra AI og analyse af pålidelige nyheder)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2. Filterbobler — Man ser kun det, man allerede tror på</a:t>
            </a:r>
            <a:endParaRPr/>
          </a:p>
          <a:p>
            <a:pPr marL="0" lvl="0" indent="0" algn="l" rtl="0">
              <a:lnSpc>
                <a:spcPct val="100000"/>
              </a:lnSpc>
              <a:spcBef>
                <a:spcPts val="0"/>
              </a:spcBef>
              <a:spcAft>
                <a:spcPts val="0"/>
              </a:spcAft>
              <a:buSzPts val="1400"/>
              <a:buNone/>
            </a:pPr>
            <a:r>
              <a:rPr lang="en-US"/>
              <a:t>Algoritmer viser dig ofte indhold, der ligner det, du har set før — det kan betyde, at du ser færre forskellige meninger og ikke bliver udsat for nye perspektiver. Dette fænomen kaldes en filterboble, hvor din onlineverden føles "skræddersyet", men mere snæver. At læse fra flere kilder hjælper med at forhindre dette. (Forklaring af filterbobler)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3. Følelsesmæssig påvirkning — designet til at holde dig engageret</a:t>
            </a:r>
            <a:endParaRPr/>
          </a:p>
          <a:p>
            <a:pPr marL="0" lvl="0" indent="0" algn="l" rtl="0">
              <a:lnSpc>
                <a:spcPct val="100000"/>
              </a:lnSpc>
              <a:spcBef>
                <a:spcPts val="0"/>
              </a:spcBef>
              <a:spcAft>
                <a:spcPts val="0"/>
              </a:spcAft>
              <a:buSzPts val="1400"/>
              <a:buNone/>
            </a:pPr>
            <a:r>
              <a:rPr lang="en-US"/>
              <a:t>Nogle AI-anbefalinger er designet til at få dig til at klikke og forblive engageret længere, og fremhæver undertiden følelsesladede eller dramatiske emner, fordi de skaber mere interaktion — selvom de er mindre afbalancerede eller gennemtænkte. At være bevidst om, hvorfor noget anbefales, hjælper dig med at vælge det, der virkelig er værdifuldt. (Se diskussionen om filterbobler og algoritmer).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For yderligere information:</a:t>
            </a:r>
            <a:endParaRPr/>
          </a:p>
          <a:p>
            <a:pPr marL="0" lvl="0" indent="0" algn="l" rtl="0">
              <a:lnSpc>
                <a:spcPct val="100000"/>
              </a:lnSpc>
              <a:spcBef>
                <a:spcPts val="0"/>
              </a:spcBef>
              <a:spcAft>
                <a:spcPts val="0"/>
              </a:spcAft>
              <a:buSzPts val="1400"/>
              <a:buNone/>
            </a:pPr>
            <a:r>
              <a:rPr lang="en-US" u="sng">
                <a:solidFill>
                  <a:schemeClr val="hlink"/>
                </a:solidFill>
                <a:hlinkClick r:id="rId4"/>
              </a:rPr>
              <a:t>https://cepr.org/voxeu/columns/ai-misinformation-and-value-trusted-news?utm_source=chatgpt.com</a:t>
            </a:r>
            <a:endParaRPr/>
          </a:p>
          <a:p>
            <a:pPr marL="0" lvl="0" indent="0" algn="l" rtl="0">
              <a:lnSpc>
                <a:spcPct val="100000"/>
              </a:lnSpc>
              <a:spcBef>
                <a:spcPts val="0"/>
              </a:spcBef>
              <a:spcAft>
                <a:spcPts val="0"/>
              </a:spcAft>
              <a:buSzPts val="1400"/>
              <a:buNone/>
            </a:pPr>
            <a:r>
              <a:rPr lang="en-US" u="sng">
                <a:solidFill>
                  <a:schemeClr val="hlink"/>
                </a:solidFill>
                <a:hlinkClick r:id="rId5"/>
              </a:rPr>
              <a:t>https://en.wikipedia.org/wiki/Filter_bubble?utm_source=chatgpt.com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460" name="Google Shape;460;g3ce1553e39b_0_0:notes">
            <a:extLst>
              <a:ext uri="{FF2B5EF4-FFF2-40B4-BE49-F238E27FC236}">
                <a16:creationId xmlns:a16="http://schemas.microsoft.com/office/drawing/2014/main" id="{6A70E13B-DF14-651E-4EA5-EC58020FA9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20993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3cb041f9ae0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8" name="Google Shape;948;g3cb041f9ae0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49" name="Google Shape;949;g3cb041f9ae0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3d3ae9d317c_1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8" name="Google Shape;958;g3d3ae9d317c_1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59" name="Google Shape;959;g3d3ae9d317c_1_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3c8abc38406_0_1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Yderligere oplysninger:</a:t>
            </a:r>
            <a:endParaRPr/>
          </a:p>
          <a:p>
            <a:pPr marL="0" lvl="0" indent="0" algn="l" rtl="0">
              <a:lnSpc>
                <a:spcPct val="100000"/>
              </a:lnSpc>
              <a:spcBef>
                <a:spcPts val="0"/>
              </a:spcBef>
              <a:spcAft>
                <a:spcPts val="0"/>
              </a:spcAft>
              <a:buSzPts val="1400"/>
              <a:buNone/>
            </a:pPr>
            <a:r>
              <a:rPr lang="en-US" u="sng">
                <a:solidFill>
                  <a:schemeClr val="hlink"/>
                </a:solidFill>
                <a:hlinkClick r:id="rId3"/>
              </a:rPr>
              <a:t>https://www.oecd.org/en/events/2025/10/AI-for-ageing-identifying-older-people-in-need-of-social-services.html</a:t>
            </a:r>
            <a:endParaRPr/>
          </a:p>
          <a:p>
            <a:pPr marL="0" lvl="0" indent="0" algn="l" rtl="0">
              <a:lnSpc>
                <a:spcPct val="100000"/>
              </a:lnSpc>
              <a:spcBef>
                <a:spcPts val="0"/>
              </a:spcBef>
              <a:spcAft>
                <a:spcPts val="0"/>
              </a:spcAft>
              <a:buSzPts val="1400"/>
              <a:buNone/>
            </a:pPr>
            <a:endParaRPr/>
          </a:p>
        </p:txBody>
      </p:sp>
      <p:sp>
        <p:nvSpPr>
          <p:cNvPr id="969" name="Google Shape;969;g3c8abc38406_0_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3cf0640c514_2_3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6" name="Google Shape;976;g3cf0640c514_2_3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3cf0640c514_2_3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Yderligere oplysninger: </a:t>
            </a:r>
            <a:endParaRPr/>
          </a:p>
          <a:p>
            <a:pPr marL="0" lvl="0" indent="0" algn="l" rtl="0">
              <a:lnSpc>
                <a:spcPct val="100000"/>
              </a:lnSpc>
              <a:spcBef>
                <a:spcPts val="0"/>
              </a:spcBef>
              <a:spcAft>
                <a:spcPts val="0"/>
              </a:spcAft>
              <a:buSzPts val="1400"/>
              <a:buNone/>
            </a:pPr>
            <a:r>
              <a:rPr lang="en-US"/>
              <a:t>MILEAGE-projektet:</a:t>
            </a:r>
            <a:endParaRPr/>
          </a:p>
          <a:p>
            <a:pPr marL="0" lvl="0" indent="0" algn="l" rtl="0">
              <a:lnSpc>
                <a:spcPct val="100000"/>
              </a:lnSpc>
              <a:spcBef>
                <a:spcPts val="0"/>
              </a:spcBef>
              <a:spcAft>
                <a:spcPts val="0"/>
              </a:spcAft>
              <a:buSzPts val="1400"/>
              <a:buNone/>
            </a:pPr>
            <a:r>
              <a:rPr lang="en-US" u="sng">
                <a:solidFill>
                  <a:schemeClr val="hlink"/>
                </a:solidFill>
                <a:hlinkClick r:id="rId3"/>
              </a:rPr>
              <a:t>https://mileageproject.eu/</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96" name="Google Shape;996;g3cf0640c514_2_3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3d3ae9d317c_1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g3d3ae9d317c_1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0" name="Google Shape;1010;g3d3ae9d317c_1_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38</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a:extLst>
            <a:ext uri="{FF2B5EF4-FFF2-40B4-BE49-F238E27FC236}">
              <a16:creationId xmlns:a16="http://schemas.microsoft.com/office/drawing/2014/main" id="{79F1DC02-CB70-7BCE-0C5B-3A8C55A17065}"/>
            </a:ext>
          </a:extLst>
        </p:cNvPr>
        <p:cNvGrpSpPr/>
        <p:nvPr/>
      </p:nvGrpSpPr>
      <p:grpSpPr>
        <a:xfrm>
          <a:off x="0" y="0"/>
          <a:ext cx="0" cy="0"/>
          <a:chOff x="0" y="0"/>
          <a:chExt cx="0" cy="0"/>
        </a:xfrm>
      </p:grpSpPr>
      <p:sp>
        <p:nvSpPr>
          <p:cNvPr id="1008" name="Google Shape;1008;g3d3ae9d317c_1_48:notes">
            <a:extLst>
              <a:ext uri="{FF2B5EF4-FFF2-40B4-BE49-F238E27FC236}">
                <a16:creationId xmlns:a16="http://schemas.microsoft.com/office/drawing/2014/main" id="{91883E58-180E-013F-47B5-6A1B483316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g3d3ae9d317c_1_48:notes">
            <a:extLst>
              <a:ext uri="{FF2B5EF4-FFF2-40B4-BE49-F238E27FC236}">
                <a16:creationId xmlns:a16="http://schemas.microsoft.com/office/drawing/2014/main" id="{18EAA9DF-78A7-8E82-EBA9-C4E10E78F63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0" name="Google Shape;1010;g3d3ae9d317c_1_48:notes">
            <a:extLst>
              <a:ext uri="{FF2B5EF4-FFF2-40B4-BE49-F238E27FC236}">
                <a16:creationId xmlns:a16="http://schemas.microsoft.com/office/drawing/2014/main" id="{5C2DEF6C-3EB9-5772-824E-146A21D9F30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39</a:t>
            </a:fld>
            <a:endParaRPr/>
          </a:p>
        </p:txBody>
      </p:sp>
    </p:spTree>
    <p:extLst>
      <p:ext uri="{BB962C8B-B14F-4D97-AF65-F5344CB8AC3E}">
        <p14:creationId xmlns:p14="http://schemas.microsoft.com/office/powerpoint/2010/main" val="25372751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3cf0640c514_2_4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Hvad ville du gøre?</a:t>
            </a:r>
            <a:endParaRPr/>
          </a:p>
          <a:p>
            <a:pPr marL="0" lvl="0" indent="0" algn="l" rtl="0">
              <a:lnSpc>
                <a:spcPct val="100000"/>
              </a:lnSpc>
              <a:spcBef>
                <a:spcPts val="0"/>
              </a:spcBef>
              <a:spcAft>
                <a:spcPts val="0"/>
              </a:spcAft>
              <a:buSzPts val="1400"/>
              <a:buNone/>
            </a:pPr>
            <a:r>
              <a:rPr lang="en-US"/>
              <a:t>Talebesked: "Bedstemor, jeg har mistet min telefon, jeg har brug for penge!", men stemmen lyder lidt 'robotagtig' eller mærkelig.</a:t>
            </a:r>
            <a:endParaRPr/>
          </a:p>
          <a:p>
            <a:pPr marL="0" lvl="0" indent="0" algn="l" rtl="0">
              <a:lnSpc>
                <a:spcPct val="100000"/>
              </a:lnSpc>
              <a:spcBef>
                <a:spcPts val="0"/>
              </a:spcBef>
              <a:spcAft>
                <a:spcPts val="0"/>
              </a:spcAft>
              <a:buSzPts val="1400"/>
              <a:buNone/>
            </a:pPr>
            <a:r>
              <a:rPr lang="en-US"/>
              <a:t>Svar: RØDT. Det kan være en AI-stemme-deepfake. Send aldrig penge; ring først tilbage til det nummer, du kender.</a:t>
            </a:r>
            <a:endParaRPr/>
          </a:p>
          <a:p>
            <a:pPr marL="0" lvl="0" indent="0" algn="l" rtl="0">
              <a:lnSpc>
                <a:spcPct val="100000"/>
              </a:lnSpc>
              <a:spcBef>
                <a:spcPts val="0"/>
              </a:spcBef>
              <a:spcAft>
                <a:spcPts val="0"/>
              </a:spcAft>
              <a:buSzPts val="1400"/>
              <a:buNone/>
            </a:pPr>
            <a:r>
              <a:rPr lang="en-US"/>
              <a:t>Beskeder sent om aftenen: Din WhatsApp-gruppe om havearbejde sender 20 beskeder kl. 23.30.</a:t>
            </a:r>
            <a:endParaRPr/>
          </a:p>
          <a:p>
            <a:pPr marL="0" lvl="0" indent="0" algn="l" rtl="0">
              <a:lnSpc>
                <a:spcPct val="100000"/>
              </a:lnSpc>
              <a:spcBef>
                <a:spcPts val="0"/>
              </a:spcBef>
              <a:spcAft>
                <a:spcPts val="0"/>
              </a:spcAft>
              <a:buSzPts val="1400"/>
              <a:buNone/>
            </a:pPr>
            <a:r>
              <a:rPr lang="en-US"/>
              <a:t>Svar: GUL. Beskyt dit digitale velbefindende. Lær, hvordan du "slår notifikationer fra" i bestemte tidsrum.</a:t>
            </a:r>
            <a:endParaRPr/>
          </a:p>
          <a:p>
            <a:pPr marL="0" lvl="0" indent="0" algn="l" rtl="0">
              <a:lnSpc>
                <a:spcPct val="100000"/>
              </a:lnSpc>
              <a:spcBef>
                <a:spcPts val="0"/>
              </a:spcBef>
              <a:spcAft>
                <a:spcPts val="0"/>
              </a:spcAft>
              <a:buSzPts val="1400"/>
              <a:buNone/>
            </a:pPr>
            <a:r>
              <a:rPr lang="en-US"/>
              <a:t>Ny hobbygruppe: Du vil gerne melde dig ind i en Zoom-»historiklub«, som dit lokale bibliotek har anbefalet.</a:t>
            </a:r>
            <a:endParaRPr/>
          </a:p>
          <a:p>
            <a:pPr marL="0" lvl="0" indent="0" algn="l" rtl="0">
              <a:lnSpc>
                <a:spcPct val="100000"/>
              </a:lnSpc>
              <a:spcBef>
                <a:spcPts val="0"/>
              </a:spcBef>
              <a:spcAft>
                <a:spcPts val="0"/>
              </a:spcAft>
              <a:buSzPts val="1400"/>
              <a:buNone/>
            </a:pPr>
            <a:r>
              <a:rPr lang="en-US"/>
              <a:t>Svar: GRØNT. Det er en verificeret kilde. Fantastisk til sund interaktion.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022" name="Google Shape;1022;g3cf0640c514_2_4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3cf5f708819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8" name="Google Shape;1038;g3cf5f708819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39561785954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5" name="Google Shape;1045;g39561785954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ntent Slide ">
  <p:cSld name="1_Content Slide ">
    <p:spTree>
      <p:nvGrpSpPr>
        <p:cNvPr id="1" name="Shape 174"/>
        <p:cNvGrpSpPr/>
        <p:nvPr/>
      </p:nvGrpSpPr>
      <p:grpSpPr>
        <a:xfrm>
          <a:off x="0" y="0"/>
          <a:ext cx="0" cy="0"/>
          <a:chOff x="0" y="0"/>
          <a:chExt cx="0" cy="0"/>
        </a:xfrm>
      </p:grpSpPr>
      <p:sp>
        <p:nvSpPr>
          <p:cNvPr id="175" name="Google Shape;175;p43"/>
          <p:cNvSpPr/>
          <p:nvPr/>
        </p:nvSpPr>
        <p:spPr>
          <a:xfrm rot="10800000" flipH="1">
            <a:off x="0" y="1290"/>
            <a:ext cx="5367130" cy="6856710"/>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6" name="Google Shape;176;p43"/>
          <p:cNvSpPr txBox="1">
            <a:spLocks noGrp="1"/>
          </p:cNvSpPr>
          <p:nvPr>
            <p:ph type="body" idx="1"/>
          </p:nvPr>
        </p:nvSpPr>
        <p:spPr>
          <a:xfrm>
            <a:off x="5800379" y="1533652"/>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43"/>
          <p:cNvSpPr txBox="1">
            <a:spLocks noGrp="1"/>
          </p:cNvSpPr>
          <p:nvPr>
            <p:ph type="body" idx="2"/>
          </p:nvPr>
        </p:nvSpPr>
        <p:spPr>
          <a:xfrm>
            <a:off x="6526491" y="1533653"/>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43"/>
          <p:cNvSpPr txBox="1">
            <a:spLocks noGrp="1"/>
          </p:cNvSpPr>
          <p:nvPr>
            <p:ph type="body" idx="3"/>
          </p:nvPr>
        </p:nvSpPr>
        <p:spPr>
          <a:xfrm>
            <a:off x="5800379" y="2112721"/>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43"/>
          <p:cNvSpPr txBox="1">
            <a:spLocks noGrp="1"/>
          </p:cNvSpPr>
          <p:nvPr>
            <p:ph type="body" idx="4"/>
          </p:nvPr>
        </p:nvSpPr>
        <p:spPr>
          <a:xfrm>
            <a:off x="6526491" y="2112722"/>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43"/>
          <p:cNvSpPr txBox="1">
            <a:spLocks noGrp="1"/>
          </p:cNvSpPr>
          <p:nvPr>
            <p:ph type="body" idx="5"/>
          </p:nvPr>
        </p:nvSpPr>
        <p:spPr>
          <a:xfrm>
            <a:off x="5800379" y="2695047"/>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43"/>
          <p:cNvSpPr txBox="1">
            <a:spLocks noGrp="1"/>
          </p:cNvSpPr>
          <p:nvPr>
            <p:ph type="body" idx="6"/>
          </p:nvPr>
        </p:nvSpPr>
        <p:spPr>
          <a:xfrm>
            <a:off x="6526491" y="2695048"/>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43"/>
          <p:cNvSpPr txBox="1">
            <a:spLocks noGrp="1"/>
          </p:cNvSpPr>
          <p:nvPr>
            <p:ph type="body" idx="7"/>
          </p:nvPr>
        </p:nvSpPr>
        <p:spPr>
          <a:xfrm>
            <a:off x="5800379" y="3274146"/>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3" name="Google Shape;183;p43"/>
          <p:cNvSpPr txBox="1">
            <a:spLocks noGrp="1"/>
          </p:cNvSpPr>
          <p:nvPr>
            <p:ph type="body" idx="8"/>
          </p:nvPr>
        </p:nvSpPr>
        <p:spPr>
          <a:xfrm>
            <a:off x="6526491" y="3274147"/>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43"/>
          <p:cNvSpPr txBox="1">
            <a:spLocks noGrp="1"/>
          </p:cNvSpPr>
          <p:nvPr>
            <p:ph type="body" idx="9"/>
          </p:nvPr>
        </p:nvSpPr>
        <p:spPr>
          <a:xfrm>
            <a:off x="5800379" y="3860733"/>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43"/>
          <p:cNvSpPr txBox="1">
            <a:spLocks noGrp="1"/>
          </p:cNvSpPr>
          <p:nvPr>
            <p:ph type="body" idx="13"/>
          </p:nvPr>
        </p:nvSpPr>
        <p:spPr>
          <a:xfrm>
            <a:off x="6526491" y="3860734"/>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43"/>
          <p:cNvSpPr txBox="1">
            <a:spLocks noGrp="1"/>
          </p:cNvSpPr>
          <p:nvPr>
            <p:ph type="body" idx="14"/>
          </p:nvPr>
        </p:nvSpPr>
        <p:spPr>
          <a:xfrm>
            <a:off x="5800379" y="444305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43"/>
          <p:cNvSpPr txBox="1">
            <a:spLocks noGrp="1"/>
          </p:cNvSpPr>
          <p:nvPr>
            <p:ph type="body" idx="15"/>
          </p:nvPr>
        </p:nvSpPr>
        <p:spPr>
          <a:xfrm>
            <a:off x="6526491" y="4443060"/>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3"/>
          <p:cNvSpPr txBox="1">
            <a:spLocks noGrp="1"/>
          </p:cNvSpPr>
          <p:nvPr>
            <p:ph type="body" idx="16"/>
          </p:nvPr>
        </p:nvSpPr>
        <p:spPr>
          <a:xfrm>
            <a:off x="5800379" y="5022158"/>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43"/>
          <p:cNvSpPr txBox="1">
            <a:spLocks noGrp="1"/>
          </p:cNvSpPr>
          <p:nvPr>
            <p:ph type="body" idx="17"/>
          </p:nvPr>
        </p:nvSpPr>
        <p:spPr>
          <a:xfrm>
            <a:off x="6526491" y="5022159"/>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p43"/>
          <p:cNvSpPr txBox="1">
            <a:spLocks noGrp="1"/>
          </p:cNvSpPr>
          <p:nvPr>
            <p:ph type="body" idx="18"/>
          </p:nvPr>
        </p:nvSpPr>
        <p:spPr>
          <a:xfrm>
            <a:off x="484630" y="708693"/>
            <a:ext cx="4363092"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1" name="Google Shape;191;p43"/>
          <p:cNvSpPr txBox="1">
            <a:spLocks noGrp="1"/>
          </p:cNvSpPr>
          <p:nvPr>
            <p:ph type="body" idx="19"/>
          </p:nvPr>
        </p:nvSpPr>
        <p:spPr>
          <a:xfrm>
            <a:off x="479512" y="1764536"/>
            <a:ext cx="435753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92" name="Google Shape;192;p4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800379" y="5324347"/>
            <a:ext cx="1787365" cy="397996"/>
          </a:xfrm>
          <a:prstGeom prst="rect">
            <a:avLst/>
          </a:prstGeom>
          <a:noFill/>
          <a:ln>
            <a:noFill/>
          </a:ln>
        </p:spPr>
      </p:pic>
      <p:sp>
        <p:nvSpPr>
          <p:cNvPr id="193" name="Google Shape;193;p43"/>
          <p:cNvSpPr txBox="1"/>
          <p:nvPr/>
        </p:nvSpPr>
        <p:spPr>
          <a:xfrm>
            <a:off x="7587744" y="5270937"/>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ts val="65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
        <p:nvSpPr>
          <p:cNvPr id="2" name="TextBox 1">
            <a:extLst>
              <a:ext uri="{FF2B5EF4-FFF2-40B4-BE49-F238E27FC236}">
                <a16:creationId xmlns:a16="http://schemas.microsoft.com/office/drawing/2014/main" id="{070927A8-05A1-0E9C-58D7-9AE3AACE6883}"/>
              </a:ext>
            </a:extLst>
          </p:cNvPr>
          <p:cNvSpPr txBox="1"/>
          <p:nvPr userDrawn="1"/>
        </p:nvSpPr>
        <p:spPr>
          <a:xfrm>
            <a:off x="7587744" y="5839319"/>
            <a:ext cx="2961800" cy="451406"/>
          </a:xfrm>
          <a:prstGeom prst="rect">
            <a:avLst/>
          </a:prstGeom>
          <a:noFill/>
        </p:spPr>
        <p:txBody>
          <a:bodyPr wrap="square">
            <a:spAutoFit/>
          </a:bodyPr>
          <a:lstStyle/>
          <a:p>
            <a:pPr algn="just">
              <a:lnSpc>
                <a:spcPts val="650"/>
              </a:lnSpc>
            </a:pPr>
            <a:r>
              <a:rPr lang="en-IE" sz="650">
                <a:solidFill>
                  <a:srgbClr val="242B62"/>
                </a:solidFill>
                <a:latin typeface="Calibri" panose="020F0502020204030204" pitchFamily="34" charset="0"/>
                <a:ea typeface="Calibri" panose="020F0502020204030204" pitchFamily="34" charset="0"/>
                <a:cs typeface="Calibri" panose="020F0502020204030204" pitchFamily="34" charset="0"/>
              </a:rPr>
              <a:t>This license enables </a:t>
            </a:r>
            <a:r>
              <a:rPr lang="en-IE" sz="650" err="1">
                <a:solidFill>
                  <a:srgbClr val="242B62"/>
                </a:solidFill>
                <a:latin typeface="Calibri" panose="020F0502020204030204" pitchFamily="34" charset="0"/>
                <a:ea typeface="Calibri" panose="020F0502020204030204" pitchFamily="34" charset="0"/>
                <a:cs typeface="Calibri" panose="020F0502020204030204" pitchFamily="34" charset="0"/>
              </a:rPr>
              <a:t>reusers</a:t>
            </a:r>
            <a:r>
              <a:rPr lang="en-IE" sz="650">
                <a:solidFill>
                  <a:srgbClr val="242B62"/>
                </a:solidFill>
                <a:latin typeface="Calibri" panose="020F0502020204030204" pitchFamily="34" charset="0"/>
                <a:ea typeface="Calibri" panose="020F0502020204030204" pitchFamily="34" charset="0"/>
                <a:cs typeface="Calibri" panose="020F0502020204030204" pitchFamily="34" charset="0"/>
              </a:rPr>
              <a:t> to distribute, remix, adapt, and build upon the material in any medium or format, so long as </a:t>
            </a:r>
            <a:r>
              <a:rPr lang="en-US" sz="650">
                <a:solidFill>
                  <a:srgbClr val="242B62"/>
                </a:solidFill>
                <a:latin typeface="Calibri" panose="020F0502020204030204" pitchFamily="34" charset="0"/>
                <a:ea typeface="Calibri" panose="020F0502020204030204" pitchFamily="34" charset="0"/>
                <a:cs typeface="Calibri" panose="020F0502020204030204" pitchFamily="34" charset="0"/>
              </a:rPr>
              <a:t>attribution is given to the creator. The license allows for commercial use. CC BY includes the following elements: BY: credit must be given to the creator.</a:t>
            </a:r>
          </a:p>
        </p:txBody>
      </p:sp>
      <p:pic>
        <p:nvPicPr>
          <p:cNvPr id="3" name="Picture 2" descr="A grey and black sign with a person in a circle&#10;&#10;AI-generated content may be incorrect.">
            <a:extLst>
              <a:ext uri="{FF2B5EF4-FFF2-40B4-BE49-F238E27FC236}">
                <a16:creationId xmlns:a16="http://schemas.microsoft.com/office/drawing/2014/main" id="{740E92C5-EA84-E69C-E8C8-D0B4B7686C3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00379" y="5844692"/>
            <a:ext cx="1074910" cy="3921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194"/>
        <p:cNvGrpSpPr/>
        <p:nvPr/>
      </p:nvGrpSpPr>
      <p:grpSpPr>
        <a:xfrm>
          <a:off x="0" y="0"/>
          <a:ext cx="0" cy="0"/>
          <a:chOff x="0" y="0"/>
          <a:chExt cx="0" cy="0"/>
        </a:xfrm>
      </p:grpSpPr>
      <p:sp>
        <p:nvSpPr>
          <p:cNvPr id="195" name="Google Shape;195;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sp>
        <p:nvSpPr>
          <p:cNvPr id="196" name="Google Shape;196;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7" name="Google Shape;197;p4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198" name="Google Shape;198;p4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99"/>
        <p:cNvGrpSpPr/>
        <p:nvPr/>
      </p:nvGrpSpPr>
      <p:grpSpPr>
        <a:xfrm>
          <a:off x="0" y="0"/>
          <a:ext cx="0" cy="0"/>
          <a:chOff x="0" y="0"/>
          <a:chExt cx="0" cy="0"/>
        </a:xfrm>
      </p:grpSpPr>
      <p:sp>
        <p:nvSpPr>
          <p:cNvPr id="200" name="Google Shape;200;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2" name="Google Shape;202;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Welcome Page">
  <p:cSld name="Welcome Page">
    <p:spTree>
      <p:nvGrpSpPr>
        <p:cNvPr id="1" name="Shape 203"/>
        <p:cNvGrpSpPr/>
        <p:nvPr/>
      </p:nvGrpSpPr>
      <p:grpSpPr>
        <a:xfrm>
          <a:off x="0" y="0"/>
          <a:ext cx="0" cy="0"/>
          <a:chOff x="0" y="0"/>
          <a:chExt cx="0" cy="0"/>
        </a:xfrm>
      </p:grpSpPr>
      <p:sp>
        <p:nvSpPr>
          <p:cNvPr id="204" name="Google Shape;204;p47"/>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47"/>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47"/>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7" name="Google Shape;207;p47"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208"/>
        <p:cNvGrpSpPr/>
        <p:nvPr/>
      </p:nvGrpSpPr>
      <p:grpSpPr>
        <a:xfrm>
          <a:off x="0" y="0"/>
          <a:ext cx="0" cy="0"/>
          <a:chOff x="0" y="0"/>
          <a:chExt cx="0" cy="0"/>
        </a:xfrm>
      </p:grpSpPr>
      <p:sp>
        <p:nvSpPr>
          <p:cNvPr id="209" name="Google Shape;209;p45"/>
          <p:cNvSpPr>
            <a:spLocks noGrp="1"/>
          </p:cNvSpPr>
          <p:nvPr>
            <p:ph type="pic" idx="2"/>
          </p:nvPr>
        </p:nvSpPr>
        <p:spPr>
          <a:xfrm>
            <a:off x="388401" y="385460"/>
            <a:ext cx="4107750" cy="6087079"/>
          </a:xfrm>
          <a:prstGeom prst="rect">
            <a:avLst/>
          </a:prstGeom>
          <a:solidFill>
            <a:srgbClr val="BFBFBF"/>
          </a:solidFill>
          <a:ln>
            <a:noFill/>
          </a:ln>
        </p:spPr>
      </p:sp>
      <p:sp>
        <p:nvSpPr>
          <p:cNvPr id="210" name="Google Shape;210;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212"/>
        <p:cNvGrpSpPr/>
        <p:nvPr/>
      </p:nvGrpSpPr>
      <p:grpSpPr>
        <a:xfrm>
          <a:off x="0" y="0"/>
          <a:ext cx="0" cy="0"/>
          <a:chOff x="0" y="0"/>
          <a:chExt cx="0" cy="0"/>
        </a:xfrm>
      </p:grpSpPr>
      <p:sp>
        <p:nvSpPr>
          <p:cNvPr id="213" name="Google Shape;213;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4" name="Google Shape;214;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 name="Google Shape;215;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1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218"/>
        <p:cNvGrpSpPr/>
        <p:nvPr/>
      </p:nvGrpSpPr>
      <p:grpSpPr>
        <a:xfrm>
          <a:off x="0" y="0"/>
          <a:ext cx="0" cy="0"/>
          <a:chOff x="0" y="0"/>
          <a:chExt cx="0" cy="0"/>
        </a:xfrm>
      </p:grpSpPr>
      <p:sp>
        <p:nvSpPr>
          <p:cNvPr id="219" name="Google Shape;219;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0" name="Google Shape;220;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222"/>
        <p:cNvGrpSpPr/>
        <p:nvPr/>
      </p:nvGrpSpPr>
      <p:grpSpPr>
        <a:xfrm>
          <a:off x="0" y="0"/>
          <a:ext cx="0" cy="0"/>
          <a:chOff x="0" y="0"/>
          <a:chExt cx="0" cy="0"/>
        </a:xfrm>
      </p:grpSpPr>
      <p:sp>
        <p:nvSpPr>
          <p:cNvPr id="223" name="Google Shape;223;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4" name="Google Shape;224;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5" name="Google Shape;225;p58"/>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226" name="Google Shape;226;p58"/>
          <p:cNvSpPr>
            <a:spLocks noGrp="1"/>
          </p:cNvSpPr>
          <p:nvPr>
            <p:ph type="pic" idx="2"/>
          </p:nvPr>
        </p:nvSpPr>
        <p:spPr>
          <a:xfrm>
            <a:off x="6966760" y="2884487"/>
            <a:ext cx="3896842" cy="3973513"/>
          </a:xfrm>
          <a:prstGeom prst="rect">
            <a:avLst/>
          </a:prstGeom>
          <a:solidFill>
            <a:srgbClr val="D9D9D9"/>
          </a:solidFill>
          <a:ln>
            <a:noFill/>
          </a:ln>
        </p:spPr>
      </p:sp>
      <p:sp>
        <p:nvSpPr>
          <p:cNvPr id="227" name="Google Shape;227;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229"/>
        <p:cNvGrpSpPr/>
        <p:nvPr/>
      </p:nvGrpSpPr>
      <p:grpSpPr>
        <a:xfrm>
          <a:off x="0" y="0"/>
          <a:ext cx="0" cy="0"/>
          <a:chOff x="0" y="0"/>
          <a:chExt cx="0" cy="0"/>
        </a:xfrm>
      </p:grpSpPr>
      <p:sp>
        <p:nvSpPr>
          <p:cNvPr id="230" name="Google Shape;230;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31" name="Google Shape;231;p6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32" name="Google Shape;232;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233" name="Google Shape;233;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4" name="Google Shape;234;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36" name="Google Shape;236;p6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237"/>
        <p:cNvGrpSpPr/>
        <p:nvPr/>
      </p:nvGrpSpPr>
      <p:grpSpPr>
        <a:xfrm>
          <a:off x="0" y="0"/>
          <a:ext cx="0" cy="0"/>
          <a:chOff x="0" y="0"/>
          <a:chExt cx="0" cy="0"/>
        </a:xfrm>
      </p:grpSpPr>
      <p:sp>
        <p:nvSpPr>
          <p:cNvPr id="238" name="Google Shape;238;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9" name="Google Shape;239;p61"/>
          <p:cNvSpPr/>
          <p:nvPr/>
        </p:nvSpPr>
        <p:spPr>
          <a:xfrm>
            <a:off x="10771750" y="-3967"/>
            <a:ext cx="1420250" cy="1932666"/>
          </a:xfrm>
          <a:prstGeom prst="rect">
            <a:avLst/>
          </a:prstGeom>
          <a:solidFill>
            <a:srgbClr val="615AA6">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40" name="Google Shape;240;p61"/>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241" name="Google Shape;241;p61"/>
          <p:cNvSpPr>
            <a:spLocks noGrp="1"/>
          </p:cNvSpPr>
          <p:nvPr>
            <p:ph type="pic" idx="2"/>
          </p:nvPr>
        </p:nvSpPr>
        <p:spPr>
          <a:xfrm>
            <a:off x="1114362" y="2802349"/>
            <a:ext cx="4981638" cy="3090444"/>
          </a:xfrm>
          <a:prstGeom prst="rect">
            <a:avLst/>
          </a:prstGeom>
          <a:solidFill>
            <a:srgbClr val="D9D9D9"/>
          </a:solidFill>
          <a:ln>
            <a:noFill/>
          </a:ln>
        </p:spPr>
      </p:sp>
      <p:sp>
        <p:nvSpPr>
          <p:cNvPr id="242" name="Google Shape;242;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3" name="Google Shape;243;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244"/>
        <p:cNvGrpSpPr/>
        <p:nvPr/>
      </p:nvGrpSpPr>
      <p:grpSpPr>
        <a:xfrm>
          <a:off x="0" y="0"/>
          <a:ext cx="0" cy="0"/>
          <a:chOff x="0" y="0"/>
          <a:chExt cx="0" cy="0"/>
        </a:xfrm>
      </p:grpSpPr>
      <p:sp>
        <p:nvSpPr>
          <p:cNvPr id="245" name="Google Shape;24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6" name="Google Shape;24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48" name="Google Shape;248;p5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249" name="Google Shape;24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50" name="Google Shape;250;p5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251" name="Google Shape;251;p52"/>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252" name="Google Shape;252;p52"/>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253"/>
        <p:cNvGrpSpPr/>
        <p:nvPr/>
      </p:nvGrpSpPr>
      <p:grpSpPr>
        <a:xfrm>
          <a:off x="0" y="0"/>
          <a:ext cx="0" cy="0"/>
          <a:chOff x="0" y="0"/>
          <a:chExt cx="0" cy="0"/>
        </a:xfrm>
      </p:grpSpPr>
      <p:sp>
        <p:nvSpPr>
          <p:cNvPr id="254" name="Google Shape;254;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5" name="Google Shape;255;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6" name="Google Shape;256;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57" name="Google Shape;257;p4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180489" y="523265"/>
            <a:ext cx="3540487" cy="2482534"/>
          </a:xfrm>
          <a:prstGeom prst="rect">
            <a:avLst/>
          </a:prstGeom>
          <a:noFill/>
          <a:ln>
            <a:noFill/>
          </a:ln>
        </p:spPr>
      </p:pic>
      <p:sp>
        <p:nvSpPr>
          <p:cNvPr id="258" name="Google Shape;258;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59" name="Google Shape;259;p4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260" name="Google Shape;260;p49" descr="iPhone6_mockup_front_white.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261" name="Google Shape;261;p49"/>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62"/>
        <p:cNvGrpSpPr/>
        <p:nvPr/>
      </p:nvGrpSpPr>
      <p:grpSpPr>
        <a:xfrm>
          <a:off x="0" y="0"/>
          <a:ext cx="0" cy="0"/>
          <a:chOff x="0" y="0"/>
          <a:chExt cx="0" cy="0"/>
        </a:xfrm>
      </p:grpSpPr>
      <p:sp>
        <p:nvSpPr>
          <p:cNvPr id="263" name="Google Shape;263;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4" name="Google Shape;264;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5" name="Google Shape;265;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6" name="Google Shape;266;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Slide 04">
  <p:cSld name="Quote Slide 04">
    <p:spTree>
      <p:nvGrpSpPr>
        <p:cNvPr id="1" name="Shape 267"/>
        <p:cNvGrpSpPr/>
        <p:nvPr/>
      </p:nvGrpSpPr>
      <p:grpSpPr>
        <a:xfrm>
          <a:off x="0" y="0"/>
          <a:ext cx="0" cy="0"/>
          <a:chOff x="0" y="0"/>
          <a:chExt cx="0" cy="0"/>
        </a:xfrm>
      </p:grpSpPr>
      <p:sp>
        <p:nvSpPr>
          <p:cNvPr id="268" name="Google Shape;268;p60"/>
          <p:cNvSpPr/>
          <p:nvPr/>
        </p:nvSpPr>
        <p:spPr>
          <a:xfrm>
            <a:off x="1281154" y="0"/>
            <a:ext cx="5844795" cy="6309657"/>
          </a:xfrm>
          <a:custGeom>
            <a:avLst/>
            <a:gdLst/>
            <a:ahLst/>
            <a:cxnLst/>
            <a:rect l="l" t="t" r="r" b="b"/>
            <a:pathLst>
              <a:path w="4487360" h="4844259" extrusionOk="0">
                <a:moveTo>
                  <a:pt x="0" y="0"/>
                </a:moveTo>
                <a:lnTo>
                  <a:pt x="4487360" y="0"/>
                </a:lnTo>
                <a:lnTo>
                  <a:pt x="4487360" y="2474657"/>
                </a:lnTo>
                <a:lnTo>
                  <a:pt x="4482678" y="2474657"/>
                </a:lnTo>
                <a:cubicBezTo>
                  <a:pt x="4487360" y="2516804"/>
                  <a:pt x="4487360" y="2558953"/>
                  <a:pt x="4487360" y="2601099"/>
                </a:cubicBezTo>
                <a:cubicBezTo>
                  <a:pt x="4487360" y="3842097"/>
                  <a:pt x="3484966" y="4844259"/>
                  <a:pt x="2243680" y="4844259"/>
                </a:cubicBezTo>
                <a:cubicBezTo>
                  <a:pt x="1002397" y="4844259"/>
                  <a:pt x="0" y="3837411"/>
                  <a:pt x="0" y="2601099"/>
                </a:cubicBezTo>
                <a:cubicBezTo>
                  <a:pt x="0" y="2558953"/>
                  <a:pt x="0" y="2512121"/>
                  <a:pt x="4683" y="2474657"/>
                </a:cubicBezTo>
                <a:lnTo>
                  <a:pt x="0" y="2474657"/>
                </a:lnTo>
                <a:lnTo>
                  <a:pt x="0" y="0"/>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9" name="Google Shape;269;p60"/>
          <p:cNvSpPr/>
          <p:nvPr/>
        </p:nvSpPr>
        <p:spPr>
          <a:xfrm rot="-5400000">
            <a:off x="10557481" y="-214269"/>
            <a:ext cx="1420250" cy="1848787"/>
          </a:xfrm>
          <a:prstGeom prst="rect">
            <a:avLst/>
          </a:prstGeom>
          <a:solidFill>
            <a:srgbClr val="5696D0">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0" name="Google Shape;270;p60"/>
          <p:cNvSpPr txBox="1">
            <a:spLocks noGrp="1"/>
          </p:cNvSpPr>
          <p:nvPr>
            <p:ph type="body" idx="1"/>
          </p:nvPr>
        </p:nvSpPr>
        <p:spPr>
          <a:xfrm>
            <a:off x="2044656" y="732542"/>
            <a:ext cx="4459950"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60"/>
          <p:cNvSpPr txBox="1">
            <a:spLocks noGrp="1"/>
          </p:cNvSpPr>
          <p:nvPr>
            <p:ph type="body" idx="2"/>
          </p:nvPr>
        </p:nvSpPr>
        <p:spPr>
          <a:xfrm>
            <a:off x="2044656" y="3955877"/>
            <a:ext cx="4459950"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272"/>
        <p:cNvGrpSpPr/>
        <p:nvPr/>
      </p:nvGrpSpPr>
      <p:grpSpPr>
        <a:xfrm>
          <a:off x="0" y="0"/>
          <a:ext cx="0" cy="0"/>
          <a:chOff x="0" y="0"/>
          <a:chExt cx="0" cy="0"/>
        </a:xfrm>
      </p:grpSpPr>
      <p:sp>
        <p:nvSpPr>
          <p:cNvPr id="273" name="Google Shape;273;p41"/>
          <p:cNvSpPr>
            <a:spLocks noGrp="1"/>
          </p:cNvSpPr>
          <p:nvPr>
            <p:ph type="pic" idx="2"/>
          </p:nvPr>
        </p:nvSpPr>
        <p:spPr>
          <a:xfrm>
            <a:off x="0" y="2853114"/>
            <a:ext cx="12192000" cy="3094978"/>
          </a:xfrm>
          <a:prstGeom prst="rect">
            <a:avLst/>
          </a:prstGeom>
          <a:solidFill>
            <a:srgbClr val="BFBFBF"/>
          </a:solidFill>
          <a:ln>
            <a:noFill/>
          </a:ln>
        </p:spPr>
      </p:sp>
      <p:pic>
        <p:nvPicPr>
          <p:cNvPr id="274" name="Google Shape;274;p41"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75" name="Google Shape;275;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76" name="Google Shape;276;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77"/>
        <p:cNvGrpSpPr/>
        <p:nvPr/>
      </p:nvGrpSpPr>
      <p:grpSpPr>
        <a:xfrm>
          <a:off x="0" y="0"/>
          <a:ext cx="0" cy="0"/>
          <a:chOff x="0" y="0"/>
          <a:chExt cx="0" cy="0"/>
        </a:xfrm>
      </p:grpSpPr>
      <p:sp>
        <p:nvSpPr>
          <p:cNvPr id="278" name="Google Shape;278;p42"/>
          <p:cNvSpPr>
            <a:spLocks noGrp="1"/>
          </p:cNvSpPr>
          <p:nvPr>
            <p:ph type="pic" idx="2"/>
          </p:nvPr>
        </p:nvSpPr>
        <p:spPr>
          <a:xfrm>
            <a:off x="3310" y="17886"/>
            <a:ext cx="12188690" cy="5750526"/>
          </a:xfrm>
          <a:prstGeom prst="rect">
            <a:avLst/>
          </a:prstGeom>
          <a:solidFill>
            <a:srgbClr val="BFBFBF"/>
          </a:solidFill>
          <a:ln>
            <a:noFill/>
          </a:ln>
        </p:spPr>
      </p:sp>
      <p:sp>
        <p:nvSpPr>
          <p:cNvPr id="279" name="Google Shape;279;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280" name="Google Shape;280;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81" name="Google Shape;281;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282"/>
        <p:cNvGrpSpPr/>
        <p:nvPr/>
      </p:nvGrpSpPr>
      <p:grpSpPr>
        <a:xfrm>
          <a:off x="0" y="0"/>
          <a:ext cx="0" cy="0"/>
          <a:chOff x="0" y="0"/>
          <a:chExt cx="0" cy="0"/>
        </a:xfrm>
      </p:grpSpPr>
      <p:sp>
        <p:nvSpPr>
          <p:cNvPr id="283" name="Google Shape;283;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4" name="Google Shape;284;p44"/>
          <p:cNvSpPr>
            <a:spLocks noGrp="1"/>
          </p:cNvSpPr>
          <p:nvPr>
            <p:ph type="pic" idx="2"/>
          </p:nvPr>
        </p:nvSpPr>
        <p:spPr>
          <a:xfrm>
            <a:off x="788894" y="288801"/>
            <a:ext cx="11403106" cy="2223235"/>
          </a:xfrm>
          <a:prstGeom prst="rect">
            <a:avLst/>
          </a:prstGeom>
          <a:solidFill>
            <a:srgbClr val="D9D9D9"/>
          </a:solidFill>
          <a:ln>
            <a:noFill/>
          </a:ln>
        </p:spPr>
      </p:sp>
      <p:sp>
        <p:nvSpPr>
          <p:cNvPr id="285" name="Google Shape;285;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6" name="Google Shape;286;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9" name="Google Shape;289;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0" name="Google Shape;290;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1" name="Google Shape;291;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2" name="Google Shape;292;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93" name="Google Shape;293;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4" name="Google Shape;294;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5" name="Google Shape;295;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296" name="Google Shape;296;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7" name="Google Shape;297;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98" name="Google Shape;298;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299" name="Google Shape;299;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00" name="Google Shape;300;p44"/>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
        <p:nvSpPr>
          <p:cNvPr id="3" name="TextBox 2">
            <a:extLst>
              <a:ext uri="{FF2B5EF4-FFF2-40B4-BE49-F238E27FC236}">
                <a16:creationId xmlns:a16="http://schemas.microsoft.com/office/drawing/2014/main" id="{41FB1E28-D8C9-456C-0D1B-27A2AF205AB4}"/>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a:solidFill>
                  <a:srgbClr val="292668"/>
                </a:solidFill>
                <a:latin typeface="Calibri" panose="020F0502020204030204"/>
                <a:ea typeface="+mn-ea"/>
                <a:cs typeface="+mn-cs"/>
              </a:rPr>
              <a:t>This license enables </a:t>
            </a:r>
            <a:r>
              <a:rPr lang="en-IE" sz="658" kern="1200" err="1">
                <a:solidFill>
                  <a:srgbClr val="292668"/>
                </a:solidFill>
                <a:latin typeface="Calibri" panose="020F0502020204030204"/>
                <a:ea typeface="+mn-ea"/>
                <a:cs typeface="+mn-cs"/>
              </a:rPr>
              <a:t>reusers</a:t>
            </a:r>
            <a:r>
              <a:rPr lang="en-IE" sz="658" kern="1200">
                <a:solidFill>
                  <a:srgbClr val="292668"/>
                </a:solidFill>
                <a:latin typeface="Calibri" panose="020F0502020204030204"/>
                <a:ea typeface="+mn-ea"/>
                <a:cs typeface="+mn-cs"/>
              </a:rPr>
              <a:t> to distribute, remix, adapt, and build upon the material in any medium or format, so long as </a:t>
            </a:r>
            <a:r>
              <a:rPr lang="en-US" sz="658" kern="120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a:solidFill>
                  <a:srgbClr val="292668"/>
                </a:solidFill>
                <a:latin typeface="Calibri" panose="020F0502020204030204"/>
                <a:ea typeface="+mn-ea"/>
                <a:cs typeface="+mn-cs"/>
              </a:rPr>
              <a:t>BY: credit must be given to the creator.</a:t>
            </a:r>
            <a:endParaRPr lang="en-US" sz="658" kern="1200">
              <a:solidFill>
                <a:srgbClr val="292668"/>
              </a:solidFill>
              <a:latin typeface="Calibri" panose="020F0502020204030204"/>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D4ED9155-51E6-2F1F-9BD1-C41013F371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301"/>
        <p:cNvGrpSpPr/>
        <p:nvPr/>
      </p:nvGrpSpPr>
      <p:grpSpPr>
        <a:xfrm>
          <a:off x="0" y="0"/>
          <a:ext cx="0" cy="0"/>
          <a:chOff x="0" y="0"/>
          <a:chExt cx="0" cy="0"/>
        </a:xfrm>
      </p:grpSpPr>
      <p:sp>
        <p:nvSpPr>
          <p:cNvPr id="302" name="Google Shape;302;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03" name="Google Shape;303;p48"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04" name="Google Shape;304;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05" name="Google Shape;305;p48"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306" name="Google Shape;306;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07" name="Google Shape;307;p48"/>
          <p:cNvSpPr>
            <a:spLocks noGrp="1"/>
          </p:cNvSpPr>
          <p:nvPr>
            <p:ph type="pic" idx="2"/>
          </p:nvPr>
        </p:nvSpPr>
        <p:spPr>
          <a:xfrm>
            <a:off x="799128" y="746272"/>
            <a:ext cx="10203652" cy="5365455"/>
          </a:xfrm>
          <a:prstGeom prst="rect">
            <a:avLst/>
          </a:prstGeom>
          <a:solidFill>
            <a:srgbClr val="BFBFBF"/>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308"/>
        <p:cNvGrpSpPr/>
        <p:nvPr/>
      </p:nvGrpSpPr>
      <p:grpSpPr>
        <a:xfrm>
          <a:off x="0" y="0"/>
          <a:ext cx="0" cy="0"/>
          <a:chOff x="0" y="0"/>
          <a:chExt cx="0" cy="0"/>
        </a:xfrm>
      </p:grpSpPr>
      <p:sp>
        <p:nvSpPr>
          <p:cNvPr id="309" name="Google Shape;309;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0" name="Google Shape;310;p50"/>
          <p:cNvSpPr>
            <a:spLocks noGrp="1"/>
          </p:cNvSpPr>
          <p:nvPr>
            <p:ph type="pic" idx="2"/>
          </p:nvPr>
        </p:nvSpPr>
        <p:spPr>
          <a:xfrm>
            <a:off x="6083676" y="0"/>
            <a:ext cx="5361066" cy="6858000"/>
          </a:xfrm>
          <a:prstGeom prst="rect">
            <a:avLst/>
          </a:prstGeom>
          <a:solidFill>
            <a:srgbClr val="D8D8D8"/>
          </a:solidFill>
          <a:ln>
            <a:noFill/>
          </a:ln>
        </p:spPr>
      </p:sp>
      <p:sp>
        <p:nvSpPr>
          <p:cNvPr id="311" name="Google Shape;311;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2" name="Google Shape;312;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313"/>
        <p:cNvGrpSpPr/>
        <p:nvPr/>
      </p:nvGrpSpPr>
      <p:grpSpPr>
        <a:xfrm>
          <a:off x="0" y="0"/>
          <a:ext cx="0" cy="0"/>
          <a:chOff x="0" y="0"/>
          <a:chExt cx="0" cy="0"/>
        </a:xfrm>
      </p:grpSpPr>
      <p:sp>
        <p:nvSpPr>
          <p:cNvPr id="314" name="Google Shape;314;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5" name="Google Shape;315;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6" name="Google Shape;316;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17" name="Google Shape;317;p5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318"/>
        <p:cNvGrpSpPr/>
        <p:nvPr/>
      </p:nvGrpSpPr>
      <p:grpSpPr>
        <a:xfrm>
          <a:off x="0" y="0"/>
          <a:ext cx="0" cy="0"/>
          <a:chOff x="0" y="0"/>
          <a:chExt cx="0" cy="0"/>
        </a:xfrm>
      </p:grpSpPr>
      <p:sp>
        <p:nvSpPr>
          <p:cNvPr id="319" name="Google Shape;319;p53"/>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0" name="Google Shape;320;p53"/>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1" name="Google Shape;321;p53"/>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22" name="Google Shape;322;p5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Photo Slide 02">
  <p:cSld name="Quote/Photo Slide 02">
    <p:spTree>
      <p:nvGrpSpPr>
        <p:cNvPr id="1" name="Shape 323"/>
        <p:cNvGrpSpPr/>
        <p:nvPr/>
      </p:nvGrpSpPr>
      <p:grpSpPr>
        <a:xfrm>
          <a:off x="0" y="0"/>
          <a:ext cx="0" cy="0"/>
          <a:chOff x="0" y="0"/>
          <a:chExt cx="0" cy="0"/>
        </a:xfrm>
      </p:grpSpPr>
      <p:sp>
        <p:nvSpPr>
          <p:cNvPr id="324" name="Google Shape;324;p54"/>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5" name="Google Shape;325;p54"/>
          <p:cNvSpPr>
            <a:spLocks noGrp="1"/>
          </p:cNvSpPr>
          <p:nvPr>
            <p:ph type="pic" idx="2"/>
          </p:nvPr>
        </p:nvSpPr>
        <p:spPr>
          <a:xfrm>
            <a:off x="0" y="0"/>
            <a:ext cx="12192000" cy="6858000"/>
          </a:xfrm>
          <a:prstGeom prst="rect">
            <a:avLst/>
          </a:prstGeom>
          <a:noFill/>
          <a:ln>
            <a:noFill/>
          </a:ln>
        </p:spPr>
      </p:sp>
      <p:sp>
        <p:nvSpPr>
          <p:cNvPr id="326" name="Google Shape;326;p54"/>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7" name="Google Shape;327;p54"/>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8" name="Google Shape;328;p54"/>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329"/>
        <p:cNvGrpSpPr/>
        <p:nvPr/>
      </p:nvGrpSpPr>
      <p:grpSpPr>
        <a:xfrm>
          <a:off x="0" y="0"/>
          <a:ext cx="0" cy="0"/>
          <a:chOff x="0" y="0"/>
          <a:chExt cx="0" cy="0"/>
        </a:xfrm>
      </p:grpSpPr>
      <p:sp>
        <p:nvSpPr>
          <p:cNvPr id="330" name="Google Shape;330;p55"/>
          <p:cNvSpPr>
            <a:spLocks noGrp="1"/>
          </p:cNvSpPr>
          <p:nvPr>
            <p:ph type="pic" idx="2"/>
          </p:nvPr>
        </p:nvSpPr>
        <p:spPr>
          <a:xfrm>
            <a:off x="0" y="3919655"/>
            <a:ext cx="11125201" cy="2342319"/>
          </a:xfrm>
          <a:prstGeom prst="rect">
            <a:avLst/>
          </a:prstGeom>
          <a:solidFill>
            <a:srgbClr val="D9D9D9"/>
          </a:solidFill>
          <a:ln>
            <a:noFill/>
          </a:ln>
        </p:spPr>
      </p:sp>
      <p:sp>
        <p:nvSpPr>
          <p:cNvPr id="331" name="Google Shape;331;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2" name="Google Shape;332;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333"/>
        <p:cNvGrpSpPr/>
        <p:nvPr/>
      </p:nvGrpSpPr>
      <p:grpSpPr>
        <a:xfrm>
          <a:off x="0" y="0"/>
          <a:ext cx="0" cy="0"/>
          <a:chOff x="0" y="0"/>
          <a:chExt cx="0" cy="0"/>
        </a:xfrm>
      </p:grpSpPr>
      <p:sp>
        <p:nvSpPr>
          <p:cNvPr id="334" name="Google Shape;334;p56"/>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5" name="Google Shape;335;p56"/>
          <p:cNvSpPr>
            <a:spLocks noGrp="1"/>
          </p:cNvSpPr>
          <p:nvPr>
            <p:ph type="pic" idx="2"/>
          </p:nvPr>
        </p:nvSpPr>
        <p:spPr>
          <a:xfrm>
            <a:off x="0" y="0"/>
            <a:ext cx="12192000" cy="6858000"/>
          </a:xfrm>
          <a:prstGeom prst="rect">
            <a:avLst/>
          </a:prstGeom>
          <a:noFill/>
          <a:ln>
            <a:noFill/>
          </a:ln>
        </p:spPr>
      </p:sp>
      <p:sp>
        <p:nvSpPr>
          <p:cNvPr id="336" name="Google Shape;336;p56"/>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7" name="Google Shape;337;p56"/>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8" name="Google Shape;338;p56"/>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Quote Slide 03">
  <p:cSld name="Quote Slide 03">
    <p:spTree>
      <p:nvGrpSpPr>
        <p:cNvPr id="1" name="Shape 339"/>
        <p:cNvGrpSpPr/>
        <p:nvPr/>
      </p:nvGrpSpPr>
      <p:grpSpPr>
        <a:xfrm>
          <a:off x="0" y="0"/>
          <a:ext cx="0" cy="0"/>
          <a:chOff x="0" y="0"/>
          <a:chExt cx="0" cy="0"/>
        </a:xfrm>
      </p:grpSpPr>
      <p:sp>
        <p:nvSpPr>
          <p:cNvPr id="340" name="Google Shape;340;p57"/>
          <p:cNvSpPr/>
          <p:nvPr/>
        </p:nvSpPr>
        <p:spPr>
          <a:xfrm rot="-5400000">
            <a:off x="232431" y="464696"/>
            <a:ext cx="5844795" cy="6309657"/>
          </a:xfrm>
          <a:custGeom>
            <a:avLst/>
            <a:gdLst/>
            <a:ahLst/>
            <a:cxnLst/>
            <a:rect l="l" t="t" r="r" b="b"/>
            <a:pathLst>
              <a:path w="4487360" h="4844259" extrusionOk="0">
                <a:moveTo>
                  <a:pt x="0" y="0"/>
                </a:moveTo>
                <a:lnTo>
                  <a:pt x="4487360" y="0"/>
                </a:lnTo>
                <a:lnTo>
                  <a:pt x="4487360" y="2474657"/>
                </a:lnTo>
                <a:lnTo>
                  <a:pt x="4482678" y="2474657"/>
                </a:lnTo>
                <a:cubicBezTo>
                  <a:pt x="4487360" y="2516804"/>
                  <a:pt x="4487360" y="2558953"/>
                  <a:pt x="4487360" y="2601099"/>
                </a:cubicBezTo>
                <a:cubicBezTo>
                  <a:pt x="4487360" y="3842097"/>
                  <a:pt x="3484966" y="4844259"/>
                  <a:pt x="2243680" y="4844259"/>
                </a:cubicBezTo>
                <a:cubicBezTo>
                  <a:pt x="1002397" y="4844259"/>
                  <a:pt x="0" y="3837411"/>
                  <a:pt x="0" y="2601099"/>
                </a:cubicBezTo>
                <a:cubicBezTo>
                  <a:pt x="0" y="2558953"/>
                  <a:pt x="0" y="2512121"/>
                  <a:pt x="4683" y="2474657"/>
                </a:cubicBezTo>
                <a:lnTo>
                  <a:pt x="0" y="2474657"/>
                </a:lnTo>
                <a:lnTo>
                  <a:pt x="0" y="0"/>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1" name="Google Shape;341;p57"/>
          <p:cNvSpPr/>
          <p:nvPr/>
        </p:nvSpPr>
        <p:spPr>
          <a:xfrm rot="-5400000">
            <a:off x="10180964" y="-214268"/>
            <a:ext cx="1420250" cy="1848787"/>
          </a:xfrm>
          <a:prstGeom prst="rect">
            <a:avLst/>
          </a:prstGeom>
          <a:solidFill>
            <a:srgbClr val="935AA5">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2" name="Google Shape;342;p57"/>
          <p:cNvSpPr txBox="1">
            <a:spLocks noGrp="1"/>
          </p:cNvSpPr>
          <p:nvPr>
            <p:ph type="body" idx="1"/>
          </p:nvPr>
        </p:nvSpPr>
        <p:spPr>
          <a:xfrm>
            <a:off x="567657" y="1743195"/>
            <a:ext cx="4459950"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3" name="Google Shape;343;p57"/>
          <p:cNvSpPr txBox="1">
            <a:spLocks noGrp="1"/>
          </p:cNvSpPr>
          <p:nvPr>
            <p:ph type="body" idx="2"/>
          </p:nvPr>
        </p:nvSpPr>
        <p:spPr>
          <a:xfrm>
            <a:off x="567657" y="4966530"/>
            <a:ext cx="4459950"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344"/>
        <p:cNvGrpSpPr/>
        <p:nvPr/>
      </p:nvGrpSpPr>
      <p:grpSpPr>
        <a:xfrm>
          <a:off x="0" y="0"/>
          <a:ext cx="0" cy="0"/>
          <a:chOff x="0" y="0"/>
          <a:chExt cx="0" cy="0"/>
        </a:xfrm>
      </p:grpSpPr>
      <p:sp>
        <p:nvSpPr>
          <p:cNvPr id="345" name="Google Shape;345;p64"/>
          <p:cNvSpPr>
            <a:spLocks noGrp="1"/>
          </p:cNvSpPr>
          <p:nvPr>
            <p:ph type="pic" idx="2"/>
          </p:nvPr>
        </p:nvSpPr>
        <p:spPr>
          <a:xfrm>
            <a:off x="0" y="3154017"/>
            <a:ext cx="12192000" cy="2571163"/>
          </a:xfrm>
          <a:prstGeom prst="rect">
            <a:avLst/>
          </a:prstGeom>
          <a:solidFill>
            <a:srgbClr val="D8D8D8"/>
          </a:solidFill>
          <a:ln>
            <a:noFill/>
          </a:ln>
        </p:spPr>
      </p:sp>
      <p:sp>
        <p:nvSpPr>
          <p:cNvPr id="346" name="Google Shape;346;p64"/>
          <p:cNvSpPr txBox="1">
            <a:spLocks noGrp="1"/>
          </p:cNvSpPr>
          <p:nvPr>
            <p:ph type="body" idx="1"/>
          </p:nvPr>
        </p:nvSpPr>
        <p:spPr>
          <a:xfrm>
            <a:off x="7324883" y="6034128"/>
            <a:ext cx="4381736" cy="46612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7" name="Google Shape;347;p64"/>
          <p:cNvSpPr txBox="1">
            <a:spLocks noGrp="1"/>
          </p:cNvSpPr>
          <p:nvPr>
            <p:ph type="body" idx="3"/>
          </p:nvPr>
        </p:nvSpPr>
        <p:spPr>
          <a:xfrm>
            <a:off x="5824855" y="1132820"/>
            <a:ext cx="5881764" cy="634242"/>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42B62"/>
              </a:buClr>
              <a:buSzPts val="3600"/>
              <a:buFont typeface="Arial"/>
              <a:buNone/>
              <a:defRPr sz="3600" b="1"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48" name="Google Shape;348;p6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21988" y="6102259"/>
            <a:ext cx="1787365" cy="397996"/>
          </a:xfrm>
          <a:prstGeom prst="rect">
            <a:avLst/>
          </a:prstGeom>
          <a:noFill/>
          <a:ln>
            <a:noFill/>
          </a:ln>
        </p:spPr>
      </p:pic>
      <p:sp>
        <p:nvSpPr>
          <p:cNvPr id="349" name="Google Shape;349;p64"/>
          <p:cNvSpPr txBox="1"/>
          <p:nvPr/>
        </p:nvSpPr>
        <p:spPr>
          <a:xfrm>
            <a:off x="2409353" y="610225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pic>
        <p:nvPicPr>
          <p:cNvPr id="350" name="Google Shape;350;p64"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0574" y="0"/>
            <a:ext cx="3540255" cy="329181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351"/>
        <p:cNvGrpSpPr/>
        <p:nvPr/>
      </p:nvGrpSpPr>
      <p:grpSpPr>
        <a:xfrm>
          <a:off x="0" y="0"/>
          <a:ext cx="0" cy="0"/>
          <a:chOff x="0" y="0"/>
          <a:chExt cx="0" cy="0"/>
        </a:xfrm>
      </p:grpSpPr>
      <p:sp>
        <p:nvSpPr>
          <p:cNvPr id="352" name="Google Shape;352;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3" name="Google Shape;353;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4" name="Google Shape;354;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5" name="Google Shape;355;p68"/>
          <p:cNvSpPr>
            <a:spLocks noGrp="1"/>
          </p:cNvSpPr>
          <p:nvPr>
            <p:ph type="pic" idx="3"/>
          </p:nvPr>
        </p:nvSpPr>
        <p:spPr>
          <a:xfrm>
            <a:off x="6083676" y="0"/>
            <a:ext cx="5361066" cy="6858000"/>
          </a:xfrm>
          <a:prstGeom prst="rect">
            <a:avLst/>
          </a:prstGeom>
          <a:solidFill>
            <a:srgbClr val="D8D8D8"/>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356"/>
        <p:cNvGrpSpPr/>
        <p:nvPr/>
      </p:nvGrpSpPr>
      <p:grpSpPr>
        <a:xfrm>
          <a:off x="0" y="0"/>
          <a:ext cx="0" cy="0"/>
          <a:chOff x="0" y="0"/>
          <a:chExt cx="0" cy="0"/>
        </a:xfrm>
      </p:grpSpPr>
      <p:sp>
        <p:nvSpPr>
          <p:cNvPr id="357" name="Google Shape;357;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58" name="Google Shape;358;p6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59" name="Google Shape;359;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60" name="Google Shape;360;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1" name="Google Shape;361;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2" name="Google Shape;362;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63" name="Google Shape;363;p6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364"/>
        <p:cNvGrpSpPr/>
        <p:nvPr/>
      </p:nvGrpSpPr>
      <p:grpSpPr>
        <a:xfrm>
          <a:off x="0" y="0"/>
          <a:ext cx="0" cy="0"/>
          <a:chOff x="0" y="0"/>
          <a:chExt cx="0" cy="0"/>
        </a:xfrm>
      </p:grpSpPr>
      <p:sp>
        <p:nvSpPr>
          <p:cNvPr id="365" name="Google Shape;365;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6" name="Google Shape;366;p7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67" name="Google Shape;367;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68" name="Google Shape;368;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9" name="Google Shape;369;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0" name="Google Shape;370;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71" name="Google Shape;371;p7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372"/>
        <p:cNvGrpSpPr/>
        <p:nvPr/>
      </p:nvGrpSpPr>
      <p:grpSpPr>
        <a:xfrm>
          <a:off x="0" y="0"/>
          <a:ext cx="0" cy="0"/>
          <a:chOff x="0" y="0"/>
          <a:chExt cx="0" cy="0"/>
        </a:xfrm>
      </p:grpSpPr>
      <p:sp>
        <p:nvSpPr>
          <p:cNvPr id="373" name="Google Shape;373;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74" name="Google Shape;374;p7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75" name="Google Shape;375;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76" name="Google Shape;376;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7" name="Google Shape;377;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8" name="Google Shape;378;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79" name="Google Shape;379;p7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10447673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44771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2"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sp>
        <p:nvSpPr>
          <p:cNvPr id="8" name="Rectangle 7">
            <a:extLst>
              <a:ext uri="{FF2B5EF4-FFF2-40B4-BE49-F238E27FC236}">
                <a16:creationId xmlns:a16="http://schemas.microsoft.com/office/drawing/2014/main" id="{AFCF296B-E199-9A44-DB23-825EDA2C3D6A}"/>
              </a:ext>
            </a:extLst>
          </p:cNvPr>
          <p:cNvSpPr/>
          <p:nvPr userDrawn="1"/>
        </p:nvSpPr>
        <p:spPr>
          <a:xfrm>
            <a:off x="-1" y="3906677"/>
            <a:ext cx="6270171"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1EC93058-9EA6-FA93-B088-B24CD848711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284263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501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615AA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26347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11077334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800379" y="153365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526491" y="153365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800379" y="211272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526491" y="211272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800379" y="269504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526491" y="269504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800379" y="327414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526491" y="327414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716707" y="210279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716707" y="2680616"/>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716707" y="325843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800379" y="386073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526491" y="386073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800379" y="444305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526491" y="4443060"/>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800379" y="5022158"/>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526491" y="5022159"/>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716707" y="385080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716707" y="4428628"/>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716707" y="5006451"/>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43458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21397424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32325486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3" name="Freeform 2">
            <a:extLst>
              <a:ext uri="{FF2B5EF4-FFF2-40B4-BE49-F238E27FC236}">
                <a16:creationId xmlns:a16="http://schemas.microsoft.com/office/drawing/2014/main" id="{049D29AA-9AC7-9E32-DC1F-20E3ABCE20DC}"/>
              </a:ext>
            </a:extLst>
          </p:cNvPr>
          <p:cNvSpPr/>
          <p:nvPr userDrawn="1"/>
        </p:nvSpPr>
        <p:spPr>
          <a:xfrm>
            <a:off x="-1" y="0"/>
            <a:ext cx="6637284" cy="5465333"/>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5696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4114639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865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16967987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a:p>
          <a:p>
            <a:endParaRPr lang="en-US"/>
          </a:p>
          <a:p>
            <a:endParaRPr lang="en-US"/>
          </a:p>
          <a:p>
            <a:endParaRPr lang="en-US"/>
          </a:p>
          <a:p>
            <a:endParaRPr lang="en-US"/>
          </a:p>
          <a:p>
            <a:endParaRPr lang="en-US"/>
          </a:p>
          <a:p>
            <a:r>
              <a:rPr lang="en-US"/>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621263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6183258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89520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0344976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657632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5770373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31230268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a:p>
          <a:p>
            <a:r>
              <a:rPr lang="en-US"/>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9238382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6200000" flipH="1">
            <a:off x="-529060" y="537868"/>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Tree>
    <p:extLst>
      <p:ext uri="{BB962C8B-B14F-4D97-AF65-F5344CB8AC3E}">
        <p14:creationId xmlns:p14="http://schemas.microsoft.com/office/powerpoint/2010/main" val="14334774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4907840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Tree>
    <p:extLst>
      <p:ext uri="{BB962C8B-B14F-4D97-AF65-F5344CB8AC3E}">
        <p14:creationId xmlns:p14="http://schemas.microsoft.com/office/powerpoint/2010/main" val="41797939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1167670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76895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30573039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376280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13798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41011806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37118459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a:solidFill>
                  <a:srgbClr val="292668"/>
                </a:solidFill>
              </a:rPr>
              <a:t>This license enables </a:t>
            </a:r>
            <a:r>
              <a:rPr lang="en-IE" sz="658" err="1">
                <a:solidFill>
                  <a:srgbClr val="292668"/>
                </a:solidFill>
              </a:rPr>
              <a:t>reusers</a:t>
            </a:r>
            <a:r>
              <a:rPr lang="en-IE" sz="658">
                <a:solidFill>
                  <a:srgbClr val="292668"/>
                </a:solidFill>
              </a:rPr>
              <a:t> to distribute, remix, adapt, and build upon the material in any medium or format, so long as </a:t>
            </a:r>
            <a:r>
              <a:rPr lang="en-US" sz="658">
                <a:solidFill>
                  <a:srgbClr val="292668"/>
                </a:solidFill>
              </a:rPr>
              <a:t>attribution is given to the creator. The license allows for commercial use. CC BY includes the following elements: </a:t>
            </a:r>
          </a:p>
          <a:p>
            <a:pPr algn="just">
              <a:lnSpc>
                <a:spcPts val="650"/>
              </a:lnSpc>
            </a:pPr>
            <a:r>
              <a:rPr lang="en-US" sz="658">
                <a:solidFill>
                  <a:srgbClr val="292668"/>
                </a:solidFill>
              </a:rPr>
              <a:t>BY: credit must be given to the creator.</a:t>
            </a:r>
            <a:endParaRPr lang="en-US" sz="658">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9928273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90508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38827606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3961685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38030670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7717973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260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9419708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a:p>
          <a:p>
            <a:endParaRPr lang="en-US"/>
          </a:p>
          <a:p>
            <a:endParaRPr lang="en-US"/>
          </a:p>
          <a:p>
            <a:endParaRPr lang="en-US"/>
          </a:p>
          <a:p>
            <a:endParaRPr lang="en-US"/>
          </a:p>
          <a:p>
            <a:endParaRPr lang="en-US"/>
          </a:p>
          <a:p>
            <a:r>
              <a:rPr lang="en-US"/>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7484509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425295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0991635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7347475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9691992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5328581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16213469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a:p>
          <a:p>
            <a:r>
              <a:rPr lang="en-US"/>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43119673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0706125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1450210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Tree>
    <p:extLst>
      <p:ext uri="{BB962C8B-B14F-4D97-AF65-F5344CB8AC3E}">
        <p14:creationId xmlns:p14="http://schemas.microsoft.com/office/powerpoint/2010/main" val="393844760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416164314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Tree>
    <p:extLst>
      <p:ext uri="{BB962C8B-B14F-4D97-AF65-F5344CB8AC3E}">
        <p14:creationId xmlns:p14="http://schemas.microsoft.com/office/powerpoint/2010/main" val="28141274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115927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17403177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65396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20722749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26425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106263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109310056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4289622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a:solidFill>
                  <a:srgbClr val="292668"/>
                </a:solidFill>
              </a:rPr>
              <a:t>This license enables </a:t>
            </a:r>
            <a:r>
              <a:rPr lang="en-IE" sz="658" err="1">
                <a:solidFill>
                  <a:srgbClr val="292668"/>
                </a:solidFill>
              </a:rPr>
              <a:t>reusers</a:t>
            </a:r>
            <a:r>
              <a:rPr lang="en-IE" sz="658">
                <a:solidFill>
                  <a:srgbClr val="292668"/>
                </a:solidFill>
              </a:rPr>
              <a:t> to distribute, remix, adapt, and build upon the material in any medium or format, so long as </a:t>
            </a:r>
            <a:r>
              <a:rPr lang="en-US" sz="658">
                <a:solidFill>
                  <a:srgbClr val="292668"/>
                </a:solidFill>
              </a:rPr>
              <a:t>attribution is given to the creator. The license allows for commercial use. CC BY includes the following elements: </a:t>
            </a:r>
          </a:p>
          <a:p>
            <a:pPr algn="just">
              <a:lnSpc>
                <a:spcPts val="650"/>
              </a:lnSpc>
            </a:pPr>
            <a:r>
              <a:rPr lang="en-US" sz="658">
                <a:solidFill>
                  <a:srgbClr val="292668"/>
                </a:solidFill>
              </a:rPr>
              <a:t>BY: credit must be given to the creator.</a:t>
            </a:r>
            <a:endParaRPr lang="en-US" sz="658">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255165600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187510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5609404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11246307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10370494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4918981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8419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1097132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a:p>
          <a:p>
            <a:endParaRPr lang="en-US"/>
          </a:p>
          <a:p>
            <a:endParaRPr lang="en-US"/>
          </a:p>
          <a:p>
            <a:endParaRPr lang="en-US"/>
          </a:p>
          <a:p>
            <a:endParaRPr lang="en-US"/>
          </a:p>
          <a:p>
            <a:endParaRPr lang="en-US"/>
          </a:p>
          <a:p>
            <a:r>
              <a:rPr lang="en-US"/>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357654642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5928530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53857273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765173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5933393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115999398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102799510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a:p>
          <a:p>
            <a:r>
              <a:rPr lang="en-US"/>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146225431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437067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88147517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Tree>
    <p:extLst>
      <p:ext uri="{BB962C8B-B14F-4D97-AF65-F5344CB8AC3E}">
        <p14:creationId xmlns:p14="http://schemas.microsoft.com/office/powerpoint/2010/main" val="20942004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321531197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Tree>
    <p:extLst>
      <p:ext uri="{BB962C8B-B14F-4D97-AF65-F5344CB8AC3E}">
        <p14:creationId xmlns:p14="http://schemas.microsoft.com/office/powerpoint/2010/main" val="19841450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9143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5732629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image" Target="../media/image1.png"/><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theme" Target="../theme/theme2.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slideLayout" Target="../slideLayouts/slideLayout8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slideLayout" Target="../slideLayouts/slideLayout80.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29" Type="http://schemas.openxmlformats.org/officeDocument/2006/relationships/slideLayout" Target="../slideLayouts/slideLayout84.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slideLayout" Target="../slideLayouts/slideLayout83.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31" Type="http://schemas.openxmlformats.org/officeDocument/2006/relationships/image" Target="../media/image1.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slideLayout" Target="../slideLayouts/slideLayout82.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26" Type="http://schemas.openxmlformats.org/officeDocument/2006/relationships/slideLayout" Target="../slideLayouts/slideLayout110.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5" Type="http://schemas.openxmlformats.org/officeDocument/2006/relationships/slideLayout" Target="../slideLayouts/slideLayout109.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29" Type="http://schemas.openxmlformats.org/officeDocument/2006/relationships/slideLayout" Target="../slideLayouts/slideLayout113.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24" Type="http://schemas.openxmlformats.org/officeDocument/2006/relationships/slideLayout" Target="../slideLayouts/slideLayout108.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slideLayout" Target="../slideLayouts/slideLayout107.xml"/><Relationship Id="rId28" Type="http://schemas.openxmlformats.org/officeDocument/2006/relationships/slideLayout" Target="../slideLayouts/slideLayout112.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31" Type="http://schemas.openxmlformats.org/officeDocument/2006/relationships/image" Target="../media/image1.png"/><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slideLayout" Target="../slideLayouts/slideLayout106.xml"/><Relationship Id="rId27" Type="http://schemas.openxmlformats.org/officeDocument/2006/relationships/slideLayout" Target="../slideLayouts/slideLayout111.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
        <p:cNvGrpSpPr/>
        <p:nvPr/>
      </p:nvGrpSpPr>
      <p:grpSpPr>
        <a:xfrm>
          <a:off x="0" y="0"/>
          <a:ext cx="0" cy="0"/>
          <a:chOff x="0" y="0"/>
          <a:chExt cx="0" cy="0"/>
        </a:xfrm>
      </p:grpSpPr>
      <p:sp>
        <p:nvSpPr>
          <p:cNvPr id="172" name="Google Shape;172;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Vidensdeling, brobygning mellem generationer</a:t>
            </a:r>
            <a:endParaRPr sz="1400" b="0" i="0" u="none" strike="noStrike" cap="none">
              <a:solidFill>
                <a:srgbClr val="000000"/>
              </a:solidFill>
              <a:latin typeface="Arial"/>
              <a:ea typeface="Arial"/>
              <a:cs typeface="Arial"/>
              <a:sym typeface="Arial"/>
            </a:endParaRPr>
          </a:p>
        </p:txBody>
      </p:sp>
      <p:pic>
        <p:nvPicPr>
          <p:cNvPr id="173" name="Google Shape;173;p39" descr="A colorful circles with white lines and dots&#10;&#10;AI-generated content may be incorrect."/>
          <p:cNvPicPr preferRelativeResize="0"/>
          <p:nvPr/>
        </p:nvPicPr>
        <p:blipFill rotWithShape="1">
          <a:blip r:embed="rId34"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89"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a:solidFill>
                  <a:srgbClr val="242B62"/>
                </a:solidFill>
              </a:rPr>
              <a:t>Vidensdeling, brobygning mellem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79839597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a:solidFill>
                  <a:srgbClr val="242B62"/>
                </a:solidFill>
              </a:rPr>
              <a:t>Vidensdeling, brobygning mellem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46171302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755" r:id="rId26"/>
    <p:sldLayoutId id="2147483756" r:id="rId27"/>
    <p:sldLayoutId id="2147483757" r:id="rId28"/>
    <p:sldLayoutId id="2147483758"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a:solidFill>
                  <a:srgbClr val="242B62"/>
                </a:solidFill>
              </a:rPr>
              <a:t>Vidensdeling, brobygning mellem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26656108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 id="2147483788"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hyperlink" Target="https://ai4seniorsproject.eu/" TargetMode="External"/><Relationship Id="rId1" Type="http://schemas.openxmlformats.org/officeDocument/2006/relationships/slideLayout" Target="../slideLayouts/slideLayout78.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ibm.com/think/topics/artificial-intelligence"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utm_source=chatgpt.com" TargetMode="External"/><Relationship Id="rId7" Type="http://schemas.openxmlformats.org/officeDocument/2006/relationships/hyperlink" Target="https://www.youtube.com/watch?v=D4XTefP3Lsc"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s://www.youtube.com/watch?v=Zk1o2BpC79g" TargetMode="External"/><Relationship Id="rId5" Type="http://schemas.openxmlformats.org/officeDocument/2006/relationships/hyperlink" Target="https://www.theverge.com/2024/12/12/24319824/amazon-prime-video-ai-topics-old-algorithms?utm_source=chatgpt.com" TargetMode="External"/><Relationship Id="rId4" Type="http://schemas.openxmlformats.org/officeDocument/2006/relationships/hyperlink" Target="https://cepr.org/voxeu/columns/ai-misinformation-and-value-trusted-news?utm_source=chatgpt.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oxXpB9pSETo&amp;list=PLxgMOEESA8vgmkkQM_jsD94AZfH9Ve2Vd&amp;index=4"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hyperlink" Target="https://lens.google/intl/es/" TargetMode="External"/><Relationship Id="rId7"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hyperlink" Target="https://www.youtube.com/watch?v=e1A5S8_kCfk" TargetMode="External"/><Relationship Id="rId4" Type="http://schemas.openxmlformats.org/officeDocument/2006/relationships/hyperlink" Target="https://bitmind.ai/detec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hyperlink" Target="https://explore.quantumfiber.com/a-practical-guide-to-recognizing-ai-on-social-medi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s://en.wikipedia.org/wiki/Multi-factor_authentication"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hyperlink" Target="https://www.esafety.gov.au/key-topics/online-tools-and-features/online-chat-video-chat?utm_source=chatgpt.com" TargetMode="External"/><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siit.co/blog/the-rise-of-ai-powered-content-moderation-tools/48104"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www.facebook.com/help/reportlinks"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hyperlink" Target="https://chatgpt.com/" TargetMode="External"/><Relationship Id="rId7"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45.jpeg"/><Relationship Id="rId5" Type="http://schemas.openxmlformats.org/officeDocument/2006/relationships/hyperlink" Target="https://copilot.microsoft.com/" TargetMode="External"/><Relationship Id="rId4" Type="http://schemas.openxmlformats.org/officeDocument/2006/relationships/hyperlink" Target="https://gemini.google.com/app"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hyperlink" Target="https://siit.co/blog/the-rise-of-ai-powered-content-moderation-tools/48104" TargetMode="External"/><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113.xml"/><Relationship Id="rId5" Type="http://schemas.openxmlformats.org/officeDocument/2006/relationships/hyperlink" Target="https://ai4seniorsproject.eu/resources/training-resources-for-seniors-da/"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3843A-A721-6373-0A05-D277C2137030}"/>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B215FA9-261E-7888-A065-FF71A5EB16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548891" y="0"/>
            <a:ext cx="7137369" cy="6858000"/>
          </a:xfrm>
        </p:spPr>
      </p:pic>
      <p:sp>
        <p:nvSpPr>
          <p:cNvPr id="5" name="TextBox 4">
            <a:extLst>
              <a:ext uri="{FF2B5EF4-FFF2-40B4-BE49-F238E27FC236}">
                <a16:creationId xmlns:a16="http://schemas.microsoft.com/office/drawing/2014/main" id="{6E4A0043-5F46-60AF-3E07-951EB1C86591}"/>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a:ln>
                  <a:noFill/>
                </a:ln>
                <a:solidFill>
                  <a:srgbClr val="242B62"/>
                </a:solidFill>
                <a:effectLst/>
                <a:uLnTx/>
                <a:uFillTx/>
                <a:latin typeface="Calibri" panose="020F0502020204030204"/>
                <a:ea typeface="+mn-ea"/>
                <a:cs typeface="+mn-cs"/>
              </a:rPr>
              <a:t>MODUL 3</a:t>
            </a:r>
          </a:p>
        </p:txBody>
      </p:sp>
      <p:sp>
        <p:nvSpPr>
          <p:cNvPr id="6" name="TextBox 5">
            <a:extLst>
              <a:ext uri="{FF2B5EF4-FFF2-40B4-BE49-F238E27FC236}">
                <a16:creationId xmlns:a16="http://schemas.microsoft.com/office/drawing/2014/main" id="{196D95B9-2B75-51D0-3D62-FD870D0D2941}"/>
              </a:ext>
            </a:extLst>
          </p:cNvPr>
          <p:cNvSpPr txBox="1"/>
          <p:nvPr/>
        </p:nvSpPr>
        <p:spPr>
          <a:xfrm>
            <a:off x="184685" y="4053526"/>
            <a:ext cx="4956363"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400" b="0" i="0" u="none" strike="noStrike" kern="1200" cap="none" spc="0" normalizeH="0" baseline="0" noProof="0">
                <a:ln>
                  <a:noFill/>
                </a:ln>
                <a:solidFill>
                  <a:srgbClr val="FFFFFF"/>
                </a:solidFill>
                <a:effectLst/>
                <a:uLnTx/>
                <a:uFillTx/>
                <a:latin typeface="Calibri" panose="020F0502020204030204"/>
                <a:ea typeface="+mn-ea"/>
                <a:cs typeface="+mn-cs"/>
              </a:rPr>
              <a:t>Værktøjer til socialt engagement og kommunikation</a:t>
            </a:r>
          </a:p>
        </p:txBody>
      </p:sp>
    </p:spTree>
    <p:extLst>
      <p:ext uri="{BB962C8B-B14F-4D97-AF65-F5344CB8AC3E}">
        <p14:creationId xmlns:p14="http://schemas.microsoft.com/office/powerpoint/2010/main" val="790306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34039" y="1212829"/>
            <a:ext cx="6128571" cy="3117538"/>
          </a:xfrm>
        </p:spPr>
        <p:txBody>
          <a:bodyPr lIns="91440" tIns="45720" rIns="91440" bIns="45720" anchor="ctr">
            <a:normAutofit/>
          </a:bodyPr>
          <a:lstStyle/>
          <a:p>
            <a:r>
              <a:rPr lang="en-IE" err="1"/>
              <a:t>Hvis</a:t>
            </a:r>
            <a:r>
              <a:rPr lang="en-IE"/>
              <a:t> du </a:t>
            </a:r>
            <a:r>
              <a:rPr lang="en-IE" err="1"/>
              <a:t>støder</a:t>
            </a:r>
            <a:r>
              <a:rPr lang="en-IE"/>
              <a:t> </a:t>
            </a:r>
            <a:r>
              <a:rPr lang="en-IE" err="1"/>
              <a:t>på</a:t>
            </a:r>
            <a:r>
              <a:rPr lang="en-IE"/>
              <a:t> </a:t>
            </a:r>
            <a:r>
              <a:rPr lang="en-IE" err="1"/>
              <a:t>ukendte</a:t>
            </a:r>
            <a:r>
              <a:rPr lang="en-IE"/>
              <a:t> </a:t>
            </a:r>
            <a:r>
              <a:rPr lang="en-IE" err="1"/>
              <a:t>ord</a:t>
            </a:r>
            <a:r>
              <a:rPr lang="en-IE"/>
              <a:t> </a:t>
            </a:r>
            <a:r>
              <a:rPr lang="en-IE" err="1"/>
              <a:t>eller</a:t>
            </a:r>
            <a:r>
              <a:rPr lang="en-IE"/>
              <a:t> </a:t>
            </a:r>
            <a:r>
              <a:rPr lang="en-IE" err="1"/>
              <a:t>fagudtryk</a:t>
            </a:r>
            <a:r>
              <a:rPr lang="en-IE"/>
              <a:t> </a:t>
            </a:r>
            <a:r>
              <a:rPr lang="en-IE" err="1"/>
              <a:t>i</a:t>
            </a:r>
            <a:r>
              <a:rPr lang="en-IE"/>
              <a:t> </a:t>
            </a:r>
            <a:r>
              <a:rPr lang="en-IE" err="1"/>
              <a:t>løbet</a:t>
            </a:r>
            <a:r>
              <a:rPr lang="en-IE"/>
              <a:t> </a:t>
            </a:r>
            <a:r>
              <a:rPr lang="en-IE" err="1"/>
              <a:t>af</a:t>
            </a:r>
            <a:r>
              <a:rPr lang="en-IE"/>
              <a:t> </a:t>
            </a:r>
            <a:r>
              <a:rPr lang="en-IE" err="1"/>
              <a:t>dette</a:t>
            </a:r>
            <a:r>
              <a:rPr lang="en-IE"/>
              <a:t> </a:t>
            </a:r>
            <a:r>
              <a:rPr lang="en-IE" err="1"/>
              <a:t>modul</a:t>
            </a:r>
            <a:r>
              <a:rPr lang="en-IE"/>
              <a:t> </a:t>
            </a:r>
            <a:r>
              <a:rPr lang="en-IE" err="1"/>
              <a:t>og</a:t>
            </a:r>
            <a:r>
              <a:rPr lang="en-IE"/>
              <a:t> </a:t>
            </a:r>
            <a:r>
              <a:rPr lang="en-IE" err="1"/>
              <a:t>kurset</a:t>
            </a:r>
            <a:r>
              <a:rPr lang="en-IE"/>
              <a:t> »AI for </a:t>
            </a:r>
            <a:r>
              <a:rPr lang="en-IE" err="1"/>
              <a:t>seniorer</a:t>
            </a:r>
            <a:r>
              <a:rPr lang="en-IE"/>
              <a:t>«… </a:t>
            </a:r>
            <a:r>
              <a:rPr lang="en-IE" err="1"/>
              <a:t>kan</a:t>
            </a:r>
            <a:r>
              <a:rPr lang="en-IE"/>
              <a:t> du </a:t>
            </a:r>
            <a:r>
              <a:rPr lang="en-IE" err="1"/>
              <a:t>til</a:t>
            </a:r>
            <a:r>
              <a:rPr lang="en-IE"/>
              <a:t> </a:t>
            </a:r>
            <a:r>
              <a:rPr lang="en-IE" err="1"/>
              <a:t>enhver</a:t>
            </a:r>
            <a:r>
              <a:rPr lang="en-IE"/>
              <a:t> </a:t>
            </a:r>
            <a:r>
              <a:rPr lang="en-IE" err="1"/>
              <a:t>tid</a:t>
            </a:r>
            <a:r>
              <a:rPr lang="en-IE"/>
              <a:t> </a:t>
            </a:r>
            <a:r>
              <a:rPr lang="en-IE" err="1"/>
              <a:t>finde</a:t>
            </a:r>
            <a:r>
              <a:rPr lang="en-IE"/>
              <a:t> </a:t>
            </a:r>
            <a:r>
              <a:rPr lang="en-IE" err="1"/>
              <a:t>enkle</a:t>
            </a:r>
            <a:r>
              <a:rPr lang="en-IE"/>
              <a:t> forklaringer i </a:t>
            </a:r>
            <a:r>
              <a:rPr lang="en-IE" b="1"/>
              <a:t>ordlisten</a:t>
            </a:r>
            <a:r>
              <a:rPr lang="en-IE"/>
              <a:t> til »AI for seniorer« på </a:t>
            </a:r>
            <a:endParaRPr lang="da-DK"/>
          </a:p>
          <a:p>
            <a:r>
              <a:rPr lang="en-IE" err="1"/>
              <a:t>vores</a:t>
            </a:r>
            <a:r>
              <a:rPr lang="en-IE"/>
              <a:t> </a:t>
            </a:r>
            <a:r>
              <a:rPr lang="en-IE" err="1"/>
              <a:t>hjemmeside</a:t>
            </a:r>
            <a:r>
              <a:rPr lang="en-IE"/>
              <a:t>!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234039" y="500827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31376B"/>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www.ai4seniorsproject.eu</a:t>
            </a:r>
            <a:endParaRPr kumimoji="0" lang="en-US" sz="3200" b="0" i="0" u="none" strike="noStrike" kern="1200" cap="none" spc="0" normalizeH="0" baseline="0" noProof="0" dirty="0">
              <a:ln>
                <a:noFill/>
              </a:ln>
              <a:solidFill>
                <a:srgbClr val="31376B"/>
              </a:solidFill>
              <a:effectLst/>
              <a:uLnTx/>
              <a:uFillTx/>
              <a:latin typeface="Calibri" panose="020F0502020204030204"/>
              <a:ea typeface="+mn-ea"/>
              <a:cs typeface="+mn-cs"/>
            </a:endParaRPr>
          </a:p>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31376B"/>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2"/>
          <p:cNvPicPr preferRelativeResize="0">
            <a:picLocks noGrp="1"/>
          </p:cNvPicPr>
          <p:nvPr>
            <p:ph type="pic" idx="2"/>
          </p:nvPr>
        </p:nvPicPr>
        <p:blipFill>
          <a:blip r:embed="rId3" cstate="email">
            <a:alphaModFix/>
            <a:extLst>
              <a:ext uri="{28A0092B-C50C-407E-A947-70E740481C1C}">
                <a14:useLocalDpi xmlns:a14="http://schemas.microsoft.com/office/drawing/2010/main"/>
              </a:ext>
            </a:extLst>
          </a:blip>
          <a:srcRect/>
          <a:stretch>
            <a:fillRect/>
          </a:stretch>
        </p:blipFill>
        <p:spPr>
          <a:xfrm>
            <a:off x="788894" y="-727682"/>
            <a:ext cx="11403106" cy="2975915"/>
          </a:xfrm>
          <a:prstGeom prst="rect">
            <a:avLst/>
          </a:prstGeom>
          <a:solidFill>
            <a:srgbClr val="D9D9D9"/>
          </a:solidFill>
          <a:ln>
            <a:noFill/>
          </a:ln>
        </p:spPr>
      </p:pic>
      <p:sp>
        <p:nvSpPr>
          <p:cNvPr id="231" name="Google Shape;231;p2"/>
          <p:cNvSpPr txBox="1">
            <a:spLocks noGrp="1"/>
          </p:cNvSpPr>
          <p:nvPr>
            <p:ph type="body" idx="1"/>
          </p:nvPr>
        </p:nvSpPr>
        <p:spPr>
          <a:xfrm>
            <a:off x="2040141" y="2298584"/>
            <a:ext cx="605405"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01</a:t>
            </a:r>
            <a:endParaRPr/>
          </a:p>
        </p:txBody>
      </p:sp>
      <p:sp>
        <p:nvSpPr>
          <p:cNvPr id="232" name="Google Shape;232;p2"/>
          <p:cNvSpPr txBox="1">
            <a:spLocks noGrp="1"/>
          </p:cNvSpPr>
          <p:nvPr>
            <p:ph type="body" idx="3"/>
          </p:nvPr>
        </p:nvSpPr>
        <p:spPr>
          <a:xfrm>
            <a:off x="2650136" y="2377174"/>
            <a:ext cx="7507187" cy="501130"/>
          </a:xfrm>
          <a:prstGeom prst="rect">
            <a:avLst/>
          </a:prstGeom>
          <a:noFill/>
          <a:ln>
            <a:noFill/>
          </a:ln>
        </p:spPr>
        <p:txBody>
          <a:bodyPr spcFirstLastPara="1" wrap="square" lIns="91425" tIns="45700" rIns="91425" bIns="45700" anchor="ctr" anchorCtr="0">
            <a:noAutofit/>
          </a:bodyPr>
          <a:lstStyle/>
          <a:p>
            <a:r>
              <a:rPr lang="en-US" err="1"/>
              <a:t>Hvordan</a:t>
            </a:r>
            <a:r>
              <a:rPr lang="en-US"/>
              <a:t> AI former feeds </a:t>
            </a:r>
            <a:r>
              <a:rPr lang="en-US" err="1"/>
              <a:t>og</a:t>
            </a:r>
            <a:r>
              <a:rPr lang="en-US"/>
              <a:t> </a:t>
            </a:r>
            <a:r>
              <a:rPr lang="en-US" err="1"/>
              <a:t>anbefalinger</a:t>
            </a:r>
            <a:r>
              <a:rPr lang="en-US"/>
              <a:t> </a:t>
            </a:r>
            <a:r>
              <a:rPr lang="en-US" err="1"/>
              <a:t>på</a:t>
            </a:r>
            <a:r>
              <a:rPr lang="en-US"/>
              <a:t> </a:t>
            </a:r>
            <a:r>
              <a:rPr lang="en-US" err="1"/>
              <a:t>sociale</a:t>
            </a:r>
            <a:r>
              <a:rPr lang="en-US"/>
              <a:t> </a:t>
            </a:r>
            <a:r>
              <a:rPr lang="en-US" err="1"/>
              <a:t>medier</a:t>
            </a:r>
            <a:endParaRPr lang="en-GB">
              <a:solidFill>
                <a:srgbClr val="000000"/>
              </a:solidFill>
            </a:endParaRPr>
          </a:p>
          <a:p>
            <a:pPr marL="0" lvl="0" indent="0"/>
            <a:endParaRPr lang="en-GB"/>
          </a:p>
        </p:txBody>
      </p:sp>
      <p:sp>
        <p:nvSpPr>
          <p:cNvPr id="233" name="Google Shape;233;p2"/>
          <p:cNvSpPr txBox="1">
            <a:spLocks noGrp="1"/>
          </p:cNvSpPr>
          <p:nvPr>
            <p:ph type="body" idx="4"/>
          </p:nvPr>
        </p:nvSpPr>
        <p:spPr>
          <a:xfrm>
            <a:off x="2040141" y="2877653"/>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234" name="Google Shape;234;p2"/>
          <p:cNvSpPr txBox="1">
            <a:spLocks noGrp="1"/>
          </p:cNvSpPr>
          <p:nvPr>
            <p:ph type="body" idx="5"/>
          </p:nvPr>
        </p:nvSpPr>
        <p:spPr>
          <a:xfrm>
            <a:off x="2918651" y="2864090"/>
            <a:ext cx="8298215" cy="566444"/>
          </a:xfrm>
          <a:prstGeom prst="rect">
            <a:avLst/>
          </a:prstGeom>
          <a:noFill/>
          <a:ln>
            <a:noFill/>
          </a:ln>
        </p:spPr>
        <p:txBody>
          <a:bodyPr spcFirstLastPara="1" wrap="square" lIns="91425" tIns="45700" rIns="91425" bIns="45700" anchor="ctr" anchorCtr="0">
            <a:noAutofit/>
          </a:bodyPr>
          <a:lstStyle/>
          <a:p>
            <a:pPr marL="0" indent="0"/>
            <a:r>
              <a:rPr lang="en-US" err="1"/>
              <a:t>Identificering</a:t>
            </a:r>
            <a:r>
              <a:rPr lang="en-US"/>
              <a:t> </a:t>
            </a:r>
            <a:r>
              <a:rPr lang="en-US" err="1"/>
              <a:t>af</a:t>
            </a:r>
            <a:r>
              <a:rPr lang="en-US"/>
              <a:t> </a:t>
            </a:r>
            <a:r>
              <a:rPr lang="en-US" err="1"/>
              <a:t>falske</a:t>
            </a:r>
            <a:r>
              <a:rPr lang="en-US"/>
              <a:t> profiler, bots </a:t>
            </a:r>
            <a:r>
              <a:rPr lang="en-US" err="1"/>
              <a:t>og</a:t>
            </a:r>
            <a:r>
              <a:rPr lang="en-US"/>
              <a:t> AI-</a:t>
            </a:r>
            <a:r>
              <a:rPr lang="en-US" err="1"/>
              <a:t>genereret</a:t>
            </a:r>
            <a:r>
              <a:rPr lang="en-US"/>
              <a:t> </a:t>
            </a:r>
            <a:r>
              <a:rPr lang="en-US" err="1"/>
              <a:t>indhold</a:t>
            </a:r>
            <a:endParaRPr lang="da-DK" err="1"/>
          </a:p>
        </p:txBody>
      </p:sp>
      <p:sp>
        <p:nvSpPr>
          <p:cNvPr id="235" name="Google Shape;235;p2"/>
          <p:cNvSpPr txBox="1">
            <a:spLocks noGrp="1"/>
          </p:cNvSpPr>
          <p:nvPr>
            <p:ph type="body" idx="6"/>
          </p:nvPr>
        </p:nvSpPr>
        <p:spPr>
          <a:xfrm>
            <a:off x="2040141" y="345997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236" name="Google Shape;236;p2"/>
          <p:cNvSpPr txBox="1">
            <a:spLocks noGrp="1"/>
          </p:cNvSpPr>
          <p:nvPr>
            <p:ph type="body" idx="7"/>
          </p:nvPr>
        </p:nvSpPr>
        <p:spPr>
          <a:xfrm>
            <a:off x="2650139" y="3612380"/>
            <a:ext cx="8298215" cy="566444"/>
          </a:xfrm>
          <a:prstGeom prst="rect">
            <a:avLst/>
          </a:prstGeom>
          <a:noFill/>
          <a:ln>
            <a:noFill/>
          </a:ln>
        </p:spPr>
        <p:txBody>
          <a:bodyPr spcFirstLastPara="1" wrap="square" lIns="91425" tIns="45700" rIns="91425" bIns="45700" anchor="ctr" anchorCtr="0">
            <a:noAutofit/>
          </a:bodyPr>
          <a:lstStyle/>
          <a:p>
            <a:r>
              <a:rPr lang="en-US"/>
              <a:t>Sikker </a:t>
            </a:r>
            <a:r>
              <a:rPr lang="en-US" err="1"/>
              <a:t>brug</a:t>
            </a:r>
            <a:r>
              <a:rPr lang="en-US"/>
              <a:t> </a:t>
            </a:r>
            <a:r>
              <a:rPr lang="en-US" err="1"/>
              <a:t>af</a:t>
            </a:r>
            <a:r>
              <a:rPr lang="en-US"/>
              <a:t> </a:t>
            </a:r>
            <a:r>
              <a:rPr lang="en-US" err="1"/>
              <a:t>videosamtaler</a:t>
            </a:r>
            <a:r>
              <a:rPr lang="en-US"/>
              <a:t>, </a:t>
            </a:r>
            <a:r>
              <a:rPr lang="en-US" err="1"/>
              <a:t>beskeder</a:t>
            </a:r>
            <a:r>
              <a:rPr lang="en-US"/>
              <a:t> </a:t>
            </a:r>
            <a:r>
              <a:rPr lang="en-US" err="1"/>
              <a:t>og</a:t>
            </a:r>
            <a:r>
              <a:rPr lang="en-US"/>
              <a:t> </a:t>
            </a:r>
            <a:r>
              <a:rPr lang="en-US" err="1"/>
              <a:t>onlinegrupper</a:t>
            </a:r>
            <a:endParaRPr lang="en-US">
              <a:solidFill>
                <a:srgbClr val="000000"/>
              </a:solidFill>
            </a:endParaRPr>
          </a:p>
          <a:p>
            <a:pPr marL="0" lvl="0" indent="0"/>
            <a:endParaRPr lang="en-US">
              <a:latin typeface="Calibri" panose="020F0502020204030204" pitchFamily="34" charset="0"/>
              <a:cs typeface="Calibri" panose="020F0502020204030204" pitchFamily="34" charset="0"/>
            </a:endParaRPr>
          </a:p>
        </p:txBody>
      </p:sp>
      <p:sp>
        <p:nvSpPr>
          <p:cNvPr id="237" name="Google Shape;237;p2"/>
          <p:cNvSpPr txBox="1">
            <a:spLocks noGrp="1"/>
          </p:cNvSpPr>
          <p:nvPr>
            <p:ph type="body" idx="8"/>
          </p:nvPr>
        </p:nvSpPr>
        <p:spPr>
          <a:xfrm>
            <a:off x="2040141" y="4039078"/>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238" name="Google Shape;238;p2"/>
          <p:cNvSpPr txBox="1">
            <a:spLocks noGrp="1"/>
          </p:cNvSpPr>
          <p:nvPr>
            <p:ph type="body" idx="9"/>
          </p:nvPr>
        </p:nvSpPr>
        <p:spPr>
          <a:xfrm>
            <a:off x="2918653" y="4068108"/>
            <a:ext cx="8298215" cy="566444"/>
          </a:xfrm>
          <a:prstGeom prst="rect">
            <a:avLst/>
          </a:prstGeom>
          <a:noFill/>
          <a:ln>
            <a:noFill/>
          </a:ln>
        </p:spPr>
        <p:txBody>
          <a:bodyPr spcFirstLastPara="1" wrap="square" lIns="91425" tIns="45700" rIns="91425" bIns="45700" anchor="ctr" anchorCtr="0">
            <a:noAutofit/>
          </a:bodyPr>
          <a:lstStyle/>
          <a:p>
            <a:pPr marL="0" indent="0"/>
            <a:r>
              <a:rPr lang="en-US"/>
              <a:t>AI-</a:t>
            </a:r>
            <a:r>
              <a:rPr lang="en-US" err="1"/>
              <a:t>moderering</a:t>
            </a:r>
            <a:r>
              <a:rPr lang="en-US"/>
              <a:t>, </a:t>
            </a:r>
            <a:r>
              <a:rPr lang="en-US" err="1"/>
              <a:t>anmeldelsesværktøjer</a:t>
            </a:r>
            <a:r>
              <a:rPr lang="en-US"/>
              <a:t> </a:t>
            </a:r>
            <a:r>
              <a:rPr lang="en-US" err="1"/>
              <a:t>og</a:t>
            </a:r>
            <a:r>
              <a:rPr lang="en-US"/>
              <a:t> </a:t>
            </a:r>
            <a:r>
              <a:rPr lang="en-US" err="1"/>
              <a:t>digitale</a:t>
            </a:r>
            <a:r>
              <a:rPr lang="en-US"/>
              <a:t> </a:t>
            </a:r>
            <a:r>
              <a:rPr lang="en-US" err="1"/>
              <a:t>grænser</a:t>
            </a:r>
            <a:endParaRPr lang="da-DK" err="1"/>
          </a:p>
        </p:txBody>
      </p:sp>
      <p:sp>
        <p:nvSpPr>
          <p:cNvPr id="239" name="Google Shape;239;p2"/>
          <p:cNvSpPr txBox="1">
            <a:spLocks noGrp="1"/>
          </p:cNvSpPr>
          <p:nvPr>
            <p:ph type="body" idx="13"/>
          </p:nvPr>
        </p:nvSpPr>
        <p:spPr>
          <a:xfrm>
            <a:off x="2027668" y="463117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05</a:t>
            </a:r>
            <a:endParaRPr/>
          </a:p>
        </p:txBody>
      </p:sp>
      <p:sp>
        <p:nvSpPr>
          <p:cNvPr id="240" name="Google Shape;240;p2"/>
          <p:cNvSpPr txBox="1">
            <a:spLocks noGrp="1"/>
          </p:cNvSpPr>
          <p:nvPr>
            <p:ph type="body" idx="14"/>
          </p:nvPr>
        </p:nvSpPr>
        <p:spPr>
          <a:xfrm>
            <a:off x="2650138" y="4726872"/>
            <a:ext cx="8298215" cy="566444"/>
          </a:xfrm>
          <a:prstGeom prst="rect">
            <a:avLst/>
          </a:prstGeom>
          <a:noFill/>
          <a:ln>
            <a:noFill/>
          </a:ln>
        </p:spPr>
        <p:txBody>
          <a:bodyPr spcFirstLastPara="1" wrap="square" lIns="91425" tIns="45700" rIns="91425" bIns="45700" anchor="ctr" anchorCtr="0">
            <a:noAutofit/>
          </a:bodyPr>
          <a:lstStyle/>
          <a:p>
            <a:r>
              <a:rPr lang="en-US" err="1"/>
              <a:t>Trivsel</a:t>
            </a:r>
            <a:r>
              <a:rPr lang="en-US"/>
              <a:t>, </a:t>
            </a:r>
            <a:r>
              <a:rPr lang="en-US" err="1"/>
              <a:t>ensomhed</a:t>
            </a:r>
            <a:r>
              <a:rPr lang="en-US"/>
              <a:t> </a:t>
            </a:r>
            <a:r>
              <a:rPr lang="en-US" err="1"/>
              <a:t>og</a:t>
            </a:r>
            <a:r>
              <a:rPr lang="en-US"/>
              <a:t> </a:t>
            </a:r>
            <a:r>
              <a:rPr lang="en-US" err="1"/>
              <a:t>sund</a:t>
            </a:r>
            <a:r>
              <a:rPr lang="en-US"/>
              <a:t> online-</a:t>
            </a:r>
            <a:r>
              <a:rPr lang="en-US" err="1"/>
              <a:t>interaktion</a:t>
            </a:r>
            <a:endParaRPr lang="en-US">
              <a:solidFill>
                <a:srgbClr val="000000"/>
              </a:solidFill>
            </a:endParaRPr>
          </a:p>
          <a:p>
            <a:pPr marL="0" lvl="0" indent="0"/>
            <a:endParaRPr lang="en-US"/>
          </a:p>
        </p:txBody>
      </p:sp>
      <p:sp>
        <p:nvSpPr>
          <p:cNvPr id="241" name="Google Shape;241;p2"/>
          <p:cNvSpPr/>
          <p:nvPr/>
        </p:nvSpPr>
        <p:spPr>
          <a:xfrm>
            <a:off x="309446" y="620052"/>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Montserrat"/>
              <a:ea typeface="Montserrat"/>
              <a:cs typeface="Montserrat"/>
              <a:sym typeface="Montserrat"/>
            </a:endParaRPr>
          </a:p>
        </p:txBody>
      </p:sp>
      <p:sp>
        <p:nvSpPr>
          <p:cNvPr id="242" name="Google Shape;242;p2"/>
          <p:cNvSpPr txBox="1"/>
          <p:nvPr/>
        </p:nvSpPr>
        <p:spPr>
          <a:xfrm>
            <a:off x="348920" y="604169"/>
            <a:ext cx="189686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242B62"/>
                </a:solidFill>
                <a:latin typeface="Calibri"/>
                <a:ea typeface="Calibri"/>
                <a:cs typeface="Calibri"/>
                <a:sym typeface="Calibri"/>
              </a:rPr>
              <a:t>Indhold</a:t>
            </a:r>
            <a:endParaRPr/>
          </a:p>
        </p:txBody>
      </p:sp>
      <p:pic>
        <p:nvPicPr>
          <p:cNvPr id="243" name="Google Shape;243;p2" descr="A colorful circles with white lines and dots  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178028">
            <a:off x="-1133750" y="3918500"/>
            <a:ext cx="3845287" cy="3119494"/>
          </a:xfrm>
          <a:prstGeom prst="rect">
            <a:avLst/>
          </a:prstGeom>
          <a:noFill/>
          <a:ln>
            <a:noFill/>
          </a:ln>
        </p:spPr>
      </p:pic>
      <p:sp>
        <p:nvSpPr>
          <p:cNvPr id="3" name="Google Shape;240;p2">
            <a:extLst>
              <a:ext uri="{FF2B5EF4-FFF2-40B4-BE49-F238E27FC236}">
                <a16:creationId xmlns:a16="http://schemas.microsoft.com/office/drawing/2014/main" id="{0209259E-5F9C-C911-F9E8-2BFD36CECC6C}"/>
              </a:ext>
            </a:extLst>
          </p:cNvPr>
          <p:cNvSpPr txBox="1">
            <a:spLocks/>
          </p:cNvSpPr>
          <p:nvPr/>
        </p:nvSpPr>
        <p:spPr>
          <a:xfrm>
            <a:off x="2650137" y="5295296"/>
            <a:ext cx="8298215" cy="5664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err="1"/>
              <a:t>Konklusion</a:t>
            </a:r>
            <a:endParaRPr lang="en-US" err="1">
              <a:solidFill>
                <a:srgbClr val="000000"/>
              </a:solidFill>
            </a:endParaRPr>
          </a:p>
          <a:p>
            <a:pPr marL="0" indent="0"/>
            <a:endParaRPr lang="en-US"/>
          </a:p>
        </p:txBody>
      </p:sp>
      <p:sp>
        <p:nvSpPr>
          <p:cNvPr id="4" name="Google Shape;239;p2">
            <a:extLst>
              <a:ext uri="{FF2B5EF4-FFF2-40B4-BE49-F238E27FC236}">
                <a16:creationId xmlns:a16="http://schemas.microsoft.com/office/drawing/2014/main" id="{2DE06A5B-8183-4B44-44F0-D3E6396AF78C}"/>
              </a:ext>
            </a:extLst>
          </p:cNvPr>
          <p:cNvSpPr txBox="1">
            <a:spLocks/>
          </p:cNvSpPr>
          <p:nvPr/>
        </p:nvSpPr>
        <p:spPr>
          <a:xfrm>
            <a:off x="2027667" y="5235926"/>
            <a:ext cx="700387" cy="566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a:t>06</a:t>
            </a:r>
          </a:p>
        </p:txBody>
      </p:sp>
      <p:cxnSp>
        <p:nvCxnSpPr>
          <p:cNvPr id="6" name="Straight Connector 5">
            <a:extLst>
              <a:ext uri="{FF2B5EF4-FFF2-40B4-BE49-F238E27FC236}">
                <a16:creationId xmlns:a16="http://schemas.microsoft.com/office/drawing/2014/main" id="{2F7665F2-BC26-0C74-A9DE-90AEDB73689A}"/>
              </a:ext>
            </a:extLst>
          </p:cNvPr>
          <p:cNvCxnSpPr/>
          <p:nvPr/>
        </p:nvCxnSpPr>
        <p:spPr>
          <a:xfrm>
            <a:off x="1938309" y="2787004"/>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4A426B4-C209-16BD-D172-B85C2DE1A00F}"/>
              </a:ext>
            </a:extLst>
          </p:cNvPr>
          <p:cNvCxnSpPr/>
          <p:nvPr/>
        </p:nvCxnSpPr>
        <p:spPr>
          <a:xfrm>
            <a:off x="1938309" y="5857819"/>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3741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B5D-FBC6-8460-573F-3F918B75E1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5C373F-2E58-A0BF-DCFA-F1C932E0577E}"/>
              </a:ext>
            </a:extLst>
          </p:cNvPr>
          <p:cNvSpPr>
            <a:spLocks noGrp="1"/>
          </p:cNvSpPr>
          <p:nvPr>
            <p:ph type="body" sz="quarter" idx="15"/>
          </p:nvPr>
        </p:nvSpPr>
        <p:spPr>
          <a:xfrm>
            <a:off x="998248" y="803242"/>
            <a:ext cx="5099620" cy="1552993"/>
          </a:xfrm>
          <a:prstGeom prst="rect">
            <a:avLst/>
          </a:prstGeom>
        </p:spPr>
        <p:txBody>
          <a:bodyPr lIns="91440" tIns="45720" rIns="91440" bIns="45720" anchor="t">
            <a:normAutofit/>
          </a:bodyPr>
          <a:lstStyle/>
          <a:p>
            <a:r>
              <a:rPr lang="en-US" b="1">
                <a:solidFill>
                  <a:srgbClr val="242B62"/>
                </a:solidFill>
              </a:rPr>
              <a:t>MODUL 3: </a:t>
            </a:r>
            <a:endParaRPr lang="da-DK"/>
          </a:p>
          <a:p>
            <a:r>
              <a:rPr lang="en-US" b="1">
                <a:solidFill>
                  <a:srgbClr val="242B62"/>
                </a:solidFill>
              </a:rPr>
              <a:t>LÆRINGSMÅL </a:t>
            </a:r>
            <a:endParaRPr lang="en-US"/>
          </a:p>
          <a:p>
            <a:endParaRPr lang="en-US" b="1">
              <a:solidFill>
                <a:srgbClr val="242B62"/>
              </a:solidFill>
            </a:endParaRPr>
          </a:p>
          <a:p>
            <a:endParaRPr lang="en-US" b="1">
              <a:solidFill>
                <a:srgbClr val="242B62"/>
              </a:solidFill>
            </a:endParaRPr>
          </a:p>
        </p:txBody>
      </p:sp>
      <p:sp>
        <p:nvSpPr>
          <p:cNvPr id="4" name="TextBox 3">
            <a:extLst>
              <a:ext uri="{FF2B5EF4-FFF2-40B4-BE49-F238E27FC236}">
                <a16:creationId xmlns:a16="http://schemas.microsoft.com/office/drawing/2014/main" id="{050A9FAB-7655-F46C-B526-9C62EB0B490C}"/>
              </a:ext>
            </a:extLst>
          </p:cNvPr>
          <p:cNvSpPr txBox="1"/>
          <p:nvPr/>
        </p:nvSpPr>
        <p:spPr>
          <a:xfrm>
            <a:off x="6098905" y="1209809"/>
            <a:ext cx="6341222" cy="120032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400" b="1" kern="1200">
                <a:solidFill>
                  <a:srgbClr val="FFFFFF"/>
                </a:solidFill>
                <a:latin typeface="Calibri" panose="020F0502020204030204"/>
                <a:ea typeface="+mn-ea"/>
                <a:cs typeface="+mn-cs"/>
              </a:rPr>
              <a:t>-</a:t>
            </a:r>
            <a:r>
              <a:rPr kumimoji="0" lang="en-IE" sz="2400" b="1" i="0" u="none" strike="noStrike" kern="1200" cap="none" spc="0" normalizeH="0" baseline="0" noProof="0">
                <a:ln>
                  <a:noFill/>
                </a:ln>
                <a:solidFill>
                  <a:srgbClr val="FFFFFF"/>
                </a:solidFill>
                <a:effectLst/>
                <a:uLnTx/>
                <a:uFillTx/>
                <a:latin typeface="Calibri" panose="020F0502020204030204"/>
                <a:ea typeface="+mn-ea"/>
                <a:cs typeface="+mn-cs"/>
              </a:rPr>
              <a:t> Ved afslutningen af dette modul </a:t>
            </a:r>
          </a:p>
          <a:p>
            <a:pPr>
              <a:buClrTx/>
              <a:defRPr/>
            </a:pPr>
            <a:r>
              <a:rPr lang="en-IE" sz="2400" b="1" kern="1200">
                <a:solidFill>
                  <a:srgbClr val="FFFFFF"/>
                </a:solidFill>
                <a:latin typeface="Calibri" panose="020F0502020204030204"/>
                <a:ea typeface="+mn-ea"/>
                <a:cs typeface="+mn-cs"/>
              </a:rPr>
              <a:t>   </a:t>
            </a:r>
            <a:r>
              <a:rPr kumimoji="0" lang="en-IE" sz="2400" b="1" i="0" u="none" strike="noStrike" kern="1200" cap="none" spc="0" normalizeH="0" baseline="0" noProof="0">
                <a:ln>
                  <a:noFill/>
                </a:ln>
                <a:solidFill>
                  <a:srgbClr val="FFFFFF"/>
                </a:solidFill>
                <a:effectLst/>
                <a:uLnTx/>
                <a:uFillTx/>
                <a:latin typeface="Calibri" panose="020F0502020204030204"/>
                <a:ea typeface="+mn-ea"/>
                <a:cs typeface="+mn-cs"/>
              </a:rPr>
              <a:t>vil deltagerne være i stand til</a:t>
            </a:r>
            <a:r>
              <a:rPr lang="en-IE" sz="2400" b="1" kern="1200">
                <a:solidFill>
                  <a:srgbClr val="FFFFFF"/>
                </a:solidFill>
                <a:latin typeface="Calibri" panose="020F0502020204030204"/>
                <a:ea typeface="+mn-ea"/>
                <a:cs typeface="+mn-cs"/>
              </a:rPr>
              <a:t> at</a:t>
            </a:r>
            <a:r>
              <a:rPr kumimoji="0" lang="en-IE" sz="2400" b="1" i="0" u="none" strike="noStrike" kern="1200" cap="none" spc="0" normalizeH="0" baseline="0" noProof="0">
                <a:ln>
                  <a:noFill/>
                </a:ln>
                <a:solidFill>
                  <a:srgbClr val="FFFFFF"/>
                </a:solidFill>
                <a:effectLst/>
                <a:uLnTx/>
                <a:uFillTx/>
                <a:latin typeface="Calibri" panose="020F0502020204030204"/>
                <a:ea typeface="+mn-ea"/>
                <a:cs typeface="+mn-cs"/>
              </a:rPr>
              <a:t>:</a:t>
            </a:r>
            <a:endParaRPr kumimoji="0" lang="en-IE" sz="2400" b="0" i="0" u="none" strike="noStrike" kern="1200" cap="none" spc="0" normalizeH="0" baseline="0" noProof="0">
              <a:ln>
                <a:noFill/>
              </a:ln>
              <a:solidFill>
                <a:srgbClr val="FFFFFF"/>
              </a:solidFill>
              <a:effectLst/>
              <a:uLnTx/>
              <a:uFillTx/>
              <a:latin typeface="Calibri" panose="020F0502020204030204"/>
              <a:ea typeface="+mn-ea"/>
              <a:cs typeface="+mn-cs"/>
            </a:endParaRPr>
          </a:p>
          <a:p>
            <a:pPr marL="285750" indent="-285750">
              <a:buClrTx/>
              <a:buFont typeface="Arial" panose="020B0604020202020204" pitchFamily="34" charset="0"/>
              <a:buChar char="•"/>
              <a:defRPr/>
            </a:pPr>
            <a:endParaRPr lang="en-US" sz="2400" b="0"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pic>
        <p:nvPicPr>
          <p:cNvPr id="6" name="Pladsholder til billede 5" descr="Et billede, der indeholder tekst, tøj, skærmbillede, menneske&#10;&#10;AI-genereret indhold kan være ukorrekt.">
            <a:extLst>
              <a:ext uri="{FF2B5EF4-FFF2-40B4-BE49-F238E27FC236}">
                <a16:creationId xmlns:a16="http://schemas.microsoft.com/office/drawing/2014/main" id="{07B8A92B-70B8-9B8B-2B49-FF62801DD6D2}"/>
              </a:ext>
            </a:extLst>
          </p:cNvPr>
          <p:cNvPicPr>
            <a:picLocks noGrp="1" noChangeAspect="1"/>
          </p:cNvPicPr>
          <p:nvPr>
            <p:ph type="pic" sz="quarter" idx="10"/>
          </p:nvPr>
        </p:nvPicPr>
        <p:blipFill>
          <a:blip r:embed="rId2"/>
          <a:srcRect l="1913" r="1913"/>
          <a:stretch/>
        </p:blipFill>
        <p:spPr>
          <a:xfrm>
            <a:off x="1114362" y="2861238"/>
            <a:ext cx="4981638" cy="2972666"/>
          </a:xfrm>
          <a:prstGeom prst="rect">
            <a:avLst/>
          </a:prstGeom>
          <a:solidFill>
            <a:srgbClr val="D9D9D9"/>
          </a:solidFill>
        </p:spPr>
      </p:pic>
      <p:sp>
        <p:nvSpPr>
          <p:cNvPr id="7" name="Google Shape;410;g3cf5f708819_0_17">
            <a:extLst>
              <a:ext uri="{FF2B5EF4-FFF2-40B4-BE49-F238E27FC236}">
                <a16:creationId xmlns:a16="http://schemas.microsoft.com/office/drawing/2014/main" id="{08667F97-1B82-3176-0856-CCC21D405B24}"/>
              </a:ext>
            </a:extLst>
          </p:cNvPr>
          <p:cNvSpPr txBox="1">
            <a:spLocks noGrp="1"/>
          </p:cNvSpPr>
          <p:nvPr/>
        </p:nvSpPr>
        <p:spPr>
          <a:xfrm>
            <a:off x="6259879" y="1580411"/>
            <a:ext cx="5712428" cy="38070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lvl="0" indent="0" algn="l" rtl="0">
              <a:lnSpc>
                <a:spcPct val="103333"/>
              </a:lnSpc>
              <a:spcBef>
                <a:spcPts val="0"/>
              </a:spcBef>
              <a:spcAft>
                <a:spcPts val="0"/>
              </a:spcAft>
              <a:buSzPts val="2200"/>
              <a:buNone/>
            </a:pPr>
            <a:endParaRPr b="1">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b="1">
                <a:solidFill>
                  <a:schemeClr val="lt1"/>
                </a:solidFill>
              </a:rPr>
              <a:t>Brug digitale kommunikationsværktøjer </a:t>
            </a:r>
            <a:r>
              <a:rPr lang="en-US">
                <a:solidFill>
                  <a:schemeClr val="lt1"/>
                </a:solidFill>
              </a:rPr>
              <a:t>til at opretholde sociale </a:t>
            </a:r>
            <a:r>
              <a:rPr lang="en-US" b="1">
                <a:solidFill>
                  <a:schemeClr val="lt1"/>
                </a:solidFill>
              </a:rPr>
              <a:t>forbindelser på en sikker måde</a:t>
            </a:r>
            <a:endParaRPr b="1">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b="1">
                <a:solidFill>
                  <a:schemeClr val="lt1"/>
                </a:solidFill>
              </a:rPr>
              <a:t>Identificer upassende</a:t>
            </a:r>
            <a:r>
              <a:rPr lang="en-US">
                <a:solidFill>
                  <a:schemeClr val="lt1"/>
                </a:solidFill>
              </a:rPr>
              <a:t>, </a:t>
            </a:r>
            <a:r>
              <a:rPr lang="en-US" b="1">
                <a:solidFill>
                  <a:schemeClr val="lt1"/>
                </a:solidFill>
              </a:rPr>
              <a:t>vildledende </a:t>
            </a:r>
            <a:r>
              <a:rPr lang="en-US">
                <a:solidFill>
                  <a:schemeClr val="lt1"/>
                </a:solidFill>
              </a:rPr>
              <a:t>eller </a:t>
            </a:r>
            <a:r>
              <a:rPr lang="en-US" b="1">
                <a:solidFill>
                  <a:schemeClr val="lt1"/>
                </a:solidFill>
              </a:rPr>
              <a:t>AI-genereret indhold</a:t>
            </a:r>
            <a:r>
              <a:rPr lang="en-US">
                <a:solidFill>
                  <a:schemeClr val="lt1"/>
                </a:solidFill>
              </a:rPr>
              <a:t> på sociale medier</a:t>
            </a:r>
            <a:endParaRPr b="1">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b="1">
                <a:solidFill>
                  <a:schemeClr val="lt1"/>
                </a:solidFill>
              </a:rPr>
              <a:t>Anvend etisk dømmekraft </a:t>
            </a:r>
            <a:r>
              <a:rPr lang="en-US">
                <a:solidFill>
                  <a:schemeClr val="lt1"/>
                </a:solidFill>
              </a:rPr>
              <a:t>og </a:t>
            </a:r>
            <a:r>
              <a:rPr lang="en-US" b="1">
                <a:solidFill>
                  <a:schemeClr val="lt1"/>
                </a:solidFill>
              </a:rPr>
              <a:t>personlige grænser </a:t>
            </a:r>
            <a:r>
              <a:rPr lang="en-US">
                <a:solidFill>
                  <a:schemeClr val="lt1"/>
                </a:solidFill>
              </a:rPr>
              <a:t>i online- og AI-understøttede interaktioner</a:t>
            </a:r>
            <a:endParaRPr>
              <a:solidFill>
                <a:schemeClr val="lt1"/>
              </a:solidFill>
            </a:endParaRPr>
          </a:p>
          <a:p>
            <a:pPr marL="457200" lvl="0" indent="0" algn="l" rtl="0">
              <a:lnSpc>
                <a:spcPct val="103333"/>
              </a:lnSpc>
              <a:spcBef>
                <a:spcPts val="0"/>
              </a:spcBef>
              <a:spcAft>
                <a:spcPts val="0"/>
              </a:spcAft>
              <a:buSzPts val="2200"/>
              <a:buNone/>
            </a:pPr>
            <a:endParaRPr b="1">
              <a:solidFill>
                <a:schemeClr val="lt1"/>
              </a:solidFill>
            </a:endParaRPr>
          </a:p>
        </p:txBody>
      </p:sp>
    </p:spTree>
    <p:extLst>
      <p:ext uri="{BB962C8B-B14F-4D97-AF65-F5344CB8AC3E}">
        <p14:creationId xmlns:p14="http://schemas.microsoft.com/office/powerpoint/2010/main" val="2147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F830E00B-9F80-5AFD-EB1C-22709B5536FD}"/>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1316F5C6-6257-AF93-6BBC-1E447CAF2442}"/>
              </a:ext>
            </a:extLst>
          </p:cNvPr>
          <p:cNvSpPr>
            <a:spLocks noGrp="1"/>
          </p:cNvSpPr>
          <p:nvPr>
            <p:ph type="body" idx="1"/>
          </p:nvPr>
        </p:nvSpPr>
        <p:spPr>
          <a:xfrm>
            <a:off x="472652" y="409038"/>
            <a:ext cx="10013110" cy="697353"/>
          </a:xfrm>
        </p:spPr>
        <p:txBody>
          <a:bodyPr>
            <a:normAutofit fontScale="92500"/>
          </a:bodyPr>
          <a:lstStyle/>
          <a:p>
            <a:r>
              <a:rPr lang="da-DK" dirty="0">
                <a:solidFill>
                  <a:srgbClr val="292668"/>
                </a:solidFill>
              </a:rPr>
              <a:t>Sådan får du danske </a:t>
            </a:r>
            <a:r>
              <a:rPr lang="da-DK" sz="3900" dirty="0">
                <a:solidFill>
                  <a:srgbClr val="292668"/>
                </a:solidFill>
              </a:rPr>
              <a:t>undertekster</a:t>
            </a:r>
            <a:r>
              <a:rPr lang="da-DK" dirty="0">
                <a:solidFill>
                  <a:srgbClr val="292668"/>
                </a:solidFill>
              </a:rPr>
              <a:t> på YouTube videoer</a:t>
            </a:r>
          </a:p>
          <a:p>
            <a:endParaRPr lang="da-DK" dirty="0">
              <a:solidFill>
                <a:srgbClr val="292668"/>
              </a:solidFill>
            </a:endParaRPr>
          </a:p>
        </p:txBody>
      </p:sp>
      <p:sp>
        <p:nvSpPr>
          <p:cNvPr id="7" name="Tekstfelt 6">
            <a:extLst>
              <a:ext uri="{FF2B5EF4-FFF2-40B4-BE49-F238E27FC236}">
                <a16:creationId xmlns:a16="http://schemas.microsoft.com/office/drawing/2014/main" id="{33FBB9F1-F237-D3DF-32EA-5A9122ECCF8C}"/>
              </a:ext>
            </a:extLst>
          </p:cNvPr>
          <p:cNvSpPr txBox="1"/>
          <p:nvPr/>
        </p:nvSpPr>
        <p:spPr>
          <a:xfrm>
            <a:off x="759314" y="1106391"/>
            <a:ext cx="2569101" cy="4493538"/>
          </a:xfrm>
          <a:prstGeom prst="rect">
            <a:avLst/>
          </a:prstGeom>
          <a:noFill/>
        </p:spPr>
        <p:txBody>
          <a:bodyPr wrap="square">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Mange af de videoer der er links til modulerne, ligger på YouTube og er på engelsk.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På denne og næste side, får du to korte ”trin for trin” guider til, hvordan du får danske undertekster på din computer og din telefon/tablet.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a:t>
            </a:r>
          </a:p>
        </p:txBody>
      </p:sp>
      <p:sp>
        <p:nvSpPr>
          <p:cNvPr id="9" name="Tekstfelt 8">
            <a:extLst>
              <a:ext uri="{FF2B5EF4-FFF2-40B4-BE49-F238E27FC236}">
                <a16:creationId xmlns:a16="http://schemas.microsoft.com/office/drawing/2014/main" id="{AF34FC2E-51F4-B326-38AC-F6C624ED9403}"/>
              </a:ext>
            </a:extLst>
          </p:cNvPr>
          <p:cNvSpPr txBox="1"/>
          <p:nvPr/>
        </p:nvSpPr>
        <p:spPr>
          <a:xfrm>
            <a:off x="3721018" y="1878501"/>
            <a:ext cx="4381260" cy="1107996"/>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1. Klik på ⚙️ Indstillinger</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Find tandhjulet nederst i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YouTube-videoen.</a:t>
            </a:r>
          </a:p>
        </p:txBody>
      </p:sp>
      <p:pic>
        <p:nvPicPr>
          <p:cNvPr id="11" name="Billede 10">
            <a:extLst>
              <a:ext uri="{FF2B5EF4-FFF2-40B4-BE49-F238E27FC236}">
                <a16:creationId xmlns:a16="http://schemas.microsoft.com/office/drawing/2014/main" id="{C096BDD0-CE12-FCD5-DA9E-A67A8FDD29AC}"/>
              </a:ext>
            </a:extLst>
          </p:cNvPr>
          <p:cNvPicPr>
            <a:picLocks noChangeAspect="1"/>
          </p:cNvPicPr>
          <p:nvPr/>
        </p:nvPicPr>
        <p:blipFill>
          <a:blip r:embed="rId3"/>
          <a:srcRect l="959" t="1240" r="52634" b="5000"/>
          <a:stretch>
            <a:fillRect/>
          </a:stretch>
        </p:blipFill>
        <p:spPr>
          <a:xfrm>
            <a:off x="7712261" y="1371301"/>
            <a:ext cx="3471255" cy="2354709"/>
          </a:xfrm>
          <a:prstGeom prst="rect">
            <a:avLst/>
          </a:prstGeom>
        </p:spPr>
      </p:pic>
      <p:sp>
        <p:nvSpPr>
          <p:cNvPr id="13" name="Tekstfelt 12">
            <a:extLst>
              <a:ext uri="{FF2B5EF4-FFF2-40B4-BE49-F238E27FC236}">
                <a16:creationId xmlns:a16="http://schemas.microsoft.com/office/drawing/2014/main" id="{52B6270E-9630-8FBE-D559-5BE60C069F54}"/>
              </a:ext>
            </a:extLst>
          </p:cNvPr>
          <p:cNvSpPr txBox="1"/>
          <p:nvPr/>
        </p:nvSpPr>
        <p:spPr>
          <a:xfrm>
            <a:off x="3721018" y="4362837"/>
            <a:ext cx="5663602" cy="1785104"/>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vælg Automatisk oversættelse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Dansk.</a:t>
            </a:r>
          </a:p>
          <a:p>
            <a:endParaRPr lang="da-DK" sz="2200" dirty="0"/>
          </a:p>
        </p:txBody>
      </p:sp>
      <p:pic>
        <p:nvPicPr>
          <p:cNvPr id="15" name="Billede 14">
            <a:extLst>
              <a:ext uri="{FF2B5EF4-FFF2-40B4-BE49-F238E27FC236}">
                <a16:creationId xmlns:a16="http://schemas.microsoft.com/office/drawing/2014/main" id="{FE007B34-1313-B29B-F636-7BE3938F367C}"/>
              </a:ext>
            </a:extLst>
          </p:cNvPr>
          <p:cNvPicPr>
            <a:picLocks noChangeAspect="1"/>
          </p:cNvPicPr>
          <p:nvPr/>
        </p:nvPicPr>
        <p:blipFill>
          <a:blip r:embed="rId3"/>
          <a:srcRect l="53106" r="1657" b="3855"/>
          <a:stretch>
            <a:fillRect/>
          </a:stretch>
        </p:blipFill>
        <p:spPr>
          <a:xfrm>
            <a:off x="7712261" y="3915355"/>
            <a:ext cx="3471255" cy="2477036"/>
          </a:xfrm>
          <a:prstGeom prst="rect">
            <a:avLst/>
          </a:prstGeom>
        </p:spPr>
      </p:pic>
      <p:sp>
        <p:nvSpPr>
          <p:cNvPr id="16" name="Tekstfelt 15">
            <a:extLst>
              <a:ext uri="{FF2B5EF4-FFF2-40B4-BE49-F238E27FC236}">
                <a16:creationId xmlns:a16="http://schemas.microsoft.com/office/drawing/2014/main" id="{6DD57F37-B885-9519-0646-BB61F1B7F7C3}"/>
              </a:ext>
            </a:extLst>
          </p:cNvPr>
          <p:cNvSpPr txBox="1"/>
          <p:nvPr/>
        </p:nvSpPr>
        <p:spPr>
          <a:xfrm>
            <a:off x="3721018" y="1142969"/>
            <a:ext cx="4626864" cy="830997"/>
          </a:xfrm>
          <a:prstGeom prst="rect">
            <a:avLst/>
          </a:prstGeom>
          <a:noFill/>
        </p:spPr>
        <p:txBody>
          <a:bodyPr wrap="square" rtlCol="0">
            <a:spAutoFit/>
          </a:bodyPr>
          <a:lstStyle/>
          <a:p>
            <a:r>
              <a:rPr lang="da-DK" sz="2400" b="1" dirty="0">
                <a:latin typeface="Calibri" panose="020F0502020204030204" pitchFamily="34" charset="0"/>
                <a:ea typeface="Calibri" panose="020F0502020204030204" pitchFamily="34" charset="0"/>
                <a:cs typeface="Calibri" panose="020F0502020204030204" pitchFamily="34" charset="0"/>
              </a:rPr>
              <a:t>💻 </a:t>
            </a:r>
            <a:r>
              <a:rPr lang="da-DK" sz="2400" b="1" dirty="0">
                <a:solidFill>
                  <a:srgbClr val="292668"/>
                </a:solidFill>
                <a:latin typeface="Calibri" panose="020F0502020204030204" pitchFamily="34" charset="0"/>
                <a:ea typeface="Calibri" panose="020F0502020204030204" pitchFamily="34" charset="0"/>
                <a:cs typeface="Calibri" panose="020F0502020204030204" pitchFamily="34" charset="0"/>
              </a:rPr>
              <a:t>Guide til computer </a:t>
            </a:r>
          </a:p>
          <a:p>
            <a:endParaRPr lang="da-DK" sz="2400" dirty="0"/>
          </a:p>
        </p:txBody>
      </p:sp>
    </p:spTree>
    <p:extLst>
      <p:ext uri="{BB962C8B-B14F-4D97-AF65-F5344CB8AC3E}">
        <p14:creationId xmlns:p14="http://schemas.microsoft.com/office/powerpoint/2010/main" val="424008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84D065C6-A96B-5621-E254-036386C0149C}"/>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2697711-5B2F-346C-58E8-D47778F93E03}"/>
              </a:ext>
            </a:extLst>
          </p:cNvPr>
          <p:cNvSpPr>
            <a:spLocks noGrp="1"/>
          </p:cNvSpPr>
          <p:nvPr>
            <p:ph type="body" idx="1"/>
          </p:nvPr>
        </p:nvSpPr>
        <p:spPr>
          <a:xfrm>
            <a:off x="920708" y="552574"/>
            <a:ext cx="10013110" cy="697353"/>
          </a:xfrm>
        </p:spPr>
        <p:txBody>
          <a:bodyPr>
            <a:normAutofit fontScale="92500"/>
          </a:bodyPr>
          <a:lstStyle/>
          <a:p>
            <a:r>
              <a:rPr lang="da-DK" dirty="0"/>
              <a:t>Sådan får du danske undertekster på YouTube videoer</a:t>
            </a:r>
          </a:p>
          <a:p>
            <a:endParaRPr lang="da-DK" dirty="0"/>
          </a:p>
        </p:txBody>
      </p:sp>
      <p:sp>
        <p:nvSpPr>
          <p:cNvPr id="3" name="Tekstfelt 2">
            <a:extLst>
              <a:ext uri="{FF2B5EF4-FFF2-40B4-BE49-F238E27FC236}">
                <a16:creationId xmlns:a16="http://schemas.microsoft.com/office/drawing/2014/main" id="{C77EA981-984F-1A17-BA58-D647B3C26323}"/>
              </a:ext>
            </a:extLst>
          </p:cNvPr>
          <p:cNvSpPr txBox="1"/>
          <p:nvPr/>
        </p:nvSpPr>
        <p:spPr>
          <a:xfrm>
            <a:off x="895802" y="1874480"/>
            <a:ext cx="4782622" cy="4493538"/>
          </a:xfrm>
          <a:prstGeom prst="rect">
            <a:avLst/>
          </a:prstGeom>
          <a:noFill/>
        </p:spPr>
        <p:txBody>
          <a:bodyPr wrap="square" rtlCol="0">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1. Tryk på CC eller ⚙️</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Tryk på skærmen, så knapperne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kommer frem.</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     Automatisk oversættelse → Dansk</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Tip:</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der slet ikke kommer en mulighed for undertekster, har videoen muligvis ikke undertekster, som YouTube kan oversætte.</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kstfelt 5">
            <a:extLst>
              <a:ext uri="{FF2B5EF4-FFF2-40B4-BE49-F238E27FC236}">
                <a16:creationId xmlns:a16="http://schemas.microsoft.com/office/drawing/2014/main" id="{A0C941CB-FC4C-CE2A-FECD-BF368CE71A56}"/>
              </a:ext>
            </a:extLst>
          </p:cNvPr>
          <p:cNvSpPr txBox="1"/>
          <p:nvPr/>
        </p:nvSpPr>
        <p:spPr>
          <a:xfrm>
            <a:off x="798241" y="1412815"/>
            <a:ext cx="6108192" cy="461665"/>
          </a:xfrm>
          <a:prstGeom prst="rect">
            <a:avLst/>
          </a:prstGeom>
          <a:noFill/>
        </p:spPr>
        <p:txBody>
          <a:bodyPr wrap="square">
            <a:spAutoFit/>
          </a:bodyPr>
          <a:lstStyle/>
          <a:p>
            <a:r>
              <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rPr>
              <a:t>📱 Guide Telefon/tablet</a:t>
            </a:r>
          </a:p>
        </p:txBody>
      </p:sp>
      <p:sp>
        <p:nvSpPr>
          <p:cNvPr id="7" name="Tekstfelt 6">
            <a:extLst>
              <a:ext uri="{FF2B5EF4-FFF2-40B4-BE49-F238E27FC236}">
                <a16:creationId xmlns:a16="http://schemas.microsoft.com/office/drawing/2014/main" id="{2C7555FB-E903-2E1B-44C1-A880B40EB919}"/>
              </a:ext>
            </a:extLst>
          </p:cNvPr>
          <p:cNvSpPr txBox="1"/>
          <p:nvPr/>
        </p:nvSpPr>
        <p:spPr>
          <a:xfrm>
            <a:off x="6769396" y="6106580"/>
            <a:ext cx="3209544" cy="369332"/>
          </a:xfrm>
          <a:prstGeom prst="rect">
            <a:avLst/>
          </a:prstGeom>
          <a:noFill/>
        </p:spPr>
        <p:txBody>
          <a:bodyPr wrap="square" rtlCol="0">
            <a:spAutoFit/>
          </a:bodyPr>
          <a:lstStyle/>
          <a:p>
            <a:r>
              <a:rPr lang="da-DK" sz="1800" dirty="0">
                <a:latin typeface="Calibri" panose="020F0502020204030204" pitchFamily="34" charset="0"/>
                <a:ea typeface="Calibri" panose="020F0502020204030204" pitchFamily="34" charset="0"/>
                <a:cs typeface="Calibri" panose="020F0502020204030204" pitchFamily="34" charset="0"/>
              </a:rPr>
              <a:t>Du finder også begge guider her</a:t>
            </a:r>
          </a:p>
        </p:txBody>
      </p:sp>
      <p:pic>
        <p:nvPicPr>
          <p:cNvPr id="9" name="Billede 8">
            <a:extLst>
              <a:ext uri="{FF2B5EF4-FFF2-40B4-BE49-F238E27FC236}">
                <a16:creationId xmlns:a16="http://schemas.microsoft.com/office/drawing/2014/main" id="{BAB32DA4-E58A-C19E-3962-446C07A3DA20}"/>
              </a:ext>
            </a:extLst>
          </p:cNvPr>
          <p:cNvPicPr>
            <a:picLocks noChangeAspect="1"/>
          </p:cNvPicPr>
          <p:nvPr/>
        </p:nvPicPr>
        <p:blipFill>
          <a:blip r:embed="rId3"/>
          <a:stretch>
            <a:fillRect/>
          </a:stretch>
        </p:blipFill>
        <p:spPr>
          <a:xfrm>
            <a:off x="6697980" y="1205369"/>
            <a:ext cx="3808476" cy="2417829"/>
          </a:xfrm>
          <a:prstGeom prst="rect">
            <a:avLst/>
          </a:prstGeom>
        </p:spPr>
      </p:pic>
      <p:pic>
        <p:nvPicPr>
          <p:cNvPr id="11" name="Billede 10">
            <a:extLst>
              <a:ext uri="{FF2B5EF4-FFF2-40B4-BE49-F238E27FC236}">
                <a16:creationId xmlns:a16="http://schemas.microsoft.com/office/drawing/2014/main" id="{154A81D7-F3AC-0CB5-5E35-D9991BFF0E42}"/>
              </a:ext>
            </a:extLst>
          </p:cNvPr>
          <p:cNvPicPr>
            <a:picLocks noChangeAspect="1"/>
          </p:cNvPicPr>
          <p:nvPr/>
        </p:nvPicPr>
        <p:blipFill>
          <a:blip r:embed="rId4"/>
          <a:srcRect l="2574" t="6855"/>
          <a:stretch>
            <a:fillRect/>
          </a:stretch>
        </p:blipFill>
        <p:spPr>
          <a:xfrm>
            <a:off x="6769396" y="3674725"/>
            <a:ext cx="3901652" cy="2342503"/>
          </a:xfrm>
          <a:prstGeom prst="rect">
            <a:avLst/>
          </a:prstGeom>
        </p:spPr>
      </p:pic>
      <p:sp>
        <p:nvSpPr>
          <p:cNvPr id="13" name="Tekstfelt 12">
            <a:extLst>
              <a:ext uri="{FF2B5EF4-FFF2-40B4-BE49-F238E27FC236}">
                <a16:creationId xmlns:a16="http://schemas.microsoft.com/office/drawing/2014/main" id="{88C32110-BA5F-C2C4-F5D8-7DB5AAB2AD11}"/>
              </a:ext>
            </a:extLst>
          </p:cNvPr>
          <p:cNvSpPr txBox="1"/>
          <p:nvPr/>
        </p:nvSpPr>
        <p:spPr>
          <a:xfrm>
            <a:off x="9795069" y="1464355"/>
            <a:ext cx="562917" cy="430887"/>
          </a:xfrm>
          <a:prstGeom prst="rect">
            <a:avLst/>
          </a:prstGeom>
          <a:noFill/>
        </p:spPr>
        <p:txBody>
          <a:bodyPr wrap="square">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a:t>
            </a:r>
            <a:endParaRPr lang="da-DK" dirty="0"/>
          </a:p>
        </p:txBody>
      </p:sp>
      <p:cxnSp>
        <p:nvCxnSpPr>
          <p:cNvPr id="15" name="Lige pilforbindelse 14">
            <a:extLst>
              <a:ext uri="{FF2B5EF4-FFF2-40B4-BE49-F238E27FC236}">
                <a16:creationId xmlns:a16="http://schemas.microsoft.com/office/drawing/2014/main" id="{B7CC5193-5CCB-5DA8-F946-226A90792BD4}"/>
              </a:ext>
            </a:extLst>
          </p:cNvPr>
          <p:cNvCxnSpPr/>
          <p:nvPr/>
        </p:nvCxnSpPr>
        <p:spPr>
          <a:xfrm flipV="1">
            <a:off x="3586293" y="1874480"/>
            <a:ext cx="4980767" cy="2377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Billede 15">
            <a:extLst>
              <a:ext uri="{FF2B5EF4-FFF2-40B4-BE49-F238E27FC236}">
                <a16:creationId xmlns:a16="http://schemas.microsoft.com/office/drawing/2014/main" id="{E0718B14-A07A-4274-5DD8-14F77DF0A71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984563" y="5851359"/>
            <a:ext cx="746845" cy="565969"/>
          </a:xfrm>
          <a:prstGeom prst="rect">
            <a:avLst/>
          </a:prstGeom>
        </p:spPr>
      </p:pic>
      <p:pic>
        <p:nvPicPr>
          <p:cNvPr id="2" name="Billede 1" descr="Et billede, der indeholder tekst, smil, Ansigt, ballon&#10;&#10;AI-genereret indhold kan være ukorrekt.">
            <a:hlinkClick r:id="rId6"/>
            <a:extLst>
              <a:ext uri="{FF2B5EF4-FFF2-40B4-BE49-F238E27FC236}">
                <a16:creationId xmlns:a16="http://schemas.microsoft.com/office/drawing/2014/main" id="{1CDB4968-96CA-B102-8DCF-4D159A7FEA83}"/>
              </a:ext>
            </a:extLst>
          </p:cNvPr>
          <p:cNvPicPr>
            <a:picLocks noChangeAspect="1"/>
          </p:cNvPicPr>
          <p:nvPr/>
        </p:nvPicPr>
        <p:blipFill>
          <a:blip r:embed="rId7"/>
          <a:stretch>
            <a:fillRect/>
          </a:stretch>
        </p:blipFill>
        <p:spPr>
          <a:xfrm>
            <a:off x="10734675" y="5271707"/>
            <a:ext cx="800100" cy="1219200"/>
          </a:xfrm>
          <a:prstGeom prst="rect">
            <a:avLst/>
          </a:prstGeom>
        </p:spPr>
      </p:pic>
    </p:spTree>
    <p:extLst>
      <p:ext uri="{BB962C8B-B14F-4D97-AF65-F5344CB8AC3E}">
        <p14:creationId xmlns:p14="http://schemas.microsoft.com/office/powerpoint/2010/main" val="28226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g3b993c2dcf8_0_57"/>
          <p:cNvSpPr txBox="1">
            <a:spLocks noGrp="1"/>
          </p:cNvSpPr>
          <p:nvPr>
            <p:ph type="body" idx="1"/>
          </p:nvPr>
        </p:nvSpPr>
        <p:spPr>
          <a:xfrm>
            <a:off x="7764874" y="730800"/>
            <a:ext cx="2067000" cy="582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pic>
        <p:nvPicPr>
          <p:cNvPr id="420" name="Google Shape;420;g3b993c2dcf8_0_57" descr="Mobile phone and heart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1" cy="3396829"/>
          </a:xfrm>
          <a:prstGeom prst="rect">
            <a:avLst/>
          </a:prstGeom>
          <a:solidFill>
            <a:srgbClr val="D9D9D9"/>
          </a:solidFill>
          <a:ln>
            <a:noFill/>
          </a:ln>
        </p:spPr>
      </p:pic>
      <p:sp>
        <p:nvSpPr>
          <p:cNvPr id="421" name="Google Shape;421;g3b993c2dcf8_0_57"/>
          <p:cNvSpPr/>
          <p:nvPr/>
        </p:nvSpPr>
        <p:spPr>
          <a:xfrm>
            <a:off x="5722300" y="3429000"/>
            <a:ext cx="5184371" cy="17542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22" name="Google Shape;422;g3b993c2dcf8_0_57"/>
          <p:cNvSpPr txBox="1"/>
          <p:nvPr/>
        </p:nvSpPr>
        <p:spPr>
          <a:xfrm>
            <a:off x="5721300" y="3443428"/>
            <a:ext cx="5452885"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HVORDAN AI PÅVIRKER FEEDS OG ANBEFALINGER PÅ SOCIALE MEDIER</a:t>
            </a:r>
            <a:endParaRPr sz="3600" b="1"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g3ce1553e39b_0_23"/>
          <p:cNvSpPr txBox="1">
            <a:spLocks noGrp="1"/>
          </p:cNvSpPr>
          <p:nvPr>
            <p:ph type="body" idx="1"/>
          </p:nvPr>
        </p:nvSpPr>
        <p:spPr>
          <a:xfrm>
            <a:off x="568664" y="854799"/>
            <a:ext cx="103020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lt1"/>
              </a:buClr>
              <a:buSzPts val="3600"/>
              <a:buNone/>
            </a:pPr>
            <a:r>
              <a:rPr lang="en-US" b="1"/>
              <a:t>Velkommen til modul 3</a:t>
            </a:r>
            <a:endParaRPr b="1"/>
          </a:p>
          <a:p>
            <a:pPr marL="0" lvl="0" indent="0" algn="l" rtl="0">
              <a:lnSpc>
                <a:spcPct val="103333"/>
              </a:lnSpc>
              <a:spcBef>
                <a:spcPts val="0"/>
              </a:spcBef>
              <a:spcAft>
                <a:spcPts val="0"/>
              </a:spcAft>
              <a:buClr>
                <a:schemeClr val="lt1"/>
              </a:buClr>
              <a:buSzPts val="3600"/>
              <a:buNone/>
            </a:pPr>
            <a:endParaRPr b="1"/>
          </a:p>
        </p:txBody>
      </p:sp>
      <p:sp>
        <p:nvSpPr>
          <p:cNvPr id="428" name="Google Shape;428;g3ce1553e39b_0_23"/>
          <p:cNvSpPr txBox="1">
            <a:spLocks noGrp="1"/>
          </p:cNvSpPr>
          <p:nvPr>
            <p:ph type="body" idx="2"/>
          </p:nvPr>
        </p:nvSpPr>
        <p:spPr>
          <a:xfrm>
            <a:off x="333775" y="2502000"/>
            <a:ext cx="10288800" cy="31779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sz="2300" b="1"/>
              <a:t>AI </a:t>
            </a:r>
            <a:r>
              <a:rPr lang="en-US" sz="2300"/>
              <a:t>er den </a:t>
            </a:r>
            <a:r>
              <a:rPr lang="en-US" sz="2300" b="1" i="1"/>
              <a:t>usynlige assistent </a:t>
            </a:r>
            <a:r>
              <a:rPr lang="en-US" sz="2300"/>
              <a:t>bag vores apps. Den hjælper os med at holde kontakten, men ændrer også den måde, vi kommunikerer på.</a:t>
            </a:r>
            <a:endParaRPr sz="2300"/>
          </a:p>
          <a:p>
            <a:pPr marL="0" lvl="0" indent="0" algn="l" rtl="0">
              <a:lnSpc>
                <a:spcPct val="103333"/>
              </a:lnSpc>
              <a:spcBef>
                <a:spcPts val="0"/>
              </a:spcBef>
              <a:spcAft>
                <a:spcPts val="0"/>
              </a:spcAft>
              <a:buClr>
                <a:srgbClr val="242B62"/>
              </a:buClr>
              <a:buSzPts val="2400"/>
              <a:buNone/>
            </a:pPr>
            <a:endParaRPr sz="2300"/>
          </a:p>
          <a:p>
            <a:pPr marL="0" lvl="0" indent="0" algn="l" rtl="0">
              <a:lnSpc>
                <a:spcPct val="103333"/>
              </a:lnSpc>
              <a:spcBef>
                <a:spcPts val="0"/>
              </a:spcBef>
              <a:spcAft>
                <a:spcPts val="0"/>
              </a:spcAft>
              <a:buClr>
                <a:srgbClr val="242B62"/>
              </a:buClr>
              <a:buSzPts val="2400"/>
              <a:buNone/>
            </a:pPr>
            <a:r>
              <a:rPr lang="en-US" sz="2300" b="1">
                <a:solidFill>
                  <a:srgbClr val="242B62"/>
                </a:solidFill>
              </a:rPr>
              <a:t>Målet </a:t>
            </a:r>
            <a:r>
              <a:rPr lang="en-US" sz="2300"/>
              <a:t>→ Gå fra blot </a:t>
            </a:r>
            <a:r>
              <a:rPr lang="en-US" sz="2300" b="1" i="1"/>
              <a:t>at bruge en app </a:t>
            </a:r>
            <a:r>
              <a:rPr lang="en-US" sz="2300"/>
              <a:t>til at tage ejerskab over dit digitale liv.</a:t>
            </a:r>
            <a:endParaRPr sz="2300"/>
          </a:p>
          <a:p>
            <a:pPr marL="0" lvl="0" indent="0" algn="l" rtl="0">
              <a:lnSpc>
                <a:spcPct val="103333"/>
              </a:lnSpc>
              <a:spcBef>
                <a:spcPts val="600"/>
              </a:spcBef>
              <a:spcAft>
                <a:spcPts val="0"/>
              </a:spcAft>
              <a:buClr>
                <a:srgbClr val="242B62"/>
              </a:buClr>
              <a:buSzPts val="2400"/>
              <a:buNone/>
            </a:pPr>
            <a:r>
              <a:rPr lang="en-US" sz="2300" b="1">
                <a:solidFill>
                  <a:srgbClr val="242B62"/>
                </a:solidFill>
              </a:rPr>
              <a:t>Fokus </a:t>
            </a:r>
            <a:r>
              <a:rPr lang="en-US" sz="2300"/>
              <a:t>→ Meningsfuld social deltagelse.</a:t>
            </a:r>
            <a:endParaRPr sz="2300"/>
          </a:p>
          <a:p>
            <a:pPr marL="0" lvl="0" indent="0" algn="l" rtl="0">
              <a:lnSpc>
                <a:spcPct val="103333"/>
              </a:lnSpc>
              <a:spcBef>
                <a:spcPts val="0"/>
              </a:spcBef>
              <a:spcAft>
                <a:spcPts val="0"/>
              </a:spcAft>
              <a:buClr>
                <a:srgbClr val="242B62"/>
              </a:buClr>
              <a:buSzPts val="2400"/>
              <a:buNone/>
            </a:pPr>
            <a:endParaRPr sz="2300"/>
          </a:p>
          <a:p>
            <a:pPr marL="0" lvl="0" indent="0" algn="l" rtl="0">
              <a:lnSpc>
                <a:spcPct val="100000"/>
              </a:lnSpc>
              <a:spcBef>
                <a:spcPts val="0"/>
              </a:spcBef>
              <a:spcAft>
                <a:spcPts val="0"/>
              </a:spcAft>
              <a:buSzPts val="2400"/>
              <a:buNone/>
            </a:pPr>
            <a:r>
              <a:rPr lang="en-US" sz="2300"/>
              <a:t>Vi vil </a:t>
            </a:r>
            <a:r>
              <a:rPr lang="en-US" sz="2300" b="1"/>
              <a:t>omdanne </a:t>
            </a:r>
            <a:r>
              <a:rPr lang="en-US" sz="2300" i="1"/>
              <a:t>digital brug </a:t>
            </a:r>
            <a:r>
              <a:rPr lang="en-US" sz="2300"/>
              <a:t>til </a:t>
            </a:r>
            <a:r>
              <a:rPr lang="en-US" sz="2300" b="1"/>
              <a:t>informeret deltagelse </a:t>
            </a:r>
            <a:r>
              <a:rPr lang="en-US" sz="2300"/>
              <a:t>gennem disse </a:t>
            </a:r>
            <a:r>
              <a:rPr lang="en-US" sz="2300" b="1"/>
              <a:t>grundpiller</a:t>
            </a:r>
            <a:r>
              <a:rPr lang="en-US" sz="2300"/>
              <a:t>:</a:t>
            </a:r>
            <a:endParaRPr sz="2300"/>
          </a:p>
          <a:p>
            <a:pPr marL="0" lvl="0" indent="0" algn="l" rtl="0">
              <a:lnSpc>
                <a:spcPct val="103333"/>
              </a:lnSpc>
              <a:spcBef>
                <a:spcPts val="0"/>
              </a:spcBef>
              <a:spcAft>
                <a:spcPts val="0"/>
              </a:spcAft>
              <a:buClr>
                <a:srgbClr val="242B62"/>
              </a:buClr>
              <a:buSzPts val="2400"/>
              <a:buNone/>
            </a:pPr>
            <a:endParaRPr sz="2300"/>
          </a:p>
        </p:txBody>
      </p:sp>
      <p:pic>
        <p:nvPicPr>
          <p:cNvPr id="429" name="Google Shape;429;g3ce1553e39b_0_23"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sp>
        <p:nvSpPr>
          <p:cNvPr id="430" name="Google Shape;430;g3ce1553e39b_0_23"/>
          <p:cNvSpPr/>
          <p:nvPr/>
        </p:nvSpPr>
        <p:spPr>
          <a:xfrm>
            <a:off x="5185975" y="402320"/>
            <a:ext cx="5436600" cy="525000"/>
          </a:xfrm>
          <a:prstGeom prst="roundRect">
            <a:avLst>
              <a:gd name="adj" fmla="val 16667"/>
            </a:avLst>
          </a:prstGeom>
          <a:solidFill>
            <a:srgbClr val="6096D1"/>
          </a:solidFill>
          <a:ln w="9525" cap="flat" cmpd="sng">
            <a:solidFill>
              <a:srgbClr val="6096D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chemeClr val="lt1"/>
                </a:solidFill>
                <a:latin typeface="Calibri"/>
                <a:ea typeface="Calibri"/>
                <a:cs typeface="Calibri"/>
                <a:sym typeface="Calibri"/>
              </a:rPr>
              <a:t>”Du styrer AI’en, ikke omvendt.”</a:t>
            </a:r>
            <a:endParaRPr sz="2100" b="0" i="0" u="none" strike="noStrike" cap="none">
              <a:solidFill>
                <a:srgbClr val="000000"/>
              </a:solidFill>
              <a:latin typeface="Arial"/>
              <a:ea typeface="Arial"/>
              <a:cs typeface="Arial"/>
              <a:sym typeface="Arial"/>
            </a:endParaRPr>
          </a:p>
        </p:txBody>
      </p:sp>
      <p:sp>
        <p:nvSpPr>
          <p:cNvPr id="431" name="Google Shape;431;g3ce1553e39b_0_23"/>
          <p:cNvSpPr/>
          <p:nvPr/>
        </p:nvSpPr>
        <p:spPr>
          <a:xfrm>
            <a:off x="5995181" y="5482101"/>
            <a:ext cx="1934588" cy="734996"/>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CA7BB3"/>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2" name="Google Shape;432;g3ce1553e39b_0_23"/>
          <p:cNvSpPr/>
          <p:nvPr/>
        </p:nvSpPr>
        <p:spPr>
          <a:xfrm>
            <a:off x="8526387" y="5490523"/>
            <a:ext cx="1934588" cy="733556"/>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3" name="Google Shape;433;g3ce1553e39b_0_23"/>
          <p:cNvSpPr/>
          <p:nvPr/>
        </p:nvSpPr>
        <p:spPr>
          <a:xfrm>
            <a:off x="5995175" y="5570200"/>
            <a:ext cx="1934700" cy="5124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a:solidFill>
                  <a:schemeClr val="lt1"/>
                </a:solidFill>
                <a:latin typeface="Calibri"/>
                <a:ea typeface="Calibri"/>
                <a:cs typeface="Calibri"/>
                <a:sym typeface="Calibri"/>
              </a:rPr>
              <a:t>Kommunikér med selvtillid</a:t>
            </a:r>
            <a:endParaRPr sz="1900" b="0" i="0" u="none" strike="noStrike" cap="none">
              <a:solidFill>
                <a:schemeClr val="lt1"/>
              </a:solidFill>
              <a:latin typeface="Calibri"/>
              <a:ea typeface="Calibri"/>
              <a:cs typeface="Calibri"/>
              <a:sym typeface="Calibri"/>
            </a:endParaRPr>
          </a:p>
        </p:txBody>
      </p:sp>
      <p:sp>
        <p:nvSpPr>
          <p:cNvPr id="434" name="Google Shape;434;g3ce1553e39b_0_23"/>
          <p:cNvSpPr/>
          <p:nvPr/>
        </p:nvSpPr>
        <p:spPr>
          <a:xfrm>
            <a:off x="8524660" y="5587685"/>
            <a:ext cx="1901757" cy="470157"/>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a:solidFill>
                  <a:schemeClr val="lt1"/>
                </a:solidFill>
                <a:latin typeface="Calibri"/>
                <a:ea typeface="Calibri"/>
                <a:cs typeface="Calibri"/>
                <a:sym typeface="Calibri"/>
              </a:rPr>
              <a:t>Administrer dit digitale rum</a:t>
            </a:r>
            <a:endParaRPr sz="1900" b="0" i="0" u="none" strike="noStrike" cap="none">
              <a:solidFill>
                <a:schemeClr val="lt1"/>
              </a:solidFill>
              <a:latin typeface="Calibri"/>
              <a:ea typeface="Calibri"/>
              <a:cs typeface="Calibri"/>
              <a:sym typeface="Calibri"/>
            </a:endParaRPr>
          </a:p>
        </p:txBody>
      </p:sp>
      <p:sp>
        <p:nvSpPr>
          <p:cNvPr id="435" name="Google Shape;435;g3ce1553e39b_0_23"/>
          <p:cNvSpPr/>
          <p:nvPr/>
        </p:nvSpPr>
        <p:spPr>
          <a:xfrm>
            <a:off x="1178659" y="5482821"/>
            <a:ext cx="1934588" cy="7335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6" name="Google Shape;436;g3ce1553e39b_0_23"/>
          <p:cNvSpPr/>
          <p:nvPr/>
        </p:nvSpPr>
        <p:spPr>
          <a:xfrm>
            <a:off x="1351103" y="5570209"/>
            <a:ext cx="1589700" cy="5124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a:solidFill>
                  <a:schemeClr val="lt1"/>
                </a:solidFill>
                <a:latin typeface="Calibri"/>
                <a:ea typeface="Calibri"/>
                <a:cs typeface="Calibri"/>
                <a:sym typeface="Calibri"/>
              </a:rPr>
              <a:t>Forstå dit feed</a:t>
            </a:r>
            <a:endParaRPr sz="1900" b="0" i="0" u="none" strike="noStrike" cap="none">
              <a:solidFill>
                <a:schemeClr val="lt1"/>
              </a:solidFill>
              <a:latin typeface="Calibri"/>
              <a:ea typeface="Calibri"/>
              <a:cs typeface="Calibri"/>
              <a:sym typeface="Calibri"/>
            </a:endParaRPr>
          </a:p>
        </p:txBody>
      </p:sp>
      <p:sp>
        <p:nvSpPr>
          <p:cNvPr id="437" name="Google Shape;437;g3ce1553e39b_0_23"/>
          <p:cNvSpPr/>
          <p:nvPr/>
        </p:nvSpPr>
        <p:spPr>
          <a:xfrm>
            <a:off x="3563193" y="5490523"/>
            <a:ext cx="1934588" cy="733556"/>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8" name="Google Shape;438;g3ce1553e39b_0_23"/>
          <p:cNvSpPr/>
          <p:nvPr/>
        </p:nvSpPr>
        <p:spPr>
          <a:xfrm>
            <a:off x="3735068" y="5547011"/>
            <a:ext cx="1589700" cy="5775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20" b="1" i="0" u="none" strike="noStrike" cap="none">
                <a:solidFill>
                  <a:schemeClr val="lt1"/>
                </a:solidFill>
                <a:latin typeface="Calibri"/>
                <a:ea typeface="Calibri"/>
                <a:cs typeface="Calibri"/>
                <a:sym typeface="Calibri"/>
              </a:rPr>
              <a:t>Udvikl et </a:t>
            </a:r>
            <a:r>
              <a:rPr lang="en-US" sz="1920" b="1" i="1" u="none" strike="noStrike" cap="none">
                <a:solidFill>
                  <a:schemeClr val="lt1"/>
                </a:solidFill>
                <a:latin typeface="Calibri"/>
                <a:ea typeface="Calibri"/>
                <a:cs typeface="Calibri"/>
                <a:sym typeface="Calibri"/>
              </a:rPr>
              <a:t>digitalt blik</a:t>
            </a:r>
            <a:endParaRPr sz="1920" b="1" i="1" u="none" strike="noStrike" cap="non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g3c8abc38406_0_118"/>
          <p:cNvSpPr txBox="1">
            <a:spLocks noGrp="1"/>
          </p:cNvSpPr>
          <p:nvPr>
            <p:ph type="body" idx="1"/>
          </p:nvPr>
        </p:nvSpPr>
        <p:spPr>
          <a:xfrm>
            <a:off x="820859" y="628686"/>
            <a:ext cx="59970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t>Hvad er AI?</a:t>
            </a:r>
            <a:endParaRPr/>
          </a:p>
        </p:txBody>
      </p:sp>
      <p:sp>
        <p:nvSpPr>
          <p:cNvPr id="444" name="Google Shape;444;g3c8abc38406_0_118"/>
          <p:cNvSpPr txBox="1">
            <a:spLocks noGrp="1"/>
          </p:cNvSpPr>
          <p:nvPr>
            <p:ph type="body" idx="2"/>
          </p:nvPr>
        </p:nvSpPr>
        <p:spPr>
          <a:xfrm>
            <a:off x="815750" y="1913124"/>
            <a:ext cx="5989500" cy="31941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a:solidFill>
                  <a:srgbClr val="242B62"/>
                </a:solidFill>
                <a:uFill>
                  <a:noFill/>
                </a:uFill>
                <a:hlinkClick r:id="rId3">
                  <a:extLst>
                    <a:ext uri="{A12FA001-AC4F-418D-AE19-62706E023703}">
                      <ahyp:hlinkClr xmlns:ahyp="http://schemas.microsoft.com/office/drawing/2018/hyperlinkcolor" val="tx"/>
                    </a:ext>
                  </a:extLst>
                </a:hlinkClick>
              </a:rPr>
              <a:t>Kunstig intelligens (AI) </a:t>
            </a:r>
            <a:r>
              <a:rPr lang="en-US"/>
              <a:t>er </a:t>
            </a:r>
            <a:r>
              <a:rPr lang="en-US" b="1"/>
              <a:t>en teknologi, </a:t>
            </a:r>
            <a:r>
              <a:rPr lang="en-US"/>
              <a:t>der gør det muligt for computere og maskiner </a:t>
            </a:r>
            <a:r>
              <a:rPr lang="en-US" b="1"/>
              <a:t>at simulere:</a:t>
            </a:r>
            <a:endParaRPr b="1"/>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a:t>Menneskets læring</a:t>
            </a:r>
            <a:r>
              <a:rPr lang="en-US"/>
              <a:t> </a:t>
            </a:r>
            <a:endParaRPr/>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a:t>Forståelse</a:t>
            </a:r>
            <a:r>
              <a:rPr lang="en-US"/>
              <a:t> </a:t>
            </a:r>
            <a:endParaRPr/>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a:t>Problemløsning</a:t>
            </a:r>
            <a:r>
              <a:rPr lang="en-US"/>
              <a:t> </a:t>
            </a:r>
            <a:endParaRPr/>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a:t>Beslutningstagning</a:t>
            </a:r>
            <a:r>
              <a:rPr lang="en-US"/>
              <a:t> </a:t>
            </a:r>
            <a:endParaRPr/>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a:t>Kreativitet</a:t>
            </a:r>
            <a:r>
              <a:rPr lang="en-US"/>
              <a:t> </a:t>
            </a:r>
            <a:endParaRPr/>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a:t>Selvstændighed</a:t>
            </a:r>
            <a:endParaRPr b="1"/>
          </a:p>
          <a:p>
            <a:pPr marL="457200" lvl="0" indent="0" algn="l" rtl="0">
              <a:lnSpc>
                <a:spcPct val="115000"/>
              </a:lnSpc>
              <a:spcBef>
                <a:spcPts val="0"/>
              </a:spcBef>
              <a:spcAft>
                <a:spcPts val="0"/>
              </a:spcAft>
              <a:buSzPts val="2400"/>
              <a:buNone/>
            </a:pPr>
            <a:endParaRPr b="1"/>
          </a:p>
          <a:p>
            <a:pPr marL="0" lvl="0" indent="0" algn="l" rtl="0">
              <a:lnSpc>
                <a:spcPct val="115000"/>
              </a:lnSpc>
              <a:spcBef>
                <a:spcPts val="0"/>
              </a:spcBef>
              <a:spcAft>
                <a:spcPts val="0"/>
              </a:spcAft>
              <a:buSzPts val="2400"/>
              <a:buNone/>
            </a:pPr>
            <a:r>
              <a:rPr lang="en-US" sz="1700" b="1"/>
              <a:t>Yderligere </a:t>
            </a:r>
            <a:r>
              <a:rPr lang="en-US" sz="1700" b="1" u="sng">
                <a:solidFill>
                  <a:srgbClr val="242B62"/>
                </a:solidFill>
                <a:hlinkClick r:id="rId3">
                  <a:extLst>
                    <a:ext uri="{A12FA001-AC4F-418D-AE19-62706E023703}">
                      <ahyp:hlinkClr xmlns:ahyp="http://schemas.microsoft.com/office/drawing/2018/hyperlinkcolor" val="tx"/>
                    </a:ext>
                  </a:extLst>
                </a:hlinkClick>
              </a:rPr>
              <a:t>oplysninger</a:t>
            </a:r>
            <a:endParaRPr sz="1700" b="1">
              <a:solidFill>
                <a:srgbClr val="242B62"/>
              </a:solidFill>
            </a:endParaRPr>
          </a:p>
        </p:txBody>
      </p:sp>
      <p:grpSp>
        <p:nvGrpSpPr>
          <p:cNvPr id="2" name="Graphic 4">
            <a:extLst>
              <a:ext uri="{FF2B5EF4-FFF2-40B4-BE49-F238E27FC236}">
                <a16:creationId xmlns:a16="http://schemas.microsoft.com/office/drawing/2014/main" id="{36DE1623-2889-AB97-9B64-9ABF1156A1B0}"/>
              </a:ext>
            </a:extLst>
          </p:cNvPr>
          <p:cNvGrpSpPr/>
          <p:nvPr/>
        </p:nvGrpSpPr>
        <p:grpSpPr>
          <a:xfrm rot="18986839">
            <a:off x="3388515" y="5269609"/>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38416877-1ADD-E579-E982-5EAFFFE9FD60}"/>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24F72B77-AE47-9439-2A64-2C9407E912C0}"/>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7FDDCD33-AFA7-81CD-4C63-5AFCACA3BC0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5748F9AA-8BA9-9153-0A7C-9CBAA219A70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0B7AAACB-2E24-B2A4-72B1-3639051ACB1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D2FFEAF4-965C-2FBF-76F6-0FBDE18C7B6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47CF7DC3-6432-38F0-3EBF-4552B06AFC9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8F990775-FACD-A399-EE53-C5368CCEC430}"/>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6DFBAF83-1EC8-0E81-707F-18BE77E1FC94}"/>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A6DD495C-5E2F-3D94-ECB2-F55D6E65DFAC}"/>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9DD4C713-1F5C-9CD9-D516-0118ECD893B4}"/>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450" name="Google Shape;450;g3cf0640c514_2_0" title="freepik__talk__55580.jpe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8"/>
          </a:xfrm>
          <a:prstGeom prst="rect">
            <a:avLst/>
          </a:prstGeom>
          <a:solidFill>
            <a:srgbClr val="BFBFBF"/>
          </a:solidFill>
          <a:ln>
            <a:noFill/>
          </a:ln>
        </p:spPr>
      </p:pic>
      <p:sp>
        <p:nvSpPr>
          <p:cNvPr id="451" name="Google Shape;451;g3cf0640c514_2_0"/>
          <p:cNvSpPr txBox="1">
            <a:spLocks noGrp="1"/>
          </p:cNvSpPr>
          <p:nvPr>
            <p:ph type="body" idx="1"/>
          </p:nvPr>
        </p:nvSpPr>
        <p:spPr>
          <a:xfrm>
            <a:off x="4927638" y="708896"/>
            <a:ext cx="5997000" cy="69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Hvad laver AI bag skærmen?</a:t>
            </a:r>
            <a:endParaRPr/>
          </a:p>
        </p:txBody>
      </p:sp>
      <p:sp>
        <p:nvSpPr>
          <p:cNvPr id="452" name="Google Shape;452;g3cf0640c514_2_0"/>
          <p:cNvSpPr txBox="1">
            <a:spLocks noGrp="1"/>
          </p:cNvSpPr>
          <p:nvPr>
            <p:ph type="body" idx="3"/>
          </p:nvPr>
        </p:nvSpPr>
        <p:spPr>
          <a:xfrm>
            <a:off x="4931400" y="1764825"/>
            <a:ext cx="5989500" cy="25662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a:t>AI er et computersystem, der lærer af dine handlinger.</a:t>
            </a:r>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a:t>Den ser på, hvad du kan lide, kommenterer, ser eller ignorerer.</a:t>
            </a:r>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a:t>Over tid danner AI sig et billede af dine interesser.</a:t>
            </a:r>
            <a:endParaRPr/>
          </a:p>
        </p:txBody>
      </p:sp>
      <p:pic>
        <p:nvPicPr>
          <p:cNvPr id="453" name="Google Shape;453;g3cf0640c514_2_0"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454" name="Google Shape;454;g3cf0640c514_2_0"/>
          <p:cNvSpPr/>
          <p:nvPr/>
        </p:nvSpPr>
        <p:spPr>
          <a:xfrm>
            <a:off x="5224850" y="4860734"/>
            <a:ext cx="6340803" cy="1608525"/>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292668"/>
              </a:solidFill>
              <a:latin typeface="Calibri"/>
              <a:ea typeface="Calibri"/>
              <a:cs typeface="Calibri"/>
              <a:sym typeface="Calibri"/>
            </a:endParaRPr>
          </a:p>
        </p:txBody>
      </p:sp>
      <p:sp>
        <p:nvSpPr>
          <p:cNvPr id="455" name="Google Shape;455;g3cf0640c514_2_0"/>
          <p:cNvSpPr/>
          <p:nvPr/>
        </p:nvSpPr>
        <p:spPr>
          <a:xfrm>
            <a:off x="5335650" y="4452934"/>
            <a:ext cx="2508130" cy="697499"/>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2100" b="1" i="0" u="none" strike="noStrike" cap="none">
              <a:solidFill>
                <a:schemeClr val="lt1"/>
              </a:solidFill>
              <a:latin typeface="Calibri"/>
              <a:ea typeface="Calibri"/>
              <a:cs typeface="Calibri"/>
              <a:sym typeface="Calibri"/>
            </a:endParaRPr>
          </a:p>
        </p:txBody>
      </p:sp>
      <p:sp>
        <p:nvSpPr>
          <p:cNvPr id="456" name="Google Shape;456;g3cf0640c514_2_0"/>
          <p:cNvSpPr/>
          <p:nvPr/>
        </p:nvSpPr>
        <p:spPr>
          <a:xfrm>
            <a:off x="5556052" y="5185719"/>
            <a:ext cx="5808633"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292668"/>
                </a:solidFill>
                <a:latin typeface="Calibri"/>
                <a:ea typeface="Calibri"/>
                <a:cs typeface="Calibri"/>
                <a:sym typeface="Calibri"/>
              </a:rPr>
              <a:t>Som nævnt i modul 1… sammenligner AI din </a:t>
            </a:r>
            <a:r>
              <a:rPr lang="en-US" sz="1800" b="0" i="0" u="none" strike="noStrike" cap="none" err="1">
                <a:solidFill>
                  <a:srgbClr val="292668"/>
                </a:solidFill>
                <a:latin typeface="Calibri"/>
                <a:ea typeface="Calibri"/>
                <a:cs typeface="Calibri"/>
                <a:sym typeface="Calibri"/>
              </a:rPr>
              <a:t>adfærd </a:t>
            </a:r>
            <a:r>
              <a:rPr lang="en-US" sz="1800" b="0" i="0" u="none" strike="noStrike" cap="none">
                <a:solidFill>
                  <a:srgbClr val="292668"/>
                </a:solidFill>
                <a:latin typeface="Calibri"/>
                <a:ea typeface="Calibri"/>
                <a:cs typeface="Calibri"/>
                <a:sym typeface="Calibri"/>
              </a:rPr>
              <a:t>med andre brugeres, og den forudsiger, hvad der kan interessere dig næste gang!    To personer kan se meget forskelligt indhold på den samme platform.</a:t>
            </a:r>
            <a:endParaRPr sz="1600" b="0" i="0" u="none" strike="noStrike" cap="none">
              <a:solidFill>
                <a:srgbClr val="292668"/>
              </a:solidFill>
              <a:latin typeface="Calibri"/>
              <a:ea typeface="Calibri"/>
              <a:cs typeface="Calibri"/>
              <a:sym typeface="Calibri"/>
            </a:endParaRPr>
          </a:p>
        </p:txBody>
      </p:sp>
      <p:sp>
        <p:nvSpPr>
          <p:cNvPr id="457" name="Google Shape;457;g3cf0640c514_2_0"/>
          <p:cNvSpPr txBox="1"/>
          <p:nvPr/>
        </p:nvSpPr>
        <p:spPr>
          <a:xfrm>
            <a:off x="5556050" y="4363222"/>
            <a:ext cx="2442300" cy="64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2100" b="1" i="0" u="none" strike="noStrike" cap="none">
                <a:solidFill>
                  <a:schemeClr val="lt1"/>
                </a:solidFill>
                <a:latin typeface="Calibri"/>
                <a:ea typeface="Calibri"/>
                <a:cs typeface="Calibri"/>
                <a:sym typeface="Calibri"/>
              </a:rPr>
              <a:t>Sådan vælger AI, hvad du ser</a:t>
            </a:r>
            <a:endParaRPr sz="21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g3ce1553e39b_0_0"/>
          <p:cNvSpPr txBox="1">
            <a:spLocks noGrp="1"/>
          </p:cNvSpPr>
          <p:nvPr>
            <p:ph type="body" idx="1"/>
          </p:nvPr>
        </p:nvSpPr>
        <p:spPr>
          <a:xfrm>
            <a:off x="1751600" y="483350"/>
            <a:ext cx="86889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Fordele og risici ved kunstig intelligens:</a:t>
            </a:r>
            <a:endParaRPr/>
          </a:p>
        </p:txBody>
      </p:sp>
      <p:graphicFrame>
        <p:nvGraphicFramePr>
          <p:cNvPr id="463" name="Google Shape;463;g3ce1553e39b_0_0"/>
          <p:cNvGraphicFramePr/>
          <p:nvPr>
            <p:extLst>
              <p:ext uri="{D42A27DB-BD31-4B8C-83A1-F6EECF244321}">
                <p14:modId xmlns:p14="http://schemas.microsoft.com/office/powerpoint/2010/main" val="1294219718"/>
              </p:ext>
            </p:extLst>
          </p:nvPr>
        </p:nvGraphicFramePr>
        <p:xfrm>
          <a:off x="1751650" y="1451613"/>
          <a:ext cx="8688800" cy="3869063"/>
        </p:xfrm>
        <a:graphic>
          <a:graphicData uri="http://schemas.openxmlformats.org/drawingml/2006/table">
            <a:tbl>
              <a:tblPr>
                <a:noFill/>
                <a:tableStyleId>{DF7776BB-8149-4868-97FF-04BBAE9743FF}</a:tableStyleId>
              </a:tblPr>
              <a:tblGrid>
                <a:gridCol w="4344400">
                  <a:extLst>
                    <a:ext uri="{9D8B030D-6E8A-4147-A177-3AD203B41FA5}">
                      <a16:colId xmlns:a16="http://schemas.microsoft.com/office/drawing/2014/main" val="20000"/>
                    </a:ext>
                  </a:extLst>
                </a:gridCol>
                <a:gridCol w="434440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3600"/>
                        <a:buFont typeface="Arial"/>
                        <a:buNone/>
                      </a:pPr>
                      <a:r>
                        <a:rPr lang="en-US" sz="3600" b="1" u="none" strike="noStrike" cap="none">
                          <a:solidFill>
                            <a:srgbClr val="6296D0"/>
                          </a:solidFill>
                          <a:latin typeface="Calibri"/>
                          <a:ea typeface="Calibri"/>
                          <a:cs typeface="Calibri"/>
                          <a:sym typeface="Calibri"/>
                        </a:rPr>
                        <a:t>Fordele</a:t>
                      </a:r>
                      <a:endParaRPr sz="3600" b="1" u="none" strike="noStrike" cap="none">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3600"/>
                        <a:buFont typeface="Arial"/>
                        <a:buNone/>
                      </a:pPr>
                      <a:r>
                        <a:rPr lang="en-US" sz="3600" b="1" u="none" strike="noStrike" cap="none">
                          <a:solidFill>
                            <a:srgbClr val="6296D0"/>
                          </a:solidFill>
                          <a:latin typeface="Calibri"/>
                          <a:ea typeface="Calibri"/>
                          <a:cs typeface="Calibri"/>
                          <a:sym typeface="Calibri"/>
                        </a:rPr>
                        <a:t>Risici</a:t>
                      </a:r>
                      <a:endParaRPr sz="3600" b="1" u="none" strike="noStrike" cap="none">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a:solidFill>
                            <a:srgbClr val="CA7BB3"/>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Relevans</a:t>
                      </a:r>
                      <a:r>
                        <a:rPr lang="en-US" sz="2400" b="1" u="none" strike="noStrike" cap="none">
                          <a:solidFill>
                            <a:srgbClr val="CA7BB3"/>
                          </a:solidFill>
                          <a:latin typeface="Calibri"/>
                          <a:ea typeface="Calibri"/>
                          <a:cs typeface="Calibri"/>
                          <a:sym typeface="Calibri"/>
                        </a:rPr>
                        <a:t>: </a:t>
                      </a:r>
                      <a:r>
                        <a:rPr lang="en-US" sz="2400" u="none" strike="noStrike" cap="none">
                          <a:solidFill>
                            <a:srgbClr val="242B62"/>
                          </a:solidFill>
                          <a:latin typeface="Calibri"/>
                          <a:ea typeface="Calibri"/>
                          <a:cs typeface="Calibri"/>
                          <a:sym typeface="Calibri"/>
                        </a:rPr>
                        <a:t>mere nyttig information hurtigt.</a:t>
                      </a:r>
                      <a:endParaRPr sz="2400" u="none" strike="noStrike" cap="none"/>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a:solidFill>
                            <a:srgbClr val="CA7BB3"/>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Fejlinformation</a:t>
                      </a:r>
                      <a:r>
                        <a:rPr lang="en-US" sz="2400" b="1" u="none" strike="noStrike" cap="none">
                          <a:solidFill>
                            <a:srgbClr val="CA7BB3"/>
                          </a:solidFill>
                          <a:latin typeface="Calibri"/>
                          <a:ea typeface="Calibri"/>
                          <a:cs typeface="Calibri"/>
                          <a:sym typeface="Calibri"/>
                        </a:rPr>
                        <a:t>: </a:t>
                      </a:r>
                      <a:r>
                        <a:rPr lang="en-US" sz="2400" u="none" strike="noStrike" cap="none">
                          <a:solidFill>
                            <a:srgbClr val="242B62"/>
                          </a:solidFill>
                          <a:latin typeface="Calibri"/>
                          <a:ea typeface="Calibri"/>
                          <a:cs typeface="Calibri"/>
                          <a:sym typeface="Calibri"/>
                        </a:rPr>
                        <a:t>falsk eller vildledende indhold.</a:t>
                      </a:r>
                      <a:endParaRPr sz="1400" u="none" strike="noStrike" cap="none"/>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a:solidFill>
                            <a:srgbClr val="C67CB5"/>
                          </a:solidFill>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Forbindelse</a:t>
                      </a:r>
                      <a:r>
                        <a:rPr lang="en-US" sz="2400" b="1" u="none" strike="noStrike" cap="none">
                          <a:solidFill>
                            <a:srgbClr val="C67CB5"/>
                          </a:solidFill>
                          <a:latin typeface="Calibri"/>
                          <a:ea typeface="Calibri"/>
                          <a:cs typeface="Calibri"/>
                          <a:sym typeface="Calibri"/>
                        </a:rPr>
                        <a:t>: det er </a:t>
                      </a:r>
                      <a:r>
                        <a:rPr lang="en-US" sz="2400" u="none" strike="noStrike" cap="none">
                          <a:solidFill>
                            <a:srgbClr val="242B62"/>
                          </a:solidFill>
                          <a:latin typeface="Calibri"/>
                          <a:ea typeface="Calibri"/>
                          <a:cs typeface="Calibri"/>
                          <a:sym typeface="Calibri"/>
                        </a:rPr>
                        <a:t>nemmere at finde ting, du kan lide.</a:t>
                      </a:r>
                      <a:endParaRPr sz="1400" u="none" strike="noStrike" cap="none"/>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a:solidFill>
                            <a:srgbClr val="CA7BB3"/>
                          </a:solidFill>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Filterbobler</a:t>
                      </a:r>
                      <a:r>
                        <a:rPr lang="en-US" sz="2400" b="1" u="none" strike="noStrike" cap="none">
                          <a:solidFill>
                            <a:srgbClr val="CA7BB3"/>
                          </a:solidFill>
                          <a:latin typeface="Calibri"/>
                          <a:ea typeface="Calibri"/>
                          <a:cs typeface="Calibri"/>
                          <a:sym typeface="Calibri"/>
                        </a:rPr>
                        <a:t>: </a:t>
                      </a:r>
                      <a:r>
                        <a:rPr lang="en-US" sz="2400" u="none" strike="noStrike" cap="none">
                          <a:solidFill>
                            <a:srgbClr val="242B62"/>
                          </a:solidFill>
                          <a:latin typeface="Calibri"/>
                          <a:ea typeface="Calibri"/>
                          <a:cs typeface="Calibri"/>
                          <a:sym typeface="Calibri"/>
                        </a:rPr>
                        <a:t>man ser kun det, man allerede tror på.</a:t>
                      </a:r>
                      <a:endParaRPr sz="1400" u="none" strike="noStrike" cap="none"/>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err="1">
                          <a:solidFill>
                            <a:srgbClr val="C67CB5"/>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Opdagelse</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nye </a:t>
                      </a:r>
                      <a:r>
                        <a:rPr lang="en-US" sz="2400" u="none" strike="noStrike" cap="none" dirty="0" err="1">
                          <a:solidFill>
                            <a:srgbClr val="242B62"/>
                          </a:solidFill>
                          <a:latin typeface="Calibri"/>
                          <a:ea typeface="Calibri"/>
                          <a:cs typeface="Calibri"/>
                          <a:sym typeface="Calibri"/>
                        </a:rPr>
                        <a:t>interesser</a:t>
                      </a:r>
                      <a:r>
                        <a:rPr lang="en-US" sz="2400" u="none" strike="noStrike" cap="none" dirty="0">
                          <a:solidFill>
                            <a:srgbClr val="242B62"/>
                          </a:solidFill>
                          <a:latin typeface="Calibri"/>
                          <a:ea typeface="Calibri"/>
                          <a:cs typeface="Calibri"/>
                          <a:sym typeface="Calibri"/>
                        </a:rPr>
                        <a:t> </a:t>
                      </a:r>
                      <a:r>
                        <a:rPr lang="en-US" sz="2400" u="none" strike="noStrike" cap="none" dirty="0" err="1">
                          <a:solidFill>
                            <a:srgbClr val="242B62"/>
                          </a:solidFill>
                          <a:latin typeface="Calibri"/>
                          <a:ea typeface="Calibri"/>
                          <a:cs typeface="Calibri"/>
                          <a:sym typeface="Calibri"/>
                        </a:rPr>
                        <a:t>og</a:t>
                      </a:r>
                      <a:r>
                        <a:rPr lang="en-US" sz="2400" u="none" strike="noStrike" cap="none" dirty="0">
                          <a:solidFill>
                            <a:srgbClr val="242B62"/>
                          </a:solidFill>
                          <a:latin typeface="Calibri"/>
                          <a:ea typeface="Calibri"/>
                          <a:cs typeface="Calibri"/>
                          <a:sym typeface="Calibri"/>
                        </a:rPr>
                        <a:t> </a:t>
                      </a:r>
                      <a:r>
                        <a:rPr lang="en-US" sz="2400" u="none" strike="noStrike" cap="none" dirty="0" err="1">
                          <a:solidFill>
                            <a:srgbClr val="242B62"/>
                          </a:solidFill>
                          <a:latin typeface="Calibri"/>
                          <a:ea typeface="Calibri"/>
                          <a:cs typeface="Calibri"/>
                          <a:sym typeface="Calibri"/>
                        </a:rPr>
                        <a:t>forslag</a:t>
                      </a:r>
                      <a:r>
                        <a:rPr lang="en-US" sz="2400" u="none" strike="noStrike" cap="none" dirty="0">
                          <a:solidFill>
                            <a:srgbClr val="242B62"/>
                          </a:solidFill>
                          <a:latin typeface="Calibri"/>
                          <a:ea typeface="Calibri"/>
                          <a:cs typeface="Calibri"/>
                          <a:sym typeface="Calibri"/>
                        </a:rPr>
                        <a:t>.</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i="0" u="none" strike="noStrike" cap="none" dirty="0" err="1">
                          <a:solidFill>
                            <a:srgbClr val="C67CB5"/>
                          </a:solidFill>
                          <a:uFill>
                            <a:noFill/>
                          </a:uFill>
                          <a:latin typeface="Calibri"/>
                          <a:ea typeface="Calibri"/>
                          <a:cs typeface="Calibri"/>
                          <a:sym typeface="Calibri"/>
                          <a:hlinkClick r:id="rId7">
                            <a:extLst>
                              <a:ext uri="{A12FA001-AC4F-418D-AE19-62706E023703}">
                                <ahyp:hlinkClr xmlns:ahyp="http://schemas.microsoft.com/office/drawing/2018/hyperlinkcolor" val="tx"/>
                              </a:ext>
                            </a:extLst>
                          </a:hlinkClick>
                        </a:rPr>
                        <a:t>Følelsesmæssig</a:t>
                      </a:r>
                      <a:r>
                        <a:rPr lang="en-US" sz="2400" b="1" i="0" u="none" strike="noStrike" cap="none" dirty="0">
                          <a:solidFill>
                            <a:srgbClr val="C67CB5"/>
                          </a:solidFill>
                          <a:uFill>
                            <a:noFill/>
                          </a:uFill>
                          <a:latin typeface="Calibri"/>
                          <a:ea typeface="Calibri"/>
                          <a:cs typeface="Calibri"/>
                          <a:sym typeface="Calibri"/>
                          <a:hlinkClick r:id="rId7">
                            <a:extLst>
                              <a:ext uri="{A12FA001-AC4F-418D-AE19-62706E023703}">
                                <ahyp:hlinkClr xmlns:ahyp="http://schemas.microsoft.com/office/drawing/2018/hyperlinkcolor" val="tx"/>
                              </a:ext>
                            </a:extLst>
                          </a:hlinkClick>
                        </a:rPr>
                        <a:t> </a:t>
                      </a:r>
                      <a:r>
                        <a:rPr lang="en-US" sz="2400" b="1" i="0" u="none" strike="noStrike" cap="none" dirty="0" err="1">
                          <a:solidFill>
                            <a:srgbClr val="C67CB5"/>
                          </a:solidFill>
                          <a:uFill>
                            <a:noFill/>
                          </a:uFill>
                          <a:latin typeface="Calibri"/>
                          <a:ea typeface="Calibri"/>
                          <a:cs typeface="Calibri"/>
                          <a:sym typeface="Calibri"/>
                          <a:hlinkClick r:id="rId7">
                            <a:extLst>
                              <a:ext uri="{A12FA001-AC4F-418D-AE19-62706E023703}">
                                <ahyp:hlinkClr xmlns:ahyp="http://schemas.microsoft.com/office/drawing/2018/hyperlinkcolor" val="tx"/>
                              </a:ext>
                            </a:extLst>
                          </a:hlinkClick>
                        </a:rPr>
                        <a:t>påvirkning</a:t>
                      </a:r>
                      <a:r>
                        <a:rPr lang="en-US" sz="2400" b="1" i="0" u="none" strike="noStrike" cap="none" dirty="0">
                          <a:solidFill>
                            <a:srgbClr val="C67CB5"/>
                          </a:solidFill>
                          <a:uFill>
                            <a:noFill/>
                          </a:uFill>
                          <a:latin typeface="Calibri"/>
                          <a:ea typeface="Calibri"/>
                          <a:cs typeface="Calibri"/>
                          <a:sym typeface="Calibri"/>
                          <a:hlinkClick r:id="rId7">
                            <a:extLst>
                              <a:ext uri="{A12FA001-AC4F-418D-AE19-62706E023703}">
                                <ahyp:hlinkClr xmlns:ahyp="http://schemas.microsoft.com/office/drawing/2018/hyperlinkcolor" val="tx"/>
                              </a:ext>
                            </a:extLst>
                          </a:hlinkClick>
                        </a:rPr>
                        <a:t>: </a:t>
                      </a:r>
                      <a:r>
                        <a:rPr lang="en-US" sz="2400" u="none" strike="noStrike" cap="none" dirty="0" err="1">
                          <a:solidFill>
                            <a:srgbClr val="242B62"/>
                          </a:solidFill>
                          <a:latin typeface="Calibri"/>
                          <a:ea typeface="Calibri"/>
                          <a:cs typeface="Calibri"/>
                          <a:sym typeface="Calibri"/>
                        </a:rPr>
                        <a:t>designet</a:t>
                      </a:r>
                      <a:r>
                        <a:rPr lang="en-US" sz="2400" u="none" strike="noStrike" cap="none" dirty="0">
                          <a:solidFill>
                            <a:srgbClr val="242B62"/>
                          </a:solidFill>
                          <a:latin typeface="Calibri"/>
                          <a:ea typeface="Calibri"/>
                          <a:cs typeface="Calibri"/>
                          <a:sym typeface="Calibri"/>
                        </a:rPr>
                        <a:t> </a:t>
                      </a:r>
                      <a:r>
                        <a:rPr lang="en-US" sz="2400" u="none" strike="noStrike" cap="none" dirty="0" err="1">
                          <a:solidFill>
                            <a:srgbClr val="242B62"/>
                          </a:solidFill>
                          <a:latin typeface="Calibri"/>
                          <a:ea typeface="Calibri"/>
                          <a:cs typeface="Calibri"/>
                          <a:sym typeface="Calibri"/>
                        </a:rPr>
                        <a:t>til</a:t>
                      </a:r>
                      <a:r>
                        <a:rPr lang="en-US" sz="2400" u="none" strike="noStrike" cap="none" dirty="0">
                          <a:solidFill>
                            <a:srgbClr val="242B62"/>
                          </a:solidFill>
                          <a:latin typeface="Calibri"/>
                          <a:ea typeface="Calibri"/>
                          <a:cs typeface="Calibri"/>
                          <a:sym typeface="Calibri"/>
                        </a:rPr>
                        <a:t> at </a:t>
                      </a:r>
                      <a:r>
                        <a:rPr lang="en-US" sz="2400" u="none" strike="noStrike" cap="none" dirty="0" err="1">
                          <a:solidFill>
                            <a:srgbClr val="242B62"/>
                          </a:solidFill>
                          <a:latin typeface="Calibri"/>
                          <a:ea typeface="Calibri"/>
                          <a:cs typeface="Calibri"/>
                          <a:sym typeface="Calibri"/>
                        </a:rPr>
                        <a:t>holde</a:t>
                      </a:r>
                      <a:r>
                        <a:rPr lang="en-US" sz="2400" u="none" strike="noStrike" cap="none" dirty="0">
                          <a:solidFill>
                            <a:srgbClr val="242B62"/>
                          </a:solidFill>
                          <a:latin typeface="Calibri"/>
                          <a:ea typeface="Calibri"/>
                          <a:cs typeface="Calibri"/>
                          <a:sym typeface="Calibri"/>
                        </a:rPr>
                        <a:t> dig </a:t>
                      </a:r>
                      <a:r>
                        <a:rPr lang="en-US" sz="2400" u="none" strike="noStrike" cap="none" dirty="0" err="1">
                          <a:solidFill>
                            <a:srgbClr val="242B62"/>
                          </a:solidFill>
                          <a:latin typeface="Calibri"/>
                          <a:ea typeface="Calibri"/>
                          <a:cs typeface="Calibri"/>
                          <a:sym typeface="Calibri"/>
                        </a:rPr>
                        <a:t>engageret</a:t>
                      </a:r>
                      <a:r>
                        <a:rPr lang="en-US" sz="2400" u="none" strike="noStrike" cap="none" dirty="0">
                          <a:solidFill>
                            <a:srgbClr val="242B62"/>
                          </a:solidFill>
                          <a:latin typeface="Calibri"/>
                          <a:ea typeface="Calibri"/>
                          <a:cs typeface="Calibri"/>
                          <a:sym typeface="Calibri"/>
                        </a:rPr>
                        <a:t>.</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64" name="Google Shape;464;g3ce1553e39b_0_0"/>
          <p:cNvSpPr/>
          <p:nvPr/>
        </p:nvSpPr>
        <p:spPr>
          <a:xfrm>
            <a:off x="0" y="5881500"/>
            <a:ext cx="11692200" cy="976500"/>
          </a:xfrm>
          <a:prstGeom prst="rect">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3960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Viser AI-anbefalingerne dig det, du virkelig har brug for at vide?</a:t>
            </a:r>
            <a:endParaRPr sz="2400" b="0" i="0" u="none" strike="noStrike" cap="none">
              <a:solidFill>
                <a:schemeClr val="lt1"/>
              </a:solidFill>
              <a:latin typeface="Calibri"/>
              <a:ea typeface="Calibri"/>
              <a:cs typeface="Calibri"/>
              <a:sym typeface="Calibri"/>
            </a:endParaRPr>
          </a:p>
          <a:p>
            <a:pPr marL="396000" marR="0" lvl="0" indent="0" algn="l" rtl="0">
              <a:lnSpc>
                <a:spcPct val="103333"/>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Hvad synes du om dette?</a:t>
            </a:r>
            <a:endParaRPr sz="2400" b="0" i="0" u="none" strike="noStrike" cap="none">
              <a:solidFill>
                <a:schemeClr val="lt1"/>
              </a:solidFill>
              <a:latin typeface="Arial"/>
              <a:ea typeface="Arial"/>
              <a:cs typeface="Arial"/>
              <a:sym typeface="Arial"/>
            </a:endParaRPr>
          </a:p>
        </p:txBody>
      </p:sp>
      <p:grpSp>
        <p:nvGrpSpPr>
          <p:cNvPr id="465" name="Google Shape;465;g3ce1553e39b_0_0"/>
          <p:cNvGrpSpPr/>
          <p:nvPr/>
        </p:nvGrpSpPr>
        <p:grpSpPr>
          <a:xfrm>
            <a:off x="10440389" y="5611440"/>
            <a:ext cx="975760" cy="699085"/>
            <a:chOff x="3454400" y="159975"/>
            <a:chExt cx="4578885" cy="3280548"/>
          </a:xfrm>
        </p:grpSpPr>
        <p:sp>
          <p:nvSpPr>
            <p:cNvPr id="466" name="Google Shape;466;g3ce1553e39b_0_0"/>
            <p:cNvSpPr/>
            <p:nvPr/>
          </p:nvSpPr>
          <p:spPr>
            <a:xfrm>
              <a:off x="4917909" y="815474"/>
              <a:ext cx="1818990" cy="1732303"/>
            </a:xfrm>
            <a:custGeom>
              <a:avLst/>
              <a:gdLst/>
              <a:ahLst/>
              <a:cxnLst/>
              <a:rect l="l" t="t" r="r" b="b"/>
              <a:pathLst>
                <a:path w="1818990" h="1732303" extrusionOk="0">
                  <a:moveTo>
                    <a:pt x="779311" y="202057"/>
                  </a:moveTo>
                  <a:cubicBezTo>
                    <a:pt x="773924" y="176912"/>
                    <a:pt x="788289" y="146379"/>
                    <a:pt x="821509" y="146379"/>
                  </a:cubicBezTo>
                  <a:cubicBezTo>
                    <a:pt x="825998" y="146379"/>
                    <a:pt x="830487" y="147277"/>
                    <a:pt x="834078" y="148175"/>
                  </a:cubicBezTo>
                  <a:cubicBezTo>
                    <a:pt x="860115" y="102376"/>
                    <a:pt x="881663" y="52984"/>
                    <a:pt x="908598" y="0"/>
                  </a:cubicBezTo>
                  <a:cubicBezTo>
                    <a:pt x="920269" y="21553"/>
                    <a:pt x="928350" y="35921"/>
                    <a:pt x="935532" y="49392"/>
                  </a:cubicBezTo>
                  <a:cubicBezTo>
                    <a:pt x="1010949" y="201159"/>
                    <a:pt x="1086367" y="353825"/>
                    <a:pt x="1159988" y="506490"/>
                  </a:cubicBezTo>
                  <a:cubicBezTo>
                    <a:pt x="1180638" y="549595"/>
                    <a:pt x="1212960" y="572944"/>
                    <a:pt x="1259647" y="579231"/>
                  </a:cubicBezTo>
                  <a:cubicBezTo>
                    <a:pt x="1348531" y="590905"/>
                    <a:pt x="1436518" y="603477"/>
                    <a:pt x="1525402" y="616948"/>
                  </a:cubicBezTo>
                  <a:cubicBezTo>
                    <a:pt x="1620572" y="630418"/>
                    <a:pt x="1716639" y="644787"/>
                    <a:pt x="1818991" y="660053"/>
                  </a:cubicBezTo>
                  <a:cubicBezTo>
                    <a:pt x="1803728" y="676218"/>
                    <a:pt x="1794749" y="686994"/>
                    <a:pt x="1783976" y="696873"/>
                  </a:cubicBezTo>
                  <a:cubicBezTo>
                    <a:pt x="1662770" y="815413"/>
                    <a:pt x="1541563" y="934851"/>
                    <a:pt x="1418561" y="1052493"/>
                  </a:cubicBezTo>
                  <a:cubicBezTo>
                    <a:pt x="1383546" y="1086619"/>
                    <a:pt x="1367386" y="1124336"/>
                    <a:pt x="1376364" y="1172829"/>
                  </a:cubicBezTo>
                  <a:cubicBezTo>
                    <a:pt x="1393422" y="1265327"/>
                    <a:pt x="1408685" y="1357824"/>
                    <a:pt x="1424846" y="1450321"/>
                  </a:cubicBezTo>
                  <a:cubicBezTo>
                    <a:pt x="1440109" y="1541921"/>
                    <a:pt x="1455372" y="1633520"/>
                    <a:pt x="1472431" y="1731405"/>
                  </a:cubicBezTo>
                  <a:cubicBezTo>
                    <a:pt x="1450883" y="1720629"/>
                    <a:pt x="1436518" y="1714343"/>
                    <a:pt x="1422153" y="1706261"/>
                  </a:cubicBezTo>
                  <a:cubicBezTo>
                    <a:pt x="1274910" y="1629030"/>
                    <a:pt x="1126769" y="1551799"/>
                    <a:pt x="979526" y="1472772"/>
                  </a:cubicBezTo>
                  <a:cubicBezTo>
                    <a:pt x="931941" y="1446729"/>
                    <a:pt x="889743" y="1444933"/>
                    <a:pt x="841261" y="1471874"/>
                  </a:cubicBezTo>
                  <a:cubicBezTo>
                    <a:pt x="714668" y="1541022"/>
                    <a:pt x="586279" y="1606579"/>
                    <a:pt x="457890" y="1673931"/>
                  </a:cubicBezTo>
                  <a:cubicBezTo>
                    <a:pt x="422875" y="1691892"/>
                    <a:pt x="387860" y="1710751"/>
                    <a:pt x="345662" y="1732303"/>
                  </a:cubicBezTo>
                  <a:cubicBezTo>
                    <a:pt x="377086" y="1545513"/>
                    <a:pt x="405816" y="1366804"/>
                    <a:pt x="439036" y="1188096"/>
                  </a:cubicBezTo>
                  <a:cubicBezTo>
                    <a:pt x="449810" y="1130622"/>
                    <a:pt x="437240" y="1087516"/>
                    <a:pt x="395042" y="1048003"/>
                  </a:cubicBezTo>
                  <a:cubicBezTo>
                    <a:pt x="273836" y="933055"/>
                    <a:pt x="155324" y="815413"/>
                    <a:pt x="35913" y="698669"/>
                  </a:cubicBezTo>
                  <a:cubicBezTo>
                    <a:pt x="25139" y="687892"/>
                    <a:pt x="14365" y="677116"/>
                    <a:pt x="0" y="661849"/>
                  </a:cubicBezTo>
                  <a:cubicBezTo>
                    <a:pt x="21548" y="657359"/>
                    <a:pt x="35015" y="654665"/>
                    <a:pt x="47585" y="652869"/>
                  </a:cubicBezTo>
                  <a:cubicBezTo>
                    <a:pt x="206499" y="629520"/>
                    <a:pt x="365414" y="601681"/>
                    <a:pt x="525227" y="585517"/>
                  </a:cubicBezTo>
                  <a:cubicBezTo>
                    <a:pt x="582688" y="579231"/>
                    <a:pt x="620396" y="557678"/>
                    <a:pt x="648229" y="521757"/>
                  </a:cubicBezTo>
                  <a:cubicBezTo>
                    <a:pt x="623090" y="497510"/>
                    <a:pt x="632966" y="442730"/>
                    <a:pt x="677857" y="442730"/>
                  </a:cubicBezTo>
                  <a:cubicBezTo>
                    <a:pt x="680551" y="442730"/>
                    <a:pt x="683244" y="442730"/>
                    <a:pt x="685937" y="44362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7" name="Google Shape;467;g3ce1553e39b_0_0"/>
            <p:cNvGrpSpPr/>
            <p:nvPr/>
          </p:nvGrpSpPr>
          <p:grpSpPr>
            <a:xfrm>
              <a:off x="3454400" y="159975"/>
              <a:ext cx="4578885" cy="3280548"/>
              <a:chOff x="3454400" y="159975"/>
              <a:chExt cx="4578885" cy="3280548"/>
            </a:xfrm>
          </p:grpSpPr>
          <p:sp>
            <p:nvSpPr>
              <p:cNvPr id="468" name="Google Shape;468;g3ce1553e39b_0_0"/>
              <p:cNvSpPr/>
              <p:nvPr/>
            </p:nvSpPr>
            <p:spPr>
              <a:xfrm>
                <a:off x="3454400" y="163639"/>
                <a:ext cx="2024310" cy="3276884"/>
              </a:xfrm>
              <a:custGeom>
                <a:avLst/>
                <a:gdLst/>
                <a:ahLst/>
                <a:cxnLst/>
                <a:rect l="l" t="t" r="r" b="b"/>
                <a:pathLst>
                  <a:path w="2024310" h="3276884" extrusionOk="0">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9" name="Google Shape;469;g3ce1553e39b_0_0"/>
              <p:cNvSpPr/>
              <p:nvPr/>
            </p:nvSpPr>
            <p:spPr>
              <a:xfrm>
                <a:off x="6010295" y="159975"/>
                <a:ext cx="2022990" cy="3267374"/>
              </a:xfrm>
              <a:custGeom>
                <a:avLst/>
                <a:gdLst/>
                <a:ahLst/>
                <a:cxnLst/>
                <a:rect l="l" t="t" r="r" b="b"/>
                <a:pathLst>
                  <a:path w="2022990" h="3267374" extrusionOk="0">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0" name="Google Shape;470;g3ce1553e39b_0_0"/>
              <p:cNvSpPr/>
              <p:nvPr/>
            </p:nvSpPr>
            <p:spPr>
              <a:xfrm>
                <a:off x="4658969" y="648132"/>
                <a:ext cx="2164692" cy="2067396"/>
              </a:xfrm>
              <a:custGeom>
                <a:avLst/>
                <a:gdLst/>
                <a:ahLst/>
                <a:cxnLst/>
                <a:rect l="l" t="t" r="r" b="b"/>
                <a:pathLst>
                  <a:path w="2164692" h="2067396" extrusionOk="0">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g3ce1553e39b_0_0"/>
              <p:cNvSpPr/>
              <p:nvPr/>
            </p:nvSpPr>
            <p:spPr>
              <a:xfrm>
                <a:off x="5871887" y="168271"/>
                <a:ext cx="159266" cy="311931"/>
              </a:xfrm>
              <a:custGeom>
                <a:avLst/>
                <a:gdLst/>
                <a:ahLst/>
                <a:cxnLst/>
                <a:rect l="l" t="t" r="r" b="b"/>
                <a:pathLst>
                  <a:path w="159266" h="311931" extrusionOk="0">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g3ce1553e39b_0_0"/>
              <p:cNvSpPr/>
              <p:nvPr/>
            </p:nvSpPr>
            <p:spPr>
              <a:xfrm>
                <a:off x="5466801" y="166889"/>
                <a:ext cx="160355" cy="313885"/>
              </a:xfrm>
              <a:custGeom>
                <a:avLst/>
                <a:gdLst/>
                <a:ahLst/>
                <a:cxnLst/>
                <a:rect l="l" t="t" r="r" b="b"/>
                <a:pathLst>
                  <a:path w="160355" h="313885" extrusionOk="0">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3" name="Google Shape;473;g3ce1553e39b_0_0"/>
              <p:cNvSpPr/>
              <p:nvPr/>
            </p:nvSpPr>
            <p:spPr>
              <a:xfrm>
                <a:off x="6187892" y="371009"/>
                <a:ext cx="231121" cy="281339"/>
              </a:xfrm>
              <a:custGeom>
                <a:avLst/>
                <a:gdLst/>
                <a:ahLst/>
                <a:cxnLst/>
                <a:rect l="l" t="t" r="r" b="b"/>
                <a:pathLst>
                  <a:path w="231121" h="281339" extrusionOk="0">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4" name="Google Shape;474;g3ce1553e39b_0_0"/>
              <p:cNvSpPr/>
              <p:nvPr/>
            </p:nvSpPr>
            <p:spPr>
              <a:xfrm>
                <a:off x="5084914" y="370440"/>
                <a:ext cx="227981" cy="276684"/>
              </a:xfrm>
              <a:custGeom>
                <a:avLst/>
                <a:gdLst/>
                <a:ahLst/>
                <a:cxnLst/>
                <a:rect l="l" t="t" r="r" b="b"/>
                <a:pathLst>
                  <a:path w="227981" h="276684" extrusionOk="0">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2" name="Graphic 4">
            <a:extLst>
              <a:ext uri="{FF2B5EF4-FFF2-40B4-BE49-F238E27FC236}">
                <a16:creationId xmlns:a16="http://schemas.microsoft.com/office/drawing/2014/main" id="{CF9560C5-E8E6-DBC0-DD48-83B74B06FF8F}"/>
              </a:ext>
            </a:extLst>
          </p:cNvPr>
          <p:cNvGrpSpPr/>
          <p:nvPr/>
        </p:nvGrpSpPr>
        <p:grpSpPr>
          <a:xfrm rot="3208958">
            <a:off x="1314007" y="4095145"/>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295AAEF3-989D-ED5F-3B5A-320CA5E50E71}"/>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CDC59097-0D69-131D-E797-19CF266E8A6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DC7B4EEF-C6A8-2C56-D9B9-81D92ED14ADA}"/>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F2342C06-4E24-8886-8A44-C4B6F18AA45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7D2F73EC-0F13-7A0F-9A3C-88632E149DA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8D5A89C-4003-677C-840C-F4789BED3064}"/>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01EFAF89-D63D-0F14-0E12-C837738D6596}"/>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FBD16C05-3FC7-7D5A-F0A5-5DAB1CBEBD9C}"/>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FE1E8BF6-C0F1-D1EF-F73E-D730DEAA0D81}"/>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97C52C02-7448-25EF-61C0-1F7CDD8A7081}"/>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1B3D209C-3BBD-06CB-CD9A-B041740FB9F5}"/>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4" name="TextBox 13">
            <a:extLst>
              <a:ext uri="{FF2B5EF4-FFF2-40B4-BE49-F238E27FC236}">
                <a16:creationId xmlns:a16="http://schemas.microsoft.com/office/drawing/2014/main" id="{19E18C7A-A93E-89EB-52A6-315B6C1BC06E}"/>
              </a:ext>
            </a:extLst>
          </p:cNvPr>
          <p:cNvSpPr txBox="1"/>
          <p:nvPr/>
        </p:nvSpPr>
        <p:spPr>
          <a:xfrm>
            <a:off x="161580" y="4854878"/>
            <a:ext cx="1713073" cy="954107"/>
          </a:xfrm>
          <a:prstGeom prst="rect">
            <a:avLst/>
          </a:prstGeom>
          <a:noFill/>
        </p:spPr>
        <p:txBody>
          <a:bodyPr wrap="square" rtlCol="0">
            <a:spAutoFit/>
          </a:bodyPr>
          <a:lstStyle/>
          <a:p>
            <a:r>
              <a:rPr lang="en-IE">
                <a:solidFill>
                  <a:srgbClr val="242B62"/>
                </a:solidFill>
                <a:latin typeface="Calibri" panose="020F0502020204030204" pitchFamily="34" charset="0"/>
                <a:ea typeface="Calibri" panose="020F0502020204030204" pitchFamily="34" charset="0"/>
                <a:cs typeface="Calibri" panose="020F0502020204030204" pitchFamily="34" charset="0"/>
              </a:rPr>
              <a:t>Klik på de </a:t>
            </a:r>
            <a:r>
              <a:rPr lang="en-IE" b="1">
                <a:solidFill>
                  <a:srgbClr val="242B62"/>
                </a:solidFill>
                <a:highlight>
                  <a:srgbClr val="ECC0DA"/>
                </a:highlight>
                <a:latin typeface="Calibri" panose="020F0502020204030204" pitchFamily="34" charset="0"/>
                <a:ea typeface="Calibri" panose="020F0502020204030204" pitchFamily="34" charset="0"/>
                <a:cs typeface="Calibri" panose="020F0502020204030204" pitchFamily="34" charset="0"/>
              </a:rPr>
              <a:t>lyserøde </a:t>
            </a:r>
            <a:r>
              <a:rPr lang="en-IE">
                <a:solidFill>
                  <a:srgbClr val="242B62"/>
                </a:solidFill>
                <a:latin typeface="Calibri" panose="020F0502020204030204" pitchFamily="34" charset="0"/>
                <a:ea typeface="Calibri" panose="020F0502020204030204" pitchFamily="34" charset="0"/>
                <a:cs typeface="Calibri" panose="020F0502020204030204" pitchFamily="34" charset="0"/>
              </a:rPr>
              <a:t>ord for at dykke dybere ned i emnerne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g3c8abc38406_0_0" descr="A person and a young person looking at a tablet&#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238772" y="2626822"/>
            <a:ext cx="7708193" cy="3396830"/>
          </a:xfrm>
          <a:prstGeom prst="rect">
            <a:avLst/>
          </a:prstGeom>
          <a:solidFill>
            <a:srgbClr val="D9D9D9"/>
          </a:solidFill>
          <a:ln>
            <a:noFill/>
          </a:ln>
        </p:spPr>
      </p:pic>
      <p:sp>
        <p:nvSpPr>
          <p:cNvPr id="481" name="Google Shape;481;g3c8abc38406_0_0"/>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02</a:t>
            </a:r>
            <a:endParaRPr/>
          </a:p>
        </p:txBody>
      </p:sp>
      <p:sp>
        <p:nvSpPr>
          <p:cNvPr id="482" name="Google Shape;482;g3c8abc38406_0_0"/>
          <p:cNvSpPr/>
          <p:nvPr/>
        </p:nvSpPr>
        <p:spPr>
          <a:xfrm>
            <a:off x="5831156" y="3712029"/>
            <a:ext cx="5468800" cy="17935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83" name="Google Shape;483;g3c8abc38406_0_0"/>
          <p:cNvSpPr txBox="1"/>
          <p:nvPr/>
        </p:nvSpPr>
        <p:spPr>
          <a:xfrm>
            <a:off x="5828915" y="3714699"/>
            <a:ext cx="5940741" cy="1754286"/>
          </a:xfrm>
          <a:prstGeom prst="rect">
            <a:avLst/>
          </a:prstGeom>
          <a:noFill/>
          <a:ln>
            <a:noFill/>
          </a:ln>
        </p:spPr>
        <p:txBody>
          <a:bodyPr spcFirstLastPara="1" wrap="square" lIns="91425" tIns="45700" rIns="91425" bIns="45700" anchor="t" anchorCtr="0">
            <a:spAutoFit/>
          </a:bodyPr>
          <a:lstStyle/>
          <a:p>
            <a:pPr>
              <a:buClr>
                <a:srgbClr val="242B62"/>
              </a:buClr>
              <a:buSzPts val="2200"/>
            </a:pPr>
            <a:r>
              <a:rPr lang="en-US" sz="3600" b="1" i="0" u="none" strike="noStrike" cap="none">
                <a:solidFill>
                  <a:srgbClr val="242B62"/>
                </a:solidFill>
                <a:latin typeface="Calibri"/>
                <a:ea typeface="Calibri"/>
                <a:cs typeface="Calibri"/>
                <a:sym typeface="Calibri"/>
              </a:rPr>
              <a:t>IDENTIFIKATION AF FALSKE PROFILER, BOTS OG </a:t>
            </a:r>
            <a:endParaRPr lang="da-DK" sz="3600">
              <a:solidFill>
                <a:srgbClr val="242B62"/>
              </a:solidFill>
              <a:latin typeface="Calibri"/>
              <a:ea typeface="Calibri"/>
              <a:cs typeface="Calibri"/>
              <a:sym typeface="Calibri"/>
            </a:endParaRPr>
          </a:p>
          <a:p>
            <a:pPr marL="0" marR="0" lvl="0" indent="0" algn="l">
              <a:lnSpc>
                <a:spcPct val="100000"/>
              </a:lnSpc>
              <a:spcBef>
                <a:spcPts val="0"/>
              </a:spcBef>
              <a:spcAft>
                <a:spcPts val="0"/>
              </a:spcAft>
              <a:buSzPts val="2200"/>
              <a:buFont typeface="Arial"/>
              <a:buNone/>
            </a:pPr>
            <a:r>
              <a:rPr lang="en-US" sz="3600" b="1" i="0" u="none" strike="noStrike" cap="none">
                <a:solidFill>
                  <a:srgbClr val="242B62"/>
                </a:solidFill>
                <a:latin typeface="Calibri"/>
                <a:ea typeface="Calibri"/>
                <a:cs typeface="Calibri"/>
                <a:sym typeface="Calibri"/>
              </a:rPr>
              <a:t>AI-GENERERET INDHOLD</a:t>
            </a:r>
            <a:endParaRPr sz="3600" b="0" i="0" u="none" strike="noStrike" cap="none">
              <a:solidFill>
                <a:srgbClr val="242B62"/>
              </a:solidFill>
              <a:latin typeface="Calibri"/>
              <a:ea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g3cf0640c514_2_14"/>
          <p:cNvSpPr/>
          <p:nvPr/>
        </p:nvSpPr>
        <p:spPr>
          <a:xfrm>
            <a:off x="1511945" y="3844311"/>
            <a:ext cx="2420656" cy="2301965"/>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89" name="Google Shape;489;g3cf0640c514_2_14"/>
          <p:cNvSpPr/>
          <p:nvPr/>
        </p:nvSpPr>
        <p:spPr>
          <a:xfrm>
            <a:off x="2091656" y="2612583"/>
            <a:ext cx="1208065" cy="129891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687"/>
              <a:buFont typeface="Arial"/>
              <a:buNone/>
            </a:pPr>
            <a:endParaRPr sz="687" b="0" i="0" u="none" strike="noStrike" cap="none">
              <a:solidFill>
                <a:schemeClr val="dk1"/>
              </a:solidFill>
              <a:latin typeface="Calibri"/>
              <a:ea typeface="Calibri"/>
              <a:cs typeface="Calibri"/>
              <a:sym typeface="Calibri"/>
            </a:endParaRPr>
          </a:p>
        </p:txBody>
      </p:sp>
      <p:sp>
        <p:nvSpPr>
          <p:cNvPr id="490" name="Google Shape;490;g3cf0640c514_2_14"/>
          <p:cNvSpPr/>
          <p:nvPr/>
        </p:nvSpPr>
        <p:spPr>
          <a:xfrm>
            <a:off x="5091112" y="4301511"/>
            <a:ext cx="2420634" cy="230196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91" name="Google Shape;491;g3cf0640c514_2_14"/>
          <p:cNvSpPr/>
          <p:nvPr/>
        </p:nvSpPr>
        <p:spPr>
          <a:xfrm>
            <a:off x="5655532" y="3047767"/>
            <a:ext cx="1302196" cy="1324856"/>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754"/>
              <a:buFont typeface="Arial"/>
              <a:buNone/>
            </a:pPr>
            <a:endParaRPr sz="753" b="0" i="0" u="none" strike="noStrike" cap="none">
              <a:solidFill>
                <a:schemeClr val="dk1"/>
              </a:solidFill>
              <a:latin typeface="Calibri"/>
              <a:ea typeface="Calibri"/>
              <a:cs typeface="Calibri"/>
              <a:sym typeface="Calibri"/>
            </a:endParaRPr>
          </a:p>
        </p:txBody>
      </p:sp>
      <p:sp>
        <p:nvSpPr>
          <p:cNvPr id="492" name="Google Shape;492;g3cf0640c514_2_14"/>
          <p:cNvSpPr/>
          <p:nvPr/>
        </p:nvSpPr>
        <p:spPr>
          <a:xfrm>
            <a:off x="8670254" y="3844311"/>
            <a:ext cx="2420656" cy="230196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93" name="Google Shape;493;g3cf0640c514_2_14"/>
          <p:cNvSpPr/>
          <p:nvPr/>
        </p:nvSpPr>
        <p:spPr>
          <a:xfrm>
            <a:off x="9303135" y="2590567"/>
            <a:ext cx="1232186" cy="1324856"/>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42B62"/>
          </a:solidFill>
          <a:ln>
            <a:noFill/>
          </a:ln>
        </p:spPr>
        <p:txBody>
          <a:bodyPr spcFirstLastPara="1" wrap="square" lIns="71200" tIns="35625" rIns="71200" bIns="35625" anchor="ctr" anchorCtr="0">
            <a:noAutofit/>
          </a:bodyPr>
          <a:lstStyle/>
          <a:p>
            <a:pPr marL="0" marR="0" lvl="0" indent="0" algn="l" rtl="0">
              <a:lnSpc>
                <a:spcPct val="100000"/>
              </a:lnSpc>
              <a:spcBef>
                <a:spcPts val="0"/>
              </a:spcBef>
              <a:spcAft>
                <a:spcPts val="0"/>
              </a:spcAft>
              <a:buClr>
                <a:srgbClr val="000000"/>
              </a:buClr>
              <a:buSzPts val="701"/>
              <a:buFont typeface="Arial"/>
              <a:buNone/>
            </a:pPr>
            <a:endParaRPr sz="701" b="0" i="0" u="none" strike="noStrike" cap="none">
              <a:solidFill>
                <a:schemeClr val="dk1"/>
              </a:solidFill>
              <a:latin typeface="Calibri"/>
              <a:ea typeface="Calibri"/>
              <a:cs typeface="Calibri"/>
              <a:sym typeface="Calibri"/>
            </a:endParaRPr>
          </a:p>
        </p:txBody>
      </p:sp>
      <p:sp>
        <p:nvSpPr>
          <p:cNvPr id="494" name="Google Shape;494;g3cf0640c514_2_14">
            <a:hlinkClick r:id="rId3"/>
          </p:cNvPr>
          <p:cNvSpPr txBox="1"/>
          <p:nvPr/>
        </p:nvSpPr>
        <p:spPr>
          <a:xfrm>
            <a:off x="1431057" y="3844302"/>
            <a:ext cx="23922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a:solidFill>
                  <a:schemeClr val="lt1"/>
                </a:solidFill>
                <a:latin typeface="Calibri"/>
                <a:ea typeface="Calibri"/>
                <a:cs typeface="Calibri"/>
                <a:sym typeface="Calibri"/>
                <a:hlinkClick r:id="rId3"/>
              </a:rPr>
              <a:t>Deepfakes</a:t>
            </a:r>
            <a:endParaRPr sz="2419" b="0" i="0" u="none" strike="noStrike" cap="none">
              <a:solidFill>
                <a:srgbClr val="000000"/>
              </a:solidFill>
              <a:latin typeface="Arial"/>
              <a:ea typeface="Arial"/>
              <a:cs typeface="Arial"/>
              <a:sym typeface="Arial"/>
            </a:endParaRPr>
          </a:p>
        </p:txBody>
      </p:sp>
      <p:sp>
        <p:nvSpPr>
          <p:cNvPr id="495" name="Google Shape;495;g3cf0640c514_2_14"/>
          <p:cNvSpPr txBox="1"/>
          <p:nvPr/>
        </p:nvSpPr>
        <p:spPr>
          <a:xfrm>
            <a:off x="5085443" y="4272472"/>
            <a:ext cx="24207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a:solidFill>
                  <a:schemeClr val="lt1"/>
                </a:solidFill>
                <a:latin typeface="Calibri"/>
                <a:ea typeface="Calibri"/>
                <a:cs typeface="Calibri"/>
                <a:sym typeface="Calibri"/>
              </a:rPr>
              <a:t>Sociale bots</a:t>
            </a:r>
            <a:endParaRPr sz="2419" b="0" i="0" u="none" strike="noStrike" cap="none">
              <a:solidFill>
                <a:srgbClr val="000000"/>
              </a:solidFill>
              <a:latin typeface="Arial"/>
              <a:ea typeface="Arial"/>
              <a:cs typeface="Arial"/>
              <a:sym typeface="Arial"/>
            </a:endParaRPr>
          </a:p>
        </p:txBody>
      </p:sp>
      <p:sp>
        <p:nvSpPr>
          <p:cNvPr id="496" name="Google Shape;496;g3cf0640c514_2_14"/>
          <p:cNvSpPr txBox="1"/>
          <p:nvPr/>
        </p:nvSpPr>
        <p:spPr>
          <a:xfrm>
            <a:off x="8540351" y="3844293"/>
            <a:ext cx="24207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a:solidFill>
                  <a:schemeClr val="lt1"/>
                </a:solidFill>
                <a:latin typeface="Calibri"/>
                <a:ea typeface="Calibri"/>
                <a:cs typeface="Calibri"/>
                <a:sym typeface="Calibri"/>
              </a:rPr>
              <a:t>Prompting</a:t>
            </a:r>
            <a:endParaRPr sz="2419" b="0" i="0" u="none" strike="noStrike" cap="none">
              <a:solidFill>
                <a:srgbClr val="000000"/>
              </a:solidFill>
              <a:latin typeface="Arial"/>
              <a:ea typeface="Arial"/>
              <a:cs typeface="Arial"/>
              <a:sym typeface="Arial"/>
            </a:endParaRPr>
          </a:p>
        </p:txBody>
      </p:sp>
      <p:grpSp>
        <p:nvGrpSpPr>
          <p:cNvPr id="497" name="Google Shape;497;g3cf0640c514_2_14"/>
          <p:cNvGrpSpPr/>
          <p:nvPr/>
        </p:nvGrpSpPr>
        <p:grpSpPr>
          <a:xfrm>
            <a:off x="9561508" y="2820091"/>
            <a:ext cx="794690" cy="794688"/>
            <a:chOff x="665400" y="3833425"/>
            <a:chExt cx="948997" cy="948995"/>
          </a:xfrm>
        </p:grpSpPr>
        <p:sp>
          <p:nvSpPr>
            <p:cNvPr id="498" name="Google Shape;498;g3cf0640c514_2_14"/>
            <p:cNvSpPr/>
            <p:nvPr/>
          </p:nvSpPr>
          <p:spPr>
            <a:xfrm>
              <a:off x="665400" y="3833425"/>
              <a:ext cx="948997" cy="948995"/>
            </a:xfrm>
            <a:custGeom>
              <a:avLst/>
              <a:gdLst/>
              <a:ahLst/>
              <a:cxnLst/>
              <a:rect l="l" t="t" r="r" b="b"/>
              <a:pathLst>
                <a:path w="948997" h="948995" extrusionOk="0">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solidFill>
              <a:schemeClr val="lt1"/>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499" name="Google Shape;499;g3cf0640c514_2_14"/>
            <p:cNvSpPr/>
            <p:nvPr/>
          </p:nvSpPr>
          <p:spPr>
            <a:xfrm>
              <a:off x="1400461" y="4233868"/>
              <a:ext cx="156337" cy="153594"/>
            </a:xfrm>
            <a:custGeom>
              <a:avLst/>
              <a:gdLst/>
              <a:ahLst/>
              <a:cxnLst/>
              <a:rect l="l" t="t" r="r" b="b"/>
              <a:pathLst>
                <a:path w="156337" h="153594" extrusionOk="0">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solidFill>
              <a:schemeClr val="lt1"/>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grpSp>
          <p:nvGrpSpPr>
            <p:cNvPr id="500" name="Google Shape;500;g3cf0640c514_2_14"/>
            <p:cNvGrpSpPr/>
            <p:nvPr/>
          </p:nvGrpSpPr>
          <p:grpSpPr>
            <a:xfrm>
              <a:off x="788824" y="4019932"/>
              <a:ext cx="244106" cy="641806"/>
              <a:chOff x="788824" y="4019932"/>
              <a:chExt cx="244106" cy="641806"/>
            </a:xfrm>
          </p:grpSpPr>
          <p:sp>
            <p:nvSpPr>
              <p:cNvPr id="501" name="Google Shape;501;g3cf0640c514_2_14"/>
              <p:cNvSpPr/>
              <p:nvPr/>
            </p:nvSpPr>
            <p:spPr>
              <a:xfrm>
                <a:off x="788824" y="457122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2" name="Google Shape;502;g3cf0640c514_2_14"/>
              <p:cNvSpPr/>
              <p:nvPr/>
            </p:nvSpPr>
            <p:spPr>
              <a:xfrm>
                <a:off x="788824" y="463156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3" name="Google Shape;503;g3cf0640c514_2_14"/>
              <p:cNvSpPr/>
              <p:nvPr/>
            </p:nvSpPr>
            <p:spPr>
              <a:xfrm>
                <a:off x="788824" y="4019932"/>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4" name="Google Shape;504;g3cf0640c514_2_14"/>
              <p:cNvSpPr/>
              <p:nvPr/>
            </p:nvSpPr>
            <p:spPr>
              <a:xfrm>
                <a:off x="849165" y="4019932"/>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5" name="Google Shape;505;g3cf0640c514_2_14"/>
              <p:cNvSpPr/>
              <p:nvPr/>
            </p:nvSpPr>
            <p:spPr>
              <a:xfrm>
                <a:off x="788824" y="4080273"/>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6" name="Google Shape;506;g3cf0640c514_2_14"/>
              <p:cNvSpPr/>
              <p:nvPr/>
            </p:nvSpPr>
            <p:spPr>
              <a:xfrm>
                <a:off x="849165" y="4080273"/>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grpSp>
      </p:grpSp>
      <p:sp>
        <p:nvSpPr>
          <p:cNvPr id="507" name="Google Shape;507;g3cf0640c514_2_14"/>
          <p:cNvSpPr txBox="1"/>
          <p:nvPr/>
        </p:nvSpPr>
        <p:spPr>
          <a:xfrm>
            <a:off x="1402784" y="4717150"/>
            <a:ext cx="2410200"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AI-genererede videoer eller fotos, der ligner rigtige mennesker.</a:t>
            </a:r>
            <a:endParaRPr sz="1829" b="0" i="0" u="none" strike="noStrike" cap="none">
              <a:solidFill>
                <a:schemeClr val="lt1"/>
              </a:solidFill>
              <a:latin typeface="Calibri"/>
              <a:ea typeface="Calibri"/>
              <a:cs typeface="Calibri"/>
              <a:sym typeface="Calibri"/>
            </a:endParaRPr>
          </a:p>
        </p:txBody>
      </p:sp>
      <p:sp>
        <p:nvSpPr>
          <p:cNvPr id="508" name="Google Shape;508;g3cf0640c514_2_14"/>
          <p:cNvSpPr txBox="1"/>
          <p:nvPr/>
        </p:nvSpPr>
        <p:spPr>
          <a:xfrm>
            <a:off x="8209548" y="4717302"/>
            <a:ext cx="2874656" cy="937056"/>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De instruktioner, som et menneske giver AI'en for at generere en bestemt besked eller et bestemt billede.</a:t>
            </a:r>
            <a:endParaRPr sz="1829" b="0" i="0" u="none" strike="noStrike" cap="none">
              <a:solidFill>
                <a:schemeClr val="lt1"/>
              </a:solidFill>
              <a:latin typeface="Calibri"/>
              <a:ea typeface="Calibri"/>
              <a:cs typeface="Calibri"/>
              <a:sym typeface="Calibri"/>
            </a:endParaRPr>
          </a:p>
        </p:txBody>
      </p:sp>
      <p:sp>
        <p:nvSpPr>
          <p:cNvPr id="509" name="Google Shape;509;g3cf0640c514_2_14"/>
          <p:cNvSpPr txBox="1"/>
          <p:nvPr/>
        </p:nvSpPr>
        <p:spPr>
          <a:xfrm>
            <a:off x="4693655" y="5130983"/>
            <a:ext cx="2809342" cy="929799"/>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Automatiserede programmer, der er designet til at efterligne menneskelig adfærd på sociale medier.</a:t>
            </a:r>
            <a:endParaRPr sz="1829" b="0" i="0" u="none" strike="noStrike" cap="none">
              <a:solidFill>
                <a:schemeClr val="lt1"/>
              </a:solidFill>
              <a:latin typeface="Calibri"/>
              <a:ea typeface="Calibri"/>
              <a:cs typeface="Calibri"/>
              <a:sym typeface="Calibri"/>
            </a:endParaRPr>
          </a:p>
        </p:txBody>
      </p:sp>
      <p:sp>
        <p:nvSpPr>
          <p:cNvPr id="510" name="Google Shape;510;g3cf0640c514_2_14"/>
          <p:cNvSpPr txBox="1"/>
          <p:nvPr/>
        </p:nvSpPr>
        <p:spPr>
          <a:xfrm>
            <a:off x="4554025" y="2218113"/>
            <a:ext cx="3265800" cy="549900"/>
          </a:xfrm>
          <a:prstGeom prst="rect">
            <a:avLst/>
          </a:prstGeom>
          <a:solidFill>
            <a:srgbClr val="282B63"/>
          </a:solidFill>
          <a:ln>
            <a:noFill/>
          </a:ln>
        </p:spPr>
        <p:txBody>
          <a:bodyPr spcFirstLastPara="1" wrap="square" lIns="88050" tIns="88050" rIns="88050" bIns="88050" anchor="ctr" anchorCtr="0">
            <a:noAutofit/>
          </a:bodyPr>
          <a:lstStyle/>
          <a:p>
            <a:pPr marL="0" marR="0" lvl="0" indent="0" algn="ctr" rtl="0">
              <a:lnSpc>
                <a:spcPct val="100000"/>
              </a:lnSpc>
              <a:spcBef>
                <a:spcPts val="0"/>
              </a:spcBef>
              <a:spcAft>
                <a:spcPts val="0"/>
              </a:spcAft>
              <a:buClr>
                <a:srgbClr val="000000"/>
              </a:buClr>
              <a:buSzPts val="3618"/>
              <a:buFont typeface="Arial"/>
              <a:buNone/>
            </a:pPr>
            <a:r>
              <a:rPr lang="en-US" sz="3418" b="0" i="0" u="none" strike="noStrike" cap="none">
                <a:solidFill>
                  <a:schemeClr val="lt1"/>
                </a:solidFill>
                <a:latin typeface="Calibri"/>
                <a:ea typeface="Calibri"/>
                <a:cs typeface="Calibri"/>
                <a:sym typeface="Calibri"/>
              </a:rPr>
              <a:t>Nøgleord</a:t>
            </a:r>
            <a:endParaRPr sz="3418" b="0" i="0" u="none" strike="noStrike" cap="none">
              <a:solidFill>
                <a:schemeClr val="lt1"/>
              </a:solidFill>
              <a:latin typeface="Calibri"/>
              <a:ea typeface="Calibri"/>
              <a:cs typeface="Calibri"/>
              <a:sym typeface="Calibri"/>
            </a:endParaRPr>
          </a:p>
        </p:txBody>
      </p:sp>
      <p:grpSp>
        <p:nvGrpSpPr>
          <p:cNvPr id="511" name="Google Shape;511;g3cf0640c514_2_14"/>
          <p:cNvGrpSpPr/>
          <p:nvPr/>
        </p:nvGrpSpPr>
        <p:grpSpPr>
          <a:xfrm>
            <a:off x="2324653" y="2813267"/>
            <a:ext cx="749490" cy="879154"/>
            <a:chOff x="8138828" y="4016838"/>
            <a:chExt cx="981393" cy="1151177"/>
          </a:xfrm>
        </p:grpSpPr>
        <p:sp>
          <p:nvSpPr>
            <p:cNvPr id="512" name="Google Shape;512;g3cf0640c514_2_14"/>
            <p:cNvSpPr/>
            <p:nvPr/>
          </p:nvSpPr>
          <p:spPr>
            <a:xfrm>
              <a:off x="8169112" y="4554473"/>
              <a:ext cx="928064" cy="288186"/>
            </a:xfrm>
            <a:custGeom>
              <a:avLst/>
              <a:gdLst/>
              <a:ahLst/>
              <a:cxnLst/>
              <a:rect l="l" t="t" r="r" b="b"/>
              <a:pathLst>
                <a:path w="928064" h="288186" extrusionOk="0">
                  <a:moveTo>
                    <a:pt x="0" y="0"/>
                  </a:moveTo>
                  <a:lnTo>
                    <a:pt x="928064" y="0"/>
                  </a:lnTo>
                  <a:lnTo>
                    <a:pt x="928064" y="288187"/>
                  </a:lnTo>
                  <a:lnTo>
                    <a:pt x="0" y="288187"/>
                  </a:lnTo>
                  <a:close/>
                </a:path>
              </a:pathLst>
            </a:custGeom>
            <a:solidFill>
              <a:srgbClr val="CA7BB3"/>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grpSp>
          <p:nvGrpSpPr>
            <p:cNvPr id="513" name="Google Shape;513;g3cf0640c514_2_14"/>
            <p:cNvGrpSpPr/>
            <p:nvPr/>
          </p:nvGrpSpPr>
          <p:grpSpPr>
            <a:xfrm>
              <a:off x="8138828" y="4016838"/>
              <a:ext cx="981393" cy="1151177"/>
              <a:chOff x="8138828" y="4016838"/>
              <a:chExt cx="981393" cy="1151177"/>
            </a:xfrm>
          </p:grpSpPr>
          <p:sp>
            <p:nvSpPr>
              <p:cNvPr id="514" name="Google Shape;514;g3cf0640c514_2_14"/>
              <p:cNvSpPr/>
              <p:nvPr/>
            </p:nvSpPr>
            <p:spPr>
              <a:xfrm>
                <a:off x="8453330" y="4596248"/>
                <a:ext cx="160267" cy="195292"/>
              </a:xfrm>
              <a:custGeom>
                <a:avLst/>
                <a:gdLst/>
                <a:ahLst/>
                <a:cxnLst/>
                <a:rect l="l" t="t" r="r" b="b"/>
                <a:pathLst>
                  <a:path w="160267" h="195292" extrusionOk="0">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5" name="Google Shape;515;g3cf0640c514_2_14"/>
              <p:cNvSpPr/>
              <p:nvPr/>
            </p:nvSpPr>
            <p:spPr>
              <a:xfrm>
                <a:off x="8349394" y="4326412"/>
                <a:ext cx="558201" cy="463509"/>
              </a:xfrm>
              <a:custGeom>
                <a:avLst/>
                <a:gdLst/>
                <a:ahLst/>
                <a:cxnLst/>
                <a:rect l="l" t="t" r="r" b="b"/>
                <a:pathLst>
                  <a:path w="558201" h="463509" extrusionOk="0">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6" name="Google Shape;516;g3cf0640c514_2_14"/>
              <p:cNvSpPr/>
              <p:nvPr/>
            </p:nvSpPr>
            <p:spPr>
              <a:xfrm>
                <a:off x="8138828" y="4016838"/>
                <a:ext cx="981393" cy="1151177"/>
              </a:xfrm>
              <a:custGeom>
                <a:avLst/>
                <a:gdLst/>
                <a:ahLst/>
                <a:cxnLst/>
                <a:rect l="l" t="t" r="r" b="b"/>
                <a:pathLst>
                  <a:path w="981393" h="1151177" extrusionOk="0">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7" name="Google Shape;517;g3cf0640c514_2_14"/>
              <p:cNvSpPr/>
              <p:nvPr/>
            </p:nvSpPr>
            <p:spPr>
              <a:xfrm>
                <a:off x="8645236" y="4594056"/>
                <a:ext cx="127021" cy="195865"/>
              </a:xfrm>
              <a:custGeom>
                <a:avLst/>
                <a:gdLst/>
                <a:ahLst/>
                <a:cxnLst/>
                <a:rect l="l" t="t" r="r" b="b"/>
                <a:pathLst>
                  <a:path w="127021" h="195865" extrusionOk="0">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8" name="Google Shape;518;g3cf0640c514_2_14"/>
              <p:cNvSpPr/>
              <p:nvPr/>
            </p:nvSpPr>
            <p:spPr>
              <a:xfrm>
                <a:off x="8806911" y="4596255"/>
                <a:ext cx="101166" cy="194149"/>
              </a:xfrm>
              <a:custGeom>
                <a:avLst/>
                <a:gdLst/>
                <a:ahLst/>
                <a:cxnLst/>
                <a:rect l="l" t="t" r="r" b="b"/>
                <a:pathLst>
                  <a:path w="101166" h="194149" extrusionOk="0">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9" name="Google Shape;519;g3cf0640c514_2_14"/>
              <p:cNvSpPr/>
              <p:nvPr/>
            </p:nvSpPr>
            <p:spPr>
              <a:xfrm>
                <a:off x="8399800" y="4326144"/>
                <a:ext cx="371611" cy="33911"/>
              </a:xfrm>
              <a:custGeom>
                <a:avLst/>
                <a:gdLst/>
                <a:ahLst/>
                <a:cxnLst/>
                <a:rect l="l" t="t" r="r" b="b"/>
                <a:pathLst>
                  <a:path w="371611" h="33911" extrusionOk="0">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0" name="Google Shape;520;g3cf0640c514_2_14"/>
              <p:cNvSpPr/>
              <p:nvPr/>
            </p:nvSpPr>
            <p:spPr>
              <a:xfrm>
                <a:off x="8399800" y="4427395"/>
                <a:ext cx="371611" cy="34032"/>
              </a:xfrm>
              <a:custGeom>
                <a:avLst/>
                <a:gdLst/>
                <a:ahLst/>
                <a:cxnLst/>
                <a:rect l="l" t="t" r="r" b="b"/>
                <a:pathLst>
                  <a:path w="371611" h="34032" extrusionOk="0">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1" name="Google Shape;521;g3cf0640c514_2_14"/>
              <p:cNvSpPr/>
              <p:nvPr/>
            </p:nvSpPr>
            <p:spPr>
              <a:xfrm>
                <a:off x="8350359" y="4595504"/>
                <a:ext cx="99170" cy="193596"/>
              </a:xfrm>
              <a:custGeom>
                <a:avLst/>
                <a:gdLst/>
                <a:ahLst/>
                <a:cxnLst/>
                <a:rect l="l" t="t" r="r" b="b"/>
                <a:pathLst>
                  <a:path w="99170" h="193596" extrusionOk="0">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2" name="Google Shape;522;g3cf0640c514_2_14"/>
              <p:cNvSpPr/>
              <p:nvPr/>
            </p:nvSpPr>
            <p:spPr>
              <a:xfrm>
                <a:off x="8989553" y="4118016"/>
                <a:ext cx="52819" cy="407492"/>
              </a:xfrm>
              <a:custGeom>
                <a:avLst/>
                <a:gdLst/>
                <a:ahLst/>
                <a:cxnLst/>
                <a:rect l="l" t="t" r="r" b="b"/>
                <a:pathLst>
                  <a:path w="52819" h="407492" extrusionOk="0">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no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3" name="Google Shape;523;g3cf0640c514_2_14"/>
              <p:cNvSpPr/>
              <p:nvPr/>
            </p:nvSpPr>
            <p:spPr>
              <a:xfrm>
                <a:off x="8399800" y="4928852"/>
                <a:ext cx="371611" cy="34125"/>
              </a:xfrm>
              <a:custGeom>
                <a:avLst/>
                <a:gdLst/>
                <a:ahLst/>
                <a:cxnLst/>
                <a:rect l="l" t="t" r="r" b="b"/>
                <a:pathLst>
                  <a:path w="371611" h="34125" extrusionOk="0">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grpSp>
      </p:grpSp>
      <p:sp>
        <p:nvSpPr>
          <p:cNvPr id="524" name="Google Shape;524;g3cf0640c514_2_14"/>
          <p:cNvSpPr txBox="1"/>
          <p:nvPr/>
        </p:nvSpPr>
        <p:spPr>
          <a:xfrm>
            <a:off x="666850" y="352400"/>
            <a:ext cx="10982100" cy="1514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rgbClr val="242B62"/>
                </a:solidFill>
                <a:latin typeface="Calibri"/>
                <a:ea typeface="Calibri"/>
                <a:cs typeface="Calibri"/>
                <a:sym typeface="Calibri"/>
              </a:rPr>
              <a:t>AI genererer indhold ved </a:t>
            </a:r>
            <a:r>
              <a:rPr lang="en-US" sz="2100" b="1" i="0" u="none" strike="noStrike" cap="none">
                <a:solidFill>
                  <a:srgbClr val="242B62"/>
                </a:solidFill>
                <a:latin typeface="Calibri"/>
                <a:ea typeface="Calibri"/>
                <a:cs typeface="Calibri"/>
                <a:sym typeface="Calibri"/>
              </a:rPr>
              <a:t>at lære mønstre fra millioner af ægte menneskelige fotos og samtaler</a:t>
            </a:r>
            <a:r>
              <a:rPr lang="en-US" sz="2100" b="0" i="0" u="none" strike="noStrike" cap="none">
                <a:solidFill>
                  <a:srgbClr val="242B62"/>
                </a:solidFill>
                <a:latin typeface="Calibri"/>
                <a:ea typeface="Calibri"/>
                <a:cs typeface="Calibri"/>
                <a:sym typeface="Calibri"/>
              </a:rPr>
              <a:t>. I stedet for at kopiere </a:t>
            </a:r>
            <a:r>
              <a:rPr lang="en-US" sz="2100" b="1" i="0" u="none" strike="noStrike" cap="none">
                <a:solidFill>
                  <a:srgbClr val="242B62"/>
                </a:solidFill>
                <a:latin typeface="Calibri"/>
                <a:ea typeface="Calibri"/>
                <a:cs typeface="Calibri"/>
                <a:sym typeface="Calibri"/>
              </a:rPr>
              <a:t>skaber</a:t>
            </a:r>
            <a:r>
              <a:rPr lang="en-US" sz="2100" b="0" i="0" u="none" strike="noStrike" cap="none">
                <a:solidFill>
                  <a:srgbClr val="242B62"/>
                </a:solidFill>
                <a:latin typeface="Calibri"/>
                <a:ea typeface="Calibri"/>
                <a:cs typeface="Calibri"/>
                <a:sym typeface="Calibri"/>
              </a:rPr>
              <a:t> den </a:t>
            </a:r>
            <a:r>
              <a:rPr lang="en-US" sz="2100" b="1" i="0" u="none" strike="noStrike" cap="none">
                <a:solidFill>
                  <a:srgbClr val="242B62"/>
                </a:solidFill>
                <a:latin typeface="Calibri"/>
                <a:ea typeface="Calibri"/>
                <a:cs typeface="Calibri"/>
                <a:sym typeface="Calibri"/>
              </a:rPr>
              <a:t>originale</a:t>
            </a:r>
            <a:r>
              <a:rPr lang="en-US" sz="2100" b="0" i="0" u="none" strike="noStrike" cap="none">
                <a:solidFill>
                  <a:srgbClr val="242B62"/>
                </a:solidFill>
                <a:latin typeface="Calibri"/>
                <a:ea typeface="Calibri"/>
                <a:cs typeface="Calibri"/>
                <a:sym typeface="Calibri"/>
              </a:rPr>
              <a:t>,</a:t>
            </a:r>
            <a:r>
              <a:rPr lang="en-US" sz="2100" b="1" i="0" u="none" strike="noStrike" cap="none">
                <a:solidFill>
                  <a:srgbClr val="242B62"/>
                </a:solidFill>
                <a:latin typeface="Calibri"/>
                <a:ea typeface="Calibri"/>
                <a:cs typeface="Calibri"/>
                <a:sym typeface="Calibri"/>
              </a:rPr>
              <a:t> men falske tekster og billeder fra bunden</a:t>
            </a:r>
            <a:r>
              <a:rPr lang="en-US" sz="2100" b="0" i="0" u="none" strike="noStrike" cap="none">
                <a:solidFill>
                  <a:srgbClr val="242B62"/>
                </a:solidFill>
                <a:latin typeface="Calibri"/>
                <a:ea typeface="Calibri"/>
                <a:cs typeface="Calibri"/>
                <a:sym typeface="Calibri"/>
              </a:rPr>
              <a:t>.</a:t>
            </a:r>
            <a:endParaRPr sz="2100" b="0" i="0" u="none" strike="noStrike" cap="none">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rgbClr val="242B62"/>
                </a:solidFill>
                <a:latin typeface="Calibri"/>
                <a:ea typeface="Calibri"/>
                <a:cs typeface="Calibri"/>
                <a:sym typeface="Calibri"/>
              </a:rPr>
              <a:t>Fordi disse </a:t>
            </a:r>
            <a:r>
              <a:rPr lang="en-US" sz="2100" b="1" i="1" u="none" strike="noStrike" cap="none">
                <a:solidFill>
                  <a:srgbClr val="242B62"/>
                </a:solidFill>
                <a:highlight>
                  <a:srgbClr val="ECC0DA"/>
                </a:highlight>
                <a:latin typeface="Calibri"/>
                <a:ea typeface="Calibri"/>
                <a:cs typeface="Calibri"/>
                <a:sym typeface="Calibri"/>
              </a:rPr>
              <a:t>digitale simuleringer </a:t>
            </a:r>
            <a:r>
              <a:rPr lang="en-US" sz="2100" b="0" i="0" u="none" strike="noStrike" cap="none">
                <a:solidFill>
                  <a:srgbClr val="242B62"/>
                </a:solidFill>
                <a:latin typeface="Calibri"/>
                <a:ea typeface="Calibri"/>
                <a:cs typeface="Calibri"/>
                <a:sym typeface="Calibri"/>
              </a:rPr>
              <a:t>ser ud og lyder så menneskelige, bruges de til at skabe netop de ting, vi skal passe på.</a:t>
            </a:r>
            <a:endParaRPr sz="2100" b="0" i="0" u="none" strike="noStrike" cap="none">
              <a:solidFill>
                <a:srgbClr val="242B62"/>
              </a:solidFill>
              <a:latin typeface="Calibri"/>
              <a:ea typeface="Calibri"/>
              <a:cs typeface="Calibri"/>
              <a:sym typeface="Calibri"/>
            </a:endParaRPr>
          </a:p>
        </p:txBody>
      </p:sp>
      <p:grpSp>
        <p:nvGrpSpPr>
          <p:cNvPr id="525" name="Google Shape;525;g3cf0640c514_2_14"/>
          <p:cNvGrpSpPr/>
          <p:nvPr/>
        </p:nvGrpSpPr>
        <p:grpSpPr>
          <a:xfrm>
            <a:off x="5797408" y="3119349"/>
            <a:ext cx="1018317" cy="1181819"/>
            <a:chOff x="8360213" y="3458151"/>
            <a:chExt cx="853935" cy="991043"/>
          </a:xfrm>
        </p:grpSpPr>
        <p:grpSp>
          <p:nvGrpSpPr>
            <p:cNvPr id="526" name="Google Shape;526;g3cf0640c514_2_14"/>
            <p:cNvGrpSpPr/>
            <p:nvPr/>
          </p:nvGrpSpPr>
          <p:grpSpPr>
            <a:xfrm>
              <a:off x="8599192" y="3595917"/>
              <a:ext cx="375981" cy="204367"/>
              <a:chOff x="2642504" y="3763150"/>
              <a:chExt cx="375981" cy="204367"/>
            </a:xfrm>
          </p:grpSpPr>
          <p:sp>
            <p:nvSpPr>
              <p:cNvPr id="527" name="Google Shape;527;g3cf0640c514_2_14"/>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8" name="Google Shape;528;g3cf0640c514_2_14"/>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29" name="Google Shape;529;g3cf0640c514_2_14"/>
            <p:cNvGrpSpPr/>
            <p:nvPr/>
          </p:nvGrpSpPr>
          <p:grpSpPr>
            <a:xfrm>
              <a:off x="8360213" y="3458151"/>
              <a:ext cx="853935" cy="991043"/>
              <a:chOff x="2403525" y="3625384"/>
              <a:chExt cx="853935" cy="991043"/>
            </a:xfrm>
          </p:grpSpPr>
          <p:sp>
            <p:nvSpPr>
              <p:cNvPr id="530" name="Google Shape;530;g3cf0640c514_2_14"/>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1" name="Google Shape;531;g3cf0640c514_2_14"/>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2" name="Google Shape;532;g3cf0640c514_2_14"/>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3" name="Google Shape;533;g3cf0640c514_2_14"/>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2" name="Graphic 4">
            <a:extLst>
              <a:ext uri="{FF2B5EF4-FFF2-40B4-BE49-F238E27FC236}">
                <a16:creationId xmlns:a16="http://schemas.microsoft.com/office/drawing/2014/main" id="{D338EEF4-5674-56EE-37C8-0766516FC0A4}"/>
              </a:ext>
            </a:extLst>
          </p:cNvPr>
          <p:cNvGrpSpPr/>
          <p:nvPr/>
        </p:nvGrpSpPr>
        <p:grpSpPr>
          <a:xfrm rot="3208958">
            <a:off x="1296577" y="4055365"/>
            <a:ext cx="504342" cy="946355"/>
            <a:chOff x="9129274" y="2719113"/>
            <a:chExt cx="717139" cy="1386497"/>
          </a:xfrm>
          <a:solidFill>
            <a:srgbClr val="242B62"/>
          </a:solidFill>
        </p:grpSpPr>
        <p:grpSp>
          <p:nvGrpSpPr>
            <p:cNvPr id="3" name="Graphic 4">
              <a:extLst>
                <a:ext uri="{FF2B5EF4-FFF2-40B4-BE49-F238E27FC236}">
                  <a16:creationId xmlns:a16="http://schemas.microsoft.com/office/drawing/2014/main" id="{CF3DB739-398B-0FC5-2B16-5D7B377CACA9}"/>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D514690E-EA00-092A-3D6F-07F9B895DAEE}"/>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B59C8984-AE5C-3059-25BA-5416F7DEAE9F}"/>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536D36D4-B0BD-2135-D7C6-E94DCA536C7A}"/>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586AA967-31E1-DEBF-41A5-43BB100CEC8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25126F4-90E7-A2FA-8DB1-F2C887CA045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7DCD46C8-E0F4-F2C1-6BFC-6033B941EE5A}"/>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AB1F5196-D5F5-4164-C4C1-B2BE02E363E1}"/>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FE6C4BDA-E019-E499-8C9F-4D2224F2CC57}"/>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327B811B-1344-B0AF-1300-45C6E0DEEF9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785B8C26-81BB-0E13-BABF-A1D9BAC476C9}"/>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g3cf0640c514_2_63"/>
          <p:cNvSpPr txBox="1">
            <a:spLocks noGrp="1"/>
          </p:cNvSpPr>
          <p:nvPr>
            <p:ph type="body" idx="1"/>
          </p:nvPr>
        </p:nvSpPr>
        <p:spPr>
          <a:xfrm>
            <a:off x="904856" y="766144"/>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t>Sådan genkender du </a:t>
            </a:r>
            <a:r>
              <a:rPr lang="en-US">
                <a:solidFill>
                  <a:srgbClr val="292668"/>
                </a:solidFill>
              </a:rPr>
              <a:t>falske </a:t>
            </a:r>
            <a:r>
              <a:rPr lang="en-US"/>
              <a:t>profiler…</a:t>
            </a:r>
            <a:endParaRPr/>
          </a:p>
        </p:txBody>
      </p:sp>
      <p:sp>
        <p:nvSpPr>
          <p:cNvPr id="539" name="Google Shape;539;g3cf0640c514_2_63"/>
          <p:cNvSpPr/>
          <p:nvPr/>
        </p:nvSpPr>
        <p:spPr>
          <a:xfrm>
            <a:off x="876275" y="3242178"/>
            <a:ext cx="2251998" cy="225199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0" name="Google Shape;540;g3cf0640c514_2_63"/>
          <p:cNvSpPr/>
          <p:nvPr/>
        </p:nvSpPr>
        <p:spPr>
          <a:xfrm>
            <a:off x="937003" y="3302906"/>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1" name="Google Shape;541;g3cf0640c514_2_63"/>
          <p:cNvSpPr/>
          <p:nvPr/>
        </p:nvSpPr>
        <p:spPr>
          <a:xfrm>
            <a:off x="1000262" y="3363634"/>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2" name="Google Shape;542;g3cf0640c514_2_63"/>
          <p:cNvSpPr/>
          <p:nvPr/>
        </p:nvSpPr>
        <p:spPr>
          <a:xfrm>
            <a:off x="2465325" y="4661697"/>
            <a:ext cx="928635" cy="928631"/>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3" name="Google Shape;543;g3cf0640c514_2_63"/>
          <p:cNvSpPr/>
          <p:nvPr/>
        </p:nvSpPr>
        <p:spPr>
          <a:xfrm>
            <a:off x="2412189" y="4608559"/>
            <a:ext cx="1032379" cy="1032379"/>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4" name="Google Shape;544;g3cf0640c514_2_63"/>
          <p:cNvSpPr/>
          <p:nvPr/>
        </p:nvSpPr>
        <p:spPr>
          <a:xfrm>
            <a:off x="3560961" y="4031643"/>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5" name="Google Shape;545;g3cf0640c514_2_63"/>
          <p:cNvSpPr/>
          <p:nvPr/>
        </p:nvSpPr>
        <p:spPr>
          <a:xfrm>
            <a:off x="3621689" y="4092371"/>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6" name="Google Shape;546;g3cf0640c514_2_63"/>
          <p:cNvSpPr/>
          <p:nvPr/>
        </p:nvSpPr>
        <p:spPr>
          <a:xfrm>
            <a:off x="3684946" y="4153099"/>
            <a:ext cx="2251993" cy="225199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7" name="Google Shape;547;g3cf0640c514_2_63"/>
          <p:cNvSpPr/>
          <p:nvPr/>
        </p:nvSpPr>
        <p:spPr>
          <a:xfrm>
            <a:off x="5150010" y="5451161"/>
            <a:ext cx="926101" cy="928631"/>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8" name="Google Shape;548;g3cf0640c514_2_63"/>
          <p:cNvSpPr/>
          <p:nvPr/>
        </p:nvSpPr>
        <p:spPr>
          <a:xfrm>
            <a:off x="5096873" y="5398023"/>
            <a:ext cx="1032376" cy="1032379"/>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9" name="Google Shape;549;g3cf0640c514_2_63"/>
          <p:cNvSpPr/>
          <p:nvPr/>
        </p:nvSpPr>
        <p:spPr>
          <a:xfrm>
            <a:off x="5939475" y="3242178"/>
            <a:ext cx="2251993" cy="2251993"/>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0" name="Google Shape;550;g3cf0640c514_2_63"/>
          <p:cNvSpPr/>
          <p:nvPr/>
        </p:nvSpPr>
        <p:spPr>
          <a:xfrm>
            <a:off x="6000203" y="3302906"/>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1" name="Google Shape;551;g3cf0640c514_2_63"/>
          <p:cNvSpPr/>
          <p:nvPr/>
        </p:nvSpPr>
        <p:spPr>
          <a:xfrm>
            <a:off x="6060931" y="3363634"/>
            <a:ext cx="2251998" cy="225199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2" name="Google Shape;552;g3cf0640c514_2_63"/>
          <p:cNvSpPr/>
          <p:nvPr/>
        </p:nvSpPr>
        <p:spPr>
          <a:xfrm>
            <a:off x="7525993" y="4661697"/>
            <a:ext cx="928635" cy="928631"/>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3" name="Google Shape;553;g3cf0640c514_2_63"/>
          <p:cNvSpPr/>
          <p:nvPr/>
        </p:nvSpPr>
        <p:spPr>
          <a:xfrm>
            <a:off x="7475387" y="4608559"/>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4" name="Google Shape;554;g3cf0640c514_2_63"/>
          <p:cNvSpPr/>
          <p:nvPr/>
        </p:nvSpPr>
        <p:spPr>
          <a:xfrm>
            <a:off x="8621629" y="4031643"/>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5" name="Google Shape;555;g3cf0640c514_2_63"/>
          <p:cNvSpPr/>
          <p:nvPr/>
        </p:nvSpPr>
        <p:spPr>
          <a:xfrm>
            <a:off x="8682357" y="4092371"/>
            <a:ext cx="2251993"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6" name="Google Shape;556;g3cf0640c514_2_63"/>
          <p:cNvSpPr/>
          <p:nvPr/>
        </p:nvSpPr>
        <p:spPr>
          <a:xfrm>
            <a:off x="8745614" y="4153099"/>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7" name="Google Shape;557;g3cf0640c514_2_63"/>
          <p:cNvSpPr/>
          <p:nvPr/>
        </p:nvSpPr>
        <p:spPr>
          <a:xfrm>
            <a:off x="10210679" y="5451161"/>
            <a:ext cx="928631" cy="928631"/>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8" name="Google Shape;558;g3cf0640c514_2_63"/>
          <p:cNvSpPr/>
          <p:nvPr/>
        </p:nvSpPr>
        <p:spPr>
          <a:xfrm>
            <a:off x="10124641" y="5398011"/>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9" name="Google Shape;559;g3cf0640c514_2_63"/>
          <p:cNvSpPr txBox="1"/>
          <p:nvPr/>
        </p:nvSpPr>
        <p:spPr>
          <a:xfrm>
            <a:off x="939423" y="3962534"/>
            <a:ext cx="23283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Intet rigtigt foto / ser for perfekt ud</a:t>
            </a:r>
            <a:endParaRPr sz="1800" b="0" i="0" u="none" strike="noStrike" cap="none">
              <a:solidFill>
                <a:srgbClr val="000000"/>
              </a:solidFill>
              <a:latin typeface="Calibri"/>
              <a:ea typeface="Calibri"/>
              <a:cs typeface="Calibri"/>
              <a:sym typeface="Calibri"/>
            </a:endParaRPr>
          </a:p>
        </p:txBody>
      </p:sp>
      <p:sp>
        <p:nvSpPr>
          <p:cNvPr id="560" name="Google Shape;560;g3cf0640c514_2_63"/>
          <p:cNvSpPr txBox="1"/>
          <p:nvPr/>
        </p:nvSpPr>
        <p:spPr>
          <a:xfrm>
            <a:off x="3621682" y="4723582"/>
            <a:ext cx="22824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rgbClr val="242B62"/>
                </a:solidFill>
                <a:latin typeface="Calibri"/>
                <a:ea typeface="Calibri"/>
                <a:cs typeface="Calibri"/>
                <a:sym typeface="Calibri"/>
              </a:rPr>
              <a:t>Mærkeligt brugernavn (tal eller symboler)</a:t>
            </a:r>
            <a:endParaRPr sz="1800" b="0" i="0" u="none" strike="noStrike" cap="none">
              <a:solidFill>
                <a:srgbClr val="242B62"/>
              </a:solidFill>
              <a:latin typeface="Arial"/>
              <a:ea typeface="Arial"/>
              <a:cs typeface="Arial"/>
              <a:sym typeface="Arial"/>
            </a:endParaRPr>
          </a:p>
        </p:txBody>
      </p:sp>
      <p:sp>
        <p:nvSpPr>
          <p:cNvPr id="561" name="Google Shape;561;g3cf0640c514_2_63"/>
          <p:cNvSpPr txBox="1"/>
          <p:nvPr/>
        </p:nvSpPr>
        <p:spPr>
          <a:xfrm>
            <a:off x="6017247" y="3845610"/>
            <a:ext cx="22473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Få indlæg / korte kommentarer</a:t>
            </a:r>
            <a:endParaRPr sz="1800" b="0" i="0" u="none" strike="noStrike" cap="none">
              <a:solidFill>
                <a:srgbClr val="000000"/>
              </a:solidFill>
              <a:latin typeface="Arial"/>
              <a:ea typeface="Arial"/>
              <a:cs typeface="Arial"/>
              <a:sym typeface="Arial"/>
            </a:endParaRPr>
          </a:p>
        </p:txBody>
      </p:sp>
      <p:sp>
        <p:nvSpPr>
          <p:cNvPr id="562" name="Google Shape;562;g3cf0640c514_2_63"/>
          <p:cNvSpPr txBox="1"/>
          <p:nvPr/>
        </p:nvSpPr>
        <p:spPr>
          <a:xfrm>
            <a:off x="8693079" y="4677269"/>
            <a:ext cx="22455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rgbClr val="242B62"/>
                </a:solidFill>
                <a:latin typeface="Calibri"/>
                <a:ea typeface="Calibri"/>
                <a:cs typeface="Calibri"/>
                <a:sym typeface="Calibri"/>
              </a:rPr>
              <a:t>Meget aktiv hele dagen, hver dag</a:t>
            </a:r>
            <a:endParaRPr sz="1800" b="0" i="0" u="none" strike="noStrike" cap="none">
              <a:solidFill>
                <a:srgbClr val="242B62"/>
              </a:solidFill>
              <a:latin typeface="Arial"/>
              <a:ea typeface="Arial"/>
              <a:cs typeface="Arial"/>
              <a:sym typeface="Arial"/>
            </a:endParaRPr>
          </a:p>
        </p:txBody>
      </p:sp>
      <p:grpSp>
        <p:nvGrpSpPr>
          <p:cNvPr id="563" name="Google Shape;563;g3cf0640c514_2_63"/>
          <p:cNvGrpSpPr/>
          <p:nvPr/>
        </p:nvGrpSpPr>
        <p:grpSpPr>
          <a:xfrm>
            <a:off x="10308599" y="5570427"/>
            <a:ext cx="732771" cy="687560"/>
            <a:chOff x="6615628" y="2116894"/>
            <a:chExt cx="1066935" cy="1001107"/>
          </a:xfrm>
        </p:grpSpPr>
        <p:sp>
          <p:nvSpPr>
            <p:cNvPr id="564" name="Google Shape;564;g3cf0640c514_2_63"/>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65" name="Google Shape;565;g3cf0640c514_2_63"/>
            <p:cNvGrpSpPr/>
            <p:nvPr/>
          </p:nvGrpSpPr>
          <p:grpSpPr>
            <a:xfrm>
              <a:off x="6615628" y="2116894"/>
              <a:ext cx="1066935" cy="1001107"/>
              <a:chOff x="6615628" y="2116894"/>
              <a:chExt cx="1066935" cy="1001107"/>
            </a:xfrm>
          </p:grpSpPr>
          <p:sp>
            <p:nvSpPr>
              <p:cNvPr id="566" name="Google Shape;566;g3cf0640c514_2_63"/>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7" name="Google Shape;567;g3cf0640c514_2_63"/>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g3cf0640c514_2_63"/>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9" name="Google Shape;569;g3cf0640c514_2_63"/>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0" name="Google Shape;570;g3cf0640c514_2_63"/>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1" name="Google Shape;571;g3cf0640c514_2_63"/>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2" name="Google Shape;572;g3cf0640c514_2_63"/>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3" name="Google Shape;573;g3cf0640c514_2_63"/>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4" name="Google Shape;574;g3cf0640c514_2_63"/>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5" name="Google Shape;575;g3cf0640c514_2_63"/>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6" name="Google Shape;576;g3cf0640c514_2_63"/>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7" name="Google Shape;577;g3cf0640c514_2_63"/>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78" name="Google Shape;578;g3cf0640c514_2_63"/>
          <p:cNvGrpSpPr/>
          <p:nvPr/>
        </p:nvGrpSpPr>
        <p:grpSpPr>
          <a:xfrm>
            <a:off x="7734874" y="4828880"/>
            <a:ext cx="591839" cy="591737"/>
            <a:chOff x="3258209" y="1217582"/>
            <a:chExt cx="4712093" cy="4711281"/>
          </a:xfrm>
        </p:grpSpPr>
        <p:sp>
          <p:nvSpPr>
            <p:cNvPr id="579" name="Google Shape;579;g3cf0640c514_2_63"/>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0" name="Google Shape;580;g3cf0640c514_2_63"/>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81" name="Google Shape;581;g3cf0640c514_2_63"/>
            <p:cNvGrpSpPr/>
            <p:nvPr/>
          </p:nvGrpSpPr>
          <p:grpSpPr>
            <a:xfrm>
              <a:off x="3258209" y="1217582"/>
              <a:ext cx="4712093" cy="4711281"/>
              <a:chOff x="3258209" y="1217582"/>
              <a:chExt cx="4712093" cy="4711281"/>
            </a:xfrm>
          </p:grpSpPr>
          <p:sp>
            <p:nvSpPr>
              <p:cNvPr id="582" name="Google Shape;582;g3cf0640c514_2_63"/>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3" name="Google Shape;583;g3cf0640c514_2_63"/>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4" name="Google Shape;584;g3cf0640c514_2_63"/>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5" name="Google Shape;585;g3cf0640c514_2_63"/>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6" name="Google Shape;586;g3cf0640c514_2_63"/>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7" name="Google Shape;587;g3cf0640c514_2_63"/>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8" name="Google Shape;588;g3cf0640c514_2_63"/>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9" name="Google Shape;589;g3cf0640c514_2_63"/>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0" name="Google Shape;590;g3cf0640c514_2_63"/>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1" name="Google Shape;591;g3cf0640c514_2_63"/>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2" name="Google Shape;592;g3cf0640c514_2_63"/>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3" name="Google Shape;593;g3cf0640c514_2_63"/>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g3cf0640c514_2_63"/>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5" name="Google Shape;595;g3cf0640c514_2_63"/>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596" name="Google Shape;596;g3cf0640c514_2_63"/>
          <p:cNvSpPr txBox="1">
            <a:spLocks noGrp="1"/>
          </p:cNvSpPr>
          <p:nvPr>
            <p:ph type="body" idx="1"/>
          </p:nvPr>
        </p:nvSpPr>
        <p:spPr>
          <a:xfrm>
            <a:off x="904856" y="2034532"/>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solidFill>
                  <a:srgbClr val="242B62"/>
                </a:solidFill>
              </a:rPr>
              <a:t>Vær opmærksom på:</a:t>
            </a:r>
            <a:endParaRPr>
              <a:solidFill>
                <a:srgbClr val="242B62"/>
              </a:solidFill>
            </a:endParaRPr>
          </a:p>
        </p:txBody>
      </p:sp>
      <p:grpSp>
        <p:nvGrpSpPr>
          <p:cNvPr id="597" name="Google Shape;597;g3cf0640c514_2_63"/>
          <p:cNvGrpSpPr/>
          <p:nvPr/>
        </p:nvGrpSpPr>
        <p:grpSpPr>
          <a:xfrm>
            <a:off x="2591730" y="4764948"/>
            <a:ext cx="675805" cy="719604"/>
            <a:chOff x="3918554" y="774528"/>
            <a:chExt cx="868197" cy="924466"/>
          </a:xfrm>
        </p:grpSpPr>
        <p:grpSp>
          <p:nvGrpSpPr>
            <p:cNvPr id="598" name="Google Shape;598;g3cf0640c514_2_63"/>
            <p:cNvGrpSpPr/>
            <p:nvPr/>
          </p:nvGrpSpPr>
          <p:grpSpPr>
            <a:xfrm>
              <a:off x="3918554" y="774528"/>
              <a:ext cx="868197" cy="924466"/>
              <a:chOff x="3918554" y="774528"/>
              <a:chExt cx="868197" cy="924466"/>
            </a:xfrm>
          </p:grpSpPr>
          <p:sp>
            <p:nvSpPr>
              <p:cNvPr id="599" name="Google Shape;599;g3cf0640c514_2_63"/>
              <p:cNvSpPr/>
              <p:nvPr/>
            </p:nvSpPr>
            <p:spPr>
              <a:xfrm>
                <a:off x="3918554" y="774528"/>
                <a:ext cx="868197" cy="924466"/>
              </a:xfrm>
              <a:custGeom>
                <a:avLst/>
                <a:gdLst/>
                <a:ahLst/>
                <a:cxnLst/>
                <a:rect l="l" t="t" r="r" b="b"/>
                <a:pathLst>
                  <a:path w="868197" h="924466" extrusionOk="0">
                    <a:moveTo>
                      <a:pt x="859428" y="489969"/>
                    </a:moveTo>
                    <a:lnTo>
                      <a:pt x="762772" y="322855"/>
                    </a:lnTo>
                    <a:lnTo>
                      <a:pt x="770902" y="318338"/>
                    </a:lnTo>
                    <a:cubicBezTo>
                      <a:pt x="788065" y="308402"/>
                      <a:pt x="799808" y="293045"/>
                      <a:pt x="805228" y="274075"/>
                    </a:cubicBezTo>
                    <a:cubicBezTo>
                      <a:pt x="810648" y="255106"/>
                      <a:pt x="807938" y="236136"/>
                      <a:pt x="798002" y="218973"/>
                    </a:cubicBezTo>
                    <a:cubicBezTo>
                      <a:pt x="778129" y="184647"/>
                      <a:pt x="732963" y="172000"/>
                      <a:pt x="698636" y="192776"/>
                    </a:cubicBezTo>
                    <a:lnTo>
                      <a:pt x="690507" y="197293"/>
                    </a:lnTo>
                    <a:lnTo>
                      <a:pt x="593851" y="29275"/>
                    </a:lnTo>
                    <a:cubicBezTo>
                      <a:pt x="585721" y="15726"/>
                      <a:pt x="573075" y="5789"/>
                      <a:pt x="557718" y="2176"/>
                    </a:cubicBezTo>
                    <a:cubicBezTo>
                      <a:pt x="542362" y="-2341"/>
                      <a:pt x="527005" y="369"/>
                      <a:pt x="512552" y="8499"/>
                    </a:cubicBezTo>
                    <a:cubicBezTo>
                      <a:pt x="498099" y="16629"/>
                      <a:pt x="489066" y="29275"/>
                      <a:pt x="485452" y="44632"/>
                    </a:cubicBezTo>
                    <a:cubicBezTo>
                      <a:pt x="482742" y="55472"/>
                      <a:pt x="482742" y="65408"/>
                      <a:pt x="485452" y="76248"/>
                    </a:cubicBezTo>
                    <a:lnTo>
                      <a:pt x="393314" y="178324"/>
                    </a:lnTo>
                    <a:cubicBezTo>
                      <a:pt x="386990" y="185550"/>
                      <a:pt x="386990" y="197293"/>
                      <a:pt x="395120" y="203616"/>
                    </a:cubicBezTo>
                    <a:cubicBezTo>
                      <a:pt x="402347" y="209940"/>
                      <a:pt x="414090" y="209940"/>
                      <a:pt x="420413" y="201810"/>
                    </a:cubicBezTo>
                    <a:lnTo>
                      <a:pt x="503519" y="107865"/>
                    </a:lnTo>
                    <a:lnTo>
                      <a:pt x="745609" y="527005"/>
                    </a:lnTo>
                    <a:lnTo>
                      <a:pt x="340921" y="613725"/>
                    </a:lnTo>
                    <a:lnTo>
                      <a:pt x="228006" y="417704"/>
                    </a:lnTo>
                    <a:lnTo>
                      <a:pt x="312015" y="322855"/>
                    </a:lnTo>
                    <a:cubicBezTo>
                      <a:pt x="318338" y="315628"/>
                      <a:pt x="318338" y="303885"/>
                      <a:pt x="310208" y="297562"/>
                    </a:cubicBezTo>
                    <a:cubicBezTo>
                      <a:pt x="302982" y="291239"/>
                      <a:pt x="291238" y="291239"/>
                      <a:pt x="284915" y="299369"/>
                    </a:cubicBezTo>
                    <a:lnTo>
                      <a:pt x="193680" y="401444"/>
                    </a:lnTo>
                    <a:lnTo>
                      <a:pt x="42825" y="489066"/>
                    </a:lnTo>
                    <a:cubicBezTo>
                      <a:pt x="22952" y="500809"/>
                      <a:pt x="8499" y="518876"/>
                      <a:pt x="3079" y="541459"/>
                    </a:cubicBezTo>
                    <a:cubicBezTo>
                      <a:pt x="-3245" y="564042"/>
                      <a:pt x="369" y="586625"/>
                      <a:pt x="12112" y="606498"/>
                    </a:cubicBezTo>
                    <a:lnTo>
                      <a:pt x="69925" y="706767"/>
                    </a:lnTo>
                    <a:cubicBezTo>
                      <a:pt x="86184" y="734769"/>
                      <a:pt x="115091" y="750126"/>
                      <a:pt x="144900" y="750126"/>
                    </a:cubicBezTo>
                    <a:cubicBezTo>
                      <a:pt x="159353" y="750126"/>
                      <a:pt x="174710" y="746513"/>
                      <a:pt x="188260" y="738383"/>
                    </a:cubicBezTo>
                    <a:lnTo>
                      <a:pt x="231619" y="713993"/>
                    </a:lnTo>
                    <a:lnTo>
                      <a:pt x="420413" y="902787"/>
                    </a:lnTo>
                    <a:cubicBezTo>
                      <a:pt x="434866" y="917240"/>
                      <a:pt x="452933" y="924467"/>
                      <a:pt x="471903" y="924467"/>
                    </a:cubicBezTo>
                    <a:cubicBezTo>
                      <a:pt x="484549" y="924467"/>
                      <a:pt x="497196" y="920854"/>
                      <a:pt x="508036" y="914531"/>
                    </a:cubicBezTo>
                    <a:cubicBezTo>
                      <a:pt x="527909" y="902787"/>
                      <a:pt x="540555" y="883817"/>
                      <a:pt x="544168" y="860331"/>
                    </a:cubicBezTo>
                    <a:cubicBezTo>
                      <a:pt x="546878" y="837748"/>
                      <a:pt x="539652" y="815165"/>
                      <a:pt x="523392" y="798905"/>
                    </a:cubicBezTo>
                    <a:lnTo>
                      <a:pt x="458353" y="733866"/>
                    </a:lnTo>
                    <a:lnTo>
                      <a:pt x="476419" y="723930"/>
                    </a:lnTo>
                    <a:cubicBezTo>
                      <a:pt x="489969" y="715800"/>
                      <a:pt x="499002" y="702250"/>
                      <a:pt x="500809" y="686893"/>
                    </a:cubicBezTo>
                    <a:cubicBezTo>
                      <a:pt x="502616" y="671537"/>
                      <a:pt x="497196" y="656181"/>
                      <a:pt x="485452" y="645341"/>
                    </a:cubicBezTo>
                    <a:lnTo>
                      <a:pt x="463773" y="625468"/>
                    </a:lnTo>
                    <a:lnTo>
                      <a:pt x="768192" y="560428"/>
                    </a:lnTo>
                    <a:cubicBezTo>
                      <a:pt x="775419" y="567655"/>
                      <a:pt x="784452" y="573075"/>
                      <a:pt x="795292" y="575785"/>
                    </a:cubicBezTo>
                    <a:cubicBezTo>
                      <a:pt x="800712" y="577592"/>
                      <a:pt x="805228" y="577592"/>
                      <a:pt x="810648" y="577592"/>
                    </a:cubicBezTo>
                    <a:cubicBezTo>
                      <a:pt x="820585" y="577592"/>
                      <a:pt x="830521" y="574882"/>
                      <a:pt x="840458" y="569462"/>
                    </a:cubicBezTo>
                    <a:cubicBezTo>
                      <a:pt x="854008" y="561332"/>
                      <a:pt x="863944" y="548685"/>
                      <a:pt x="867557" y="533329"/>
                    </a:cubicBezTo>
                    <a:cubicBezTo>
                      <a:pt x="869364" y="518876"/>
                      <a:pt x="867557" y="503519"/>
                      <a:pt x="859428" y="489969"/>
                    </a:cubicBezTo>
                    <a:lnTo>
                      <a:pt x="859428" y="489969"/>
                    </a:lnTo>
                    <a:close/>
                    <a:moveTo>
                      <a:pt x="707670" y="228006"/>
                    </a:moveTo>
                    <a:lnTo>
                      <a:pt x="715799" y="223490"/>
                    </a:lnTo>
                    <a:cubicBezTo>
                      <a:pt x="732963" y="213553"/>
                      <a:pt x="755546" y="218973"/>
                      <a:pt x="765482" y="237039"/>
                    </a:cubicBezTo>
                    <a:cubicBezTo>
                      <a:pt x="775419" y="254203"/>
                      <a:pt x="769999" y="276786"/>
                      <a:pt x="751932" y="286722"/>
                    </a:cubicBezTo>
                    <a:lnTo>
                      <a:pt x="743802" y="291239"/>
                    </a:lnTo>
                    <a:lnTo>
                      <a:pt x="707670" y="228909"/>
                    </a:lnTo>
                    <a:lnTo>
                      <a:pt x="707670" y="228006"/>
                    </a:lnTo>
                    <a:close/>
                    <a:moveTo>
                      <a:pt x="169290" y="708573"/>
                    </a:moveTo>
                    <a:cubicBezTo>
                      <a:pt x="145804" y="722123"/>
                      <a:pt x="115091" y="713993"/>
                      <a:pt x="100637" y="690507"/>
                    </a:cubicBezTo>
                    <a:lnTo>
                      <a:pt x="42825" y="590238"/>
                    </a:lnTo>
                    <a:cubicBezTo>
                      <a:pt x="36502" y="578495"/>
                      <a:pt x="34695" y="564945"/>
                      <a:pt x="37405" y="552299"/>
                    </a:cubicBezTo>
                    <a:cubicBezTo>
                      <a:pt x="40115" y="539652"/>
                      <a:pt x="49148" y="528812"/>
                      <a:pt x="60891" y="521586"/>
                    </a:cubicBezTo>
                    <a:lnTo>
                      <a:pt x="199100" y="442093"/>
                    </a:lnTo>
                    <a:lnTo>
                      <a:pt x="307498" y="629081"/>
                    </a:lnTo>
                    <a:lnTo>
                      <a:pt x="169290" y="708573"/>
                    </a:lnTo>
                    <a:close/>
                    <a:moveTo>
                      <a:pt x="507132" y="856718"/>
                    </a:moveTo>
                    <a:cubicBezTo>
                      <a:pt x="505326" y="868461"/>
                      <a:pt x="499002" y="878398"/>
                      <a:pt x="489066" y="883817"/>
                    </a:cubicBezTo>
                    <a:cubicBezTo>
                      <a:pt x="474613" y="891947"/>
                      <a:pt x="456546" y="890141"/>
                      <a:pt x="444803" y="877495"/>
                    </a:cubicBezTo>
                    <a:lnTo>
                      <a:pt x="263235" y="695927"/>
                    </a:lnTo>
                    <a:lnTo>
                      <a:pt x="329178" y="657987"/>
                    </a:lnTo>
                    <a:lnTo>
                      <a:pt x="497196" y="826005"/>
                    </a:lnTo>
                    <a:cubicBezTo>
                      <a:pt x="504422" y="833232"/>
                      <a:pt x="508939" y="844975"/>
                      <a:pt x="507132" y="856718"/>
                    </a:cubicBezTo>
                    <a:lnTo>
                      <a:pt x="507132" y="856718"/>
                    </a:lnTo>
                    <a:close/>
                    <a:moveTo>
                      <a:pt x="459256" y="672440"/>
                    </a:moveTo>
                    <a:cubicBezTo>
                      <a:pt x="461966" y="675150"/>
                      <a:pt x="463773" y="678764"/>
                      <a:pt x="462869" y="683280"/>
                    </a:cubicBezTo>
                    <a:cubicBezTo>
                      <a:pt x="461966" y="687797"/>
                      <a:pt x="460159" y="690507"/>
                      <a:pt x="456546" y="693217"/>
                    </a:cubicBezTo>
                    <a:lnTo>
                      <a:pt x="430350" y="708573"/>
                    </a:lnTo>
                    <a:lnTo>
                      <a:pt x="368021" y="646244"/>
                    </a:lnTo>
                    <a:lnTo>
                      <a:pt x="418607" y="635404"/>
                    </a:lnTo>
                    <a:lnTo>
                      <a:pt x="459256" y="672440"/>
                    </a:lnTo>
                    <a:close/>
                    <a:moveTo>
                      <a:pt x="830521" y="525199"/>
                    </a:moveTo>
                    <a:cubicBezTo>
                      <a:pt x="828715" y="531522"/>
                      <a:pt x="825101" y="536039"/>
                      <a:pt x="819681" y="538749"/>
                    </a:cubicBezTo>
                    <a:cubicBezTo>
                      <a:pt x="814261" y="541459"/>
                      <a:pt x="807938" y="542362"/>
                      <a:pt x="802518" y="541459"/>
                    </a:cubicBezTo>
                    <a:cubicBezTo>
                      <a:pt x="796195" y="539652"/>
                      <a:pt x="791678" y="536039"/>
                      <a:pt x="788969" y="530619"/>
                    </a:cubicBezTo>
                    <a:lnTo>
                      <a:pt x="523392" y="69925"/>
                    </a:lnTo>
                    <a:cubicBezTo>
                      <a:pt x="520682" y="64505"/>
                      <a:pt x="519779" y="58182"/>
                      <a:pt x="520682" y="52762"/>
                    </a:cubicBezTo>
                    <a:cubicBezTo>
                      <a:pt x="522489" y="46439"/>
                      <a:pt x="526102" y="41922"/>
                      <a:pt x="531522" y="39212"/>
                    </a:cubicBezTo>
                    <a:cubicBezTo>
                      <a:pt x="535135" y="37405"/>
                      <a:pt x="538748" y="36502"/>
                      <a:pt x="543265" y="36502"/>
                    </a:cubicBezTo>
                    <a:cubicBezTo>
                      <a:pt x="545072" y="36502"/>
                      <a:pt x="546878" y="36502"/>
                      <a:pt x="549588" y="37405"/>
                    </a:cubicBezTo>
                    <a:cubicBezTo>
                      <a:pt x="555912" y="39212"/>
                      <a:pt x="560428" y="42825"/>
                      <a:pt x="563138" y="48245"/>
                    </a:cubicBezTo>
                    <a:lnTo>
                      <a:pt x="828715" y="508939"/>
                    </a:lnTo>
                    <a:cubicBezTo>
                      <a:pt x="831424" y="513456"/>
                      <a:pt x="832328" y="518876"/>
                      <a:pt x="830521" y="525199"/>
                    </a:cubicBezTo>
                    <a:close/>
                  </a:path>
                </a:pathLst>
              </a:custGeom>
              <a:solidFill>
                <a:srgbClr val="242B62"/>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sp>
            <p:nvSpPr>
              <p:cNvPr id="600" name="Google Shape;600;g3cf0640c514_2_63"/>
              <p:cNvSpPr/>
              <p:nvPr/>
            </p:nvSpPr>
            <p:spPr>
              <a:xfrm>
                <a:off x="4253152" y="1007954"/>
                <a:ext cx="36132" cy="36132"/>
              </a:xfrm>
              <a:custGeom>
                <a:avLst/>
                <a:gdLst/>
                <a:ahLst/>
                <a:cxnLst/>
                <a:rect l="l" t="t" r="r" b="b"/>
                <a:pathLst>
                  <a:path w="36132" h="36132" extrusionOk="0">
                    <a:moveTo>
                      <a:pt x="18066" y="36133"/>
                    </a:moveTo>
                    <a:cubicBezTo>
                      <a:pt x="22583" y="36133"/>
                      <a:pt x="27100" y="34327"/>
                      <a:pt x="30713" y="30713"/>
                    </a:cubicBezTo>
                    <a:cubicBezTo>
                      <a:pt x="34326" y="27100"/>
                      <a:pt x="36133" y="22583"/>
                      <a:pt x="36133" y="18066"/>
                    </a:cubicBezTo>
                    <a:cubicBezTo>
                      <a:pt x="36133" y="13550"/>
                      <a:pt x="34326" y="9033"/>
                      <a:pt x="30713" y="5420"/>
                    </a:cubicBezTo>
                    <a:cubicBezTo>
                      <a:pt x="27100" y="1807"/>
                      <a:pt x="22583" y="0"/>
                      <a:pt x="18066" y="0"/>
                    </a:cubicBezTo>
                    <a:cubicBezTo>
                      <a:pt x="13550" y="0"/>
                      <a:pt x="9033" y="1807"/>
                      <a:pt x="5420" y="5420"/>
                    </a:cubicBezTo>
                    <a:cubicBezTo>
                      <a:pt x="1807" y="9033"/>
                      <a:pt x="0" y="13550"/>
                      <a:pt x="0" y="18066"/>
                    </a:cubicBezTo>
                    <a:cubicBezTo>
                      <a:pt x="0" y="22583"/>
                      <a:pt x="1807" y="27100"/>
                      <a:pt x="5420" y="30713"/>
                    </a:cubicBezTo>
                    <a:cubicBezTo>
                      <a:pt x="8130" y="34327"/>
                      <a:pt x="13550" y="36133"/>
                      <a:pt x="18066" y="36133"/>
                    </a:cubicBezTo>
                    <a:close/>
                  </a:path>
                </a:pathLst>
              </a:custGeom>
              <a:solidFill>
                <a:srgbClr val="242B62"/>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grpSp>
        <p:grpSp>
          <p:nvGrpSpPr>
            <p:cNvPr id="601" name="Google Shape;601;g3cf0640c514_2_63"/>
            <p:cNvGrpSpPr/>
            <p:nvPr/>
          </p:nvGrpSpPr>
          <p:grpSpPr>
            <a:xfrm>
              <a:off x="3958353" y="890522"/>
              <a:ext cx="708519" cy="605461"/>
              <a:chOff x="3958353" y="890522"/>
              <a:chExt cx="708519" cy="605461"/>
            </a:xfrm>
          </p:grpSpPr>
          <p:sp>
            <p:nvSpPr>
              <p:cNvPr id="602" name="Google Shape;602;g3cf0640c514_2_63"/>
              <p:cNvSpPr/>
              <p:nvPr/>
            </p:nvSpPr>
            <p:spPr>
              <a:xfrm>
                <a:off x="4150173" y="890522"/>
                <a:ext cx="516699" cy="505860"/>
              </a:xfrm>
              <a:custGeom>
                <a:avLst/>
                <a:gdLst/>
                <a:ahLst/>
                <a:cxnLst/>
                <a:rect l="l" t="t" r="r" b="b"/>
                <a:pathLst>
                  <a:path w="516699" h="505860" extrusionOk="0">
                    <a:moveTo>
                      <a:pt x="274610" y="0"/>
                    </a:moveTo>
                    <a:lnTo>
                      <a:pt x="516700" y="419141"/>
                    </a:lnTo>
                    <a:lnTo>
                      <a:pt x="112915" y="505860"/>
                    </a:lnTo>
                    <a:lnTo>
                      <a:pt x="0" y="309840"/>
                    </a:lnTo>
                  </a:path>
                </a:pathLst>
              </a:custGeom>
              <a:solidFill>
                <a:srgbClr val="CA7BB3"/>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sp>
            <p:nvSpPr>
              <p:cNvPr id="603" name="Google Shape;603;g3cf0640c514_2_63"/>
              <p:cNvSpPr/>
              <p:nvPr/>
            </p:nvSpPr>
            <p:spPr>
              <a:xfrm>
                <a:off x="3958353" y="1222945"/>
                <a:ext cx="271312" cy="273038"/>
              </a:xfrm>
              <a:custGeom>
                <a:avLst/>
                <a:gdLst/>
                <a:ahLst/>
                <a:cxnLst/>
                <a:rect l="l" t="t" r="r" b="b"/>
                <a:pathLst>
                  <a:path w="271312" h="273038" extrusionOk="0">
                    <a:moveTo>
                      <a:pt x="133104" y="266480"/>
                    </a:moveTo>
                    <a:cubicBezTo>
                      <a:pt x="109618" y="280030"/>
                      <a:pt x="78905" y="271900"/>
                      <a:pt x="64452" y="248413"/>
                    </a:cubicBezTo>
                    <a:lnTo>
                      <a:pt x="6639" y="148144"/>
                    </a:lnTo>
                    <a:cubicBezTo>
                      <a:pt x="316" y="136401"/>
                      <a:pt x="-1490" y="122852"/>
                      <a:pt x="1220" y="110205"/>
                    </a:cubicBezTo>
                    <a:cubicBezTo>
                      <a:pt x="4833" y="97559"/>
                      <a:pt x="12963" y="86719"/>
                      <a:pt x="24706" y="79492"/>
                    </a:cubicBezTo>
                    <a:lnTo>
                      <a:pt x="162914" y="0"/>
                    </a:lnTo>
                    <a:lnTo>
                      <a:pt x="271313" y="186987"/>
                    </a:lnTo>
                    <a:lnTo>
                      <a:pt x="133104" y="266480"/>
                    </a:lnTo>
                    <a:close/>
                  </a:path>
                </a:pathLst>
              </a:custGeom>
              <a:solidFill>
                <a:srgbClr val="CA7BB3"/>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grpSp>
      </p:grpSp>
      <p:grpSp>
        <p:nvGrpSpPr>
          <p:cNvPr id="604" name="Google Shape;604;g3cf0640c514_2_63"/>
          <p:cNvGrpSpPr/>
          <p:nvPr/>
        </p:nvGrpSpPr>
        <p:grpSpPr>
          <a:xfrm>
            <a:off x="5344723" y="5570423"/>
            <a:ext cx="181550" cy="687554"/>
            <a:chOff x="6692066" y="2173624"/>
            <a:chExt cx="144167" cy="546024"/>
          </a:xfrm>
          <a:solidFill>
            <a:srgbClr val="CA7BB3"/>
          </a:solidFill>
        </p:grpSpPr>
        <p:sp>
          <p:nvSpPr>
            <p:cNvPr id="605" name="Google Shape;605;g3cf0640c514_2_63"/>
            <p:cNvSpPr/>
            <p:nvPr/>
          </p:nvSpPr>
          <p:spPr>
            <a:xfrm>
              <a:off x="6692066" y="2173624"/>
              <a:ext cx="144167" cy="434823"/>
            </a:xfrm>
            <a:custGeom>
              <a:avLst/>
              <a:gdLst/>
              <a:ahLst/>
              <a:cxnLst/>
              <a:rect l="l" t="t" r="r" b="b"/>
              <a:pathLst>
                <a:path w="144167" h="434823" extrusionOk="0">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grpFill/>
            <a:ln w="9525" cap="flat" cmpd="sng">
              <a:solidFill>
                <a:schemeClr val="lt1"/>
              </a:solidFill>
              <a:prstDash val="solid"/>
              <a:round/>
              <a:headEnd type="none" w="sm" len="sm"/>
              <a:tailEnd type="none" w="sm" len="sm"/>
            </a:ln>
          </p:spPr>
          <p:txBody>
            <a:bodyPr spcFirstLastPara="1" wrap="square" lIns="206050" tIns="103025" rIns="206050" bIns="103025" anchor="ctr" anchorCtr="0">
              <a:noAutofit/>
            </a:bodyPr>
            <a:lstStyle/>
            <a:p>
              <a:pPr marL="0" marR="0" lvl="0" indent="0" algn="l" rtl="0">
                <a:lnSpc>
                  <a:spcPct val="100000"/>
                </a:lnSpc>
                <a:spcBef>
                  <a:spcPts val="0"/>
                </a:spcBef>
                <a:spcAft>
                  <a:spcPts val="0"/>
                </a:spcAft>
                <a:buClr>
                  <a:srgbClr val="000000"/>
                </a:buClr>
                <a:buSzPts val="4058"/>
                <a:buFont typeface="Arial"/>
                <a:buNone/>
              </a:pPr>
              <a:endParaRPr sz="4058" b="0" i="0" u="none" strike="noStrike" cap="none">
                <a:solidFill>
                  <a:srgbClr val="086D6E"/>
                </a:solidFill>
                <a:latin typeface="Calibri"/>
                <a:ea typeface="Calibri"/>
                <a:cs typeface="Calibri"/>
                <a:sym typeface="Calibri"/>
              </a:endParaRPr>
            </a:p>
          </p:txBody>
        </p:sp>
        <p:sp>
          <p:nvSpPr>
            <p:cNvPr id="606" name="Google Shape;606;g3cf0640c514_2_63"/>
            <p:cNvSpPr/>
            <p:nvPr/>
          </p:nvSpPr>
          <p:spPr>
            <a:xfrm>
              <a:off x="6728436" y="2647666"/>
              <a:ext cx="71952" cy="71982"/>
            </a:xfrm>
            <a:custGeom>
              <a:avLst/>
              <a:gdLst/>
              <a:ahLst/>
              <a:cxnLst/>
              <a:rect l="l" t="t" r="r" b="b"/>
              <a:pathLst>
                <a:path w="71952" h="71982" extrusionOk="0">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w="9525" cap="flat" cmpd="sng">
              <a:solidFill>
                <a:schemeClr val="lt1"/>
              </a:solidFill>
              <a:prstDash val="solid"/>
              <a:round/>
              <a:headEnd type="none" w="sm" len="sm"/>
              <a:tailEnd type="none" w="sm" len="sm"/>
            </a:ln>
          </p:spPr>
          <p:txBody>
            <a:bodyPr spcFirstLastPara="1" wrap="square" lIns="206050" tIns="103025" rIns="206050" bIns="103025" anchor="ctr" anchorCtr="0">
              <a:noAutofit/>
            </a:bodyPr>
            <a:lstStyle/>
            <a:p>
              <a:pPr marL="0" marR="0" lvl="0" indent="0" algn="l" rtl="0">
                <a:lnSpc>
                  <a:spcPct val="100000"/>
                </a:lnSpc>
                <a:spcBef>
                  <a:spcPts val="0"/>
                </a:spcBef>
                <a:spcAft>
                  <a:spcPts val="0"/>
                </a:spcAft>
                <a:buClr>
                  <a:srgbClr val="000000"/>
                </a:buClr>
                <a:buSzPts val="4058"/>
                <a:buFont typeface="Arial"/>
                <a:buNone/>
              </a:pPr>
              <a:endParaRPr sz="4058" b="0" i="0" u="none" strike="noStrike" cap="none">
                <a:solidFill>
                  <a:srgbClr val="086D6E"/>
                </a:solidFill>
                <a:latin typeface="Calibri"/>
                <a:ea typeface="Calibri"/>
                <a:cs typeface="Calibri"/>
                <a:sym typeface="Calibri"/>
              </a:endParaRPr>
            </a:p>
          </p:txBody>
        </p:sp>
      </p:grpSp>
      <p:pic>
        <p:nvPicPr>
          <p:cNvPr id="3" name="Graphic 2" descr="Hashtag with solid fill">
            <a:extLst>
              <a:ext uri="{FF2B5EF4-FFF2-40B4-BE49-F238E27FC236}">
                <a16:creationId xmlns:a16="http://schemas.microsoft.com/office/drawing/2014/main" id="{1DF975C5-52D8-712C-6BFE-68B9EDD0C1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34321" y="5503298"/>
            <a:ext cx="490449" cy="8037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g3cf0640c514_2_142"/>
          <p:cNvSpPr txBox="1">
            <a:spLocks noGrp="1"/>
          </p:cNvSpPr>
          <p:nvPr>
            <p:ph type="body" idx="1"/>
          </p:nvPr>
        </p:nvSpPr>
        <p:spPr>
          <a:xfrm>
            <a:off x="1651550" y="1056846"/>
            <a:ext cx="4508700" cy="897000"/>
          </a:xfrm>
          <a:prstGeom prst="rect">
            <a:avLst/>
          </a:prstGeom>
          <a:noFill/>
          <a:ln>
            <a:noFill/>
          </a:ln>
        </p:spPr>
        <p:txBody>
          <a:bodyPr spcFirstLastPara="1" wrap="square" lIns="91425" tIns="45700" rIns="91425" bIns="45700" anchor="ctr" anchorCtr="0">
            <a:normAutofit fontScale="85000" lnSpcReduction="20000"/>
          </a:bodyPr>
          <a:lstStyle/>
          <a:p>
            <a:pPr marL="0" lvl="0" indent="0" algn="l" rtl="0">
              <a:lnSpc>
                <a:spcPct val="103333"/>
              </a:lnSpc>
              <a:spcBef>
                <a:spcPts val="0"/>
              </a:spcBef>
              <a:spcAft>
                <a:spcPts val="0"/>
              </a:spcAft>
              <a:buClr>
                <a:srgbClr val="242B62"/>
              </a:buClr>
              <a:buSzPct val="100000"/>
              <a:buNone/>
            </a:pPr>
            <a:r>
              <a:rPr lang="en-US" b="1"/>
              <a:t>Tegn på AI-genereret tekst:</a:t>
            </a:r>
            <a:endParaRPr/>
          </a:p>
        </p:txBody>
      </p:sp>
      <p:sp>
        <p:nvSpPr>
          <p:cNvPr id="615" name="Google Shape;615;g3cf0640c514_2_142"/>
          <p:cNvSpPr txBox="1">
            <a:spLocks noGrp="1"/>
          </p:cNvSpPr>
          <p:nvPr>
            <p:ph type="body" idx="3"/>
          </p:nvPr>
        </p:nvSpPr>
        <p:spPr>
          <a:xfrm>
            <a:off x="723900" y="2136725"/>
            <a:ext cx="5436375" cy="4021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Generisk, gentagende tekst, der mangler et menneskeligt præg, undertiden med dårlig </a:t>
            </a:r>
            <a:r>
              <a:rPr lang="en-US" err="1"/>
              <a:t>grammatik</a:t>
            </a:r>
            <a:r>
              <a:rPr lang="en-US"/>
              <a:t> </a:t>
            </a:r>
            <a:r>
              <a:rPr lang="en-US" err="1"/>
              <a:t>eller</a:t>
            </a:r>
            <a:r>
              <a:rPr lang="en-US"/>
              <a:t> </a:t>
            </a:r>
            <a:r>
              <a:rPr lang="en-US" err="1"/>
              <a:t>stavefejl</a:t>
            </a:r>
            <a:r>
              <a:rPr lang="en-US"/>
              <a:t>.</a:t>
            </a: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Øjeblikkelige </a:t>
            </a:r>
            <a:r>
              <a:rPr lang="en-US" err="1"/>
              <a:t>svar</a:t>
            </a:r>
            <a:r>
              <a:rPr lang="en-US"/>
              <a:t> </a:t>
            </a:r>
            <a:r>
              <a:rPr lang="en-US" err="1"/>
              <a:t>døgnet</a:t>
            </a:r>
            <a:r>
              <a:rPr lang="en-US"/>
              <a:t> </a:t>
            </a:r>
            <a:r>
              <a:rPr lang="en-US" err="1"/>
              <a:t>rundt</a:t>
            </a:r>
            <a:r>
              <a:rPr lang="en-US"/>
              <a:t>.</a:t>
            </a: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Billeder af personer, der </a:t>
            </a:r>
            <a:r>
              <a:rPr lang="en-US" err="1"/>
              <a:t>ikke</a:t>
            </a:r>
            <a:r>
              <a:rPr lang="en-US"/>
              <a:t> </a:t>
            </a:r>
            <a:r>
              <a:rPr lang="en-US" err="1"/>
              <a:t>eksisterer</a:t>
            </a:r>
            <a:r>
              <a:rPr lang="en-US"/>
              <a:t>.</a:t>
            </a:r>
            <a:endParaRPr/>
          </a:p>
          <a:p>
            <a:pPr marL="0" lvl="0" indent="0" algn="l" rtl="0">
              <a:lnSpc>
                <a:spcPct val="103333"/>
              </a:lnSpc>
              <a:spcBef>
                <a:spcPts val="0"/>
              </a:spcBef>
              <a:spcAft>
                <a:spcPts val="0"/>
              </a:spcAft>
              <a:buSzPts val="2400"/>
              <a:buNone/>
            </a:pPr>
            <a:endParaRPr/>
          </a:p>
        </p:txBody>
      </p:sp>
      <p:pic>
        <p:nvPicPr>
          <p:cNvPr id="616" name="Google Shape;616;g3cf0640c514_2_142" descr="Two people smiling&#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4" cy="3973513"/>
          </a:xfrm>
          <a:prstGeom prst="rect">
            <a:avLst/>
          </a:prstGeom>
          <a:solidFill>
            <a:srgbClr val="D9D9D9"/>
          </a:solid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g3cf0640c514_2_495"/>
          <p:cNvSpPr txBox="1">
            <a:spLocks noGrp="1"/>
          </p:cNvSpPr>
          <p:nvPr>
            <p:ph type="body" idx="2"/>
          </p:nvPr>
        </p:nvSpPr>
        <p:spPr>
          <a:xfrm>
            <a:off x="715650" y="650590"/>
            <a:ext cx="3757386" cy="1021728"/>
          </a:xfrm>
          <a:prstGeom prst="rect">
            <a:avLst/>
          </a:prstGeom>
          <a:noFill/>
          <a:ln>
            <a:noFill/>
          </a:ln>
        </p:spPr>
        <p:txBody>
          <a:bodyPr spcFirstLastPara="1" wrap="square" lIns="91425" tIns="45700" rIns="91425" bIns="45700" anchor="t" anchorCtr="0">
            <a:noAutofit/>
          </a:bodyPr>
          <a:lstStyle/>
          <a:p>
            <a:pPr marL="0" indent="0">
              <a:buSzPts val="3600"/>
            </a:pPr>
            <a:r>
              <a:rPr lang="en-US" sz="3600" b="1">
                <a:solidFill>
                  <a:srgbClr val="242B62"/>
                </a:solidFill>
              </a:rPr>
              <a:t>Virkeligt </a:t>
            </a:r>
            <a:r>
              <a:rPr lang="en-US" sz="3600" b="1" err="1">
                <a:solidFill>
                  <a:srgbClr val="242B62"/>
                </a:solidFill>
              </a:rPr>
              <a:t>eller</a:t>
            </a:r>
            <a:r>
              <a:rPr lang="en-US" sz="3600" b="1">
                <a:solidFill>
                  <a:srgbClr val="242B62"/>
                </a:solidFill>
              </a:rPr>
              <a:t> AI?</a:t>
            </a:r>
            <a:br>
              <a:rPr lang="en-US" sz="3600" b="1"/>
            </a:br>
            <a:r>
              <a:rPr lang="en-US" sz="3600" b="1">
                <a:solidFill>
                  <a:srgbClr val="242B62"/>
                </a:solidFill>
              </a:rPr>
              <a:t>Find </a:t>
            </a:r>
            <a:r>
              <a:rPr lang="en-US" sz="3600" b="1" err="1"/>
              <a:t>tegnene</a:t>
            </a:r>
          </a:p>
        </p:txBody>
      </p:sp>
      <p:sp>
        <p:nvSpPr>
          <p:cNvPr id="622" name="Google Shape;622;g3cf0640c514_2_495"/>
          <p:cNvSpPr txBox="1"/>
          <p:nvPr/>
        </p:nvSpPr>
        <p:spPr>
          <a:xfrm>
            <a:off x="719083" y="2184118"/>
            <a:ext cx="4109371" cy="985200"/>
          </a:xfrm>
          <a:prstGeom prst="rect">
            <a:avLst/>
          </a:prstGeom>
          <a:noFill/>
          <a:ln>
            <a:noFill/>
          </a:ln>
        </p:spPr>
        <p:txBody>
          <a:bodyPr spcFirstLastPara="1" wrap="square" lIns="91425" tIns="91425" rIns="91425" bIns="91425" anchor="t" anchorCtr="0">
            <a:noAutofit/>
          </a:bodyPr>
          <a:lstStyle/>
          <a:p>
            <a:pPr marL="0" marR="0" lvl="0" indent="0" algn="l" rtl="0">
              <a:lnSpc>
                <a:spcPct val="103333"/>
              </a:lnSpc>
              <a:spcBef>
                <a:spcPts val="0"/>
              </a:spcBef>
              <a:spcAft>
                <a:spcPts val="0"/>
              </a:spcAft>
              <a:buClr>
                <a:srgbClr val="242B62"/>
              </a:buClr>
              <a:buSzPts val="2400"/>
              <a:buFont typeface="Arial"/>
              <a:buNone/>
            </a:pPr>
            <a:r>
              <a:rPr lang="en-US" sz="2400" b="0" i="0" u="none" strike="noStrike" cap="none">
                <a:solidFill>
                  <a:srgbClr val="242B62"/>
                </a:solidFill>
                <a:latin typeface="Calibri"/>
                <a:ea typeface="Calibri"/>
                <a:cs typeface="Calibri"/>
                <a:sym typeface="Calibri"/>
              </a:rPr>
              <a:t>Se </a:t>
            </a:r>
            <a:r>
              <a:rPr lang="en-US" sz="2400" b="0" i="0" u="none" strike="noStrike" cap="none" err="1">
                <a:solidFill>
                  <a:srgbClr val="242B62"/>
                </a:solidFill>
                <a:latin typeface="Calibri"/>
                <a:ea typeface="Calibri"/>
                <a:cs typeface="Calibri"/>
                <a:sym typeface="Calibri"/>
              </a:rPr>
              <a:t>på</a:t>
            </a:r>
            <a:r>
              <a:rPr lang="en-US" sz="2400" b="0" i="0" u="none" strike="noStrike" cap="none">
                <a:solidFill>
                  <a:srgbClr val="242B62"/>
                </a:solidFill>
                <a:latin typeface="Calibri"/>
                <a:ea typeface="Calibri"/>
                <a:cs typeface="Calibri"/>
                <a:sym typeface="Calibri"/>
              </a:rPr>
              <a:t> </a:t>
            </a:r>
            <a:r>
              <a:rPr lang="en-US" sz="2400" b="0" i="0" u="none" strike="noStrike" cap="none" err="1">
                <a:solidFill>
                  <a:srgbClr val="242B62"/>
                </a:solidFill>
                <a:latin typeface="Calibri"/>
                <a:ea typeface="Calibri"/>
                <a:cs typeface="Calibri"/>
                <a:sym typeface="Calibri"/>
              </a:rPr>
              <a:t>denne</a:t>
            </a:r>
            <a:r>
              <a:rPr lang="en-US" sz="2400" b="0" i="0" u="none" strike="noStrike" cap="none">
                <a:solidFill>
                  <a:srgbClr val="242B62"/>
                </a:solidFill>
                <a:latin typeface="Calibri"/>
                <a:ea typeface="Calibri"/>
                <a:cs typeface="Calibri"/>
                <a:sym typeface="Calibri"/>
              </a:rPr>
              <a:t> Facebook-</a:t>
            </a:r>
            <a:r>
              <a:rPr lang="en-US" sz="2400" b="0" i="0" u="none" strike="noStrike" cap="none" err="1">
                <a:solidFill>
                  <a:srgbClr val="242B62"/>
                </a:solidFill>
                <a:latin typeface="Calibri"/>
                <a:ea typeface="Calibri"/>
                <a:cs typeface="Calibri"/>
                <a:sym typeface="Calibri"/>
              </a:rPr>
              <a:t>profil</a:t>
            </a:r>
            <a:r>
              <a:rPr lang="en-US" sz="2400" b="0" i="0" u="none" strike="noStrike" cap="none">
                <a:solidFill>
                  <a:srgbClr val="242B62"/>
                </a:solidFill>
                <a:latin typeface="Calibri"/>
                <a:ea typeface="Calibri"/>
                <a:cs typeface="Calibri"/>
                <a:sym typeface="Calibri"/>
              </a:rPr>
              <a:t>. </a:t>
            </a:r>
            <a:endParaRPr sz="2400" b="0" i="0" u="none" strike="noStrike" cap="none">
              <a:solidFill>
                <a:srgbClr val="242B62"/>
              </a:solidFill>
              <a:latin typeface="Calibri"/>
              <a:ea typeface="Calibri"/>
              <a:cs typeface="Calibri"/>
              <a:sym typeface="Calibri"/>
            </a:endParaRPr>
          </a:p>
          <a:p>
            <a:pPr>
              <a:lnSpc>
                <a:spcPct val="103333"/>
              </a:lnSpc>
              <a:buClr>
                <a:srgbClr val="242B62"/>
              </a:buClr>
              <a:buSzPts val="2400"/>
            </a:pPr>
            <a:r>
              <a:rPr lang="en-US" sz="2400" b="0" i="0" u="none" strike="noStrike" cap="none" err="1">
                <a:solidFill>
                  <a:srgbClr val="242B62"/>
                </a:solidFill>
                <a:latin typeface="Calibri"/>
                <a:ea typeface="Calibri"/>
                <a:cs typeface="Calibri"/>
                <a:sym typeface="Calibri"/>
              </a:rPr>
              <a:t>Tjek</a:t>
            </a:r>
            <a:r>
              <a:rPr lang="en-US" sz="2400" b="0" i="0" u="none" strike="noStrike" cap="none">
                <a:solidFill>
                  <a:srgbClr val="242B62"/>
                </a:solidFill>
                <a:latin typeface="Calibri"/>
                <a:ea typeface="Calibri"/>
                <a:cs typeface="Calibri"/>
                <a:sym typeface="Calibri"/>
              </a:rPr>
              <a:t> </a:t>
            </a:r>
            <a:r>
              <a:rPr lang="en-US" sz="2400" b="0" i="0" u="none" strike="noStrike" cap="none" err="1">
                <a:solidFill>
                  <a:srgbClr val="242B62"/>
                </a:solidFill>
                <a:latin typeface="Calibri"/>
                <a:ea typeface="Calibri"/>
                <a:cs typeface="Calibri"/>
                <a:sym typeface="Calibri"/>
              </a:rPr>
              <a:t>billedet</a:t>
            </a:r>
            <a:r>
              <a:rPr lang="en-US" sz="2400" b="0" i="0" u="none" strike="noStrike" cap="none">
                <a:solidFill>
                  <a:srgbClr val="242B62"/>
                </a:solidFill>
                <a:latin typeface="Calibri"/>
                <a:ea typeface="Calibri"/>
                <a:cs typeface="Calibri"/>
                <a:sym typeface="Calibri"/>
              </a:rPr>
              <a:t>, </a:t>
            </a:r>
            <a:r>
              <a:rPr lang="en-US" sz="2400" b="0" i="0" u="none" strike="noStrike" cap="none" err="1">
                <a:solidFill>
                  <a:srgbClr val="242B62"/>
                </a:solidFill>
                <a:latin typeface="Calibri"/>
                <a:ea typeface="Calibri"/>
                <a:cs typeface="Calibri"/>
                <a:sym typeface="Calibri"/>
              </a:rPr>
              <a:t>oplysningerne</a:t>
            </a:r>
            <a:r>
              <a:rPr lang="en-US" sz="2400" b="0" i="0" u="none" strike="noStrike" cap="none">
                <a:solidFill>
                  <a:srgbClr val="242B62"/>
                </a:solidFill>
                <a:latin typeface="Calibri"/>
                <a:ea typeface="Calibri"/>
                <a:cs typeface="Calibri"/>
                <a:sym typeface="Calibri"/>
              </a:rPr>
              <a:t>, </a:t>
            </a:r>
            <a:r>
              <a:rPr lang="en-US" sz="2400" err="1">
                <a:solidFill>
                  <a:srgbClr val="242B62"/>
                </a:solidFill>
                <a:latin typeface="Calibri"/>
                <a:ea typeface="Calibri"/>
                <a:cs typeface="Calibri"/>
                <a:sym typeface="Calibri"/>
              </a:rPr>
              <a:t>vennerne</a:t>
            </a:r>
            <a:r>
              <a:rPr lang="en-US" sz="2400">
                <a:solidFill>
                  <a:srgbClr val="242B62"/>
                </a:solidFill>
                <a:latin typeface="Calibri"/>
                <a:ea typeface="Calibri"/>
                <a:cs typeface="Calibri"/>
                <a:sym typeface="Calibri"/>
              </a:rPr>
              <a:t> </a:t>
            </a:r>
            <a:r>
              <a:rPr lang="en-US" sz="2400" err="1">
                <a:solidFill>
                  <a:srgbClr val="242B62"/>
                </a:solidFill>
                <a:latin typeface="Calibri"/>
                <a:ea typeface="Calibri"/>
                <a:cs typeface="Calibri"/>
                <a:sym typeface="Calibri"/>
              </a:rPr>
              <a:t>og</a:t>
            </a:r>
            <a:r>
              <a:rPr lang="en-US" sz="2400" b="0" i="0" u="none" strike="noStrike" cap="none">
                <a:solidFill>
                  <a:srgbClr val="242B62"/>
                </a:solidFill>
                <a:latin typeface="Calibri"/>
                <a:ea typeface="Calibri"/>
                <a:cs typeface="Calibri"/>
                <a:sym typeface="Calibri"/>
              </a:rPr>
              <a:t> </a:t>
            </a:r>
            <a:r>
              <a:rPr lang="en-US" sz="2400" b="0" i="0" u="none" strike="noStrike" cap="none" err="1">
                <a:solidFill>
                  <a:srgbClr val="242B62"/>
                </a:solidFill>
                <a:latin typeface="Calibri"/>
                <a:ea typeface="Calibri"/>
                <a:cs typeface="Calibri"/>
                <a:sym typeface="Calibri"/>
              </a:rPr>
              <a:t>indlæg</a:t>
            </a:r>
            <a:r>
              <a:rPr lang="en-US" sz="2400" b="0" i="0" u="none" strike="noStrike" cap="none">
                <a:solidFill>
                  <a:srgbClr val="242B62"/>
                </a:solidFill>
                <a:latin typeface="Calibri"/>
                <a:ea typeface="Calibri"/>
                <a:cs typeface="Calibri"/>
                <a:sym typeface="Calibri"/>
              </a:rPr>
              <a:t>. </a:t>
            </a:r>
            <a:r>
              <a:rPr lang="en-US" sz="2400" b="0" i="0" u="none" strike="noStrike" cap="none" err="1">
                <a:solidFill>
                  <a:srgbClr val="242B62"/>
                </a:solidFill>
                <a:latin typeface="Calibri"/>
                <a:ea typeface="Calibri"/>
                <a:cs typeface="Calibri"/>
                <a:sym typeface="Calibri"/>
              </a:rPr>
              <a:t>Læg</a:t>
            </a:r>
            <a:r>
              <a:rPr lang="en-US" sz="2400" b="0" i="0" u="none" strike="noStrike" cap="none">
                <a:solidFill>
                  <a:srgbClr val="242B62"/>
                </a:solidFill>
                <a:latin typeface="Calibri"/>
                <a:ea typeface="Calibri"/>
                <a:cs typeface="Calibri"/>
                <a:sym typeface="Calibri"/>
              </a:rPr>
              <a:t> </a:t>
            </a:r>
            <a:r>
              <a:rPr lang="en-US" sz="2400" b="0" i="0" u="none" strike="noStrike" cap="none" err="1">
                <a:solidFill>
                  <a:srgbClr val="242B62"/>
                </a:solidFill>
                <a:latin typeface="Calibri"/>
                <a:ea typeface="Calibri"/>
                <a:cs typeface="Calibri"/>
                <a:sym typeface="Calibri"/>
              </a:rPr>
              <a:t>mærke</a:t>
            </a:r>
            <a:r>
              <a:rPr lang="en-US" sz="2400" b="0" i="0" u="none" strike="noStrike" cap="none">
                <a:solidFill>
                  <a:srgbClr val="242B62"/>
                </a:solidFill>
                <a:latin typeface="Calibri"/>
                <a:ea typeface="Calibri"/>
                <a:cs typeface="Calibri"/>
                <a:sym typeface="Calibri"/>
              </a:rPr>
              <a:t> </a:t>
            </a:r>
            <a:r>
              <a:rPr lang="en-US" sz="2400" b="0" i="0" u="none" strike="noStrike" cap="none" err="1">
                <a:solidFill>
                  <a:srgbClr val="242B62"/>
                </a:solidFill>
                <a:latin typeface="Calibri"/>
                <a:ea typeface="Calibri"/>
                <a:cs typeface="Calibri"/>
                <a:sym typeface="Calibri"/>
              </a:rPr>
              <a:t>til</a:t>
            </a:r>
            <a:r>
              <a:rPr lang="en-US" sz="2400" b="0" i="0" u="none" strike="noStrike" cap="none">
                <a:solidFill>
                  <a:srgbClr val="242B62"/>
                </a:solidFill>
                <a:latin typeface="Calibri"/>
                <a:ea typeface="Calibri"/>
                <a:cs typeface="Calibri"/>
                <a:sym typeface="Calibri"/>
              </a:rPr>
              <a:t> </a:t>
            </a:r>
            <a:r>
              <a:rPr lang="en-US" sz="2400" b="0" i="0" u="none" strike="noStrike" cap="none" err="1">
                <a:solidFill>
                  <a:srgbClr val="242B62"/>
                </a:solidFill>
                <a:latin typeface="Calibri"/>
                <a:ea typeface="Calibri"/>
                <a:cs typeface="Calibri"/>
                <a:sym typeface="Calibri"/>
              </a:rPr>
              <a:t>eventuelle</a:t>
            </a:r>
            <a:r>
              <a:rPr lang="en-US" sz="2400" b="0" i="0" u="none" strike="noStrike" cap="none">
                <a:solidFill>
                  <a:srgbClr val="242B62"/>
                </a:solidFill>
                <a:latin typeface="Calibri"/>
                <a:ea typeface="Calibri"/>
                <a:cs typeface="Calibri"/>
                <a:sym typeface="Calibri"/>
              </a:rPr>
              <a:t> </a:t>
            </a:r>
            <a:r>
              <a:rPr lang="en-US" sz="2400" err="1">
                <a:solidFill>
                  <a:srgbClr val="242B62"/>
                </a:solidFill>
                <a:latin typeface="Calibri"/>
                <a:ea typeface="Calibri"/>
                <a:cs typeface="Calibri"/>
                <a:sym typeface="Calibri"/>
              </a:rPr>
              <a:t>tegn</a:t>
            </a:r>
            <a:r>
              <a:rPr lang="en-US" sz="2400" b="0" i="0" u="none" strike="noStrike" cap="none">
                <a:solidFill>
                  <a:srgbClr val="242B62"/>
                </a:solidFill>
                <a:latin typeface="Calibri"/>
                <a:ea typeface="Calibri"/>
                <a:cs typeface="Calibri"/>
                <a:sym typeface="Calibri"/>
              </a:rPr>
              <a:t>.</a:t>
            </a:r>
            <a:endParaRPr sz="2400" b="0" i="0" u="none" strike="noStrike" cap="none">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242B62"/>
              </a:solidFill>
              <a:latin typeface="Arial"/>
              <a:ea typeface="Arial"/>
              <a:cs typeface="Arial"/>
              <a:sym typeface="Arial"/>
            </a:endParaRPr>
          </a:p>
        </p:txBody>
      </p:sp>
      <p:sp>
        <p:nvSpPr>
          <p:cNvPr id="623" name="Google Shape;623;g3cf0640c514_2_495"/>
          <p:cNvSpPr txBox="1"/>
          <p:nvPr/>
        </p:nvSpPr>
        <p:spPr>
          <a:xfrm>
            <a:off x="737393" y="4003931"/>
            <a:ext cx="3043515" cy="2131815"/>
          </a:xfrm>
          <a:prstGeom prst="rect">
            <a:avLst/>
          </a:prstGeom>
          <a:noFill/>
          <a:ln>
            <a:noFill/>
          </a:ln>
        </p:spPr>
        <p:txBody>
          <a:bodyPr spcFirstLastPara="1" wrap="square" lIns="91425" tIns="91425" rIns="91425" bIns="91425" anchor="t" anchorCtr="0">
            <a:noAutofit/>
          </a:bodyPr>
          <a:lstStyle/>
          <a:p>
            <a:pPr marL="0" marR="0" lvl="0" indent="0" algn="l" rtl="0">
              <a:lnSpc>
                <a:spcPct val="103333"/>
              </a:lnSpc>
              <a:spcBef>
                <a:spcPts val="0"/>
              </a:spcBef>
              <a:spcAft>
                <a:spcPts val="0"/>
              </a:spcAft>
              <a:buClr>
                <a:srgbClr val="000000"/>
              </a:buClr>
              <a:buSzPts val="2400"/>
              <a:buFont typeface="Arial"/>
              <a:buNone/>
            </a:pPr>
            <a:r>
              <a:rPr lang="en-US" sz="2400" b="0" i="0" u="none" strike="noStrike" cap="none">
                <a:solidFill>
                  <a:srgbClr val="242B62"/>
                </a:solidFill>
                <a:latin typeface="Calibri"/>
                <a:ea typeface="Calibri"/>
                <a:cs typeface="Calibri"/>
                <a:sym typeface="Calibri"/>
              </a:rPr>
              <a:t>Stem: </a:t>
            </a:r>
            <a:endParaRPr sz="2400" b="0"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ÆGTE</a:t>
            </a:r>
            <a:endParaRPr sz="2400" b="1"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AI-GENERERET</a:t>
            </a:r>
            <a:endParaRPr sz="2400" b="1"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IKKE SIKKER</a:t>
            </a:r>
            <a:endParaRPr sz="2400" b="1"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000000"/>
              </a:buClr>
              <a:buSzPts val="2400"/>
              <a:buFont typeface="Arial"/>
              <a:buNone/>
            </a:pPr>
            <a:endParaRPr sz="2400" b="0"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000000"/>
              </a:buClr>
              <a:buSzPts val="2400"/>
              <a:buFont typeface="Arial"/>
              <a:buNone/>
            </a:pPr>
            <a:endParaRPr lang="en-US" sz="2400" b="0" i="0" u="none" strike="noStrike" cap="none">
              <a:solidFill>
                <a:srgbClr val="242B62"/>
              </a:solidFill>
              <a:latin typeface="Calibri"/>
              <a:ea typeface="Calibri"/>
              <a:cs typeface="Calibri"/>
            </a:endParaRPr>
          </a:p>
        </p:txBody>
      </p:sp>
      <p:pic>
        <p:nvPicPr>
          <p:cNvPr id="624" name="Google Shape;624;g3cf0640c514_2_495" title="freepik__talk__13836.jpeg"/>
          <p:cNvPicPr preferRelativeResize="0"/>
          <p:nvPr/>
        </p:nvPicPr>
        <p:blipFill rotWithShape="1">
          <a:blip r:embed="rId3" cstate="screen">
            <a:alphaModFix/>
            <a:extLst>
              <a:ext uri="{28A0092B-C50C-407E-A947-70E740481C1C}">
                <a14:useLocalDpi xmlns:a14="http://schemas.microsoft.com/office/drawing/2010/main"/>
              </a:ext>
            </a:extLst>
          </a:blip>
          <a:srcRect l="-863" t="-3025" r="4423" b="3024"/>
          <a:stretch>
            <a:fillRect/>
          </a:stretch>
        </p:blipFill>
        <p:spPr>
          <a:xfrm>
            <a:off x="4849918" y="648218"/>
            <a:ext cx="6491027" cy="3838554"/>
          </a:xfrm>
          <a:prstGeom prst="rect">
            <a:avLst/>
          </a:prstGeom>
          <a:noFill/>
          <a:ln>
            <a:noFill/>
          </a:ln>
        </p:spPr>
      </p:pic>
      <p:sp>
        <p:nvSpPr>
          <p:cNvPr id="4" name="Tekstfelt 3">
            <a:extLst>
              <a:ext uri="{FF2B5EF4-FFF2-40B4-BE49-F238E27FC236}">
                <a16:creationId xmlns:a16="http://schemas.microsoft.com/office/drawing/2014/main" id="{3B0557FB-EDB1-B796-AA0D-161C27EE94CA}"/>
              </a:ext>
            </a:extLst>
          </p:cNvPr>
          <p:cNvSpPr txBox="1"/>
          <p:nvPr/>
        </p:nvSpPr>
        <p:spPr>
          <a:xfrm>
            <a:off x="4847770" y="4928506"/>
            <a:ext cx="421005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242B62"/>
                </a:solidFill>
                <a:latin typeface="Calibri"/>
                <a:ea typeface="Calibri"/>
                <a:cs typeface="Calibri"/>
              </a:rPr>
              <a:t>Ville du </a:t>
            </a:r>
            <a:r>
              <a:rPr lang="en-US" sz="2400" err="1">
                <a:solidFill>
                  <a:srgbClr val="242B62"/>
                </a:solidFill>
                <a:latin typeface="Calibri"/>
                <a:ea typeface="Calibri"/>
                <a:cs typeface="Calibri"/>
              </a:rPr>
              <a:t>acceptere</a:t>
            </a:r>
            <a:r>
              <a:rPr lang="en-US" sz="2400">
                <a:solidFill>
                  <a:srgbClr val="242B62"/>
                </a:solidFill>
                <a:latin typeface="Calibri"/>
                <a:ea typeface="Calibri"/>
                <a:cs typeface="Calibri"/>
              </a:rPr>
              <a:t> </a:t>
            </a:r>
            <a:r>
              <a:rPr lang="en-US" sz="2400" err="1">
                <a:solidFill>
                  <a:srgbClr val="242B62"/>
                </a:solidFill>
                <a:latin typeface="Calibri"/>
                <a:ea typeface="Calibri"/>
                <a:cs typeface="Calibri"/>
              </a:rPr>
              <a:t>denne</a:t>
            </a:r>
            <a:r>
              <a:rPr lang="en-US" sz="2400">
                <a:solidFill>
                  <a:srgbClr val="242B62"/>
                </a:solidFill>
                <a:latin typeface="Calibri"/>
                <a:ea typeface="Calibri"/>
                <a:cs typeface="Calibri"/>
              </a:rPr>
              <a:t> </a:t>
            </a:r>
            <a:r>
              <a:rPr lang="en-US" sz="2400" err="1">
                <a:solidFill>
                  <a:srgbClr val="242B62"/>
                </a:solidFill>
                <a:latin typeface="Calibri"/>
                <a:ea typeface="Calibri"/>
                <a:cs typeface="Calibri"/>
              </a:rPr>
              <a:t>venneanmodning</a:t>
            </a:r>
            <a:r>
              <a:rPr lang="en-US" sz="2400">
                <a:solidFill>
                  <a:srgbClr val="242B62"/>
                </a:solidFill>
                <a:latin typeface="Calibri"/>
                <a:ea typeface="Calibri"/>
                <a:cs typeface="Calibri"/>
              </a:rPr>
              <a:t>?</a:t>
            </a:r>
            <a:br>
              <a:rPr lang="en-US" sz="2400">
                <a:solidFill>
                  <a:srgbClr val="242B62"/>
                </a:solidFill>
                <a:latin typeface="Calibri"/>
                <a:ea typeface="Calibri"/>
                <a:cs typeface="Calibri"/>
              </a:rPr>
            </a:br>
            <a:r>
              <a:rPr lang="en-US" sz="2400" err="1">
                <a:solidFill>
                  <a:srgbClr val="242B62"/>
                </a:solidFill>
                <a:latin typeface="Calibri"/>
                <a:ea typeface="Calibri"/>
                <a:cs typeface="Calibri"/>
              </a:rPr>
              <a:t>Hvorfor</a:t>
            </a:r>
            <a:r>
              <a:rPr lang="en-US" sz="2400">
                <a:solidFill>
                  <a:srgbClr val="242B62"/>
                </a:solidFill>
                <a:latin typeface="Calibri"/>
                <a:ea typeface="Calibri"/>
                <a:cs typeface="Calibri"/>
              </a:rPr>
              <a:t> </a:t>
            </a:r>
            <a:r>
              <a:rPr lang="en-US" sz="2400" err="1">
                <a:solidFill>
                  <a:srgbClr val="242B62"/>
                </a:solidFill>
                <a:latin typeface="Calibri"/>
                <a:ea typeface="Calibri"/>
                <a:cs typeface="Calibri"/>
              </a:rPr>
              <a:t>eller</a:t>
            </a:r>
            <a:r>
              <a:rPr lang="en-US" sz="2400">
                <a:solidFill>
                  <a:srgbClr val="242B62"/>
                </a:solidFill>
                <a:latin typeface="Calibri"/>
                <a:ea typeface="Calibri"/>
                <a:cs typeface="Calibri"/>
              </a:rPr>
              <a:t> </a:t>
            </a:r>
            <a:r>
              <a:rPr lang="en-US" sz="2400" err="1">
                <a:solidFill>
                  <a:srgbClr val="242B62"/>
                </a:solidFill>
                <a:latin typeface="Calibri"/>
                <a:ea typeface="Calibri"/>
                <a:cs typeface="Calibri"/>
              </a:rPr>
              <a:t>hvorfor</a:t>
            </a:r>
            <a:r>
              <a:rPr lang="en-US" sz="2400">
                <a:solidFill>
                  <a:srgbClr val="242B62"/>
                </a:solidFill>
                <a:latin typeface="Calibri"/>
                <a:ea typeface="Calibri"/>
                <a:cs typeface="Calibri"/>
              </a:rPr>
              <a:t> </a:t>
            </a:r>
            <a:r>
              <a:rPr lang="en-US" sz="2400" err="1">
                <a:solidFill>
                  <a:srgbClr val="242B62"/>
                </a:solidFill>
                <a:latin typeface="Calibri"/>
                <a:ea typeface="Calibri"/>
                <a:cs typeface="Calibri"/>
              </a:rPr>
              <a:t>ikke</a:t>
            </a:r>
            <a:r>
              <a:rPr lang="en-US" sz="2400">
                <a:solidFill>
                  <a:srgbClr val="242B62"/>
                </a:solidFill>
                <a:latin typeface="Calibri"/>
                <a:ea typeface="Calibri"/>
                <a:cs typeface="Calibri"/>
              </a:rPr>
              <a:t>?</a:t>
            </a:r>
            <a:endParaRPr lang="da-DK"/>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g3cb041f9ae0_0_151"/>
          <p:cNvSpPr txBox="1">
            <a:spLocks noGrp="1"/>
          </p:cNvSpPr>
          <p:nvPr>
            <p:ph type="body" idx="1"/>
          </p:nvPr>
        </p:nvSpPr>
        <p:spPr>
          <a:xfrm>
            <a:off x="904307" y="478551"/>
            <a:ext cx="103020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lt1"/>
              </a:buClr>
              <a:buSzPts val="3600"/>
              <a:buNone/>
            </a:pPr>
            <a:r>
              <a:rPr lang="en-US" b="1"/>
              <a:t>Enkle tegn på, at der muligvis er tale om AI-genereret indhold:</a:t>
            </a:r>
            <a:endParaRPr b="1"/>
          </a:p>
          <a:p>
            <a:pPr marL="0" lvl="0" indent="0" algn="l" rtl="0">
              <a:lnSpc>
                <a:spcPct val="103333"/>
              </a:lnSpc>
              <a:spcBef>
                <a:spcPts val="0"/>
              </a:spcBef>
              <a:spcAft>
                <a:spcPts val="0"/>
              </a:spcAft>
              <a:buClr>
                <a:schemeClr val="lt1"/>
              </a:buClr>
              <a:buSzPts val="3600"/>
              <a:buNone/>
            </a:pPr>
            <a:endParaRPr b="1"/>
          </a:p>
        </p:txBody>
      </p:sp>
      <p:sp>
        <p:nvSpPr>
          <p:cNvPr id="630" name="Google Shape;630;g3cb041f9ae0_0_151"/>
          <p:cNvSpPr txBox="1">
            <a:spLocks noGrp="1"/>
          </p:cNvSpPr>
          <p:nvPr>
            <p:ph type="body" idx="2"/>
          </p:nvPr>
        </p:nvSpPr>
        <p:spPr>
          <a:xfrm>
            <a:off x="423310" y="3320525"/>
            <a:ext cx="6225300" cy="2170200"/>
          </a:xfrm>
          <a:prstGeom prst="rect">
            <a:avLst/>
          </a:prstGeom>
          <a:noFill/>
          <a:ln>
            <a:noFill/>
          </a:ln>
        </p:spPr>
        <p:txBody>
          <a:bodyPr spcFirstLastPara="1" wrap="square" lIns="91425" tIns="45700" rIns="91425" bIns="45700" anchor="ctr" anchorCtr="0">
            <a:noAutofit/>
          </a:bodyPr>
          <a:lstStyle/>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a:t>Ansigterne ser </a:t>
            </a:r>
            <a:r>
              <a:rPr lang="en-US" b="1"/>
              <a:t>"for perfekte" </a:t>
            </a:r>
            <a:r>
              <a:rPr lang="en-US"/>
              <a:t>ud eller er </a:t>
            </a:r>
            <a:r>
              <a:rPr lang="en-US" b="1"/>
              <a:t>let forvrængede </a:t>
            </a:r>
            <a:r>
              <a:rPr lang="en-US"/>
              <a:t>(hænder, tænder, baggrund).</a:t>
            </a:r>
            <a:endParaRPr/>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a:t>Belysningen eller skyggerne </a:t>
            </a:r>
            <a:r>
              <a:rPr lang="en-US"/>
              <a:t>ser </a:t>
            </a:r>
            <a:r>
              <a:rPr lang="en-US" b="1"/>
              <a:t>unaturlige</a:t>
            </a:r>
            <a:r>
              <a:rPr lang="en-US"/>
              <a:t> ud.</a:t>
            </a:r>
            <a:endParaRPr/>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a:t>Teksten virker generisk</a:t>
            </a:r>
            <a:r>
              <a:rPr lang="en-US"/>
              <a:t>, alt for formel eller indeholder </a:t>
            </a:r>
            <a:r>
              <a:rPr lang="en-US" b="1"/>
              <a:t>grammatiske fejl</a:t>
            </a:r>
            <a:r>
              <a:rPr lang="en-US"/>
              <a:t>.</a:t>
            </a:r>
            <a:endParaRPr/>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a:t>Der er ingen personlige detaljer </a:t>
            </a:r>
            <a:r>
              <a:rPr lang="en-US"/>
              <a:t>eller specifikke oplevelser.</a:t>
            </a:r>
            <a:endParaRPr/>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a:t>Den følelsesmæssige tone </a:t>
            </a:r>
            <a:r>
              <a:rPr lang="en-US"/>
              <a:t>virker </a:t>
            </a:r>
            <a:r>
              <a:rPr lang="en-US" b="1"/>
              <a:t>overdrevet</a:t>
            </a:r>
            <a:r>
              <a:rPr lang="en-US"/>
              <a:t>.</a:t>
            </a:r>
            <a:endParaRPr/>
          </a:p>
          <a:p>
            <a:pPr marL="0" lvl="0" indent="0" algn="l" rtl="0">
              <a:lnSpc>
                <a:spcPct val="103333"/>
              </a:lnSpc>
              <a:spcBef>
                <a:spcPts val="0"/>
              </a:spcBef>
              <a:spcAft>
                <a:spcPts val="0"/>
              </a:spcAft>
              <a:buClr>
                <a:srgbClr val="242B62"/>
              </a:buClr>
              <a:buSzPts val="2400"/>
              <a:buNone/>
            </a:pPr>
            <a:endParaRPr/>
          </a:p>
        </p:txBody>
      </p:sp>
      <p:pic>
        <p:nvPicPr>
          <p:cNvPr id="631" name="Google Shape;631;g3cb041f9ae0_0_15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pic>
        <p:nvPicPr>
          <p:cNvPr id="632" name="Google Shape;632;g3cb041f9ae0_0_151" title="freepik__talk__13836.jpe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68510" y="3005075"/>
            <a:ext cx="4513848" cy="257431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g3cf0640c514_2_346"/>
          <p:cNvSpPr txBox="1">
            <a:spLocks noGrp="1"/>
          </p:cNvSpPr>
          <p:nvPr>
            <p:ph type="body" idx="1"/>
          </p:nvPr>
        </p:nvSpPr>
        <p:spPr>
          <a:xfrm>
            <a:off x="1632756" y="1270690"/>
            <a:ext cx="8973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t>Verifikationsværktøjer</a:t>
            </a:r>
            <a:endParaRPr/>
          </a:p>
        </p:txBody>
      </p:sp>
      <p:sp>
        <p:nvSpPr>
          <p:cNvPr id="638" name="Google Shape;638;g3cf0640c514_2_346"/>
          <p:cNvSpPr txBox="1">
            <a:spLocks noGrp="1"/>
          </p:cNvSpPr>
          <p:nvPr>
            <p:ph type="body" idx="2"/>
          </p:nvPr>
        </p:nvSpPr>
        <p:spPr>
          <a:xfrm>
            <a:off x="1099349" y="2624932"/>
            <a:ext cx="9216225" cy="3367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a:t>Kontroller, om indholdet er ægte, ved hjælp af:</a:t>
            </a:r>
            <a:endParaRPr/>
          </a:p>
          <a:p>
            <a:pPr marL="0" lvl="0" indent="0" algn="l" rtl="0">
              <a:lnSpc>
                <a:spcPct val="103333"/>
              </a:lnSpc>
              <a:spcBef>
                <a:spcPts val="0"/>
              </a:spcBef>
              <a:spcAft>
                <a:spcPts val="0"/>
              </a:spcAft>
              <a:buClr>
                <a:srgbClr val="242B62"/>
              </a:buClr>
              <a:buSzPts val="2400"/>
              <a:buNone/>
            </a:pPr>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u="sng">
                <a:solidFill>
                  <a:srgbClr val="282B63"/>
                </a:solidFill>
                <a:uFill>
                  <a:noFill/>
                </a:uFill>
                <a:hlinkClick r:id="rId3"/>
              </a:rPr>
              <a:t>Google Lens</a:t>
            </a:r>
            <a:r>
              <a:rPr lang="en-US"/>
              <a:t>: Brug det til at foretage en omvendt billedsøgning og se den oprindelige kilde til et foto.</a:t>
            </a:r>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a:solidFill>
                  <a:srgbClr val="282B63"/>
                </a:solidFill>
                <a:extLst>
                  <a:ext uri="http://customooxmlschemas.google.com/">
                    <go:slidesCustomData xmlns="" xmlns:a14="http://schemas.microsoft.com/office/drawing/2010/main" xmlns:a16="http://schemas.microsoft.com/office/drawing/2014/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AI-detekteringsværktøjer</a:t>
            </a:r>
            <a:r>
              <a:rPr lang="en-US"/>
              <a:t>: Brug specialiseret software, såsom </a:t>
            </a:r>
            <a:r>
              <a:rPr lang="en-US" b="1">
                <a:solidFill>
                  <a:schemeClr val="hlink"/>
                </a:solidFill>
                <a:uFill>
                  <a:noFill/>
                </a:uFill>
                <a:hlinkClick r:id="rId4">
                  <a:extLst>
                    <a:ext uri="{A12FA001-AC4F-418D-AE19-62706E023703}">
                      <ahyp:hlinkClr xmlns:ahyp="http://schemas.microsoft.com/office/drawing/2018/hyperlinkcolor" val="tx"/>
                    </a:ext>
                  </a:extLst>
                </a:hlinkClick>
              </a:rPr>
              <a:t>Bitmind</a:t>
            </a:r>
            <a:r>
              <a:rPr lang="en-US"/>
              <a:t>, til at kontrollere, om tekst eller billeder er genereret af AI. </a:t>
            </a:r>
            <a:r>
              <a:rPr lang="en-US">
                <a:hlinkClick r:id="rId5"/>
              </a:rPr>
              <a:t>Se, hvordan det fungerer!</a:t>
            </a:r>
            <a:endParaRPr>
              <a:solidFill>
                <a:srgbClr val="010101"/>
              </a:solidFill>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a:solidFill>
                  <a:srgbClr val="242B62"/>
                </a:solidFill>
              </a:rPr>
              <a:t>Anmeld og bloker: </a:t>
            </a:r>
            <a:r>
              <a:rPr lang="en-US">
                <a:solidFill>
                  <a:srgbClr val="242B62"/>
                </a:solidFill>
              </a:rPr>
              <a:t>Bidrag til at øge sikkerheden ved at anmelde falskt indhold. Dine anmeldelser hjælper systemet med at lære, hvordan det kan beskytte andre mod svindel.</a:t>
            </a:r>
            <a:endParaRPr>
              <a:solidFill>
                <a:srgbClr val="242B62"/>
              </a:solidFill>
            </a:endParaRPr>
          </a:p>
        </p:txBody>
      </p:sp>
      <p:grpSp>
        <p:nvGrpSpPr>
          <p:cNvPr id="639" name="Google Shape;639;g3cf0640c514_2_346"/>
          <p:cNvGrpSpPr/>
          <p:nvPr/>
        </p:nvGrpSpPr>
        <p:grpSpPr>
          <a:xfrm>
            <a:off x="8399463" y="2397919"/>
            <a:ext cx="546096" cy="546098"/>
            <a:chOff x="6483350" y="2427288"/>
            <a:chExt cx="546096" cy="546098"/>
          </a:xfrm>
        </p:grpSpPr>
        <p:sp>
          <p:nvSpPr>
            <p:cNvPr id="640" name="Google Shape;640;g3cf0640c514_2_346"/>
            <p:cNvSpPr/>
            <p:nvPr/>
          </p:nvSpPr>
          <p:spPr>
            <a:xfrm>
              <a:off x="6483350" y="2427288"/>
              <a:ext cx="546096" cy="546098"/>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1" name="Google Shape;641;g3cf0640c514_2_346"/>
            <p:cNvSpPr/>
            <p:nvPr/>
          </p:nvSpPr>
          <p:spPr>
            <a:xfrm>
              <a:off x="6667500" y="2568575"/>
              <a:ext cx="234950" cy="261940"/>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2" name="Google Shape;642;g3cf0640c514_2_346"/>
            <p:cNvSpPr/>
            <p:nvPr/>
          </p:nvSpPr>
          <p:spPr>
            <a:xfrm>
              <a:off x="6769100" y="2489200"/>
              <a:ext cx="158749" cy="103189"/>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43" name="Google Shape;643;g3cf0640c514_2_346"/>
          <p:cNvGrpSpPr/>
          <p:nvPr/>
        </p:nvGrpSpPr>
        <p:grpSpPr>
          <a:xfrm>
            <a:off x="8365332" y="1071563"/>
            <a:ext cx="614366" cy="546104"/>
            <a:chOff x="6480175" y="1214438"/>
            <a:chExt cx="614366" cy="546104"/>
          </a:xfrm>
        </p:grpSpPr>
        <p:sp>
          <p:nvSpPr>
            <p:cNvPr id="644" name="Google Shape;644;g3cf0640c514_2_346"/>
            <p:cNvSpPr/>
            <p:nvPr/>
          </p:nvSpPr>
          <p:spPr>
            <a:xfrm>
              <a:off x="6480175" y="1214438"/>
              <a:ext cx="614366" cy="546104"/>
            </a:xfrm>
            <a:custGeom>
              <a:avLst/>
              <a:gdLst/>
              <a:ahLst/>
              <a:cxnLst/>
              <a:rect l="l" t="t" r="r" b="b"/>
              <a:pathLst>
                <a:path w="3483" h="3100" extrusionOk="0">
                  <a:moveTo>
                    <a:pt x="1421" y="2533"/>
                  </a:moveTo>
                  <a:lnTo>
                    <a:pt x="1421" y="2686"/>
                  </a:lnTo>
                  <a:lnTo>
                    <a:pt x="1417" y="2732"/>
                  </a:lnTo>
                  <a:lnTo>
                    <a:pt x="1410" y="2778"/>
                  </a:lnTo>
                  <a:lnTo>
                    <a:pt x="1397" y="2822"/>
                  </a:lnTo>
                  <a:lnTo>
                    <a:pt x="1379" y="2864"/>
                  </a:lnTo>
                  <a:lnTo>
                    <a:pt x="1358" y="2903"/>
                  </a:lnTo>
                  <a:lnTo>
                    <a:pt x="1333" y="2940"/>
                  </a:lnTo>
                  <a:lnTo>
                    <a:pt x="2150" y="2940"/>
                  </a:lnTo>
                  <a:lnTo>
                    <a:pt x="2125" y="2903"/>
                  </a:lnTo>
                  <a:lnTo>
                    <a:pt x="2104" y="2864"/>
                  </a:lnTo>
                  <a:lnTo>
                    <a:pt x="2086" y="2822"/>
                  </a:lnTo>
                  <a:lnTo>
                    <a:pt x="2073" y="2778"/>
                  </a:lnTo>
                  <a:lnTo>
                    <a:pt x="2066" y="2732"/>
                  </a:lnTo>
                  <a:lnTo>
                    <a:pt x="2062" y="2686"/>
                  </a:lnTo>
                  <a:lnTo>
                    <a:pt x="2062" y="2533"/>
                  </a:lnTo>
                  <a:lnTo>
                    <a:pt x="1421" y="2533"/>
                  </a:lnTo>
                  <a:close/>
                  <a:moveTo>
                    <a:pt x="160" y="1901"/>
                  </a:moveTo>
                  <a:lnTo>
                    <a:pt x="160" y="2322"/>
                  </a:lnTo>
                  <a:lnTo>
                    <a:pt x="164" y="2338"/>
                  </a:lnTo>
                  <a:lnTo>
                    <a:pt x="170" y="2351"/>
                  </a:lnTo>
                  <a:lnTo>
                    <a:pt x="180" y="2362"/>
                  </a:lnTo>
                  <a:lnTo>
                    <a:pt x="194" y="2369"/>
                  </a:lnTo>
                  <a:lnTo>
                    <a:pt x="210" y="2373"/>
                  </a:lnTo>
                  <a:lnTo>
                    <a:pt x="3273" y="2373"/>
                  </a:lnTo>
                  <a:lnTo>
                    <a:pt x="3289" y="2369"/>
                  </a:lnTo>
                  <a:lnTo>
                    <a:pt x="3303" y="2362"/>
                  </a:lnTo>
                  <a:lnTo>
                    <a:pt x="3313" y="2351"/>
                  </a:lnTo>
                  <a:lnTo>
                    <a:pt x="3319" y="2338"/>
                  </a:lnTo>
                  <a:lnTo>
                    <a:pt x="3323" y="2322"/>
                  </a:lnTo>
                  <a:lnTo>
                    <a:pt x="3323" y="1901"/>
                  </a:lnTo>
                  <a:lnTo>
                    <a:pt x="160" y="1901"/>
                  </a:lnTo>
                  <a:close/>
                  <a:moveTo>
                    <a:pt x="210" y="161"/>
                  </a:moveTo>
                  <a:lnTo>
                    <a:pt x="194" y="163"/>
                  </a:lnTo>
                  <a:lnTo>
                    <a:pt x="180" y="170"/>
                  </a:lnTo>
                  <a:lnTo>
                    <a:pt x="170" y="181"/>
                  </a:lnTo>
                  <a:lnTo>
                    <a:pt x="164" y="194"/>
                  </a:lnTo>
                  <a:lnTo>
                    <a:pt x="160" y="210"/>
                  </a:lnTo>
                  <a:lnTo>
                    <a:pt x="160" y="1740"/>
                  </a:lnTo>
                  <a:lnTo>
                    <a:pt x="3323" y="1740"/>
                  </a:lnTo>
                  <a:lnTo>
                    <a:pt x="3323" y="210"/>
                  </a:lnTo>
                  <a:lnTo>
                    <a:pt x="3319" y="194"/>
                  </a:lnTo>
                  <a:lnTo>
                    <a:pt x="3313" y="181"/>
                  </a:lnTo>
                  <a:lnTo>
                    <a:pt x="3303" y="170"/>
                  </a:lnTo>
                  <a:lnTo>
                    <a:pt x="3289" y="163"/>
                  </a:lnTo>
                  <a:lnTo>
                    <a:pt x="3273" y="161"/>
                  </a:lnTo>
                  <a:lnTo>
                    <a:pt x="210" y="161"/>
                  </a:lnTo>
                  <a:close/>
                  <a:moveTo>
                    <a:pt x="210" y="0"/>
                  </a:moveTo>
                  <a:lnTo>
                    <a:pt x="3273" y="0"/>
                  </a:lnTo>
                  <a:lnTo>
                    <a:pt x="3307" y="3"/>
                  </a:lnTo>
                  <a:lnTo>
                    <a:pt x="3339" y="11"/>
                  </a:lnTo>
                  <a:lnTo>
                    <a:pt x="3369" y="23"/>
                  </a:lnTo>
                  <a:lnTo>
                    <a:pt x="3396" y="40"/>
                  </a:lnTo>
                  <a:lnTo>
                    <a:pt x="3422" y="61"/>
                  </a:lnTo>
                  <a:lnTo>
                    <a:pt x="3443" y="87"/>
                  </a:lnTo>
                  <a:lnTo>
                    <a:pt x="3460" y="114"/>
                  </a:lnTo>
                  <a:lnTo>
                    <a:pt x="3472" y="144"/>
                  </a:lnTo>
                  <a:lnTo>
                    <a:pt x="3480" y="176"/>
                  </a:lnTo>
                  <a:lnTo>
                    <a:pt x="3483" y="210"/>
                  </a:lnTo>
                  <a:lnTo>
                    <a:pt x="3483" y="2322"/>
                  </a:lnTo>
                  <a:lnTo>
                    <a:pt x="3480" y="2357"/>
                  </a:lnTo>
                  <a:lnTo>
                    <a:pt x="3472" y="2388"/>
                  </a:lnTo>
                  <a:lnTo>
                    <a:pt x="3460" y="2419"/>
                  </a:lnTo>
                  <a:lnTo>
                    <a:pt x="3443" y="2446"/>
                  </a:lnTo>
                  <a:lnTo>
                    <a:pt x="3422" y="2471"/>
                  </a:lnTo>
                  <a:lnTo>
                    <a:pt x="3396" y="2492"/>
                  </a:lnTo>
                  <a:lnTo>
                    <a:pt x="3369" y="2509"/>
                  </a:lnTo>
                  <a:lnTo>
                    <a:pt x="3339" y="2521"/>
                  </a:lnTo>
                  <a:lnTo>
                    <a:pt x="3307" y="2530"/>
                  </a:lnTo>
                  <a:lnTo>
                    <a:pt x="3273" y="2533"/>
                  </a:lnTo>
                  <a:lnTo>
                    <a:pt x="2224" y="2533"/>
                  </a:lnTo>
                  <a:lnTo>
                    <a:pt x="2224" y="2686"/>
                  </a:lnTo>
                  <a:lnTo>
                    <a:pt x="2227" y="2727"/>
                  </a:lnTo>
                  <a:lnTo>
                    <a:pt x="2237" y="2766"/>
                  </a:lnTo>
                  <a:lnTo>
                    <a:pt x="2251" y="2802"/>
                  </a:lnTo>
                  <a:lnTo>
                    <a:pt x="2272" y="2835"/>
                  </a:lnTo>
                  <a:lnTo>
                    <a:pt x="2298" y="2865"/>
                  </a:lnTo>
                  <a:lnTo>
                    <a:pt x="2327" y="2890"/>
                  </a:lnTo>
                  <a:lnTo>
                    <a:pt x="2361" y="2911"/>
                  </a:lnTo>
                  <a:lnTo>
                    <a:pt x="2397" y="2926"/>
                  </a:lnTo>
                  <a:lnTo>
                    <a:pt x="2436" y="2936"/>
                  </a:lnTo>
                  <a:lnTo>
                    <a:pt x="2478" y="2940"/>
                  </a:lnTo>
                  <a:lnTo>
                    <a:pt x="2709" y="2940"/>
                  </a:lnTo>
                  <a:lnTo>
                    <a:pt x="2730" y="2942"/>
                  </a:lnTo>
                  <a:lnTo>
                    <a:pt x="2749" y="2950"/>
                  </a:lnTo>
                  <a:lnTo>
                    <a:pt x="2765" y="2963"/>
                  </a:lnTo>
                  <a:lnTo>
                    <a:pt x="2778" y="2979"/>
                  </a:lnTo>
                  <a:lnTo>
                    <a:pt x="2786" y="2998"/>
                  </a:lnTo>
                  <a:lnTo>
                    <a:pt x="2790" y="3020"/>
                  </a:lnTo>
                  <a:lnTo>
                    <a:pt x="2786" y="3041"/>
                  </a:lnTo>
                  <a:lnTo>
                    <a:pt x="2778" y="3060"/>
                  </a:lnTo>
                  <a:lnTo>
                    <a:pt x="2765" y="3076"/>
                  </a:lnTo>
                  <a:lnTo>
                    <a:pt x="2749" y="3088"/>
                  </a:lnTo>
                  <a:lnTo>
                    <a:pt x="2730" y="3097"/>
                  </a:lnTo>
                  <a:lnTo>
                    <a:pt x="2709" y="3100"/>
                  </a:lnTo>
                  <a:lnTo>
                    <a:pt x="774" y="3100"/>
                  </a:lnTo>
                  <a:lnTo>
                    <a:pt x="753" y="3097"/>
                  </a:lnTo>
                  <a:lnTo>
                    <a:pt x="734" y="3088"/>
                  </a:lnTo>
                  <a:lnTo>
                    <a:pt x="718" y="3076"/>
                  </a:lnTo>
                  <a:lnTo>
                    <a:pt x="705" y="3060"/>
                  </a:lnTo>
                  <a:lnTo>
                    <a:pt x="697" y="3041"/>
                  </a:lnTo>
                  <a:lnTo>
                    <a:pt x="693" y="3020"/>
                  </a:lnTo>
                  <a:lnTo>
                    <a:pt x="697" y="2998"/>
                  </a:lnTo>
                  <a:lnTo>
                    <a:pt x="705" y="2979"/>
                  </a:lnTo>
                  <a:lnTo>
                    <a:pt x="718" y="2963"/>
                  </a:lnTo>
                  <a:lnTo>
                    <a:pt x="734" y="2950"/>
                  </a:lnTo>
                  <a:lnTo>
                    <a:pt x="753" y="2942"/>
                  </a:lnTo>
                  <a:lnTo>
                    <a:pt x="774" y="2940"/>
                  </a:lnTo>
                  <a:lnTo>
                    <a:pt x="1005" y="2940"/>
                  </a:lnTo>
                  <a:lnTo>
                    <a:pt x="1047" y="2936"/>
                  </a:lnTo>
                  <a:lnTo>
                    <a:pt x="1086" y="2926"/>
                  </a:lnTo>
                  <a:lnTo>
                    <a:pt x="1122" y="2911"/>
                  </a:lnTo>
                  <a:lnTo>
                    <a:pt x="1156" y="2890"/>
                  </a:lnTo>
                  <a:lnTo>
                    <a:pt x="1185" y="2865"/>
                  </a:lnTo>
                  <a:lnTo>
                    <a:pt x="1211" y="2835"/>
                  </a:lnTo>
                  <a:lnTo>
                    <a:pt x="1232" y="2802"/>
                  </a:lnTo>
                  <a:lnTo>
                    <a:pt x="1246" y="2766"/>
                  </a:lnTo>
                  <a:lnTo>
                    <a:pt x="1256" y="2727"/>
                  </a:lnTo>
                  <a:lnTo>
                    <a:pt x="1259" y="2686"/>
                  </a:lnTo>
                  <a:lnTo>
                    <a:pt x="1259" y="2533"/>
                  </a:lnTo>
                  <a:lnTo>
                    <a:pt x="210" y="2533"/>
                  </a:lnTo>
                  <a:lnTo>
                    <a:pt x="176" y="2530"/>
                  </a:lnTo>
                  <a:lnTo>
                    <a:pt x="144" y="2521"/>
                  </a:lnTo>
                  <a:lnTo>
                    <a:pt x="114" y="2509"/>
                  </a:lnTo>
                  <a:lnTo>
                    <a:pt x="87" y="2492"/>
                  </a:lnTo>
                  <a:lnTo>
                    <a:pt x="61" y="2471"/>
                  </a:lnTo>
                  <a:lnTo>
                    <a:pt x="40" y="2446"/>
                  </a:lnTo>
                  <a:lnTo>
                    <a:pt x="23" y="2419"/>
                  </a:lnTo>
                  <a:lnTo>
                    <a:pt x="11" y="2388"/>
                  </a:lnTo>
                  <a:lnTo>
                    <a:pt x="3" y="2357"/>
                  </a:lnTo>
                  <a:lnTo>
                    <a:pt x="0" y="2322"/>
                  </a:lnTo>
                  <a:lnTo>
                    <a:pt x="0" y="210"/>
                  </a:lnTo>
                  <a:lnTo>
                    <a:pt x="3" y="176"/>
                  </a:lnTo>
                  <a:lnTo>
                    <a:pt x="11" y="144"/>
                  </a:lnTo>
                  <a:lnTo>
                    <a:pt x="23" y="114"/>
                  </a:lnTo>
                  <a:lnTo>
                    <a:pt x="40" y="87"/>
                  </a:lnTo>
                  <a:lnTo>
                    <a:pt x="61" y="61"/>
                  </a:lnTo>
                  <a:lnTo>
                    <a:pt x="87" y="40"/>
                  </a:lnTo>
                  <a:lnTo>
                    <a:pt x="114" y="23"/>
                  </a:lnTo>
                  <a:lnTo>
                    <a:pt x="144" y="11"/>
                  </a:lnTo>
                  <a:lnTo>
                    <a:pt x="176" y="3"/>
                  </a:lnTo>
                  <a:lnTo>
                    <a:pt x="21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5" name="Google Shape;645;g3cf0640c514_2_346"/>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g3cf0640c514_2_346"/>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7" name="Google Shape;647;g3cf0640c514_2_346"/>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648" name="Google Shape;648;g3cf0640c514_2_346" title="AI DETECTOR_-removebg-preview.png"/>
          <p:cNvPicPr preferRelativeResize="0"/>
          <p:nvPr/>
        </p:nvPicPr>
        <p:blipFill rotWithShape="1">
          <a:blip r:embed="rId6">
            <a:alphaModFix/>
          </a:blip>
          <a:srcRect/>
          <a:stretch/>
        </p:blipFill>
        <p:spPr>
          <a:xfrm>
            <a:off x="8588625" y="1450113"/>
            <a:ext cx="1597650" cy="1597650"/>
          </a:xfrm>
          <a:prstGeom prst="rect">
            <a:avLst/>
          </a:prstGeom>
          <a:noFill/>
          <a:ln>
            <a:noFill/>
          </a:ln>
        </p:spPr>
      </p:pic>
      <p:pic>
        <p:nvPicPr>
          <p:cNvPr id="649" name="Google Shape;649;g3cf0640c514_2_346" title="207-2078888_google-lens-icon-google-lens-icon-png-removebg-preview.png"/>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39125" y="671088"/>
            <a:ext cx="1517625" cy="1517625"/>
          </a:xfrm>
          <a:prstGeom prst="rect">
            <a:avLst/>
          </a:prstGeom>
          <a:noFill/>
          <a:ln>
            <a:noFill/>
          </a:ln>
        </p:spPr>
      </p:pic>
      <p:grpSp>
        <p:nvGrpSpPr>
          <p:cNvPr id="2" name="Graphic 4">
            <a:extLst>
              <a:ext uri="{FF2B5EF4-FFF2-40B4-BE49-F238E27FC236}">
                <a16:creationId xmlns:a16="http://schemas.microsoft.com/office/drawing/2014/main" id="{312C3453-DBF8-9BA4-F75D-6D93F1216108}"/>
              </a:ext>
            </a:extLst>
          </p:cNvPr>
          <p:cNvGrpSpPr/>
          <p:nvPr/>
        </p:nvGrpSpPr>
        <p:grpSpPr>
          <a:xfrm rot="3208958">
            <a:off x="542483" y="4028470"/>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9ACF33A1-5B88-366A-3C59-A1514719177E}"/>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1F93FFE5-6C26-F058-3EB3-2247FCA25CA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D02D1B1F-78D1-65E5-3DAB-5AE4927C8132}"/>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A841771C-52A5-422E-6B08-10835BE222FB}"/>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890D7656-6640-FC3C-A776-F5752896A13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D7347B95-6611-0549-F507-201253368260}"/>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14660C10-0846-1F22-E297-184F9988E78D}"/>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F6DB4F36-DD5F-3D6D-B58B-8B7C61600D9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A705C0EE-545E-E4AE-3729-84E95FA02CB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9D59994E-2585-3B7B-033F-E3D6DFF4F9B9}"/>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E6C81C1E-71F6-E04A-845C-BB11BEBEAA5F}"/>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g3ca4deeb1e4_0_205"/>
          <p:cNvSpPr txBox="1">
            <a:spLocks noGrp="1"/>
          </p:cNvSpPr>
          <p:nvPr>
            <p:ph type="body" idx="1"/>
          </p:nvPr>
        </p:nvSpPr>
        <p:spPr>
          <a:xfrm>
            <a:off x="6089800" y="1111183"/>
            <a:ext cx="4701000" cy="749700"/>
          </a:xfrm>
          <a:prstGeom prst="rect">
            <a:avLst/>
          </a:prstGeom>
          <a:noFill/>
          <a:ln>
            <a:noFill/>
          </a:ln>
        </p:spPr>
        <p:txBody>
          <a:bodyPr spcFirstLastPara="1" wrap="square" lIns="91425" tIns="45700" rIns="91425" bIns="45700" anchor="ctr" anchorCtr="0">
            <a:normAutofit fontScale="40000" lnSpcReduction="20000"/>
          </a:bodyPr>
          <a:lstStyle/>
          <a:p>
            <a:pPr marL="0" lvl="0" indent="0" algn="l" rtl="0">
              <a:lnSpc>
                <a:spcPct val="103333"/>
              </a:lnSpc>
              <a:spcBef>
                <a:spcPts val="0"/>
              </a:spcBef>
              <a:spcAft>
                <a:spcPts val="0"/>
              </a:spcAft>
              <a:buClr>
                <a:schemeClr val="lt1"/>
              </a:buClr>
              <a:buSzPct val="59870"/>
              <a:buNone/>
            </a:pPr>
            <a:r>
              <a:rPr lang="en-US" sz="6013" b="1">
                <a:solidFill>
                  <a:srgbClr val="242B62"/>
                </a:solidFill>
              </a:rPr>
              <a:t>Tips til at være sikker på nettet:</a:t>
            </a:r>
            <a:endParaRPr sz="6013" b="1">
              <a:solidFill>
                <a:srgbClr val="242B62"/>
              </a:solidFill>
            </a:endParaRPr>
          </a:p>
          <a:p>
            <a:pPr marL="0" lvl="0" indent="0" algn="l" rtl="0">
              <a:lnSpc>
                <a:spcPct val="103333"/>
              </a:lnSpc>
              <a:spcBef>
                <a:spcPts val="0"/>
              </a:spcBef>
              <a:spcAft>
                <a:spcPts val="0"/>
              </a:spcAft>
              <a:buClr>
                <a:schemeClr val="lt1"/>
              </a:buClr>
              <a:buSzPct val="100000"/>
              <a:buNone/>
            </a:pPr>
            <a:endParaRPr>
              <a:solidFill>
                <a:srgbClr val="242B62"/>
              </a:solidFill>
            </a:endParaRPr>
          </a:p>
        </p:txBody>
      </p:sp>
      <p:sp>
        <p:nvSpPr>
          <p:cNvPr id="655" name="Google Shape;655;g3ca4deeb1e4_0_205"/>
          <p:cNvSpPr txBox="1">
            <a:spLocks noGrp="1"/>
          </p:cNvSpPr>
          <p:nvPr>
            <p:ph type="body" idx="3"/>
          </p:nvPr>
        </p:nvSpPr>
        <p:spPr>
          <a:xfrm>
            <a:off x="6689550" y="2094461"/>
            <a:ext cx="5371800" cy="32835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SzPts val="2400"/>
              <a:buFont typeface="Arial" panose="020B0604020202020204" pitchFamily="34" charset="0"/>
              <a:buChar char="•"/>
            </a:pPr>
            <a:r>
              <a:rPr lang="en-US"/>
              <a:t>Stol ikke på alt, hvad du læser</a:t>
            </a:r>
            <a:endParaRPr/>
          </a:p>
          <a:p>
            <a:pPr marL="800100" lvl="0" indent="-342900" algn="l" rtl="0">
              <a:lnSpc>
                <a:spcPct val="103333"/>
              </a:lnSpc>
              <a:spcBef>
                <a:spcPts val="0"/>
              </a:spcBef>
              <a:spcAft>
                <a:spcPts val="0"/>
              </a:spcAft>
              <a:buSzPts val="2400"/>
              <a:buFont typeface="Arial" panose="020B0604020202020204" pitchFamily="34" charset="0"/>
              <a:buChar char="•"/>
            </a:pPr>
            <a:endParaRPr/>
          </a:p>
          <a:p>
            <a:pPr marL="457200" lvl="0" indent="-381000" algn="l" rtl="0">
              <a:lnSpc>
                <a:spcPct val="103333"/>
              </a:lnSpc>
              <a:spcBef>
                <a:spcPts val="0"/>
              </a:spcBef>
              <a:spcAft>
                <a:spcPts val="0"/>
              </a:spcAft>
              <a:buSzPts val="2400"/>
              <a:buFont typeface="Arial" panose="020B0604020202020204" pitchFamily="34" charset="0"/>
              <a:buChar char="•"/>
            </a:pPr>
            <a:r>
              <a:rPr lang="en-US"/>
              <a:t>Tjek beskeder fra fremmede grundigt</a:t>
            </a:r>
            <a:endParaRPr/>
          </a:p>
          <a:p>
            <a:pPr marL="800100" lvl="0" indent="-342900" algn="l" rtl="0">
              <a:lnSpc>
                <a:spcPct val="103333"/>
              </a:lnSpc>
              <a:spcBef>
                <a:spcPts val="0"/>
              </a:spcBef>
              <a:spcAft>
                <a:spcPts val="0"/>
              </a:spcAft>
              <a:buSzPts val="2400"/>
              <a:buFont typeface="Arial" panose="020B0604020202020204" pitchFamily="34" charset="0"/>
              <a:buChar char="•"/>
            </a:pPr>
            <a:endParaRPr/>
          </a:p>
          <a:p>
            <a:pPr marL="457200" lvl="0" indent="-381000" algn="l" rtl="0">
              <a:lnSpc>
                <a:spcPct val="103333"/>
              </a:lnSpc>
              <a:spcBef>
                <a:spcPts val="0"/>
              </a:spcBef>
              <a:spcAft>
                <a:spcPts val="0"/>
              </a:spcAft>
              <a:buSzPts val="2400"/>
              <a:buFont typeface="Arial" panose="020B0604020202020204" pitchFamily="34" charset="0"/>
              <a:buChar char="•"/>
            </a:pPr>
            <a:r>
              <a:rPr lang="en-US"/>
              <a:t>Spørg en ven eller et familiemedlem, hvis du er i tvivl</a:t>
            </a:r>
            <a:endParaRPr/>
          </a:p>
          <a:p>
            <a:pPr marL="800100" lvl="0" indent="-342900" algn="l" rtl="0">
              <a:lnSpc>
                <a:spcPct val="103333"/>
              </a:lnSpc>
              <a:spcBef>
                <a:spcPts val="0"/>
              </a:spcBef>
              <a:spcAft>
                <a:spcPts val="0"/>
              </a:spcAft>
              <a:buSzPts val="2400"/>
              <a:buFont typeface="Arial" panose="020B0604020202020204" pitchFamily="34" charset="0"/>
              <a:buChar char="•"/>
            </a:pPr>
            <a:endParaRPr/>
          </a:p>
          <a:p>
            <a:pPr marL="457200" lvl="0" indent="-381000" algn="l" rtl="0">
              <a:lnSpc>
                <a:spcPct val="103333"/>
              </a:lnSpc>
              <a:spcBef>
                <a:spcPts val="0"/>
              </a:spcBef>
              <a:spcAft>
                <a:spcPts val="0"/>
              </a:spcAft>
              <a:buSzPts val="2400"/>
              <a:buFont typeface="Arial" panose="020B0604020202020204" pitchFamily="34" charset="0"/>
              <a:buChar char="•"/>
            </a:pPr>
            <a:r>
              <a:rPr lang="en-US"/>
              <a:t>Brug enkle værktøjer til at kontrollere indholdet</a:t>
            </a:r>
            <a:endParaRPr/>
          </a:p>
        </p:txBody>
      </p:sp>
      <p:pic>
        <p:nvPicPr>
          <p:cNvPr id="656" name="Google Shape;656;g3ca4deeb1e4_0_205" title="unnamed (7).pn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114362" y="2802349"/>
            <a:ext cx="4981636" cy="3090443"/>
          </a:xfrm>
          <a:prstGeom prst="rect">
            <a:avLst/>
          </a:prstGeom>
          <a:solidFill>
            <a:srgbClr val="D9D9D9"/>
          </a:solidFill>
          <a:ln>
            <a:noFill/>
          </a:ln>
        </p:spPr>
      </p:pic>
      <p:sp>
        <p:nvSpPr>
          <p:cNvPr id="3" name="TextBox 2">
            <a:extLst>
              <a:ext uri="{FF2B5EF4-FFF2-40B4-BE49-F238E27FC236}">
                <a16:creationId xmlns:a16="http://schemas.microsoft.com/office/drawing/2014/main" id="{8B3030FC-D911-F965-E475-3AB3080BB86B}"/>
              </a:ext>
            </a:extLst>
          </p:cNvPr>
          <p:cNvSpPr txBox="1"/>
          <p:nvPr/>
        </p:nvSpPr>
        <p:spPr>
          <a:xfrm>
            <a:off x="7834956" y="6034415"/>
            <a:ext cx="4357044" cy="738664"/>
          </a:xfrm>
          <a:prstGeom prst="rect">
            <a:avLst/>
          </a:prstGeom>
          <a:solidFill>
            <a:schemeClr val="bg1"/>
          </a:solidFill>
        </p:spPr>
        <p:txBody>
          <a:bodyPr wrap="square">
            <a:spAutoFit/>
          </a:bodyPr>
          <a:lstStyle/>
          <a:p>
            <a:pPr marL="0" lvl="0" indent="0" algn="l" rtl="0">
              <a:lnSpc>
                <a:spcPct val="100000"/>
              </a:lnSpc>
              <a:spcBef>
                <a:spcPts val="0"/>
              </a:spcBef>
              <a:spcAft>
                <a:spcPts val="0"/>
              </a:spcAft>
              <a:buSzPts val="1400"/>
              <a:buNone/>
            </a:pPr>
            <a:r>
              <a:rPr lang="en-US" b="1">
                <a:solidFill>
                  <a:srgbClr val="242B62"/>
                </a:solidFill>
                <a:latin typeface="Calibri" panose="020F0502020204030204" pitchFamily="34" charset="0"/>
                <a:ea typeface="Calibri" panose="020F0502020204030204" pitchFamily="34" charset="0"/>
                <a:cs typeface="Calibri" panose="020F0502020204030204" pitchFamily="34" charset="0"/>
              </a:rPr>
              <a:t>Yderligere oplysninger:</a:t>
            </a:r>
          </a:p>
          <a:p>
            <a:pPr marL="0" lvl="0" indent="0" algn="l" rtl="0">
              <a:lnSpc>
                <a:spcPct val="100000"/>
              </a:lnSpc>
              <a:spcBef>
                <a:spcPts val="0"/>
              </a:spcBef>
              <a:spcAft>
                <a:spcPts val="0"/>
              </a:spcAft>
              <a:buSzPts val="1400"/>
              <a:buNone/>
            </a:pPr>
            <a:r>
              <a:rPr lang="en-US" u="sng">
                <a:solidFill>
                  <a:schemeClr val="hlink"/>
                </a:solidFill>
                <a:latin typeface="Calibri" panose="020F0502020204030204" pitchFamily="34" charset="0"/>
                <a:ea typeface="Calibri" panose="020F0502020204030204" pitchFamily="34" charset="0"/>
                <a:cs typeface="Calibri" panose="020F0502020204030204" pitchFamily="34" charset="0"/>
                <a:hlinkClick r:id="rId4"/>
              </a:rPr>
              <a:t>https://explore.quantumfiber.com/a-practical-guide-to-recognizing-ai-on-social-media/</a:t>
            </a: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4" name="Graphic 4">
            <a:extLst>
              <a:ext uri="{FF2B5EF4-FFF2-40B4-BE49-F238E27FC236}">
                <a16:creationId xmlns:a16="http://schemas.microsoft.com/office/drawing/2014/main" id="{A95630E4-B9F5-DF6C-BF80-3D1E83F51337}"/>
              </a:ext>
            </a:extLst>
          </p:cNvPr>
          <p:cNvGrpSpPr/>
          <p:nvPr/>
        </p:nvGrpSpPr>
        <p:grpSpPr>
          <a:xfrm rot="3208958">
            <a:off x="7322661" y="5850837"/>
            <a:ext cx="416812" cy="946355"/>
            <a:chOff x="9129274" y="2719113"/>
            <a:chExt cx="717139" cy="1386497"/>
          </a:xfrm>
          <a:solidFill>
            <a:srgbClr val="242B62"/>
          </a:solidFill>
        </p:grpSpPr>
        <p:grpSp>
          <p:nvGrpSpPr>
            <p:cNvPr id="5" name="Graphic 4">
              <a:extLst>
                <a:ext uri="{FF2B5EF4-FFF2-40B4-BE49-F238E27FC236}">
                  <a16:creationId xmlns:a16="http://schemas.microsoft.com/office/drawing/2014/main" id="{4C1D383C-83B7-642F-F030-4529561D400C}"/>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C477EAA0-4F5F-6F4D-7703-49F8B58F0FA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3170104B-2E05-C8CE-3EE6-FEBC1131EA0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CC0EB532-839F-4805-DF32-501264244F0A}"/>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45BA584E-45CF-20B9-4654-402250698EE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279767B9-D09E-2FE1-9980-B6E2D13A69A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F1563501-E50D-173B-6E63-1EF04A8EC70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870857C3-E169-7CE6-D4D7-CDD9263BF2F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03E0F510-AD2D-0F31-B1C2-2DA14EE3D058}"/>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D0261A88-6004-1E3A-7426-B45E945895D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493FB467-4FCB-ECE0-601F-3AAC74C28469}"/>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g3c8abc38406_0_8"/>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03</a:t>
            </a:r>
            <a:endParaRPr/>
          </a:p>
        </p:txBody>
      </p:sp>
      <p:pic>
        <p:nvPicPr>
          <p:cNvPr id="663" name="Google Shape;663;g3c8abc38406_0_8" title="senior-woman-daughter-outdoor-with-phone-reading-social-media-blog-post-about-workout-walk-park-elderly-mother-girl-profile-picture-beach-together-screen.jp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t="-1646"/>
          <a:stretch/>
        </p:blipFill>
        <p:spPr>
          <a:xfrm>
            <a:off x="238772" y="2626822"/>
            <a:ext cx="7708191" cy="3396829"/>
          </a:xfrm>
          <a:prstGeom prst="rect">
            <a:avLst/>
          </a:prstGeom>
          <a:solidFill>
            <a:srgbClr val="D9D9D9"/>
          </a:solidFill>
          <a:ln>
            <a:noFill/>
          </a:ln>
        </p:spPr>
      </p:pic>
      <p:sp>
        <p:nvSpPr>
          <p:cNvPr id="664" name="Google Shape;664;g3c8abc38406_0_8"/>
          <p:cNvSpPr/>
          <p:nvPr/>
        </p:nvSpPr>
        <p:spPr>
          <a:xfrm>
            <a:off x="5722300" y="3429000"/>
            <a:ext cx="5110900" cy="1754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665" name="Google Shape;665;g3c8abc38406_0_8"/>
          <p:cNvSpPr txBox="1"/>
          <p:nvPr/>
        </p:nvSpPr>
        <p:spPr>
          <a:xfrm>
            <a:off x="5720058" y="3448879"/>
            <a:ext cx="5120399" cy="1754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SIKKER BRUG AF VIDEOOPKALD, BESKEDER OG ONLINE-GRUPPER</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g3ca4deeb1e4_0_214"/>
          <p:cNvSpPr txBox="1">
            <a:spLocks noGrp="1"/>
          </p:cNvSpPr>
          <p:nvPr>
            <p:ph type="body" idx="1"/>
          </p:nvPr>
        </p:nvSpPr>
        <p:spPr>
          <a:xfrm>
            <a:off x="1949885" y="558380"/>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t>Hvorfor er sikker kommunikation vigtig?</a:t>
            </a:r>
            <a:endParaRPr/>
          </a:p>
        </p:txBody>
      </p:sp>
      <p:sp>
        <p:nvSpPr>
          <p:cNvPr id="671" name="Google Shape;671;g3ca4deeb1e4_0_214"/>
          <p:cNvSpPr txBox="1">
            <a:spLocks noGrp="1"/>
          </p:cNvSpPr>
          <p:nvPr>
            <p:ph type="body" idx="2"/>
          </p:nvPr>
        </p:nvSpPr>
        <p:spPr>
          <a:xfrm>
            <a:off x="904856" y="2012453"/>
            <a:ext cx="10479300" cy="412500"/>
          </a:xfrm>
          <a:prstGeom prst="rect">
            <a:avLst/>
          </a:prstGeom>
          <a:noFill/>
          <a:ln>
            <a:noFill/>
          </a:ln>
        </p:spPr>
        <p:txBody>
          <a:bodyPr spcFirstLastPara="1" wrap="square" lIns="91425" tIns="45700" rIns="91425" bIns="45700" anchor="t" anchorCtr="0">
            <a:noAutofit/>
          </a:bodyPr>
          <a:lstStyle/>
          <a:p>
            <a:pPr marL="228600" algn="ctr"/>
            <a:r>
              <a:rPr lang="en-US"/>
              <a:t>Det er </a:t>
            </a:r>
            <a:r>
              <a:rPr lang="en-US" err="1"/>
              <a:t>almindeligt</a:t>
            </a:r>
            <a:r>
              <a:rPr lang="en-US"/>
              <a:t> at </a:t>
            </a:r>
            <a:r>
              <a:rPr lang="en-US" err="1"/>
              <a:t>bruge</a:t>
            </a:r>
            <a:r>
              <a:rPr lang="en-US"/>
              <a:t> </a:t>
            </a:r>
            <a:r>
              <a:rPr lang="en-US" err="1"/>
              <a:t>videosamtaler</a:t>
            </a:r>
            <a:r>
              <a:rPr lang="en-US"/>
              <a:t> </a:t>
            </a:r>
            <a:r>
              <a:rPr lang="en-US" err="1"/>
              <a:t>og</a:t>
            </a:r>
            <a:r>
              <a:rPr lang="en-US"/>
              <a:t> </a:t>
            </a:r>
            <a:r>
              <a:rPr lang="en-US" err="1"/>
              <a:t>beskeder</a:t>
            </a:r>
            <a:r>
              <a:rPr lang="en-US"/>
              <a:t> </a:t>
            </a:r>
            <a:r>
              <a:rPr lang="en-US" err="1"/>
              <a:t>til</a:t>
            </a:r>
            <a:r>
              <a:rPr lang="en-US"/>
              <a:t> at </a:t>
            </a:r>
            <a:r>
              <a:rPr lang="en-US" err="1"/>
              <a:t>holde</a:t>
            </a:r>
            <a:r>
              <a:rPr lang="en-US"/>
              <a:t> </a:t>
            </a:r>
            <a:endParaRPr lang="da-DK"/>
          </a:p>
          <a:p>
            <a:pPr marL="228600" algn="ctr"/>
            <a:r>
              <a:rPr lang="en-US" err="1"/>
              <a:t>kontakten</a:t>
            </a:r>
            <a:r>
              <a:rPr lang="en-US"/>
              <a:t> med </a:t>
            </a:r>
            <a:r>
              <a:rPr lang="en-US" err="1"/>
              <a:t>familie</a:t>
            </a:r>
            <a:r>
              <a:rPr lang="en-US"/>
              <a:t> </a:t>
            </a:r>
            <a:r>
              <a:rPr lang="en-US" err="1"/>
              <a:t>og</a:t>
            </a:r>
            <a:r>
              <a:rPr lang="en-US"/>
              <a:t> </a:t>
            </a:r>
            <a:r>
              <a:rPr lang="en-US" err="1"/>
              <a:t>venner</a:t>
            </a:r>
            <a:r>
              <a:rPr lang="en-US"/>
              <a:t>.   </a:t>
            </a:r>
          </a:p>
          <a:p>
            <a:pPr marL="228600" lvl="0" indent="-228600" algn="ctr">
              <a:lnSpc>
                <a:spcPct val="103333"/>
              </a:lnSpc>
              <a:spcBef>
                <a:spcPts val="0"/>
              </a:spcBef>
              <a:spcAft>
                <a:spcPts val="0"/>
              </a:spcAft>
              <a:buSzPts val="2400"/>
              <a:buNone/>
            </a:pPr>
            <a:r>
              <a:rPr lang="en-US"/>
              <a:t>Men </a:t>
            </a:r>
            <a:r>
              <a:rPr lang="en-US" b="1"/>
              <a:t>der </a:t>
            </a:r>
            <a:r>
              <a:rPr lang="en-US"/>
              <a:t>er </a:t>
            </a:r>
            <a:r>
              <a:rPr lang="en-US" b="1" err="1"/>
              <a:t>risici</a:t>
            </a:r>
            <a:r>
              <a:rPr lang="en-US"/>
              <a:t>, </a:t>
            </a:r>
            <a:r>
              <a:rPr lang="en-US" err="1"/>
              <a:t>såsom</a:t>
            </a:r>
            <a:r>
              <a:rPr lang="en-US"/>
              <a:t>:</a:t>
            </a:r>
            <a:endParaRPr/>
          </a:p>
          <a:p>
            <a:pPr marL="228600" lvl="0" indent="-228600" algn="l" rtl="0">
              <a:lnSpc>
                <a:spcPct val="103333"/>
              </a:lnSpc>
              <a:spcBef>
                <a:spcPts val="0"/>
              </a:spcBef>
              <a:spcAft>
                <a:spcPts val="0"/>
              </a:spcAft>
              <a:buClr>
                <a:srgbClr val="292668"/>
              </a:buClr>
              <a:buSzPts val="2400"/>
              <a:buNone/>
            </a:pPr>
            <a:endParaRPr/>
          </a:p>
        </p:txBody>
      </p:sp>
      <p:sp>
        <p:nvSpPr>
          <p:cNvPr id="672" name="Google Shape;672;g3ca4deeb1e4_0_214"/>
          <p:cNvSpPr/>
          <p:nvPr/>
        </p:nvSpPr>
        <p:spPr>
          <a:xfrm>
            <a:off x="2267979" y="4299907"/>
            <a:ext cx="2513095" cy="2327332"/>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3" name="Google Shape;673;g3ca4deeb1e4_0_214"/>
          <p:cNvSpPr/>
          <p:nvPr/>
        </p:nvSpPr>
        <p:spPr>
          <a:xfrm>
            <a:off x="2733648" y="3249621"/>
            <a:ext cx="1581753" cy="1700706"/>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4" name="Google Shape;674;g3ca4deeb1e4_0_214"/>
          <p:cNvSpPr/>
          <p:nvPr/>
        </p:nvSpPr>
        <p:spPr>
          <a:xfrm>
            <a:off x="4978475" y="4299907"/>
            <a:ext cx="2513095" cy="2327332"/>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5" name="Google Shape;675;g3ca4deeb1e4_0_214"/>
          <p:cNvSpPr/>
          <p:nvPr/>
        </p:nvSpPr>
        <p:spPr>
          <a:xfrm>
            <a:off x="5444143" y="3249621"/>
            <a:ext cx="1581758" cy="1700706"/>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6" name="Google Shape;676;g3ca4deeb1e4_0_214"/>
          <p:cNvSpPr/>
          <p:nvPr/>
        </p:nvSpPr>
        <p:spPr>
          <a:xfrm>
            <a:off x="7607986" y="4299907"/>
            <a:ext cx="2513095" cy="2327332"/>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7" name="Google Shape;677;g3ca4deeb1e4_0_214"/>
          <p:cNvSpPr/>
          <p:nvPr/>
        </p:nvSpPr>
        <p:spPr>
          <a:xfrm>
            <a:off x="8073655" y="3249621"/>
            <a:ext cx="1581758" cy="1700706"/>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8" name="Google Shape;678;g3ca4deeb1e4_0_214"/>
          <p:cNvSpPr txBox="1"/>
          <p:nvPr/>
        </p:nvSpPr>
        <p:spPr>
          <a:xfrm>
            <a:off x="2343723" y="5049025"/>
            <a:ext cx="2466900" cy="708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Ukendte personer, der slutter sig til grupper</a:t>
            </a:r>
            <a:endParaRPr sz="1400" b="0" i="0" u="none" strike="noStrike" cap="none">
              <a:solidFill>
                <a:srgbClr val="000000"/>
              </a:solidFill>
              <a:latin typeface="Arial"/>
              <a:ea typeface="Arial"/>
              <a:cs typeface="Arial"/>
              <a:sym typeface="Arial"/>
            </a:endParaRPr>
          </a:p>
        </p:txBody>
      </p:sp>
      <p:sp>
        <p:nvSpPr>
          <p:cNvPr id="679" name="Google Shape;679;g3ca4deeb1e4_0_214"/>
          <p:cNvSpPr txBox="1"/>
          <p:nvPr/>
        </p:nvSpPr>
        <p:spPr>
          <a:xfrm>
            <a:off x="5008012" y="5049025"/>
            <a:ext cx="2483700" cy="101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Personlige oplysninger, der deles ved en fejl</a:t>
            </a: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680" name="Google Shape;680;g3ca4deeb1e4_0_214"/>
          <p:cNvSpPr txBox="1"/>
          <p:nvPr/>
        </p:nvSpPr>
        <p:spPr>
          <a:xfrm>
            <a:off x="7607985" y="5049025"/>
            <a:ext cx="2513100" cy="101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Svindel og uønsket kontakt</a:t>
            </a: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grpSp>
        <p:nvGrpSpPr>
          <p:cNvPr id="681" name="Google Shape;681;g3ca4deeb1e4_0_214"/>
          <p:cNvGrpSpPr/>
          <p:nvPr/>
        </p:nvGrpSpPr>
        <p:grpSpPr>
          <a:xfrm>
            <a:off x="5933797" y="3563921"/>
            <a:ext cx="772334" cy="871533"/>
            <a:chOff x="4643578" y="432838"/>
            <a:chExt cx="1028134" cy="1160188"/>
          </a:xfrm>
        </p:grpSpPr>
        <p:sp>
          <p:nvSpPr>
            <p:cNvPr id="682" name="Google Shape;682;g3ca4deeb1e4_0_214"/>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83" name="Google Shape;683;g3ca4deeb1e4_0_214"/>
            <p:cNvGrpSpPr/>
            <p:nvPr/>
          </p:nvGrpSpPr>
          <p:grpSpPr>
            <a:xfrm>
              <a:off x="4643578" y="432838"/>
              <a:ext cx="1028134" cy="1160188"/>
              <a:chOff x="4643578" y="432838"/>
              <a:chExt cx="1028134" cy="1160188"/>
            </a:xfrm>
          </p:grpSpPr>
          <p:sp>
            <p:nvSpPr>
              <p:cNvPr id="684" name="Google Shape;684;g3ca4deeb1e4_0_214"/>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85" name="Google Shape;685;g3ca4deeb1e4_0_214"/>
              <p:cNvGrpSpPr/>
              <p:nvPr/>
            </p:nvGrpSpPr>
            <p:grpSpPr>
              <a:xfrm>
                <a:off x="4643578" y="432838"/>
                <a:ext cx="1028134" cy="1160188"/>
                <a:chOff x="4643578" y="432838"/>
                <a:chExt cx="1028134" cy="1160188"/>
              </a:xfrm>
            </p:grpSpPr>
            <p:sp>
              <p:nvSpPr>
                <p:cNvPr id="686" name="Google Shape;686;g3ca4deeb1e4_0_214"/>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7" name="Google Shape;687;g3ca4deeb1e4_0_214"/>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688" name="Google Shape;688;g3ca4deeb1e4_0_214"/>
          <p:cNvGrpSpPr/>
          <p:nvPr/>
        </p:nvGrpSpPr>
        <p:grpSpPr>
          <a:xfrm>
            <a:off x="8445742" y="3601278"/>
            <a:ext cx="837331" cy="785669"/>
            <a:chOff x="6615628" y="2116894"/>
            <a:chExt cx="1066935" cy="1001107"/>
          </a:xfrm>
        </p:grpSpPr>
        <p:sp>
          <p:nvSpPr>
            <p:cNvPr id="689" name="Google Shape;689;g3ca4deeb1e4_0_214"/>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90" name="Google Shape;690;g3ca4deeb1e4_0_214"/>
            <p:cNvGrpSpPr/>
            <p:nvPr/>
          </p:nvGrpSpPr>
          <p:grpSpPr>
            <a:xfrm>
              <a:off x="6615628" y="2116894"/>
              <a:ext cx="1066935" cy="1001107"/>
              <a:chOff x="6615628" y="2116894"/>
              <a:chExt cx="1066935" cy="1001107"/>
            </a:xfrm>
          </p:grpSpPr>
          <p:sp>
            <p:nvSpPr>
              <p:cNvPr id="691" name="Google Shape;691;g3ca4deeb1e4_0_214"/>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2" name="Google Shape;692;g3ca4deeb1e4_0_214"/>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3" name="Google Shape;693;g3ca4deeb1e4_0_214"/>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4" name="Google Shape;694;g3ca4deeb1e4_0_214"/>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5" name="Google Shape;695;g3ca4deeb1e4_0_214"/>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6" name="Google Shape;696;g3ca4deeb1e4_0_214"/>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7" name="Google Shape;697;g3ca4deeb1e4_0_214"/>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8" name="Google Shape;698;g3ca4deeb1e4_0_214"/>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9" name="Google Shape;699;g3ca4deeb1e4_0_214"/>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0" name="Google Shape;700;g3ca4deeb1e4_0_214"/>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1" name="Google Shape;701;g3ca4deeb1e4_0_214"/>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2" name="Google Shape;702;g3ca4deeb1e4_0_214"/>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703" name="Google Shape;703;g3ca4deeb1e4_0_214"/>
          <p:cNvGrpSpPr/>
          <p:nvPr/>
        </p:nvGrpSpPr>
        <p:grpSpPr>
          <a:xfrm>
            <a:off x="3088300" y="3593705"/>
            <a:ext cx="872465" cy="1012549"/>
            <a:chOff x="8360213" y="3458151"/>
            <a:chExt cx="853935" cy="991043"/>
          </a:xfrm>
        </p:grpSpPr>
        <p:grpSp>
          <p:nvGrpSpPr>
            <p:cNvPr id="704" name="Google Shape;704;g3ca4deeb1e4_0_214"/>
            <p:cNvGrpSpPr/>
            <p:nvPr/>
          </p:nvGrpSpPr>
          <p:grpSpPr>
            <a:xfrm>
              <a:off x="8599192" y="3595917"/>
              <a:ext cx="375981" cy="204367"/>
              <a:chOff x="2642504" y="3763150"/>
              <a:chExt cx="375981" cy="204367"/>
            </a:xfrm>
          </p:grpSpPr>
          <p:sp>
            <p:nvSpPr>
              <p:cNvPr id="705" name="Google Shape;705;g3ca4deeb1e4_0_214"/>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6" name="Google Shape;706;g3ca4deeb1e4_0_214"/>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707" name="Google Shape;707;g3ca4deeb1e4_0_214"/>
            <p:cNvGrpSpPr/>
            <p:nvPr/>
          </p:nvGrpSpPr>
          <p:grpSpPr>
            <a:xfrm>
              <a:off x="8360213" y="3458151"/>
              <a:ext cx="853935" cy="991043"/>
              <a:chOff x="2403525" y="3625384"/>
              <a:chExt cx="853935" cy="991043"/>
            </a:xfrm>
          </p:grpSpPr>
          <p:sp>
            <p:nvSpPr>
              <p:cNvPr id="708" name="Google Shape;708;g3ca4deeb1e4_0_214"/>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9" name="Google Shape;709;g3ca4deeb1e4_0_214"/>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0" name="Google Shape;710;g3ca4deeb1e4_0_214"/>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1" name="Google Shape;711;g3ca4deeb1e4_0_214"/>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g3ca4deeb1e4_0_303"/>
          <p:cNvSpPr txBox="1">
            <a:spLocks noGrp="1"/>
          </p:cNvSpPr>
          <p:nvPr>
            <p:ph type="body" idx="1"/>
          </p:nvPr>
        </p:nvSpPr>
        <p:spPr>
          <a:xfrm>
            <a:off x="2043723" y="333114"/>
            <a:ext cx="8861545" cy="69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Gode </a:t>
            </a:r>
            <a:r>
              <a:rPr lang="en-US" b="1" err="1"/>
              <a:t>råd</a:t>
            </a:r>
            <a:r>
              <a:rPr lang="en-US" b="1"/>
              <a:t> </a:t>
            </a:r>
            <a:r>
              <a:rPr lang="en-US" b="1" err="1"/>
              <a:t>til</a:t>
            </a:r>
            <a:r>
              <a:rPr lang="en-US" b="1"/>
              <a:t> messaging- </a:t>
            </a:r>
            <a:r>
              <a:rPr lang="en-US" b="1" err="1"/>
              <a:t>og</a:t>
            </a:r>
            <a:r>
              <a:rPr lang="en-US" b="1"/>
              <a:t> chat-apps</a:t>
            </a:r>
            <a:endParaRPr/>
          </a:p>
        </p:txBody>
      </p:sp>
      <p:sp>
        <p:nvSpPr>
          <p:cNvPr id="718" name="Google Shape;718;g3ca4deeb1e4_0_303"/>
          <p:cNvSpPr txBox="1">
            <a:spLocks noGrp="1"/>
          </p:cNvSpPr>
          <p:nvPr>
            <p:ph type="body" idx="2"/>
          </p:nvPr>
        </p:nvSpPr>
        <p:spPr>
          <a:xfrm>
            <a:off x="6258725" y="1468025"/>
            <a:ext cx="5466600" cy="4935000"/>
          </a:xfrm>
          <a:prstGeom prst="rect">
            <a:avLst/>
          </a:prstGeom>
          <a:noFill/>
          <a:ln>
            <a:noFill/>
          </a:ln>
        </p:spPr>
        <p:txBody>
          <a:bodyPr spcFirstLastPara="1" wrap="square" lIns="91425" tIns="45700" rIns="91425" bIns="45700" anchor="ctr" anchorCtr="0">
            <a:noAutofit/>
          </a:bodyPr>
          <a:lstStyle/>
          <a:p>
            <a:pPr marL="457200" lvl="0" indent="0" algn="l" rtl="0">
              <a:lnSpc>
                <a:spcPct val="103333"/>
              </a:lnSpc>
              <a:spcBef>
                <a:spcPts val="0"/>
              </a:spcBef>
              <a:spcAft>
                <a:spcPts val="0"/>
              </a:spcAft>
              <a:buSzPts val="2400"/>
              <a:buNone/>
            </a:pPr>
            <a:r>
              <a:rPr lang="en-US" sz="2200" dirty="0"/>
              <a:t>Brug </a:t>
            </a:r>
            <a:r>
              <a:rPr lang="en-US" sz="2200" dirty="0" err="1"/>
              <a:t>stærke</a:t>
            </a:r>
            <a:r>
              <a:rPr lang="en-US" sz="2200" dirty="0"/>
              <a:t> </a:t>
            </a:r>
            <a:r>
              <a:rPr lang="en-US" sz="2200" dirty="0" err="1"/>
              <a:t>adgangskoder</a:t>
            </a:r>
            <a:r>
              <a:rPr lang="en-US" sz="2200" dirty="0"/>
              <a:t> </a:t>
            </a:r>
            <a:r>
              <a:rPr lang="en-US" sz="2200" dirty="0" err="1"/>
              <a:t>og</a:t>
            </a:r>
            <a:r>
              <a:rPr lang="en-US" sz="2200" dirty="0"/>
              <a:t> </a:t>
            </a:r>
            <a:r>
              <a:rPr lang="en-US" sz="2200" dirty="0" err="1">
                <a:solidFill>
                  <a:srgbClr val="242B62"/>
                </a:solidFill>
                <a:uFill>
                  <a:noFill/>
                </a:uFill>
                <a:hlinkClick r:id="rId3">
                  <a:extLst>
                    <a:ext uri="{A12FA001-AC4F-418D-AE19-62706E023703}">
                      <ahyp:hlinkClr xmlns:ahyp="http://schemas.microsoft.com/office/drawing/2018/hyperlinkcolor" val="tx"/>
                    </a:ext>
                  </a:extLst>
                </a:hlinkClick>
              </a:rPr>
              <a:t>tofaktorautentificering</a:t>
            </a:r>
            <a:r>
              <a:rPr lang="en-US" sz="2200" dirty="0">
                <a:solidFill>
                  <a:srgbClr val="242B62"/>
                </a:solidFill>
                <a:uFill>
                  <a:noFill/>
                </a:uFill>
                <a:hlinkClick r:id="rId3">
                  <a:extLst>
                    <a:ext uri="{A12FA001-AC4F-418D-AE19-62706E023703}">
                      <ahyp:hlinkClr xmlns:ahyp="http://schemas.microsoft.com/office/drawing/2018/hyperlinkcolor" val="tx"/>
                    </a:ext>
                  </a:extLst>
                </a:hlinkClick>
              </a:rPr>
              <a:t> (2FA)</a:t>
            </a:r>
            <a:r>
              <a:rPr lang="en-US" sz="2200" dirty="0"/>
              <a:t>. (Se </a:t>
            </a:r>
            <a:r>
              <a:rPr lang="en-US" sz="2200" dirty="0" err="1"/>
              <a:t>modul</a:t>
            </a:r>
            <a:r>
              <a:rPr lang="en-US" sz="2200" dirty="0"/>
              <a:t> 1)</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Inviter </a:t>
            </a:r>
            <a:r>
              <a:rPr lang="en-US" sz="2200" dirty="0" err="1"/>
              <a:t>og</a:t>
            </a:r>
            <a:r>
              <a:rPr lang="en-US" sz="2200" dirty="0"/>
              <a:t> send </a:t>
            </a:r>
            <a:r>
              <a:rPr lang="en-US" sz="2200" dirty="0" err="1"/>
              <a:t>kun</a:t>
            </a:r>
            <a:r>
              <a:rPr lang="en-US" sz="2200" dirty="0"/>
              <a:t> </a:t>
            </a:r>
            <a:r>
              <a:rPr lang="en-US" sz="2200" dirty="0" err="1"/>
              <a:t>beskeder</a:t>
            </a:r>
            <a:r>
              <a:rPr lang="en-US" sz="2200" dirty="0"/>
              <a:t> </a:t>
            </a:r>
            <a:r>
              <a:rPr lang="en-US" sz="2200" dirty="0" err="1"/>
              <a:t>til</a:t>
            </a:r>
            <a:r>
              <a:rPr lang="en-US" sz="2200" dirty="0"/>
              <a:t> </a:t>
            </a:r>
            <a:r>
              <a:rPr lang="en-US" sz="2200" dirty="0" err="1"/>
              <a:t>personer</a:t>
            </a:r>
            <a:r>
              <a:rPr lang="en-US" sz="2200" dirty="0"/>
              <a:t>, du </a:t>
            </a:r>
            <a:r>
              <a:rPr lang="en-US" sz="2200" dirty="0" err="1"/>
              <a:t>stoler</a:t>
            </a:r>
            <a:r>
              <a:rPr lang="en-US" sz="2200" dirty="0"/>
              <a:t> </a:t>
            </a:r>
            <a:r>
              <a:rPr lang="en-US" sz="2200" dirty="0" err="1"/>
              <a:t>på</a:t>
            </a:r>
            <a:r>
              <a:rPr lang="en-US" sz="2200" dirty="0"/>
              <a:t>.</a:t>
            </a:r>
            <a:endParaRPr sz="2200" dirty="0"/>
          </a:p>
          <a:p>
            <a:pPr marL="457200" lvl="0" indent="0" algn="l" rtl="0">
              <a:lnSpc>
                <a:spcPct val="103333"/>
              </a:lnSpc>
              <a:spcBef>
                <a:spcPts val="0"/>
              </a:spcBef>
              <a:spcAft>
                <a:spcPts val="0"/>
              </a:spcAft>
              <a:buSzPts val="2400"/>
              <a:buNone/>
            </a:pPr>
            <a:r>
              <a:rPr lang="en-US" sz="2200" dirty="0"/>
              <a:t> </a:t>
            </a:r>
            <a:endParaRPr sz="2200" dirty="0"/>
          </a:p>
          <a:p>
            <a:pPr marL="457200" lvl="0" indent="0" algn="l" rtl="0">
              <a:lnSpc>
                <a:spcPct val="103333"/>
              </a:lnSpc>
              <a:spcBef>
                <a:spcPts val="0"/>
              </a:spcBef>
              <a:spcAft>
                <a:spcPts val="0"/>
              </a:spcAft>
              <a:buSzPts val="2400"/>
              <a:buNone/>
            </a:pPr>
            <a:r>
              <a:rPr lang="en-US" sz="2200" dirty="0" err="1"/>
              <a:t>Undgå</a:t>
            </a:r>
            <a:r>
              <a:rPr lang="en-US" sz="2200" dirty="0"/>
              <a:t> at dele </a:t>
            </a:r>
            <a:r>
              <a:rPr lang="en-US" sz="2200" b="1" dirty="0" err="1"/>
              <a:t>følsomme</a:t>
            </a:r>
            <a:r>
              <a:rPr lang="en-US" sz="2200" b="1" dirty="0"/>
              <a:t> </a:t>
            </a:r>
            <a:r>
              <a:rPr lang="en-US" sz="2200" b="1" dirty="0" err="1"/>
              <a:t>oplysninger</a:t>
            </a:r>
            <a:r>
              <a:rPr lang="en-US" sz="2200" b="1" dirty="0"/>
              <a:t> </a:t>
            </a:r>
            <a:r>
              <a:rPr lang="en-US" sz="2200" dirty="0"/>
              <a:t>(</a:t>
            </a:r>
            <a:r>
              <a:rPr lang="en-US" sz="2200" dirty="0" err="1"/>
              <a:t>adresse</a:t>
            </a:r>
            <a:r>
              <a:rPr lang="en-US" sz="2200" dirty="0"/>
              <a:t>, </a:t>
            </a:r>
            <a:r>
              <a:rPr lang="en-US" sz="2200" dirty="0" err="1"/>
              <a:t>bankoplysninger</a:t>
            </a:r>
            <a:r>
              <a:rPr lang="en-US" sz="2200" dirty="0"/>
              <a:t>).</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err="1"/>
              <a:t>Vær</a:t>
            </a:r>
            <a:r>
              <a:rPr lang="en-US" sz="2200" dirty="0"/>
              <a:t> </a:t>
            </a:r>
            <a:r>
              <a:rPr lang="en-US" sz="2200" dirty="0" err="1"/>
              <a:t>forsigtig</a:t>
            </a:r>
            <a:r>
              <a:rPr lang="en-US" sz="2200" dirty="0"/>
              <a:t> med </a:t>
            </a:r>
            <a:r>
              <a:rPr lang="en-US" sz="2200" dirty="0" err="1"/>
              <a:t>ukendte</a:t>
            </a:r>
            <a:r>
              <a:rPr lang="en-US" sz="2200" dirty="0"/>
              <a:t> </a:t>
            </a:r>
            <a:r>
              <a:rPr lang="en-US" sz="2200" dirty="0" err="1"/>
              <a:t>beskeder</a:t>
            </a:r>
            <a:r>
              <a:rPr lang="en-US" sz="2200" dirty="0"/>
              <a:t>, der </a:t>
            </a:r>
            <a:r>
              <a:rPr lang="en-US" sz="2200" dirty="0" err="1"/>
              <a:t>beder</a:t>
            </a:r>
            <a:r>
              <a:rPr lang="en-US" sz="2200" dirty="0"/>
              <a:t> om </a:t>
            </a:r>
            <a:r>
              <a:rPr lang="en-US" sz="2200" dirty="0" err="1"/>
              <a:t>oplysninger</a:t>
            </a:r>
            <a:r>
              <a:rPr lang="en-US" sz="2200" dirty="0"/>
              <a:t>.</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err="1"/>
              <a:t>Tjek</a:t>
            </a:r>
            <a:r>
              <a:rPr lang="en-US" sz="2200" dirty="0"/>
              <a:t> </a:t>
            </a:r>
            <a:r>
              <a:rPr lang="en-US" sz="2200" dirty="0" err="1"/>
              <a:t>gruppeindstillingerne</a:t>
            </a:r>
            <a:r>
              <a:rPr lang="en-US" sz="2200" dirty="0"/>
              <a:t> (</a:t>
            </a:r>
            <a:r>
              <a:rPr lang="en-US" sz="2200" dirty="0" err="1"/>
              <a:t>hvem</a:t>
            </a:r>
            <a:r>
              <a:rPr lang="en-US" sz="2200" dirty="0"/>
              <a:t> der </a:t>
            </a:r>
            <a:r>
              <a:rPr lang="en-US" sz="2200" dirty="0" err="1"/>
              <a:t>kan</a:t>
            </a:r>
            <a:r>
              <a:rPr lang="en-US" sz="2200" dirty="0"/>
              <a:t> </a:t>
            </a:r>
            <a:r>
              <a:rPr lang="en-US" sz="2200" dirty="0" err="1"/>
              <a:t>skrive</a:t>
            </a:r>
            <a:r>
              <a:rPr lang="en-US" sz="2200" dirty="0"/>
              <a:t> </a:t>
            </a:r>
            <a:r>
              <a:rPr lang="en-US" sz="2200" dirty="0" err="1"/>
              <a:t>indlæg</a:t>
            </a:r>
            <a:r>
              <a:rPr lang="en-US" sz="2200" dirty="0"/>
              <a:t>, </a:t>
            </a:r>
            <a:r>
              <a:rPr lang="en-US" sz="2200" dirty="0" err="1"/>
              <a:t>hvem</a:t>
            </a:r>
            <a:r>
              <a:rPr lang="en-US" sz="2200" dirty="0"/>
              <a:t> der </a:t>
            </a:r>
            <a:r>
              <a:rPr lang="en-US" sz="2200" dirty="0" err="1"/>
              <a:t>kan</a:t>
            </a:r>
            <a:r>
              <a:rPr lang="en-US" sz="2200" dirty="0"/>
              <a:t> </a:t>
            </a:r>
            <a:r>
              <a:rPr lang="en-US" sz="2200" dirty="0" err="1"/>
              <a:t>tilføje</a:t>
            </a:r>
            <a:r>
              <a:rPr lang="en-US" sz="2200" dirty="0"/>
              <a:t> </a:t>
            </a:r>
            <a:r>
              <a:rPr lang="en-US" sz="2200" dirty="0" err="1"/>
              <a:t>andre</a:t>
            </a:r>
            <a:r>
              <a:rPr lang="en-US" sz="2200" dirty="0"/>
              <a:t>).</a:t>
            </a:r>
            <a:endParaRPr sz="2200" dirty="0"/>
          </a:p>
          <a:p>
            <a:pPr marL="457200" lvl="0" indent="0" algn="l" rtl="0">
              <a:lnSpc>
                <a:spcPct val="103333"/>
              </a:lnSpc>
              <a:spcBef>
                <a:spcPts val="0"/>
              </a:spcBef>
              <a:spcAft>
                <a:spcPts val="0"/>
              </a:spcAft>
              <a:buSzPts val="2400"/>
              <a:buNone/>
            </a:pPr>
            <a:endParaRPr dirty="0"/>
          </a:p>
        </p:txBody>
      </p:sp>
      <p:grpSp>
        <p:nvGrpSpPr>
          <p:cNvPr id="719" name="Google Shape;719;g3ca4deeb1e4_0_303"/>
          <p:cNvGrpSpPr/>
          <p:nvPr/>
        </p:nvGrpSpPr>
        <p:grpSpPr>
          <a:xfrm>
            <a:off x="6300147" y="1644231"/>
            <a:ext cx="350728" cy="409280"/>
            <a:chOff x="8821851" y="3549037"/>
            <a:chExt cx="2166326" cy="2527978"/>
          </a:xfrm>
        </p:grpSpPr>
        <p:grpSp>
          <p:nvGrpSpPr>
            <p:cNvPr id="720" name="Google Shape;720;g3ca4deeb1e4_0_303"/>
            <p:cNvGrpSpPr/>
            <p:nvPr/>
          </p:nvGrpSpPr>
          <p:grpSpPr>
            <a:xfrm>
              <a:off x="8821851" y="3549037"/>
              <a:ext cx="2166326" cy="2527978"/>
              <a:chOff x="8961336" y="1518760"/>
              <a:chExt cx="2166326" cy="2527978"/>
            </a:xfrm>
          </p:grpSpPr>
          <p:sp>
            <p:nvSpPr>
              <p:cNvPr id="721" name="Google Shape;721;g3ca4deeb1e4_0_303"/>
              <p:cNvSpPr/>
              <p:nvPr/>
            </p:nvSpPr>
            <p:spPr>
              <a:xfrm>
                <a:off x="8961336" y="1518760"/>
                <a:ext cx="2166326" cy="2527978"/>
              </a:xfrm>
              <a:custGeom>
                <a:avLst/>
                <a:gdLst/>
                <a:ahLst/>
                <a:cxnLst/>
                <a:rect l="l" t="t" r="r" b="b"/>
                <a:pathLst>
                  <a:path w="2166326" h="2527978" extrusionOk="0">
                    <a:moveTo>
                      <a:pt x="1103326" y="2526272"/>
                    </a:moveTo>
                    <a:cubicBezTo>
                      <a:pt x="1093082" y="2526272"/>
                      <a:pt x="1074302" y="2526272"/>
                      <a:pt x="1064058" y="2526272"/>
                    </a:cubicBezTo>
                    <a:cubicBezTo>
                      <a:pt x="842105" y="2500662"/>
                      <a:pt x="502345" y="2213830"/>
                      <a:pt x="362344" y="2044803"/>
                    </a:cubicBezTo>
                    <a:cubicBezTo>
                      <a:pt x="-26928" y="1576994"/>
                      <a:pt x="-8148" y="1066501"/>
                      <a:pt x="5511" y="486008"/>
                    </a:cubicBezTo>
                    <a:cubicBezTo>
                      <a:pt x="5511" y="463813"/>
                      <a:pt x="19170" y="448447"/>
                      <a:pt x="36243" y="438203"/>
                    </a:cubicBezTo>
                    <a:cubicBezTo>
                      <a:pt x="324782" y="359665"/>
                      <a:pt x="604785" y="248688"/>
                      <a:pt x="869422" y="112102"/>
                    </a:cubicBezTo>
                    <a:cubicBezTo>
                      <a:pt x="1134059" y="-24485"/>
                      <a:pt x="975276" y="50638"/>
                      <a:pt x="1028204" y="23320"/>
                    </a:cubicBezTo>
                    <a:cubicBezTo>
                      <a:pt x="1081131" y="-3997"/>
                      <a:pt x="1067472" y="-582"/>
                      <a:pt x="1084546" y="1125"/>
                    </a:cubicBezTo>
                    <a:cubicBezTo>
                      <a:pt x="1111863" y="1125"/>
                      <a:pt x="1197230" y="60882"/>
                      <a:pt x="1227962" y="76248"/>
                    </a:cubicBezTo>
                    <a:cubicBezTo>
                      <a:pt x="1514794" y="228200"/>
                      <a:pt x="1815285" y="354543"/>
                      <a:pt x="2129434" y="439910"/>
                    </a:cubicBezTo>
                    <a:cubicBezTo>
                      <a:pt x="2146507" y="450154"/>
                      <a:pt x="2161873" y="465520"/>
                      <a:pt x="2160166" y="487715"/>
                    </a:cubicBezTo>
                    <a:cubicBezTo>
                      <a:pt x="2175532" y="1068209"/>
                      <a:pt x="2192606" y="1576994"/>
                      <a:pt x="1803333" y="2046511"/>
                    </a:cubicBezTo>
                    <a:cubicBezTo>
                      <a:pt x="1663332" y="2215537"/>
                      <a:pt x="1323572" y="2502369"/>
                      <a:pt x="1101619" y="2527979"/>
                    </a:cubicBezTo>
                    <a:close/>
                    <a:moveTo>
                      <a:pt x="2056019" y="528691"/>
                    </a:moveTo>
                    <a:cubicBezTo>
                      <a:pt x="1716259" y="431373"/>
                      <a:pt x="1393573" y="289664"/>
                      <a:pt x="1084546" y="118931"/>
                    </a:cubicBezTo>
                    <a:cubicBezTo>
                      <a:pt x="1067472" y="118931"/>
                      <a:pt x="973569" y="178688"/>
                      <a:pt x="949666" y="190639"/>
                    </a:cubicBezTo>
                    <a:cubicBezTo>
                      <a:pt x="681615" y="330641"/>
                      <a:pt x="401612" y="445032"/>
                      <a:pt x="109658" y="528691"/>
                    </a:cubicBezTo>
                    <a:cubicBezTo>
                      <a:pt x="114780" y="844548"/>
                      <a:pt x="82341" y="1163819"/>
                      <a:pt x="171122" y="1469432"/>
                    </a:cubicBezTo>
                    <a:cubicBezTo>
                      <a:pt x="259904" y="1775045"/>
                      <a:pt x="609907" y="2241147"/>
                      <a:pt x="983813" y="2389685"/>
                    </a:cubicBezTo>
                    <a:cubicBezTo>
                      <a:pt x="1086253" y="2430661"/>
                      <a:pt x="1111863" y="2422124"/>
                      <a:pt x="1209181" y="2377734"/>
                    </a:cubicBezTo>
                    <a:cubicBezTo>
                      <a:pt x="1706016" y="2157488"/>
                      <a:pt x="2057726" y="1599190"/>
                      <a:pt x="2056019" y="1057965"/>
                    </a:cubicBezTo>
                    <a:lnTo>
                      <a:pt x="2056019" y="528691"/>
                    </a:ln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2" name="Google Shape;722;g3ca4deeb1e4_0_303"/>
              <p:cNvSpPr/>
              <p:nvPr/>
            </p:nvSpPr>
            <p:spPr>
              <a:xfrm>
                <a:off x="9386497" y="2285104"/>
                <a:ext cx="1315446" cy="998457"/>
              </a:xfrm>
              <a:custGeom>
                <a:avLst/>
                <a:gdLst/>
                <a:ahLst/>
                <a:cxnLst/>
                <a:rect l="l" t="t" r="r" b="b"/>
                <a:pathLst>
                  <a:path w="1315446" h="998457" extrusionOk="0">
                    <a:moveTo>
                      <a:pt x="1263782" y="45765"/>
                    </a:moveTo>
                    <a:cubicBezTo>
                      <a:pt x="1340612" y="120888"/>
                      <a:pt x="1325245" y="223328"/>
                      <a:pt x="1260367" y="298450"/>
                    </a:cubicBezTo>
                    <a:cubicBezTo>
                      <a:pt x="1067438" y="523818"/>
                      <a:pt x="809631" y="723576"/>
                      <a:pt x="609873" y="947237"/>
                    </a:cubicBezTo>
                    <a:cubicBezTo>
                      <a:pt x="529628" y="1015531"/>
                      <a:pt x="442554" y="1015531"/>
                      <a:pt x="362309" y="947237"/>
                    </a:cubicBezTo>
                    <a:cubicBezTo>
                      <a:pt x="282065" y="878944"/>
                      <a:pt x="121575" y="720162"/>
                      <a:pt x="48160" y="634795"/>
                    </a:cubicBezTo>
                    <a:cubicBezTo>
                      <a:pt x="-59402" y="508453"/>
                      <a:pt x="24257" y="327475"/>
                      <a:pt x="189868" y="341134"/>
                    </a:cubicBezTo>
                    <a:cubicBezTo>
                      <a:pt x="297431" y="349670"/>
                      <a:pt x="403285" y="518696"/>
                      <a:pt x="486945" y="583575"/>
                    </a:cubicBezTo>
                    <a:lnTo>
                      <a:pt x="1038414" y="33814"/>
                    </a:lnTo>
                    <a:cubicBezTo>
                      <a:pt x="1104999" y="-15699"/>
                      <a:pt x="1204025" y="-10577"/>
                      <a:pt x="1263782" y="47472"/>
                    </a:cubicBezTo>
                    <a:close/>
                    <a:moveTo>
                      <a:pt x="1130609" y="103814"/>
                    </a:moveTo>
                    <a:cubicBezTo>
                      <a:pt x="1115244" y="105522"/>
                      <a:pt x="1101585" y="117473"/>
                      <a:pt x="1089634" y="127717"/>
                    </a:cubicBezTo>
                    <a:lnTo>
                      <a:pt x="509140" y="703088"/>
                    </a:lnTo>
                    <a:cubicBezTo>
                      <a:pt x="488652" y="715040"/>
                      <a:pt x="469872" y="708211"/>
                      <a:pt x="452798" y="696259"/>
                    </a:cubicBezTo>
                    <a:cubicBezTo>
                      <a:pt x="381090" y="645039"/>
                      <a:pt x="302553" y="534063"/>
                      <a:pt x="230845" y="474306"/>
                    </a:cubicBezTo>
                    <a:cubicBezTo>
                      <a:pt x="159137" y="414549"/>
                      <a:pt x="65233" y="493086"/>
                      <a:pt x="133527" y="569916"/>
                    </a:cubicBezTo>
                    <a:cubicBezTo>
                      <a:pt x="235967" y="655283"/>
                      <a:pt x="329870" y="788455"/>
                      <a:pt x="432310" y="868700"/>
                    </a:cubicBezTo>
                    <a:cubicBezTo>
                      <a:pt x="459628" y="889188"/>
                      <a:pt x="480115" y="901139"/>
                      <a:pt x="514262" y="885773"/>
                    </a:cubicBezTo>
                    <a:lnTo>
                      <a:pt x="1198903" y="207962"/>
                    </a:lnTo>
                    <a:cubicBezTo>
                      <a:pt x="1229635" y="158449"/>
                      <a:pt x="1188659" y="96985"/>
                      <a:pt x="1130609" y="105522"/>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3" name="Google Shape;723;g3ca4deeb1e4_0_303"/>
              <p:cNvSpPr/>
              <p:nvPr/>
            </p:nvSpPr>
            <p:spPr>
              <a:xfrm>
                <a:off x="9169684" y="2007630"/>
                <a:ext cx="406843" cy="414715"/>
              </a:xfrm>
              <a:custGeom>
                <a:avLst/>
                <a:gdLst/>
                <a:ahLst/>
                <a:cxnLst/>
                <a:rect l="l" t="t" r="r" b="b"/>
                <a:pathLst>
                  <a:path w="406843" h="414715" extrusionOk="0">
                    <a:moveTo>
                      <a:pt x="114728" y="193481"/>
                    </a:moveTo>
                    <a:cubicBezTo>
                      <a:pt x="109606" y="200311"/>
                      <a:pt x="116435" y="336897"/>
                      <a:pt x="114728" y="362507"/>
                    </a:cubicBezTo>
                    <a:cubicBezTo>
                      <a:pt x="106191" y="427386"/>
                      <a:pt x="24239" y="434215"/>
                      <a:pt x="8873" y="369337"/>
                    </a:cubicBezTo>
                    <a:cubicBezTo>
                      <a:pt x="-6493" y="304458"/>
                      <a:pt x="2044" y="212262"/>
                      <a:pt x="5458" y="169579"/>
                    </a:cubicBezTo>
                    <a:cubicBezTo>
                      <a:pt x="8873" y="126895"/>
                      <a:pt x="13995" y="120066"/>
                      <a:pt x="48142" y="104700"/>
                    </a:cubicBezTo>
                    <a:cubicBezTo>
                      <a:pt x="140338" y="65431"/>
                      <a:pt x="251314" y="41529"/>
                      <a:pt x="345218" y="553"/>
                    </a:cubicBezTo>
                    <a:cubicBezTo>
                      <a:pt x="393023" y="-6277"/>
                      <a:pt x="427170" y="51773"/>
                      <a:pt x="393023" y="87626"/>
                    </a:cubicBezTo>
                    <a:cubicBezTo>
                      <a:pt x="358876" y="123481"/>
                      <a:pt x="258144" y="145676"/>
                      <a:pt x="225704" y="157627"/>
                    </a:cubicBezTo>
                    <a:cubicBezTo>
                      <a:pt x="193265" y="169579"/>
                      <a:pt x="152289" y="183237"/>
                      <a:pt x="114728" y="191774"/>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4" name="Google Shape;724;g3ca4deeb1e4_0_303"/>
              <p:cNvSpPr/>
              <p:nvPr/>
            </p:nvSpPr>
            <p:spPr>
              <a:xfrm>
                <a:off x="10278866" y="3224853"/>
                <a:ext cx="422500" cy="453624"/>
              </a:xfrm>
              <a:custGeom>
                <a:avLst/>
                <a:gdLst/>
                <a:ahLst/>
                <a:cxnLst/>
                <a:rect l="l" t="t" r="r" b="b"/>
                <a:pathLst>
                  <a:path w="422500" h="453624" extrusionOk="0">
                    <a:moveTo>
                      <a:pt x="352631" y="2366"/>
                    </a:moveTo>
                    <a:cubicBezTo>
                      <a:pt x="408973" y="-11293"/>
                      <a:pt x="439705" y="36513"/>
                      <a:pt x="412388" y="86025"/>
                    </a:cubicBezTo>
                    <a:cubicBezTo>
                      <a:pt x="362875" y="174807"/>
                      <a:pt x="173361" y="379687"/>
                      <a:pt x="86287" y="430907"/>
                    </a:cubicBezTo>
                    <a:cubicBezTo>
                      <a:pt x="-787" y="482127"/>
                      <a:pt x="-2495" y="437736"/>
                      <a:pt x="920" y="386516"/>
                    </a:cubicBezTo>
                    <a:cubicBezTo>
                      <a:pt x="4335" y="335296"/>
                      <a:pt x="93116" y="290905"/>
                      <a:pt x="122141" y="263588"/>
                    </a:cubicBezTo>
                    <a:cubicBezTo>
                      <a:pt x="168239" y="220905"/>
                      <a:pt x="216044" y="169685"/>
                      <a:pt x="255313" y="120172"/>
                    </a:cubicBezTo>
                    <a:cubicBezTo>
                      <a:pt x="294582" y="70659"/>
                      <a:pt x="330436" y="5781"/>
                      <a:pt x="352631" y="659"/>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5" name="Google Shape;725;g3ca4deeb1e4_0_303"/>
              <p:cNvSpPr/>
              <p:nvPr/>
            </p:nvSpPr>
            <p:spPr>
              <a:xfrm>
                <a:off x="10147495" y="3649521"/>
                <a:ext cx="106191" cy="108867"/>
              </a:xfrm>
              <a:custGeom>
                <a:avLst/>
                <a:gdLst/>
                <a:ahLst/>
                <a:cxnLst/>
                <a:rect l="l" t="t" r="r" b="b"/>
                <a:pathLst>
                  <a:path w="106191" h="108867" extrusionOk="0">
                    <a:moveTo>
                      <a:pt x="43511" y="1116"/>
                    </a:moveTo>
                    <a:cubicBezTo>
                      <a:pt x="123756" y="-12542"/>
                      <a:pt x="125463" y="103556"/>
                      <a:pt x="57170" y="108678"/>
                    </a:cubicBezTo>
                    <a:cubicBezTo>
                      <a:pt x="-11124" y="113800"/>
                      <a:pt x="-21368" y="13068"/>
                      <a:pt x="43511" y="1116"/>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6" name="Google Shape;726;g3ca4deeb1e4_0_303"/>
              <p:cNvSpPr/>
              <p:nvPr/>
            </p:nvSpPr>
            <p:spPr>
              <a:xfrm>
                <a:off x="9621323" y="1944885"/>
                <a:ext cx="107520" cy="104821"/>
              </a:xfrm>
              <a:custGeom>
                <a:avLst/>
                <a:gdLst/>
                <a:ahLst/>
                <a:cxnLst/>
                <a:rect l="l" t="t" r="r" b="b"/>
                <a:pathLst>
                  <a:path w="107520" h="104821" extrusionOk="0">
                    <a:moveTo>
                      <a:pt x="14799" y="15492"/>
                    </a:moveTo>
                    <a:cubicBezTo>
                      <a:pt x="60897" y="-30606"/>
                      <a:pt x="137727" y="35980"/>
                      <a:pt x="95044" y="87200"/>
                    </a:cubicBezTo>
                    <a:cubicBezTo>
                      <a:pt x="52360" y="138420"/>
                      <a:pt x="-34714" y="66712"/>
                      <a:pt x="14799" y="15492"/>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grpSp>
        <p:sp>
          <p:nvSpPr>
            <p:cNvPr id="727" name="Google Shape;727;g3ca4deeb1e4_0_303"/>
            <p:cNvSpPr/>
            <p:nvPr/>
          </p:nvSpPr>
          <p:spPr>
            <a:xfrm>
              <a:off x="9353601" y="4417488"/>
              <a:ext cx="1102808" cy="788935"/>
            </a:xfrm>
            <a:custGeom>
              <a:avLst/>
              <a:gdLst/>
              <a:ahLst/>
              <a:cxnLst/>
              <a:rect l="l" t="t" r="r" b="b"/>
              <a:pathLst>
                <a:path w="1102808" h="788935" extrusionOk="0">
                  <a:moveTo>
                    <a:pt x="1024020" y="1707"/>
                  </a:moveTo>
                  <a:cubicBezTo>
                    <a:pt x="1082070" y="-8537"/>
                    <a:pt x="1123046" y="54635"/>
                    <a:pt x="1092314" y="104147"/>
                  </a:cubicBezTo>
                  <a:lnTo>
                    <a:pt x="407673" y="781959"/>
                  </a:lnTo>
                  <a:cubicBezTo>
                    <a:pt x="373526" y="797325"/>
                    <a:pt x="353038" y="785374"/>
                    <a:pt x="325721" y="764886"/>
                  </a:cubicBezTo>
                  <a:cubicBezTo>
                    <a:pt x="223281" y="684641"/>
                    <a:pt x="129378" y="551469"/>
                    <a:pt x="26937" y="466102"/>
                  </a:cubicBezTo>
                  <a:cubicBezTo>
                    <a:pt x="-43063" y="389272"/>
                    <a:pt x="35474" y="297076"/>
                    <a:pt x="124256" y="370491"/>
                  </a:cubicBezTo>
                  <a:cubicBezTo>
                    <a:pt x="213037" y="443907"/>
                    <a:pt x="274501" y="541225"/>
                    <a:pt x="346209" y="592445"/>
                  </a:cubicBezTo>
                  <a:cubicBezTo>
                    <a:pt x="417917" y="643665"/>
                    <a:pt x="382063" y="611226"/>
                    <a:pt x="402551" y="599274"/>
                  </a:cubicBezTo>
                  <a:lnTo>
                    <a:pt x="983044" y="23903"/>
                  </a:lnTo>
                  <a:cubicBezTo>
                    <a:pt x="994996" y="13659"/>
                    <a:pt x="1008654" y="3415"/>
                    <a:pt x="1024020" y="0"/>
                  </a:cubicBezTo>
                  <a:close/>
                </a:path>
              </a:pathLst>
            </a:custGeom>
            <a:solidFill>
              <a:srgbClr val="F26F46"/>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grpSp>
      <p:grpSp>
        <p:nvGrpSpPr>
          <p:cNvPr id="728" name="Google Shape;728;g3ca4deeb1e4_0_303"/>
          <p:cNvGrpSpPr/>
          <p:nvPr/>
        </p:nvGrpSpPr>
        <p:grpSpPr>
          <a:xfrm>
            <a:off x="6245955" y="2602901"/>
            <a:ext cx="459109" cy="409256"/>
            <a:chOff x="4422991" y="1951890"/>
            <a:chExt cx="1086135" cy="968195"/>
          </a:xfrm>
        </p:grpSpPr>
        <p:sp>
          <p:nvSpPr>
            <p:cNvPr id="729" name="Google Shape;729;g3ca4deeb1e4_0_303"/>
            <p:cNvSpPr/>
            <p:nvPr/>
          </p:nvSpPr>
          <p:spPr>
            <a:xfrm>
              <a:off x="4422991" y="1951890"/>
              <a:ext cx="1086135" cy="968195"/>
            </a:xfrm>
            <a:custGeom>
              <a:avLst/>
              <a:gdLst/>
              <a:ahLst/>
              <a:cxnLst/>
              <a:rect l="l" t="t" r="r" b="b"/>
              <a:pathLst>
                <a:path w="1086135" h="968195" extrusionOk="0">
                  <a:moveTo>
                    <a:pt x="704891" y="315418"/>
                  </a:moveTo>
                  <a:lnTo>
                    <a:pt x="682949" y="293475"/>
                  </a:lnTo>
                  <a:cubicBezTo>
                    <a:pt x="663750" y="274276"/>
                    <a:pt x="633579" y="277019"/>
                    <a:pt x="614380" y="296218"/>
                  </a:cubicBezTo>
                  <a:cubicBezTo>
                    <a:pt x="606152" y="304447"/>
                    <a:pt x="600666" y="318161"/>
                    <a:pt x="600666" y="329131"/>
                  </a:cubicBezTo>
                  <a:cubicBezTo>
                    <a:pt x="600666" y="342845"/>
                    <a:pt x="606152" y="353817"/>
                    <a:pt x="614380" y="362045"/>
                  </a:cubicBezTo>
                  <a:lnTo>
                    <a:pt x="633579" y="381244"/>
                  </a:lnTo>
                  <a:lnTo>
                    <a:pt x="658265" y="403186"/>
                  </a:lnTo>
                  <a:lnTo>
                    <a:pt x="715862" y="458041"/>
                  </a:lnTo>
                  <a:cubicBezTo>
                    <a:pt x="724091" y="466270"/>
                    <a:pt x="735062" y="471755"/>
                    <a:pt x="748776" y="471755"/>
                  </a:cubicBezTo>
                  <a:cubicBezTo>
                    <a:pt x="748776" y="471755"/>
                    <a:pt x="751519" y="471755"/>
                    <a:pt x="751519" y="471755"/>
                  </a:cubicBezTo>
                  <a:cubicBezTo>
                    <a:pt x="765232" y="471755"/>
                    <a:pt x="776203" y="466270"/>
                    <a:pt x="784431" y="455299"/>
                  </a:cubicBezTo>
                  <a:lnTo>
                    <a:pt x="795403" y="441585"/>
                  </a:lnTo>
                  <a:lnTo>
                    <a:pt x="795403" y="490955"/>
                  </a:lnTo>
                  <a:cubicBezTo>
                    <a:pt x="795403" y="490955"/>
                    <a:pt x="795403" y="493697"/>
                    <a:pt x="795403" y="493697"/>
                  </a:cubicBezTo>
                  <a:lnTo>
                    <a:pt x="809117" y="562266"/>
                  </a:lnTo>
                  <a:cubicBezTo>
                    <a:pt x="814602" y="592437"/>
                    <a:pt x="817345" y="619864"/>
                    <a:pt x="817345" y="650035"/>
                  </a:cubicBezTo>
                  <a:lnTo>
                    <a:pt x="817345" y="806372"/>
                  </a:lnTo>
                  <a:cubicBezTo>
                    <a:pt x="789917" y="811858"/>
                    <a:pt x="767975" y="833800"/>
                    <a:pt x="767975" y="863970"/>
                  </a:cubicBezTo>
                  <a:lnTo>
                    <a:pt x="767975" y="872198"/>
                  </a:lnTo>
                  <a:lnTo>
                    <a:pt x="304447" y="872198"/>
                  </a:lnTo>
                  <a:lnTo>
                    <a:pt x="304447" y="863970"/>
                  </a:lnTo>
                  <a:cubicBezTo>
                    <a:pt x="304447" y="833800"/>
                    <a:pt x="282505" y="811858"/>
                    <a:pt x="255077" y="806372"/>
                  </a:cubicBezTo>
                  <a:lnTo>
                    <a:pt x="255077" y="650035"/>
                  </a:lnTo>
                  <a:cubicBezTo>
                    <a:pt x="255077" y="619864"/>
                    <a:pt x="257820" y="589694"/>
                    <a:pt x="263306" y="562266"/>
                  </a:cubicBezTo>
                  <a:lnTo>
                    <a:pt x="277020" y="493697"/>
                  </a:lnTo>
                  <a:cubicBezTo>
                    <a:pt x="277020" y="493697"/>
                    <a:pt x="277020" y="490955"/>
                    <a:pt x="277020" y="490955"/>
                  </a:cubicBezTo>
                  <a:lnTo>
                    <a:pt x="277020" y="441585"/>
                  </a:lnTo>
                  <a:lnTo>
                    <a:pt x="287991" y="455299"/>
                  </a:lnTo>
                  <a:cubicBezTo>
                    <a:pt x="296219" y="466270"/>
                    <a:pt x="309933" y="471755"/>
                    <a:pt x="320904" y="471755"/>
                  </a:cubicBezTo>
                  <a:cubicBezTo>
                    <a:pt x="320904" y="471755"/>
                    <a:pt x="323647" y="471755"/>
                    <a:pt x="323647" y="471755"/>
                  </a:cubicBezTo>
                  <a:cubicBezTo>
                    <a:pt x="337360" y="471755"/>
                    <a:pt x="348331" y="466270"/>
                    <a:pt x="356560" y="458041"/>
                  </a:cubicBezTo>
                  <a:lnTo>
                    <a:pt x="414158" y="403186"/>
                  </a:lnTo>
                  <a:lnTo>
                    <a:pt x="438843" y="381244"/>
                  </a:lnTo>
                  <a:lnTo>
                    <a:pt x="458042" y="362045"/>
                  </a:lnTo>
                  <a:cubicBezTo>
                    <a:pt x="466270" y="353817"/>
                    <a:pt x="471756" y="340103"/>
                    <a:pt x="471756" y="329131"/>
                  </a:cubicBezTo>
                  <a:cubicBezTo>
                    <a:pt x="471756" y="315418"/>
                    <a:pt x="466270" y="304447"/>
                    <a:pt x="458042" y="296218"/>
                  </a:cubicBezTo>
                  <a:cubicBezTo>
                    <a:pt x="438843" y="277019"/>
                    <a:pt x="408673" y="277019"/>
                    <a:pt x="389473" y="293475"/>
                  </a:cubicBezTo>
                  <a:lnTo>
                    <a:pt x="367531" y="315418"/>
                  </a:lnTo>
                  <a:lnTo>
                    <a:pt x="345589" y="337360"/>
                  </a:lnTo>
                  <a:lnTo>
                    <a:pt x="326390" y="356559"/>
                  </a:lnTo>
                  <a:lnTo>
                    <a:pt x="274277" y="293475"/>
                  </a:lnTo>
                  <a:cubicBezTo>
                    <a:pt x="271534" y="277019"/>
                    <a:pt x="263306" y="263305"/>
                    <a:pt x="252335" y="252334"/>
                  </a:cubicBezTo>
                  <a:cubicBezTo>
                    <a:pt x="249592" y="249592"/>
                    <a:pt x="246849" y="246849"/>
                    <a:pt x="244107" y="244106"/>
                  </a:cubicBezTo>
                  <a:lnTo>
                    <a:pt x="244107" y="200222"/>
                  </a:lnTo>
                  <a:cubicBezTo>
                    <a:pt x="263306" y="186508"/>
                    <a:pt x="277020" y="161823"/>
                    <a:pt x="277020" y="137138"/>
                  </a:cubicBezTo>
                  <a:lnTo>
                    <a:pt x="277020" y="117939"/>
                  </a:lnTo>
                  <a:cubicBezTo>
                    <a:pt x="296219" y="115196"/>
                    <a:pt x="312676" y="98740"/>
                    <a:pt x="312676" y="76797"/>
                  </a:cubicBezTo>
                  <a:cubicBezTo>
                    <a:pt x="312676" y="32913"/>
                    <a:pt x="277020" y="0"/>
                    <a:pt x="235878" y="0"/>
                  </a:cubicBezTo>
                  <a:lnTo>
                    <a:pt x="183765" y="0"/>
                  </a:lnTo>
                  <a:cubicBezTo>
                    <a:pt x="161824" y="0"/>
                    <a:pt x="139881" y="8228"/>
                    <a:pt x="123425" y="24685"/>
                  </a:cubicBezTo>
                  <a:cubicBezTo>
                    <a:pt x="106968" y="41141"/>
                    <a:pt x="98740" y="63084"/>
                    <a:pt x="98740" y="85026"/>
                  </a:cubicBezTo>
                  <a:lnTo>
                    <a:pt x="98740" y="145366"/>
                  </a:lnTo>
                  <a:cubicBezTo>
                    <a:pt x="98740" y="178280"/>
                    <a:pt x="120682" y="202965"/>
                    <a:pt x="150852" y="211193"/>
                  </a:cubicBezTo>
                  <a:lnTo>
                    <a:pt x="150852" y="244106"/>
                  </a:lnTo>
                  <a:cubicBezTo>
                    <a:pt x="131653" y="257820"/>
                    <a:pt x="120682" y="282505"/>
                    <a:pt x="120682" y="307189"/>
                  </a:cubicBezTo>
                  <a:lnTo>
                    <a:pt x="120682" y="496440"/>
                  </a:lnTo>
                  <a:cubicBezTo>
                    <a:pt x="120682" y="521125"/>
                    <a:pt x="128910" y="543067"/>
                    <a:pt x="145367" y="559524"/>
                  </a:cubicBezTo>
                  <a:cubicBezTo>
                    <a:pt x="150852" y="565009"/>
                    <a:pt x="153595" y="573238"/>
                    <a:pt x="156338" y="581466"/>
                  </a:cubicBezTo>
                  <a:cubicBezTo>
                    <a:pt x="159081" y="589694"/>
                    <a:pt x="159081" y="597922"/>
                    <a:pt x="159081" y="606151"/>
                  </a:cubicBezTo>
                  <a:lnTo>
                    <a:pt x="159081" y="685691"/>
                  </a:lnTo>
                  <a:cubicBezTo>
                    <a:pt x="159081" y="693919"/>
                    <a:pt x="167309" y="702147"/>
                    <a:pt x="175537" y="702147"/>
                  </a:cubicBezTo>
                  <a:cubicBezTo>
                    <a:pt x="183765" y="702147"/>
                    <a:pt x="191994" y="693919"/>
                    <a:pt x="191994" y="685691"/>
                  </a:cubicBezTo>
                  <a:lnTo>
                    <a:pt x="191994" y="606151"/>
                  </a:lnTo>
                  <a:cubicBezTo>
                    <a:pt x="191994" y="595179"/>
                    <a:pt x="189251" y="584208"/>
                    <a:pt x="186508" y="573238"/>
                  </a:cubicBezTo>
                  <a:cubicBezTo>
                    <a:pt x="183765" y="562266"/>
                    <a:pt x="175537" y="551295"/>
                    <a:pt x="170051" y="543067"/>
                  </a:cubicBezTo>
                  <a:cubicBezTo>
                    <a:pt x="161824" y="532096"/>
                    <a:pt x="156338" y="521125"/>
                    <a:pt x="153595" y="507411"/>
                  </a:cubicBezTo>
                  <a:lnTo>
                    <a:pt x="244107" y="507411"/>
                  </a:lnTo>
                  <a:lnTo>
                    <a:pt x="233135" y="556781"/>
                  </a:lnTo>
                  <a:cubicBezTo>
                    <a:pt x="227650" y="586951"/>
                    <a:pt x="222164" y="619864"/>
                    <a:pt x="222164" y="652778"/>
                  </a:cubicBezTo>
                  <a:lnTo>
                    <a:pt x="222164" y="809115"/>
                  </a:lnTo>
                  <a:lnTo>
                    <a:pt x="200222" y="809115"/>
                  </a:lnTo>
                  <a:lnTo>
                    <a:pt x="200222" y="757003"/>
                  </a:lnTo>
                  <a:cubicBezTo>
                    <a:pt x="200222" y="748774"/>
                    <a:pt x="191994" y="740546"/>
                    <a:pt x="183765" y="740546"/>
                  </a:cubicBezTo>
                  <a:cubicBezTo>
                    <a:pt x="175537" y="740546"/>
                    <a:pt x="167309" y="748774"/>
                    <a:pt x="167309" y="757003"/>
                  </a:cubicBezTo>
                  <a:lnTo>
                    <a:pt x="167309" y="874941"/>
                  </a:lnTo>
                  <a:lnTo>
                    <a:pt x="46627" y="874941"/>
                  </a:lnTo>
                  <a:cubicBezTo>
                    <a:pt x="19199" y="874941"/>
                    <a:pt x="0" y="896883"/>
                    <a:pt x="0" y="921568"/>
                  </a:cubicBezTo>
                  <a:cubicBezTo>
                    <a:pt x="0" y="946253"/>
                    <a:pt x="21942" y="968195"/>
                    <a:pt x="46627" y="968195"/>
                  </a:cubicBezTo>
                  <a:lnTo>
                    <a:pt x="1039509" y="968195"/>
                  </a:lnTo>
                  <a:cubicBezTo>
                    <a:pt x="1066937" y="968195"/>
                    <a:pt x="1086136" y="946253"/>
                    <a:pt x="1086136" y="921568"/>
                  </a:cubicBezTo>
                  <a:cubicBezTo>
                    <a:pt x="1086136" y="896883"/>
                    <a:pt x="1064194" y="874941"/>
                    <a:pt x="1039509" y="874941"/>
                  </a:cubicBezTo>
                  <a:lnTo>
                    <a:pt x="918828" y="874941"/>
                  </a:lnTo>
                  <a:lnTo>
                    <a:pt x="918828" y="606151"/>
                  </a:lnTo>
                  <a:cubicBezTo>
                    <a:pt x="918828" y="597922"/>
                    <a:pt x="921570" y="589694"/>
                    <a:pt x="921570" y="581466"/>
                  </a:cubicBezTo>
                  <a:cubicBezTo>
                    <a:pt x="924313" y="573238"/>
                    <a:pt x="927055" y="567752"/>
                    <a:pt x="932541" y="559524"/>
                  </a:cubicBezTo>
                  <a:cubicBezTo>
                    <a:pt x="946255" y="540324"/>
                    <a:pt x="957226" y="518382"/>
                    <a:pt x="957226" y="496440"/>
                  </a:cubicBezTo>
                  <a:lnTo>
                    <a:pt x="957226" y="414157"/>
                  </a:lnTo>
                  <a:cubicBezTo>
                    <a:pt x="957226" y="405929"/>
                    <a:pt x="948997" y="397701"/>
                    <a:pt x="940769" y="397701"/>
                  </a:cubicBezTo>
                  <a:cubicBezTo>
                    <a:pt x="932541" y="397701"/>
                    <a:pt x="924313" y="405929"/>
                    <a:pt x="924313" y="414157"/>
                  </a:cubicBezTo>
                  <a:lnTo>
                    <a:pt x="924313" y="474498"/>
                  </a:lnTo>
                  <a:lnTo>
                    <a:pt x="831059" y="474498"/>
                  </a:lnTo>
                  <a:lnTo>
                    <a:pt x="831059" y="403186"/>
                  </a:lnTo>
                  <a:lnTo>
                    <a:pt x="880428" y="345588"/>
                  </a:lnTo>
                  <a:cubicBezTo>
                    <a:pt x="883171" y="342845"/>
                    <a:pt x="883171" y="342845"/>
                    <a:pt x="885914" y="340103"/>
                  </a:cubicBezTo>
                  <a:lnTo>
                    <a:pt x="885914" y="340103"/>
                  </a:lnTo>
                  <a:cubicBezTo>
                    <a:pt x="905114" y="315418"/>
                    <a:pt x="896885" y="287990"/>
                    <a:pt x="880428" y="274276"/>
                  </a:cubicBezTo>
                  <a:cubicBezTo>
                    <a:pt x="874943" y="268791"/>
                    <a:pt x="866714" y="266048"/>
                    <a:pt x="861229" y="263305"/>
                  </a:cubicBezTo>
                  <a:cubicBezTo>
                    <a:pt x="866714" y="260562"/>
                    <a:pt x="874943" y="257820"/>
                    <a:pt x="883171" y="257820"/>
                  </a:cubicBezTo>
                  <a:cubicBezTo>
                    <a:pt x="910599" y="257820"/>
                    <a:pt x="929798" y="279762"/>
                    <a:pt x="929798" y="304447"/>
                  </a:cubicBezTo>
                  <a:lnTo>
                    <a:pt x="929798" y="345588"/>
                  </a:lnTo>
                  <a:cubicBezTo>
                    <a:pt x="929798" y="353817"/>
                    <a:pt x="938026" y="362045"/>
                    <a:pt x="946255" y="362045"/>
                  </a:cubicBezTo>
                  <a:cubicBezTo>
                    <a:pt x="954483" y="362045"/>
                    <a:pt x="962711" y="353817"/>
                    <a:pt x="962711" y="345588"/>
                  </a:cubicBezTo>
                  <a:lnTo>
                    <a:pt x="962711" y="309932"/>
                  </a:lnTo>
                  <a:cubicBezTo>
                    <a:pt x="962711" y="285248"/>
                    <a:pt x="951740" y="260562"/>
                    <a:pt x="932541" y="246849"/>
                  </a:cubicBezTo>
                  <a:lnTo>
                    <a:pt x="932541" y="200222"/>
                  </a:lnTo>
                  <a:cubicBezTo>
                    <a:pt x="940769" y="194736"/>
                    <a:pt x="946255" y="189251"/>
                    <a:pt x="951740" y="181022"/>
                  </a:cubicBezTo>
                  <a:cubicBezTo>
                    <a:pt x="970940" y="175537"/>
                    <a:pt x="984654" y="156337"/>
                    <a:pt x="984654" y="134396"/>
                  </a:cubicBezTo>
                  <a:lnTo>
                    <a:pt x="984654" y="63084"/>
                  </a:lnTo>
                  <a:cubicBezTo>
                    <a:pt x="984654" y="46627"/>
                    <a:pt x="979168" y="30171"/>
                    <a:pt x="965454" y="19199"/>
                  </a:cubicBezTo>
                  <a:cubicBezTo>
                    <a:pt x="954483" y="8228"/>
                    <a:pt x="938026" y="0"/>
                    <a:pt x="921570" y="0"/>
                  </a:cubicBezTo>
                  <a:lnTo>
                    <a:pt x="800888" y="0"/>
                  </a:lnTo>
                  <a:cubicBezTo>
                    <a:pt x="784431" y="0"/>
                    <a:pt x="767975" y="13714"/>
                    <a:pt x="767975" y="32913"/>
                  </a:cubicBezTo>
                  <a:cubicBezTo>
                    <a:pt x="767975" y="60341"/>
                    <a:pt x="781689" y="87768"/>
                    <a:pt x="803631" y="101482"/>
                  </a:cubicBezTo>
                  <a:lnTo>
                    <a:pt x="803631" y="134396"/>
                  </a:lnTo>
                  <a:cubicBezTo>
                    <a:pt x="803631" y="161823"/>
                    <a:pt x="817345" y="183765"/>
                    <a:pt x="836544" y="197479"/>
                  </a:cubicBezTo>
                  <a:lnTo>
                    <a:pt x="836544" y="244106"/>
                  </a:lnTo>
                  <a:cubicBezTo>
                    <a:pt x="833802" y="246849"/>
                    <a:pt x="831059" y="249592"/>
                    <a:pt x="828316" y="252334"/>
                  </a:cubicBezTo>
                  <a:cubicBezTo>
                    <a:pt x="817345" y="263305"/>
                    <a:pt x="809117" y="277019"/>
                    <a:pt x="806374" y="293475"/>
                  </a:cubicBezTo>
                  <a:lnTo>
                    <a:pt x="754261" y="356559"/>
                  </a:lnTo>
                  <a:lnTo>
                    <a:pt x="735062" y="337360"/>
                  </a:lnTo>
                  <a:moveTo>
                    <a:pt x="927055" y="507411"/>
                  </a:moveTo>
                  <a:cubicBezTo>
                    <a:pt x="924313" y="521125"/>
                    <a:pt x="918828" y="532096"/>
                    <a:pt x="910599" y="543067"/>
                  </a:cubicBezTo>
                  <a:cubicBezTo>
                    <a:pt x="902371" y="551295"/>
                    <a:pt x="896885" y="562266"/>
                    <a:pt x="894142" y="573238"/>
                  </a:cubicBezTo>
                  <a:cubicBezTo>
                    <a:pt x="891400" y="584208"/>
                    <a:pt x="888657" y="595179"/>
                    <a:pt x="888657" y="606151"/>
                  </a:cubicBezTo>
                  <a:lnTo>
                    <a:pt x="888657" y="806372"/>
                  </a:lnTo>
                  <a:lnTo>
                    <a:pt x="855743" y="806372"/>
                  </a:lnTo>
                  <a:lnTo>
                    <a:pt x="855743" y="650035"/>
                  </a:lnTo>
                  <a:cubicBezTo>
                    <a:pt x="855743" y="617122"/>
                    <a:pt x="853000" y="586951"/>
                    <a:pt x="844772" y="554038"/>
                  </a:cubicBezTo>
                  <a:lnTo>
                    <a:pt x="833802" y="504669"/>
                  </a:lnTo>
                  <a:lnTo>
                    <a:pt x="927055" y="504669"/>
                  </a:lnTo>
                  <a:close/>
                  <a:moveTo>
                    <a:pt x="896885" y="230392"/>
                  </a:moveTo>
                  <a:cubicBezTo>
                    <a:pt x="891400" y="230392"/>
                    <a:pt x="885914" y="227649"/>
                    <a:pt x="880428" y="227649"/>
                  </a:cubicBezTo>
                  <a:cubicBezTo>
                    <a:pt x="874943" y="227649"/>
                    <a:pt x="869457" y="227649"/>
                    <a:pt x="863972" y="230392"/>
                  </a:cubicBezTo>
                  <a:lnTo>
                    <a:pt x="863972" y="213936"/>
                  </a:lnTo>
                  <a:cubicBezTo>
                    <a:pt x="869457" y="213936"/>
                    <a:pt x="874943" y="216678"/>
                    <a:pt x="880428" y="216678"/>
                  </a:cubicBezTo>
                  <a:cubicBezTo>
                    <a:pt x="885914" y="216678"/>
                    <a:pt x="891400" y="216678"/>
                    <a:pt x="896885" y="213936"/>
                  </a:cubicBezTo>
                  <a:lnTo>
                    <a:pt x="896885" y="230392"/>
                  </a:lnTo>
                  <a:close/>
                  <a:moveTo>
                    <a:pt x="795403" y="32913"/>
                  </a:moveTo>
                  <a:lnTo>
                    <a:pt x="916085" y="32913"/>
                  </a:lnTo>
                  <a:cubicBezTo>
                    <a:pt x="924313" y="32913"/>
                    <a:pt x="932541" y="35656"/>
                    <a:pt x="938026" y="41141"/>
                  </a:cubicBezTo>
                  <a:cubicBezTo>
                    <a:pt x="943512" y="46627"/>
                    <a:pt x="946255" y="54855"/>
                    <a:pt x="946255" y="63084"/>
                  </a:cubicBezTo>
                  <a:lnTo>
                    <a:pt x="946255" y="134396"/>
                  </a:lnTo>
                  <a:cubicBezTo>
                    <a:pt x="946255" y="142624"/>
                    <a:pt x="938026" y="150852"/>
                    <a:pt x="929798" y="150852"/>
                  </a:cubicBezTo>
                  <a:cubicBezTo>
                    <a:pt x="921570" y="150852"/>
                    <a:pt x="913342" y="142624"/>
                    <a:pt x="913342" y="134396"/>
                  </a:cubicBezTo>
                  <a:cubicBezTo>
                    <a:pt x="913342" y="109710"/>
                    <a:pt x="891400" y="87768"/>
                    <a:pt x="866714" y="87768"/>
                  </a:cubicBezTo>
                  <a:lnTo>
                    <a:pt x="850258" y="87768"/>
                  </a:lnTo>
                  <a:cubicBezTo>
                    <a:pt x="820088" y="85026"/>
                    <a:pt x="795403" y="63084"/>
                    <a:pt x="795403" y="32913"/>
                  </a:cubicBezTo>
                  <a:close/>
                  <a:moveTo>
                    <a:pt x="831059" y="134396"/>
                  </a:moveTo>
                  <a:lnTo>
                    <a:pt x="831059" y="115196"/>
                  </a:lnTo>
                  <a:cubicBezTo>
                    <a:pt x="836544" y="117939"/>
                    <a:pt x="844772" y="117939"/>
                    <a:pt x="850258" y="117939"/>
                  </a:cubicBezTo>
                  <a:lnTo>
                    <a:pt x="866714" y="117939"/>
                  </a:lnTo>
                  <a:cubicBezTo>
                    <a:pt x="874943" y="117939"/>
                    <a:pt x="880428" y="123424"/>
                    <a:pt x="880428" y="131653"/>
                  </a:cubicBezTo>
                  <a:cubicBezTo>
                    <a:pt x="880428" y="148109"/>
                    <a:pt x="888657" y="164566"/>
                    <a:pt x="905114" y="172794"/>
                  </a:cubicBezTo>
                  <a:cubicBezTo>
                    <a:pt x="896885" y="178280"/>
                    <a:pt x="888657" y="181022"/>
                    <a:pt x="877686" y="181022"/>
                  </a:cubicBezTo>
                  <a:cubicBezTo>
                    <a:pt x="853000" y="183765"/>
                    <a:pt x="831059" y="161823"/>
                    <a:pt x="831059" y="134396"/>
                  </a:cubicBezTo>
                  <a:close/>
                  <a:moveTo>
                    <a:pt x="765232" y="436099"/>
                  </a:moveTo>
                  <a:cubicBezTo>
                    <a:pt x="762489" y="436099"/>
                    <a:pt x="762489" y="436099"/>
                    <a:pt x="765232" y="436099"/>
                  </a:cubicBezTo>
                  <a:cubicBezTo>
                    <a:pt x="762489" y="438842"/>
                    <a:pt x="757004" y="441585"/>
                    <a:pt x="754261" y="441585"/>
                  </a:cubicBezTo>
                  <a:cubicBezTo>
                    <a:pt x="748776" y="441585"/>
                    <a:pt x="746033" y="441585"/>
                    <a:pt x="743290" y="438842"/>
                  </a:cubicBezTo>
                  <a:cubicBezTo>
                    <a:pt x="743290" y="438842"/>
                    <a:pt x="743290" y="438842"/>
                    <a:pt x="743290" y="438842"/>
                  </a:cubicBezTo>
                  <a:lnTo>
                    <a:pt x="641808" y="340103"/>
                  </a:lnTo>
                  <a:cubicBezTo>
                    <a:pt x="639065" y="337360"/>
                    <a:pt x="636322" y="331874"/>
                    <a:pt x="636322" y="329131"/>
                  </a:cubicBezTo>
                  <a:cubicBezTo>
                    <a:pt x="636322" y="323646"/>
                    <a:pt x="639065" y="320903"/>
                    <a:pt x="641808" y="318161"/>
                  </a:cubicBezTo>
                  <a:cubicBezTo>
                    <a:pt x="647293" y="312675"/>
                    <a:pt x="658265" y="312675"/>
                    <a:pt x="663750" y="318161"/>
                  </a:cubicBezTo>
                  <a:lnTo>
                    <a:pt x="743290" y="392215"/>
                  </a:lnTo>
                  <a:cubicBezTo>
                    <a:pt x="746033" y="394958"/>
                    <a:pt x="751519" y="397701"/>
                    <a:pt x="754261" y="397701"/>
                  </a:cubicBezTo>
                  <a:cubicBezTo>
                    <a:pt x="759746" y="397701"/>
                    <a:pt x="762489" y="394958"/>
                    <a:pt x="765232" y="392215"/>
                  </a:cubicBezTo>
                  <a:lnTo>
                    <a:pt x="778946" y="375758"/>
                  </a:lnTo>
                  <a:cubicBezTo>
                    <a:pt x="787174" y="381244"/>
                    <a:pt x="792660" y="389472"/>
                    <a:pt x="803631" y="397701"/>
                  </a:cubicBezTo>
                  <a:cubicBezTo>
                    <a:pt x="778946" y="416900"/>
                    <a:pt x="765232" y="436099"/>
                    <a:pt x="765232" y="436099"/>
                  </a:cubicBezTo>
                  <a:close/>
                  <a:moveTo>
                    <a:pt x="820088" y="370273"/>
                  </a:moveTo>
                  <a:cubicBezTo>
                    <a:pt x="811859" y="362045"/>
                    <a:pt x="803631" y="353817"/>
                    <a:pt x="795403" y="348331"/>
                  </a:cubicBezTo>
                  <a:lnTo>
                    <a:pt x="833802" y="301704"/>
                  </a:lnTo>
                  <a:cubicBezTo>
                    <a:pt x="844772" y="290733"/>
                    <a:pt x="855743" y="298961"/>
                    <a:pt x="855743" y="298961"/>
                  </a:cubicBezTo>
                  <a:cubicBezTo>
                    <a:pt x="858486" y="301704"/>
                    <a:pt x="866714" y="309932"/>
                    <a:pt x="858486" y="320903"/>
                  </a:cubicBezTo>
                  <a:cubicBezTo>
                    <a:pt x="858486" y="326389"/>
                    <a:pt x="839287" y="345588"/>
                    <a:pt x="820088" y="370273"/>
                  </a:cubicBezTo>
                  <a:close/>
                  <a:moveTo>
                    <a:pt x="806374" y="866713"/>
                  </a:moveTo>
                  <a:cubicBezTo>
                    <a:pt x="806374" y="852999"/>
                    <a:pt x="817345" y="839285"/>
                    <a:pt x="833802" y="839285"/>
                  </a:cubicBezTo>
                  <a:lnTo>
                    <a:pt x="888657" y="839285"/>
                  </a:lnTo>
                  <a:lnTo>
                    <a:pt x="888657" y="874941"/>
                  </a:lnTo>
                  <a:lnTo>
                    <a:pt x="809117" y="874941"/>
                  </a:lnTo>
                  <a:lnTo>
                    <a:pt x="809117" y="866713"/>
                  </a:lnTo>
                  <a:close/>
                  <a:moveTo>
                    <a:pt x="326390" y="389472"/>
                  </a:moveTo>
                  <a:cubicBezTo>
                    <a:pt x="329132" y="392215"/>
                    <a:pt x="334618" y="394958"/>
                    <a:pt x="337360" y="394958"/>
                  </a:cubicBezTo>
                  <a:cubicBezTo>
                    <a:pt x="342846" y="394958"/>
                    <a:pt x="345589" y="394958"/>
                    <a:pt x="348331" y="389472"/>
                  </a:cubicBezTo>
                  <a:lnTo>
                    <a:pt x="427872" y="315418"/>
                  </a:lnTo>
                  <a:cubicBezTo>
                    <a:pt x="433357" y="309932"/>
                    <a:pt x="444328" y="309932"/>
                    <a:pt x="449814" y="315418"/>
                  </a:cubicBezTo>
                  <a:cubicBezTo>
                    <a:pt x="452557" y="318161"/>
                    <a:pt x="455300" y="323646"/>
                    <a:pt x="455300" y="326389"/>
                  </a:cubicBezTo>
                  <a:cubicBezTo>
                    <a:pt x="455300" y="331874"/>
                    <a:pt x="452557" y="334617"/>
                    <a:pt x="449814" y="337360"/>
                  </a:cubicBezTo>
                  <a:lnTo>
                    <a:pt x="348331" y="436099"/>
                  </a:lnTo>
                  <a:cubicBezTo>
                    <a:pt x="348331" y="436099"/>
                    <a:pt x="348331" y="436099"/>
                    <a:pt x="348331" y="436099"/>
                  </a:cubicBezTo>
                  <a:cubicBezTo>
                    <a:pt x="345589" y="438842"/>
                    <a:pt x="340103" y="441585"/>
                    <a:pt x="337360" y="438842"/>
                  </a:cubicBezTo>
                  <a:cubicBezTo>
                    <a:pt x="331875" y="438842"/>
                    <a:pt x="329132" y="436099"/>
                    <a:pt x="326390" y="433357"/>
                  </a:cubicBezTo>
                  <a:cubicBezTo>
                    <a:pt x="326390" y="433357"/>
                    <a:pt x="326390" y="433357"/>
                    <a:pt x="326390" y="433357"/>
                  </a:cubicBezTo>
                  <a:lnTo>
                    <a:pt x="290734" y="392215"/>
                  </a:lnTo>
                  <a:cubicBezTo>
                    <a:pt x="298962" y="383987"/>
                    <a:pt x="307190" y="375758"/>
                    <a:pt x="315418" y="370273"/>
                  </a:cubicBezTo>
                  <a:lnTo>
                    <a:pt x="326390" y="389472"/>
                  </a:lnTo>
                  <a:close/>
                  <a:moveTo>
                    <a:pt x="290734" y="348331"/>
                  </a:moveTo>
                  <a:cubicBezTo>
                    <a:pt x="282505" y="353817"/>
                    <a:pt x="277020" y="362045"/>
                    <a:pt x="266048" y="370273"/>
                  </a:cubicBezTo>
                  <a:lnTo>
                    <a:pt x="224907" y="323646"/>
                  </a:lnTo>
                  <a:cubicBezTo>
                    <a:pt x="216679" y="312675"/>
                    <a:pt x="224907" y="301704"/>
                    <a:pt x="227650" y="301704"/>
                  </a:cubicBezTo>
                  <a:cubicBezTo>
                    <a:pt x="230393" y="298961"/>
                    <a:pt x="238621" y="293475"/>
                    <a:pt x="249592" y="304447"/>
                  </a:cubicBezTo>
                  <a:lnTo>
                    <a:pt x="290734" y="348331"/>
                  </a:lnTo>
                  <a:close/>
                  <a:moveTo>
                    <a:pt x="255077" y="134396"/>
                  </a:moveTo>
                  <a:cubicBezTo>
                    <a:pt x="255077" y="161823"/>
                    <a:pt x="233135" y="181022"/>
                    <a:pt x="208450" y="181022"/>
                  </a:cubicBezTo>
                  <a:cubicBezTo>
                    <a:pt x="208450" y="181022"/>
                    <a:pt x="205708" y="181022"/>
                    <a:pt x="205708" y="181022"/>
                  </a:cubicBezTo>
                  <a:lnTo>
                    <a:pt x="205708" y="131653"/>
                  </a:lnTo>
                  <a:cubicBezTo>
                    <a:pt x="205708" y="123424"/>
                    <a:pt x="211193" y="115196"/>
                    <a:pt x="222164" y="115196"/>
                  </a:cubicBezTo>
                  <a:lnTo>
                    <a:pt x="257820" y="115196"/>
                  </a:lnTo>
                  <a:lnTo>
                    <a:pt x="257820" y="134396"/>
                  </a:lnTo>
                  <a:close/>
                  <a:moveTo>
                    <a:pt x="222164" y="213936"/>
                  </a:moveTo>
                  <a:lnTo>
                    <a:pt x="222164" y="230392"/>
                  </a:lnTo>
                  <a:cubicBezTo>
                    <a:pt x="216679" y="230392"/>
                    <a:pt x="211193" y="227649"/>
                    <a:pt x="205708" y="227649"/>
                  </a:cubicBezTo>
                  <a:cubicBezTo>
                    <a:pt x="200222" y="227649"/>
                    <a:pt x="194737" y="227649"/>
                    <a:pt x="189251" y="230392"/>
                  </a:cubicBezTo>
                  <a:lnTo>
                    <a:pt x="189251" y="211193"/>
                  </a:lnTo>
                  <a:cubicBezTo>
                    <a:pt x="194737" y="211193"/>
                    <a:pt x="200222" y="213936"/>
                    <a:pt x="205708" y="213936"/>
                  </a:cubicBezTo>
                  <a:cubicBezTo>
                    <a:pt x="213936" y="213936"/>
                    <a:pt x="216679" y="213936"/>
                    <a:pt x="222164" y="213936"/>
                  </a:cubicBezTo>
                  <a:close/>
                  <a:moveTo>
                    <a:pt x="139881" y="145366"/>
                  </a:moveTo>
                  <a:lnTo>
                    <a:pt x="139881" y="85026"/>
                  </a:lnTo>
                  <a:cubicBezTo>
                    <a:pt x="139881" y="71312"/>
                    <a:pt x="145367" y="57598"/>
                    <a:pt x="156338" y="46627"/>
                  </a:cubicBezTo>
                  <a:cubicBezTo>
                    <a:pt x="167309" y="35656"/>
                    <a:pt x="181023" y="30171"/>
                    <a:pt x="194737" y="30171"/>
                  </a:cubicBezTo>
                  <a:lnTo>
                    <a:pt x="246849" y="30171"/>
                  </a:lnTo>
                  <a:cubicBezTo>
                    <a:pt x="271534" y="30171"/>
                    <a:pt x="293476" y="49370"/>
                    <a:pt x="293476" y="76797"/>
                  </a:cubicBezTo>
                  <a:cubicBezTo>
                    <a:pt x="293476" y="82283"/>
                    <a:pt x="290734" y="85026"/>
                    <a:pt x="285248" y="85026"/>
                  </a:cubicBezTo>
                  <a:lnTo>
                    <a:pt x="222164" y="85026"/>
                  </a:lnTo>
                  <a:cubicBezTo>
                    <a:pt x="197479" y="85026"/>
                    <a:pt x="175537" y="106968"/>
                    <a:pt x="175537" y="131653"/>
                  </a:cubicBezTo>
                  <a:lnTo>
                    <a:pt x="175537" y="181022"/>
                  </a:lnTo>
                  <a:cubicBezTo>
                    <a:pt x="153595" y="181022"/>
                    <a:pt x="139881" y="164566"/>
                    <a:pt x="139881" y="145366"/>
                  </a:cubicBezTo>
                  <a:close/>
                  <a:moveTo>
                    <a:pt x="159081" y="477241"/>
                  </a:moveTo>
                  <a:lnTo>
                    <a:pt x="159081" y="309932"/>
                  </a:lnTo>
                  <a:cubicBezTo>
                    <a:pt x="159081" y="282505"/>
                    <a:pt x="181023" y="263305"/>
                    <a:pt x="205708" y="263305"/>
                  </a:cubicBezTo>
                  <a:cubicBezTo>
                    <a:pt x="213936" y="263305"/>
                    <a:pt x="219421" y="266048"/>
                    <a:pt x="227650" y="268791"/>
                  </a:cubicBezTo>
                  <a:cubicBezTo>
                    <a:pt x="219421" y="271534"/>
                    <a:pt x="213936" y="274276"/>
                    <a:pt x="208450" y="279762"/>
                  </a:cubicBezTo>
                  <a:cubicBezTo>
                    <a:pt x="191994" y="293475"/>
                    <a:pt x="183765" y="320903"/>
                    <a:pt x="202965" y="345588"/>
                  </a:cubicBezTo>
                  <a:cubicBezTo>
                    <a:pt x="202965" y="345588"/>
                    <a:pt x="202965" y="345588"/>
                    <a:pt x="202965" y="345588"/>
                  </a:cubicBezTo>
                  <a:lnTo>
                    <a:pt x="255077" y="408672"/>
                  </a:lnTo>
                  <a:lnTo>
                    <a:pt x="255077" y="479983"/>
                  </a:lnTo>
                  <a:lnTo>
                    <a:pt x="159081" y="479983"/>
                  </a:lnTo>
                  <a:close/>
                  <a:moveTo>
                    <a:pt x="200222" y="839285"/>
                  </a:moveTo>
                  <a:lnTo>
                    <a:pt x="255077" y="839285"/>
                  </a:lnTo>
                  <a:cubicBezTo>
                    <a:pt x="268791" y="839285"/>
                    <a:pt x="282505" y="850256"/>
                    <a:pt x="282505" y="866713"/>
                  </a:cubicBezTo>
                  <a:lnTo>
                    <a:pt x="282505" y="874941"/>
                  </a:lnTo>
                  <a:lnTo>
                    <a:pt x="200222" y="874941"/>
                  </a:lnTo>
                  <a:lnTo>
                    <a:pt x="200222" y="839285"/>
                  </a:lnTo>
                  <a:close/>
                  <a:moveTo>
                    <a:pt x="1039509" y="940768"/>
                  </a:moveTo>
                  <a:lnTo>
                    <a:pt x="46627" y="940768"/>
                  </a:lnTo>
                  <a:cubicBezTo>
                    <a:pt x="38399" y="940768"/>
                    <a:pt x="30171" y="932539"/>
                    <a:pt x="30171" y="924311"/>
                  </a:cubicBezTo>
                  <a:cubicBezTo>
                    <a:pt x="30171" y="916083"/>
                    <a:pt x="38399" y="907854"/>
                    <a:pt x="46627" y="907854"/>
                  </a:cubicBezTo>
                  <a:lnTo>
                    <a:pt x="1039509" y="907854"/>
                  </a:lnTo>
                  <a:cubicBezTo>
                    <a:pt x="1047737" y="907854"/>
                    <a:pt x="1055966" y="916083"/>
                    <a:pt x="1055966" y="924311"/>
                  </a:cubicBezTo>
                  <a:cubicBezTo>
                    <a:pt x="1055966" y="932539"/>
                    <a:pt x="1047737" y="940768"/>
                    <a:pt x="1039509" y="940768"/>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grpSp>
          <p:nvGrpSpPr>
            <p:cNvPr id="730" name="Google Shape;730;g3ca4deeb1e4_0_303"/>
            <p:cNvGrpSpPr/>
            <p:nvPr/>
          </p:nvGrpSpPr>
          <p:grpSpPr>
            <a:xfrm>
              <a:off x="4738409" y="2001259"/>
              <a:ext cx="466270" cy="416900"/>
              <a:chOff x="4738409" y="2001259"/>
              <a:chExt cx="466270" cy="416900"/>
            </a:xfrm>
          </p:grpSpPr>
          <p:sp>
            <p:nvSpPr>
              <p:cNvPr id="731" name="Google Shape;731;g3ca4deeb1e4_0_303"/>
              <p:cNvSpPr/>
              <p:nvPr/>
            </p:nvSpPr>
            <p:spPr>
              <a:xfrm>
                <a:off x="4738409" y="2044063"/>
                <a:ext cx="69649" cy="247929"/>
              </a:xfrm>
              <a:custGeom>
                <a:avLst/>
                <a:gdLst/>
                <a:ahLst/>
                <a:cxnLst/>
                <a:rect l="l" t="t" r="r" b="b"/>
                <a:pathLst>
                  <a:path w="69649" h="247929" extrusionOk="0">
                    <a:moveTo>
                      <a:pt x="43884" y="242443"/>
                    </a:moveTo>
                    <a:cubicBezTo>
                      <a:pt x="43884" y="242443"/>
                      <a:pt x="43884" y="242443"/>
                      <a:pt x="43884" y="242443"/>
                    </a:cubicBezTo>
                    <a:cubicBezTo>
                      <a:pt x="46627" y="245186"/>
                      <a:pt x="46627" y="245186"/>
                      <a:pt x="49370" y="247929"/>
                    </a:cubicBezTo>
                    <a:cubicBezTo>
                      <a:pt x="54855" y="239701"/>
                      <a:pt x="60341" y="228729"/>
                      <a:pt x="68569" y="220501"/>
                    </a:cubicBezTo>
                    <a:cubicBezTo>
                      <a:pt x="41142" y="179360"/>
                      <a:pt x="32913" y="140961"/>
                      <a:pt x="32913" y="116276"/>
                    </a:cubicBezTo>
                    <a:cubicBezTo>
                      <a:pt x="32913" y="80620"/>
                      <a:pt x="43884" y="50450"/>
                      <a:pt x="65827" y="25765"/>
                    </a:cubicBezTo>
                    <a:cubicBezTo>
                      <a:pt x="71312" y="20280"/>
                      <a:pt x="71312" y="9308"/>
                      <a:pt x="63084" y="3823"/>
                    </a:cubicBezTo>
                    <a:cubicBezTo>
                      <a:pt x="57598" y="-1662"/>
                      <a:pt x="46627" y="-1662"/>
                      <a:pt x="41142" y="6566"/>
                    </a:cubicBezTo>
                    <a:cubicBezTo>
                      <a:pt x="13714" y="36736"/>
                      <a:pt x="0" y="75135"/>
                      <a:pt x="0" y="119019"/>
                    </a:cubicBezTo>
                    <a:cubicBezTo>
                      <a:pt x="0" y="146447"/>
                      <a:pt x="8228" y="190331"/>
                      <a:pt x="43884" y="242443"/>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sp>
            <p:nvSpPr>
              <p:cNvPr id="732" name="Google Shape;732;g3ca4deeb1e4_0_303"/>
              <p:cNvSpPr/>
              <p:nvPr/>
            </p:nvSpPr>
            <p:spPr>
              <a:xfrm>
                <a:off x="4848120" y="2330391"/>
                <a:ext cx="233135" cy="87768"/>
              </a:xfrm>
              <a:custGeom>
                <a:avLst/>
                <a:gdLst/>
                <a:ahLst/>
                <a:cxnLst/>
                <a:rect l="l" t="t" r="r" b="b"/>
                <a:pathLst>
                  <a:path w="233135" h="87768" extrusionOk="0">
                    <a:moveTo>
                      <a:pt x="21942" y="5485"/>
                    </a:moveTo>
                    <a:cubicBezTo>
                      <a:pt x="21942" y="5485"/>
                      <a:pt x="21942" y="5485"/>
                      <a:pt x="21942" y="5485"/>
                    </a:cubicBezTo>
                    <a:cubicBezTo>
                      <a:pt x="13714" y="13714"/>
                      <a:pt x="8228" y="24685"/>
                      <a:pt x="0" y="32913"/>
                    </a:cubicBezTo>
                    <a:lnTo>
                      <a:pt x="5485" y="27428"/>
                    </a:lnTo>
                    <a:cubicBezTo>
                      <a:pt x="30171" y="46627"/>
                      <a:pt x="60341" y="65826"/>
                      <a:pt x="93254" y="82283"/>
                    </a:cubicBezTo>
                    <a:cubicBezTo>
                      <a:pt x="101482" y="87768"/>
                      <a:pt x="109711" y="87768"/>
                      <a:pt x="120682" y="87768"/>
                    </a:cubicBezTo>
                    <a:cubicBezTo>
                      <a:pt x="131653" y="87768"/>
                      <a:pt x="139881" y="85026"/>
                      <a:pt x="148110" y="82283"/>
                    </a:cubicBezTo>
                    <a:cubicBezTo>
                      <a:pt x="181023" y="65826"/>
                      <a:pt x="208450" y="49370"/>
                      <a:pt x="233136" y="30171"/>
                    </a:cubicBezTo>
                    <a:cubicBezTo>
                      <a:pt x="224907" y="21942"/>
                      <a:pt x="216679" y="16457"/>
                      <a:pt x="211193" y="5485"/>
                    </a:cubicBezTo>
                    <a:cubicBezTo>
                      <a:pt x="189251" y="21942"/>
                      <a:pt x="161824" y="38399"/>
                      <a:pt x="134396" y="52112"/>
                    </a:cubicBezTo>
                    <a:cubicBezTo>
                      <a:pt x="126167" y="54855"/>
                      <a:pt x="117939" y="54855"/>
                      <a:pt x="109711" y="52112"/>
                    </a:cubicBezTo>
                    <a:cubicBezTo>
                      <a:pt x="79541" y="35656"/>
                      <a:pt x="52113" y="19199"/>
                      <a:pt x="30171" y="2743"/>
                    </a:cubicBezTo>
                    <a:lnTo>
                      <a:pt x="32913" y="0"/>
                    </a:lnTo>
                    <a:cubicBezTo>
                      <a:pt x="30171" y="5485"/>
                      <a:pt x="24685" y="5485"/>
                      <a:pt x="21942" y="5485"/>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sp>
            <p:nvSpPr>
              <p:cNvPr id="733" name="Google Shape;733;g3ca4deeb1e4_0_303"/>
              <p:cNvSpPr/>
              <p:nvPr/>
            </p:nvSpPr>
            <p:spPr>
              <a:xfrm>
                <a:off x="4828207" y="2001259"/>
                <a:ext cx="376472" cy="290732"/>
              </a:xfrm>
              <a:custGeom>
                <a:avLst/>
                <a:gdLst/>
                <a:ahLst/>
                <a:cxnLst/>
                <a:rect l="l" t="t" r="r" b="b"/>
                <a:pathLst>
                  <a:path w="376472" h="290732" extrusionOk="0">
                    <a:moveTo>
                      <a:pt x="22656" y="35656"/>
                    </a:moveTo>
                    <a:cubicBezTo>
                      <a:pt x="33627" y="32913"/>
                      <a:pt x="44598" y="30171"/>
                      <a:pt x="55569" y="30171"/>
                    </a:cubicBezTo>
                    <a:cubicBezTo>
                      <a:pt x="91225" y="30171"/>
                      <a:pt x="115910" y="43884"/>
                      <a:pt x="132366" y="54855"/>
                    </a:cubicBezTo>
                    <a:cubicBezTo>
                      <a:pt x="137852" y="57598"/>
                      <a:pt x="146080" y="57598"/>
                      <a:pt x="151566" y="54855"/>
                    </a:cubicBezTo>
                    <a:cubicBezTo>
                      <a:pt x="168023" y="43884"/>
                      <a:pt x="195450" y="30171"/>
                      <a:pt x="228363" y="30171"/>
                    </a:cubicBezTo>
                    <a:cubicBezTo>
                      <a:pt x="291447" y="30171"/>
                      <a:pt x="343559" y="87768"/>
                      <a:pt x="343559" y="159080"/>
                    </a:cubicBezTo>
                    <a:cubicBezTo>
                      <a:pt x="343559" y="186508"/>
                      <a:pt x="335331" y="224906"/>
                      <a:pt x="302418" y="268791"/>
                    </a:cubicBezTo>
                    <a:lnTo>
                      <a:pt x="299675" y="266048"/>
                    </a:lnTo>
                    <a:cubicBezTo>
                      <a:pt x="299675" y="268791"/>
                      <a:pt x="299675" y="268791"/>
                      <a:pt x="296932" y="271533"/>
                    </a:cubicBezTo>
                    <a:cubicBezTo>
                      <a:pt x="302418" y="277019"/>
                      <a:pt x="305161" y="282505"/>
                      <a:pt x="310646" y="285247"/>
                    </a:cubicBezTo>
                    <a:cubicBezTo>
                      <a:pt x="313389" y="287990"/>
                      <a:pt x="313389" y="287990"/>
                      <a:pt x="316132" y="290733"/>
                    </a:cubicBezTo>
                    <a:cubicBezTo>
                      <a:pt x="321618" y="290733"/>
                      <a:pt x="327103" y="290733"/>
                      <a:pt x="329846" y="290733"/>
                    </a:cubicBezTo>
                    <a:cubicBezTo>
                      <a:pt x="329846" y="290733"/>
                      <a:pt x="329846" y="290733"/>
                      <a:pt x="329846" y="290733"/>
                    </a:cubicBezTo>
                    <a:cubicBezTo>
                      <a:pt x="368244" y="238620"/>
                      <a:pt x="376473" y="191993"/>
                      <a:pt x="376473" y="161823"/>
                    </a:cubicBezTo>
                    <a:cubicBezTo>
                      <a:pt x="376473" y="71312"/>
                      <a:pt x="313389" y="0"/>
                      <a:pt x="231106" y="0"/>
                    </a:cubicBezTo>
                    <a:cubicBezTo>
                      <a:pt x="192707" y="0"/>
                      <a:pt x="165280" y="13714"/>
                      <a:pt x="143337" y="24685"/>
                    </a:cubicBezTo>
                    <a:cubicBezTo>
                      <a:pt x="124138" y="10971"/>
                      <a:pt x="93967" y="0"/>
                      <a:pt x="55569" y="0"/>
                    </a:cubicBezTo>
                    <a:cubicBezTo>
                      <a:pt x="41855" y="0"/>
                      <a:pt x="25398" y="2743"/>
                      <a:pt x="11684" y="5485"/>
                    </a:cubicBezTo>
                    <a:cubicBezTo>
                      <a:pt x="3456" y="8228"/>
                      <a:pt x="-2029" y="16457"/>
                      <a:pt x="714" y="24685"/>
                    </a:cubicBezTo>
                    <a:cubicBezTo>
                      <a:pt x="6199" y="32913"/>
                      <a:pt x="14427" y="38399"/>
                      <a:pt x="22656" y="35656"/>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grpSp>
      </p:grpSp>
      <p:grpSp>
        <p:nvGrpSpPr>
          <p:cNvPr id="734" name="Google Shape;734;g3ca4deeb1e4_0_303"/>
          <p:cNvGrpSpPr/>
          <p:nvPr/>
        </p:nvGrpSpPr>
        <p:grpSpPr>
          <a:xfrm>
            <a:off x="6270846" y="3357953"/>
            <a:ext cx="409324" cy="409346"/>
            <a:chOff x="3518987" y="1500844"/>
            <a:chExt cx="3648161" cy="3648358"/>
          </a:xfrm>
        </p:grpSpPr>
        <p:sp>
          <p:nvSpPr>
            <p:cNvPr id="735" name="Google Shape;735;g3ca4deeb1e4_0_303"/>
            <p:cNvSpPr/>
            <p:nvPr/>
          </p:nvSpPr>
          <p:spPr>
            <a:xfrm>
              <a:off x="3572213" y="1658079"/>
              <a:ext cx="1217283" cy="3341596"/>
            </a:xfrm>
            <a:custGeom>
              <a:avLst/>
              <a:gdLst/>
              <a:ahLst/>
              <a:cxnLst/>
              <a:rect l="l" t="t" r="r" b="b"/>
              <a:pathLst>
                <a:path w="1217283" h="3341596" extrusionOk="0">
                  <a:moveTo>
                    <a:pt x="1217283" y="1827836"/>
                  </a:moveTo>
                  <a:cubicBezTo>
                    <a:pt x="1217283" y="2278116"/>
                    <a:pt x="1217283" y="2727444"/>
                    <a:pt x="1217283" y="3177724"/>
                  </a:cubicBezTo>
                  <a:cubicBezTo>
                    <a:pt x="1217283" y="3266257"/>
                    <a:pt x="1166840" y="3330039"/>
                    <a:pt x="1084990" y="3340510"/>
                  </a:cubicBezTo>
                  <a:cubicBezTo>
                    <a:pt x="1062148" y="3343366"/>
                    <a:pt x="1037403" y="3340510"/>
                    <a:pt x="1015513" y="3332895"/>
                  </a:cubicBezTo>
                  <a:cubicBezTo>
                    <a:pt x="716665" y="3233890"/>
                    <a:pt x="416865" y="3133934"/>
                    <a:pt x="118017" y="3033977"/>
                  </a:cubicBezTo>
                  <a:cubicBezTo>
                    <a:pt x="37118" y="3006370"/>
                    <a:pt x="0" y="2956868"/>
                    <a:pt x="0" y="2872143"/>
                  </a:cubicBezTo>
                  <a:cubicBezTo>
                    <a:pt x="0" y="1968727"/>
                    <a:pt x="0" y="1065311"/>
                    <a:pt x="0" y="161895"/>
                  </a:cubicBezTo>
                  <a:cubicBezTo>
                    <a:pt x="0" y="40995"/>
                    <a:pt x="96126" y="-27547"/>
                    <a:pt x="211288" y="10532"/>
                  </a:cubicBezTo>
                  <a:cubicBezTo>
                    <a:pt x="507281" y="108584"/>
                    <a:pt x="802322" y="206637"/>
                    <a:pt x="1097363" y="305641"/>
                  </a:cubicBezTo>
                  <a:cubicBezTo>
                    <a:pt x="1181117" y="334200"/>
                    <a:pt x="1216331" y="383703"/>
                    <a:pt x="1216331" y="474139"/>
                  </a:cubicBezTo>
                  <a:cubicBezTo>
                    <a:pt x="1217283" y="925372"/>
                    <a:pt x="1217283" y="1376604"/>
                    <a:pt x="1217283" y="1827836"/>
                  </a:cubicBezTo>
                  <a:close/>
                </a:path>
              </a:pathLst>
            </a:custGeom>
            <a:solidFill>
              <a:srgbClr val="615AA6"/>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grpSp>
          <p:nvGrpSpPr>
            <p:cNvPr id="736" name="Google Shape;736;g3ca4deeb1e4_0_303"/>
            <p:cNvGrpSpPr/>
            <p:nvPr/>
          </p:nvGrpSpPr>
          <p:grpSpPr>
            <a:xfrm>
              <a:off x="3518987" y="1500844"/>
              <a:ext cx="3648161" cy="3648358"/>
              <a:chOff x="3518987" y="1500844"/>
              <a:chExt cx="3648161" cy="3648358"/>
            </a:xfrm>
          </p:grpSpPr>
          <p:sp>
            <p:nvSpPr>
              <p:cNvPr id="737" name="Google Shape;737;g3ca4deeb1e4_0_303"/>
              <p:cNvSpPr/>
              <p:nvPr/>
            </p:nvSpPr>
            <p:spPr>
              <a:xfrm>
                <a:off x="3518987" y="1500844"/>
                <a:ext cx="2432332" cy="3648358"/>
              </a:xfrm>
              <a:custGeom>
                <a:avLst/>
                <a:gdLst/>
                <a:ahLst/>
                <a:cxnLst/>
                <a:rect l="l" t="t" r="r" b="b"/>
                <a:pathLst>
                  <a:path w="2432332" h="3648358" extrusionOk="0">
                    <a:moveTo>
                      <a:pt x="0" y="257454"/>
                    </a:moveTo>
                    <a:cubicBezTo>
                      <a:pt x="4759" y="244126"/>
                      <a:pt x="9517" y="230799"/>
                      <a:pt x="13325" y="217471"/>
                    </a:cubicBezTo>
                    <a:cubicBezTo>
                      <a:pt x="52346" y="88956"/>
                      <a:pt x="169411" y="423"/>
                      <a:pt x="303607" y="423"/>
                    </a:cubicBezTo>
                    <a:cubicBezTo>
                      <a:pt x="884172" y="423"/>
                      <a:pt x="1464737" y="-529"/>
                      <a:pt x="2045302" y="423"/>
                    </a:cubicBezTo>
                    <a:cubicBezTo>
                      <a:pt x="2263252" y="423"/>
                      <a:pt x="2427904" y="161305"/>
                      <a:pt x="2430759" y="378354"/>
                    </a:cubicBezTo>
                    <a:cubicBezTo>
                      <a:pt x="2433614" y="629673"/>
                      <a:pt x="2431711" y="881944"/>
                      <a:pt x="2431711" y="1133263"/>
                    </a:cubicBezTo>
                    <a:cubicBezTo>
                      <a:pt x="2431711" y="1182765"/>
                      <a:pt x="2401255" y="1215132"/>
                      <a:pt x="2357475" y="1216084"/>
                    </a:cubicBezTo>
                    <a:cubicBezTo>
                      <a:pt x="2312743" y="1217036"/>
                      <a:pt x="2280383" y="1182765"/>
                      <a:pt x="2280383" y="1132311"/>
                    </a:cubicBezTo>
                    <a:cubicBezTo>
                      <a:pt x="2280383" y="888608"/>
                      <a:pt x="2280383" y="645856"/>
                      <a:pt x="2280383" y="402153"/>
                    </a:cubicBezTo>
                    <a:cubicBezTo>
                      <a:pt x="2280383" y="246030"/>
                      <a:pt x="2186160" y="151786"/>
                      <a:pt x="2030074" y="151786"/>
                    </a:cubicBezTo>
                    <a:cubicBezTo>
                      <a:pt x="1640810" y="151786"/>
                      <a:pt x="1251546" y="151786"/>
                      <a:pt x="862282" y="151786"/>
                    </a:cubicBezTo>
                    <a:cubicBezTo>
                      <a:pt x="851813" y="151786"/>
                      <a:pt x="842295" y="151786"/>
                      <a:pt x="831826" y="151786"/>
                    </a:cubicBezTo>
                    <a:cubicBezTo>
                      <a:pt x="830874" y="154642"/>
                      <a:pt x="830874" y="156546"/>
                      <a:pt x="829923" y="159401"/>
                    </a:cubicBezTo>
                    <a:cubicBezTo>
                      <a:pt x="863234" y="170825"/>
                      <a:pt x="895593" y="182249"/>
                      <a:pt x="928904" y="192720"/>
                    </a:cubicBezTo>
                    <a:cubicBezTo>
                      <a:pt x="1053583" y="234607"/>
                      <a:pt x="1178262" y="275541"/>
                      <a:pt x="1302940" y="317428"/>
                    </a:cubicBezTo>
                    <a:cubicBezTo>
                      <a:pt x="1443799" y="365978"/>
                      <a:pt x="1519938" y="471646"/>
                      <a:pt x="1519938" y="621105"/>
                    </a:cubicBezTo>
                    <a:cubicBezTo>
                      <a:pt x="1519938" y="1038066"/>
                      <a:pt x="1519938" y="1455028"/>
                      <a:pt x="1519938" y="1871037"/>
                    </a:cubicBezTo>
                    <a:cubicBezTo>
                      <a:pt x="1519938" y="2245160"/>
                      <a:pt x="1519938" y="2619283"/>
                      <a:pt x="1519938" y="2993405"/>
                    </a:cubicBezTo>
                    <a:cubicBezTo>
                      <a:pt x="1519938" y="3007685"/>
                      <a:pt x="1519938" y="3021012"/>
                      <a:pt x="1519938" y="3039100"/>
                    </a:cubicBezTo>
                    <a:cubicBezTo>
                      <a:pt x="1536118" y="3040052"/>
                      <a:pt x="1548491" y="3041004"/>
                      <a:pt x="1560863" y="3041004"/>
                    </a:cubicBezTo>
                    <a:cubicBezTo>
                      <a:pt x="1715998" y="3041004"/>
                      <a:pt x="1872084" y="3041004"/>
                      <a:pt x="2027219" y="3041004"/>
                    </a:cubicBezTo>
                    <a:cubicBezTo>
                      <a:pt x="2186160" y="3041004"/>
                      <a:pt x="2280383" y="2947711"/>
                      <a:pt x="2280383" y="2789685"/>
                    </a:cubicBezTo>
                    <a:cubicBezTo>
                      <a:pt x="2280383" y="2550741"/>
                      <a:pt x="2280383" y="2312750"/>
                      <a:pt x="2280383" y="2073806"/>
                    </a:cubicBezTo>
                    <a:cubicBezTo>
                      <a:pt x="2280383" y="2057623"/>
                      <a:pt x="2281335" y="2040487"/>
                      <a:pt x="2287046" y="2025256"/>
                    </a:cubicBezTo>
                    <a:cubicBezTo>
                      <a:pt x="2298466" y="1991937"/>
                      <a:pt x="2332729" y="1972898"/>
                      <a:pt x="2366040" y="1977657"/>
                    </a:cubicBezTo>
                    <a:cubicBezTo>
                      <a:pt x="2401255" y="1982417"/>
                      <a:pt x="2426952" y="2008120"/>
                      <a:pt x="2430759" y="2043343"/>
                    </a:cubicBezTo>
                    <a:cubicBezTo>
                      <a:pt x="2431711" y="2054766"/>
                      <a:pt x="2431711" y="2067142"/>
                      <a:pt x="2431711" y="2078566"/>
                    </a:cubicBezTo>
                    <a:cubicBezTo>
                      <a:pt x="2431711" y="2315606"/>
                      <a:pt x="2431711" y="2553597"/>
                      <a:pt x="2431711" y="2790637"/>
                    </a:cubicBezTo>
                    <a:cubicBezTo>
                      <a:pt x="2431711" y="3031484"/>
                      <a:pt x="2270866" y="3192366"/>
                      <a:pt x="2029122" y="3192366"/>
                    </a:cubicBezTo>
                    <a:cubicBezTo>
                      <a:pt x="1873988" y="3192366"/>
                      <a:pt x="1717901" y="3192366"/>
                      <a:pt x="1562767" y="3192366"/>
                    </a:cubicBezTo>
                    <a:cubicBezTo>
                      <a:pt x="1549442" y="3192366"/>
                      <a:pt x="1537070" y="3192366"/>
                      <a:pt x="1519938" y="3192366"/>
                    </a:cubicBezTo>
                    <a:cubicBezTo>
                      <a:pt x="1519938" y="3235205"/>
                      <a:pt x="1519938" y="3275188"/>
                      <a:pt x="1519938" y="3315170"/>
                    </a:cubicBezTo>
                    <a:cubicBezTo>
                      <a:pt x="1519938" y="3495092"/>
                      <a:pt x="1440943" y="3597904"/>
                      <a:pt x="1266774" y="3644550"/>
                    </a:cubicBezTo>
                    <a:cubicBezTo>
                      <a:pt x="1264870" y="3645502"/>
                      <a:pt x="1262967" y="3647406"/>
                      <a:pt x="1261063" y="3648359"/>
                    </a:cubicBezTo>
                    <a:cubicBezTo>
                      <a:pt x="1230608" y="3648359"/>
                      <a:pt x="1199200" y="3648359"/>
                      <a:pt x="1168744" y="3648359"/>
                    </a:cubicBezTo>
                    <a:cubicBezTo>
                      <a:pt x="1084039" y="3619800"/>
                      <a:pt x="999333" y="3591241"/>
                      <a:pt x="913676" y="3562682"/>
                    </a:cubicBezTo>
                    <a:cubicBezTo>
                      <a:pt x="681450" y="3485572"/>
                      <a:pt x="449224" y="3407511"/>
                      <a:pt x="216998" y="3330402"/>
                    </a:cubicBezTo>
                    <a:cubicBezTo>
                      <a:pt x="125631" y="3299939"/>
                      <a:pt x="59008" y="3241869"/>
                      <a:pt x="21890" y="3151432"/>
                    </a:cubicBezTo>
                    <a:cubicBezTo>
                      <a:pt x="13325" y="3129537"/>
                      <a:pt x="7614" y="3106689"/>
                      <a:pt x="0" y="3084794"/>
                    </a:cubicBezTo>
                    <a:cubicBezTo>
                      <a:pt x="0" y="2143300"/>
                      <a:pt x="0" y="1199901"/>
                      <a:pt x="0" y="257454"/>
                    </a:cubicBezTo>
                    <a:close/>
                    <a:moveTo>
                      <a:pt x="1367659" y="1981465"/>
                    </a:moveTo>
                    <a:cubicBezTo>
                      <a:pt x="1367659" y="1530233"/>
                      <a:pt x="1367659" y="1079001"/>
                      <a:pt x="1367659" y="627769"/>
                    </a:cubicBezTo>
                    <a:cubicBezTo>
                      <a:pt x="1367659" y="537332"/>
                      <a:pt x="1333396" y="487830"/>
                      <a:pt x="1248691" y="459271"/>
                    </a:cubicBezTo>
                    <a:cubicBezTo>
                      <a:pt x="953649" y="360266"/>
                      <a:pt x="657656" y="262214"/>
                      <a:pt x="362615" y="164161"/>
                    </a:cubicBezTo>
                    <a:cubicBezTo>
                      <a:pt x="247454" y="126083"/>
                      <a:pt x="151328" y="194624"/>
                      <a:pt x="151328" y="315524"/>
                    </a:cubicBezTo>
                    <a:cubicBezTo>
                      <a:pt x="151328" y="1218940"/>
                      <a:pt x="151328" y="2122356"/>
                      <a:pt x="151328" y="3025772"/>
                    </a:cubicBezTo>
                    <a:cubicBezTo>
                      <a:pt x="151328" y="3110498"/>
                      <a:pt x="187494" y="3160952"/>
                      <a:pt x="269344" y="3187607"/>
                    </a:cubicBezTo>
                    <a:cubicBezTo>
                      <a:pt x="568192" y="3287563"/>
                      <a:pt x="867041" y="3387520"/>
                      <a:pt x="1166841" y="3486524"/>
                    </a:cubicBezTo>
                    <a:cubicBezTo>
                      <a:pt x="1188731" y="3494140"/>
                      <a:pt x="1213476" y="3496996"/>
                      <a:pt x="1236318" y="3494140"/>
                    </a:cubicBezTo>
                    <a:cubicBezTo>
                      <a:pt x="1317216" y="3483668"/>
                      <a:pt x="1368611" y="3418935"/>
                      <a:pt x="1368611" y="3331354"/>
                    </a:cubicBezTo>
                    <a:cubicBezTo>
                      <a:pt x="1367659" y="2882026"/>
                      <a:pt x="1367659" y="2431745"/>
                      <a:pt x="1367659" y="1981465"/>
                    </a:cubicBezTo>
                    <a:close/>
                  </a:path>
                </a:pathLst>
              </a:custGeom>
              <a:solidFill>
                <a:srgbClr val="242B62"/>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sp>
            <p:nvSpPr>
              <p:cNvPr id="738" name="Google Shape;738;g3ca4deeb1e4_0_303"/>
              <p:cNvSpPr/>
              <p:nvPr/>
            </p:nvSpPr>
            <p:spPr>
              <a:xfrm>
                <a:off x="5493831" y="2411977"/>
                <a:ext cx="1673317" cy="1370133"/>
              </a:xfrm>
              <a:custGeom>
                <a:avLst/>
                <a:gdLst/>
                <a:ahLst/>
                <a:cxnLst/>
                <a:rect l="l" t="t" r="r" b="b"/>
                <a:pathLst>
                  <a:path w="1673317" h="1370133" extrusionOk="0">
                    <a:moveTo>
                      <a:pt x="1410516" y="761895"/>
                    </a:moveTo>
                    <a:cubicBezTo>
                      <a:pt x="1386723" y="761895"/>
                      <a:pt x="1372446" y="761895"/>
                      <a:pt x="1358170" y="761895"/>
                    </a:cubicBezTo>
                    <a:cubicBezTo>
                      <a:pt x="941305" y="761895"/>
                      <a:pt x="524441" y="761895"/>
                      <a:pt x="108528" y="761895"/>
                    </a:cubicBezTo>
                    <a:cubicBezTo>
                      <a:pt x="90445" y="761895"/>
                      <a:pt x="72361" y="760943"/>
                      <a:pt x="55230" y="757135"/>
                    </a:cubicBezTo>
                    <a:cubicBezTo>
                      <a:pt x="22870" y="749520"/>
                      <a:pt x="980" y="719057"/>
                      <a:pt x="29" y="686690"/>
                    </a:cubicBezTo>
                    <a:cubicBezTo>
                      <a:pt x="-923" y="653371"/>
                      <a:pt x="21919" y="621004"/>
                      <a:pt x="56182" y="613388"/>
                    </a:cubicBezTo>
                    <a:cubicBezTo>
                      <a:pt x="73313" y="609580"/>
                      <a:pt x="91396" y="608629"/>
                      <a:pt x="109479" y="608629"/>
                    </a:cubicBezTo>
                    <a:cubicBezTo>
                      <a:pt x="526344" y="608629"/>
                      <a:pt x="943209" y="608629"/>
                      <a:pt x="1359122" y="608629"/>
                    </a:cubicBezTo>
                    <a:cubicBezTo>
                      <a:pt x="1373398" y="608629"/>
                      <a:pt x="1386723" y="608629"/>
                      <a:pt x="1410516" y="608629"/>
                    </a:cubicBezTo>
                    <a:cubicBezTo>
                      <a:pt x="1396240" y="593397"/>
                      <a:pt x="1387674" y="584829"/>
                      <a:pt x="1379108" y="576262"/>
                    </a:cubicBezTo>
                    <a:cubicBezTo>
                      <a:pt x="1234443" y="431563"/>
                      <a:pt x="1089778" y="287816"/>
                      <a:pt x="947016" y="142165"/>
                    </a:cubicBezTo>
                    <a:cubicBezTo>
                      <a:pt x="929884" y="125030"/>
                      <a:pt x="913705" y="97423"/>
                      <a:pt x="914656" y="75527"/>
                    </a:cubicBezTo>
                    <a:cubicBezTo>
                      <a:pt x="915608" y="53632"/>
                      <a:pt x="934643" y="27929"/>
                      <a:pt x="952726" y="12698"/>
                    </a:cubicBezTo>
                    <a:cubicBezTo>
                      <a:pt x="974616" y="-6342"/>
                      <a:pt x="1004121" y="-2534"/>
                      <a:pt x="1028866" y="14601"/>
                    </a:cubicBezTo>
                    <a:cubicBezTo>
                      <a:pt x="1040287" y="22217"/>
                      <a:pt x="1050756" y="32689"/>
                      <a:pt x="1060274" y="43160"/>
                    </a:cubicBezTo>
                    <a:cubicBezTo>
                      <a:pt x="1254430" y="236410"/>
                      <a:pt x="1448586" y="430611"/>
                      <a:pt x="1642742" y="624812"/>
                    </a:cubicBezTo>
                    <a:cubicBezTo>
                      <a:pt x="1683667" y="665747"/>
                      <a:pt x="1683667" y="706681"/>
                      <a:pt x="1641791" y="748567"/>
                    </a:cubicBezTo>
                    <a:cubicBezTo>
                      <a:pt x="1447634" y="942769"/>
                      <a:pt x="1253478" y="1136018"/>
                      <a:pt x="1059322" y="1330219"/>
                    </a:cubicBezTo>
                    <a:cubicBezTo>
                      <a:pt x="1048853" y="1340691"/>
                      <a:pt x="1039335" y="1350210"/>
                      <a:pt x="1026962" y="1357826"/>
                    </a:cubicBezTo>
                    <a:cubicBezTo>
                      <a:pt x="994603" y="1378769"/>
                      <a:pt x="954630" y="1372105"/>
                      <a:pt x="929884" y="1344499"/>
                    </a:cubicBezTo>
                    <a:cubicBezTo>
                      <a:pt x="906091" y="1317844"/>
                      <a:pt x="905139" y="1277861"/>
                      <a:pt x="927029" y="1249302"/>
                    </a:cubicBezTo>
                    <a:cubicBezTo>
                      <a:pt x="934643" y="1238830"/>
                      <a:pt x="944161" y="1230263"/>
                      <a:pt x="953678" y="1220743"/>
                    </a:cubicBezTo>
                    <a:cubicBezTo>
                      <a:pt x="1094536" y="1079852"/>
                      <a:pt x="1235395" y="938961"/>
                      <a:pt x="1376253" y="797118"/>
                    </a:cubicBezTo>
                    <a:cubicBezTo>
                      <a:pt x="1386723" y="787598"/>
                      <a:pt x="1395288" y="778078"/>
                      <a:pt x="1410516" y="761895"/>
                    </a:cubicBezTo>
                    <a:close/>
                  </a:path>
                </a:pathLst>
              </a:custGeom>
              <a:solidFill>
                <a:srgbClr val="242B62"/>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grpSp>
      </p:grpSp>
      <p:grpSp>
        <p:nvGrpSpPr>
          <p:cNvPr id="739" name="Google Shape;739;g3ca4deeb1e4_0_303"/>
          <p:cNvGrpSpPr/>
          <p:nvPr/>
        </p:nvGrpSpPr>
        <p:grpSpPr>
          <a:xfrm>
            <a:off x="6270820" y="4395745"/>
            <a:ext cx="409381" cy="410172"/>
            <a:chOff x="7284496" y="2127428"/>
            <a:chExt cx="2245645" cy="2249982"/>
          </a:xfrm>
          <a:solidFill>
            <a:srgbClr val="242B62"/>
          </a:solidFill>
        </p:grpSpPr>
        <p:grpSp>
          <p:nvGrpSpPr>
            <p:cNvPr id="740" name="Google Shape;740;g3ca4deeb1e4_0_303"/>
            <p:cNvGrpSpPr/>
            <p:nvPr/>
          </p:nvGrpSpPr>
          <p:grpSpPr>
            <a:xfrm>
              <a:off x="7284496" y="2127428"/>
              <a:ext cx="2245645" cy="2249982"/>
              <a:chOff x="5098317" y="2100784"/>
              <a:chExt cx="2245645" cy="2249982"/>
            </a:xfrm>
            <a:grpFill/>
          </p:grpSpPr>
          <p:sp>
            <p:nvSpPr>
              <p:cNvPr id="741" name="Google Shape;741;g3ca4deeb1e4_0_303"/>
              <p:cNvSpPr/>
              <p:nvPr/>
            </p:nvSpPr>
            <p:spPr>
              <a:xfrm>
                <a:off x="5098317" y="2100784"/>
                <a:ext cx="2244435" cy="2249773"/>
              </a:xfrm>
              <a:custGeom>
                <a:avLst/>
                <a:gdLst/>
                <a:ahLst/>
                <a:cxnLst/>
                <a:rect l="l" t="t" r="r" b="b"/>
                <a:pathLst>
                  <a:path w="2244435" h="2249773" extrusionOk="0">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2" name="Google Shape;742;g3ca4deeb1e4_0_303"/>
              <p:cNvSpPr/>
              <p:nvPr/>
            </p:nvSpPr>
            <p:spPr>
              <a:xfrm>
                <a:off x="6184862" y="3625052"/>
                <a:ext cx="1159100" cy="725714"/>
              </a:xfrm>
              <a:custGeom>
                <a:avLst/>
                <a:gdLst/>
                <a:ahLst/>
                <a:cxnLst/>
                <a:rect l="l" t="t" r="r" b="b"/>
                <a:pathLst>
                  <a:path w="1159100" h="725714" extrusionOk="0">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3" name="Google Shape;743;g3ca4deeb1e4_0_303"/>
              <p:cNvSpPr/>
              <p:nvPr/>
            </p:nvSpPr>
            <p:spPr>
              <a:xfrm>
                <a:off x="6302163" y="3016662"/>
                <a:ext cx="272089" cy="273352"/>
              </a:xfrm>
              <a:custGeom>
                <a:avLst/>
                <a:gdLst/>
                <a:ahLst/>
                <a:cxnLst/>
                <a:rect l="l" t="t" r="r" b="b"/>
                <a:pathLst>
                  <a:path w="272089" h="273352" extrusionOk="0">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4" name="Google Shape;744;g3ca4deeb1e4_0_303"/>
              <p:cNvSpPr/>
              <p:nvPr/>
            </p:nvSpPr>
            <p:spPr>
              <a:xfrm>
                <a:off x="6628065" y="3016057"/>
                <a:ext cx="272089" cy="273957"/>
              </a:xfrm>
              <a:custGeom>
                <a:avLst/>
                <a:gdLst/>
                <a:ahLst/>
                <a:cxnLst/>
                <a:rect l="l" t="t" r="r" b="b"/>
                <a:pathLst>
                  <a:path w="272089" h="273957" extrusionOk="0">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5" name="Google Shape;745;g3ca4deeb1e4_0_303"/>
              <p:cNvSpPr/>
              <p:nvPr/>
            </p:nvSpPr>
            <p:spPr>
              <a:xfrm>
                <a:off x="6956991" y="3016662"/>
                <a:ext cx="270275" cy="271537"/>
              </a:xfrm>
              <a:custGeom>
                <a:avLst/>
                <a:gdLst/>
                <a:ahLst/>
                <a:cxnLst/>
                <a:rect l="l" t="t" r="r" b="b"/>
                <a:pathLst>
                  <a:path w="270275" h="271537" extrusionOk="0">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6" name="Google Shape;746;g3ca4deeb1e4_0_303"/>
              <p:cNvSpPr/>
              <p:nvPr/>
            </p:nvSpPr>
            <p:spPr>
              <a:xfrm>
                <a:off x="6655879" y="2754800"/>
                <a:ext cx="217067" cy="217714"/>
              </a:xfrm>
              <a:custGeom>
                <a:avLst/>
                <a:gdLst/>
                <a:ahLst/>
                <a:cxnLst/>
                <a:rect l="l" t="t" r="r" b="b"/>
                <a:pathLst>
                  <a:path w="217067" h="217714" extrusionOk="0">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grpSp>
        <p:grpSp>
          <p:nvGrpSpPr>
            <p:cNvPr id="747" name="Google Shape;747;g3ca4deeb1e4_0_303"/>
            <p:cNvGrpSpPr/>
            <p:nvPr/>
          </p:nvGrpSpPr>
          <p:grpSpPr>
            <a:xfrm>
              <a:off x="8878245" y="2200268"/>
              <a:ext cx="144167" cy="725713"/>
              <a:chOff x="6692066" y="2173624"/>
              <a:chExt cx="144167" cy="725713"/>
            </a:xfrm>
            <a:grpFill/>
          </p:grpSpPr>
          <p:sp>
            <p:nvSpPr>
              <p:cNvPr id="748" name="Google Shape;748;g3ca4deeb1e4_0_303"/>
              <p:cNvSpPr/>
              <p:nvPr/>
            </p:nvSpPr>
            <p:spPr>
              <a:xfrm>
                <a:off x="6692066" y="2173624"/>
                <a:ext cx="144167" cy="434823"/>
              </a:xfrm>
              <a:custGeom>
                <a:avLst/>
                <a:gdLst/>
                <a:ahLst/>
                <a:cxnLst/>
                <a:rect l="l" t="t" r="r" b="b"/>
                <a:pathLst>
                  <a:path w="144167" h="434823" extrusionOk="0">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solidFill>
                <a:srgbClr val="CA7BB3"/>
              </a:solid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9" name="Google Shape;749;g3ca4deeb1e4_0_303"/>
              <p:cNvSpPr/>
              <p:nvPr/>
            </p:nvSpPr>
            <p:spPr>
              <a:xfrm>
                <a:off x="6728436" y="2827355"/>
                <a:ext cx="71952" cy="71982"/>
              </a:xfrm>
              <a:custGeom>
                <a:avLst/>
                <a:gdLst/>
                <a:ahLst/>
                <a:cxnLst/>
                <a:rect l="l" t="t" r="r" b="b"/>
                <a:pathLst>
                  <a:path w="71952" h="71982" extrusionOk="0">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grpSp>
      </p:grpSp>
      <p:grpSp>
        <p:nvGrpSpPr>
          <p:cNvPr id="750" name="Google Shape;750;g3ca4deeb1e4_0_303"/>
          <p:cNvGrpSpPr/>
          <p:nvPr/>
        </p:nvGrpSpPr>
        <p:grpSpPr>
          <a:xfrm>
            <a:off x="6245964" y="5434374"/>
            <a:ext cx="459092" cy="464481"/>
            <a:chOff x="7190753" y="5365577"/>
            <a:chExt cx="745522" cy="754272"/>
          </a:xfrm>
          <a:solidFill>
            <a:srgbClr val="242B62"/>
          </a:solidFill>
        </p:grpSpPr>
        <p:grpSp>
          <p:nvGrpSpPr>
            <p:cNvPr id="751" name="Google Shape;751;g3ca4deeb1e4_0_303"/>
            <p:cNvGrpSpPr/>
            <p:nvPr/>
          </p:nvGrpSpPr>
          <p:grpSpPr>
            <a:xfrm>
              <a:off x="7353351" y="5647412"/>
              <a:ext cx="420044" cy="75879"/>
              <a:chOff x="7353351" y="5647412"/>
              <a:chExt cx="420044" cy="75879"/>
            </a:xfrm>
            <a:grpFill/>
          </p:grpSpPr>
          <p:sp>
            <p:nvSpPr>
              <p:cNvPr id="752" name="Google Shape;752;g3ca4deeb1e4_0_303"/>
              <p:cNvSpPr/>
              <p:nvPr/>
            </p:nvSpPr>
            <p:spPr>
              <a:xfrm>
                <a:off x="7353351" y="5649220"/>
                <a:ext cx="131884" cy="74071"/>
              </a:xfrm>
              <a:custGeom>
                <a:avLst/>
                <a:gdLst/>
                <a:ahLst/>
                <a:cxnLst/>
                <a:rect l="l" t="t" r="r" b="b"/>
                <a:pathLst>
                  <a:path w="131884" h="74071" extrusionOk="0">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3" name="Google Shape;753;g3ca4deeb1e4_0_303"/>
              <p:cNvSpPr/>
              <p:nvPr/>
            </p:nvSpPr>
            <p:spPr>
              <a:xfrm>
                <a:off x="7640607" y="5647412"/>
                <a:ext cx="132788" cy="75879"/>
              </a:xfrm>
              <a:custGeom>
                <a:avLst/>
                <a:gdLst/>
                <a:ahLst/>
                <a:cxnLst/>
                <a:rect l="l" t="t" r="r" b="b"/>
                <a:pathLst>
                  <a:path w="132788" h="75879" extrusionOk="0">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grpSp>
        <p:grpSp>
          <p:nvGrpSpPr>
            <p:cNvPr id="754" name="Google Shape;754;g3ca4deeb1e4_0_303"/>
            <p:cNvGrpSpPr/>
            <p:nvPr/>
          </p:nvGrpSpPr>
          <p:grpSpPr>
            <a:xfrm>
              <a:off x="7190753" y="5365577"/>
              <a:ext cx="745522" cy="754272"/>
              <a:chOff x="7190753" y="5365577"/>
              <a:chExt cx="745522" cy="754272"/>
            </a:xfrm>
            <a:grpFill/>
          </p:grpSpPr>
          <p:sp>
            <p:nvSpPr>
              <p:cNvPr id="755" name="Google Shape;755;g3ca4deeb1e4_0_303"/>
              <p:cNvSpPr/>
              <p:nvPr/>
            </p:nvSpPr>
            <p:spPr>
              <a:xfrm>
                <a:off x="7304327" y="6055729"/>
                <a:ext cx="49268" cy="63218"/>
              </a:xfrm>
              <a:custGeom>
                <a:avLst/>
                <a:gdLst/>
                <a:ahLst/>
                <a:cxnLst/>
                <a:rect l="l" t="t" r="r" b="b"/>
                <a:pathLst>
                  <a:path w="49268" h="63218" extrusionOk="0">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6" name="Google Shape;756;g3ca4deeb1e4_0_303"/>
              <p:cNvSpPr/>
              <p:nvPr/>
            </p:nvSpPr>
            <p:spPr>
              <a:xfrm>
                <a:off x="7190753" y="5591308"/>
                <a:ext cx="332214" cy="524928"/>
              </a:xfrm>
              <a:custGeom>
                <a:avLst/>
                <a:gdLst/>
                <a:ahLst/>
                <a:cxnLst/>
                <a:rect l="l" t="t" r="r" b="b"/>
                <a:pathLst>
                  <a:path w="332214" h="524928" extrusionOk="0">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7" name="Google Shape;757;g3ca4deeb1e4_0_303"/>
              <p:cNvSpPr/>
              <p:nvPr/>
            </p:nvSpPr>
            <p:spPr>
              <a:xfrm>
                <a:off x="7272067" y="6011466"/>
                <a:ext cx="31338" cy="31602"/>
              </a:xfrm>
              <a:custGeom>
                <a:avLst/>
                <a:gdLst/>
                <a:ahLst/>
                <a:cxnLst/>
                <a:rect l="l" t="t" r="r" b="b"/>
                <a:pathLst>
                  <a:path w="31338" h="31602" extrusionOk="0">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8" name="Google Shape;758;g3ca4deeb1e4_0_303"/>
              <p:cNvSpPr/>
              <p:nvPr/>
            </p:nvSpPr>
            <p:spPr>
              <a:xfrm>
                <a:off x="7610098" y="5598136"/>
                <a:ext cx="326177" cy="521713"/>
              </a:xfrm>
              <a:custGeom>
                <a:avLst/>
                <a:gdLst/>
                <a:ahLst/>
                <a:cxnLst/>
                <a:rect l="l" t="t" r="r" b="b"/>
                <a:pathLst>
                  <a:path w="326177" h="521713" extrusionOk="0">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9" name="Google Shape;759;g3ca4deeb1e4_0_303"/>
              <p:cNvSpPr/>
              <p:nvPr/>
            </p:nvSpPr>
            <p:spPr>
              <a:xfrm>
                <a:off x="7328058" y="5441456"/>
                <a:ext cx="477856" cy="383008"/>
              </a:xfrm>
              <a:custGeom>
                <a:avLst/>
                <a:gdLst/>
                <a:ahLst/>
                <a:cxnLst/>
                <a:rect l="l" t="t" r="r" b="b"/>
                <a:pathLst>
                  <a:path w="477856" h="383008" extrusionOk="0">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0" name="Google Shape;760;g3ca4deeb1e4_0_303"/>
              <p:cNvSpPr/>
              <p:nvPr/>
            </p:nvSpPr>
            <p:spPr>
              <a:xfrm>
                <a:off x="7549372" y="5799171"/>
                <a:ext cx="30028" cy="30713"/>
              </a:xfrm>
              <a:custGeom>
                <a:avLst/>
                <a:gdLst/>
                <a:ahLst/>
                <a:cxnLst/>
                <a:rect l="l" t="t" r="r" b="b"/>
                <a:pathLst>
                  <a:path w="30028" h="30713" extrusionOk="0">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1" name="Google Shape;761;g3ca4deeb1e4_0_303"/>
              <p:cNvSpPr/>
              <p:nvPr/>
            </p:nvSpPr>
            <p:spPr>
              <a:xfrm>
                <a:off x="7553889" y="5365577"/>
                <a:ext cx="25292" cy="49682"/>
              </a:xfrm>
              <a:custGeom>
                <a:avLst/>
                <a:gdLst/>
                <a:ahLst/>
                <a:cxnLst/>
                <a:rect l="l" t="t" r="r" b="b"/>
                <a:pathLst>
                  <a:path w="25292" h="49682" extrusionOk="0">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2" name="Google Shape;762;g3ca4deeb1e4_0_303"/>
              <p:cNvSpPr/>
              <p:nvPr/>
            </p:nvSpPr>
            <p:spPr>
              <a:xfrm>
                <a:off x="7473945" y="5390644"/>
                <a:ext cx="43084" cy="43585"/>
              </a:xfrm>
              <a:custGeom>
                <a:avLst/>
                <a:gdLst/>
                <a:ahLst/>
                <a:cxnLst/>
                <a:rect l="l" t="t" r="r" b="b"/>
                <a:pathLst>
                  <a:path w="43084" h="43585" extrusionOk="0">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3" name="Google Shape;763;g3ca4deeb1e4_0_303"/>
              <p:cNvSpPr/>
              <p:nvPr/>
            </p:nvSpPr>
            <p:spPr>
              <a:xfrm>
                <a:off x="7617572" y="5390644"/>
                <a:ext cx="43724" cy="43585"/>
              </a:xfrm>
              <a:custGeom>
                <a:avLst/>
                <a:gdLst/>
                <a:ahLst/>
                <a:cxnLst/>
                <a:rect l="l" t="t" r="r" b="b"/>
                <a:pathLst>
                  <a:path w="43724" h="43585" extrusionOk="0">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grpSp>
      </p:grpSp>
      <p:pic>
        <p:nvPicPr>
          <p:cNvPr id="764" name="Google Shape;764;g3ca4deeb1e4_0_303" title="freepik__talk__30849.jpeg"/>
          <p:cNvPicPr preferRelativeResize="0">
            <a:picLocks noGrp="1"/>
          </p:cNvPicPr>
          <p:nvPr>
            <p:ph type="pic" idx="3"/>
          </p:nvPr>
        </p:nvPicPr>
        <p:blipFill rotWithShape="1">
          <a:blip r:embed="rId4" cstate="screen">
            <a:alphaModFix/>
            <a:extLst>
              <a:ext uri="{28A0092B-C50C-407E-A947-70E740481C1C}">
                <a14:useLocalDpi xmlns:a14="http://schemas.microsoft.com/office/drawing/2010/main"/>
              </a:ext>
            </a:extLst>
          </a:blip>
          <a:srcRect/>
          <a:stretch/>
        </p:blipFill>
        <p:spPr>
          <a:xfrm>
            <a:off x="635768" y="2347106"/>
            <a:ext cx="4501279" cy="3433062"/>
          </a:xfrm>
          <a:prstGeom prst="rect">
            <a:avLst/>
          </a:prstGeom>
          <a:solidFill>
            <a:srgbClr val="D8D8D8"/>
          </a:solid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g3ca4deeb1e4_0_465"/>
          <p:cNvSpPr txBox="1">
            <a:spLocks noGrp="1"/>
          </p:cNvSpPr>
          <p:nvPr>
            <p:ph type="body" idx="1"/>
          </p:nvPr>
        </p:nvSpPr>
        <p:spPr>
          <a:xfrm>
            <a:off x="904845" y="826900"/>
            <a:ext cx="102852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r>
              <a:rPr lang="en-US"/>
              <a:t>Enkle generelle sikkerhedsforanstaltninger</a:t>
            </a:r>
            <a:endParaRPr/>
          </a:p>
          <a:p>
            <a:pPr marL="0" lvl="0" indent="0" algn="l" rtl="0">
              <a:lnSpc>
                <a:spcPct val="90000"/>
              </a:lnSpc>
              <a:spcBef>
                <a:spcPts val="0"/>
              </a:spcBef>
              <a:spcAft>
                <a:spcPts val="0"/>
              </a:spcAft>
              <a:buClr>
                <a:schemeClr val="lt1"/>
              </a:buClr>
              <a:buSzPts val="3600"/>
              <a:buNone/>
            </a:pPr>
            <a:endParaRPr/>
          </a:p>
        </p:txBody>
      </p:sp>
      <p:sp>
        <p:nvSpPr>
          <p:cNvPr id="770" name="Google Shape;770;g3ca4deeb1e4_0_465"/>
          <p:cNvSpPr txBox="1">
            <a:spLocks noGrp="1"/>
          </p:cNvSpPr>
          <p:nvPr>
            <p:ph type="body" idx="2"/>
          </p:nvPr>
        </p:nvSpPr>
        <p:spPr>
          <a:xfrm>
            <a:off x="811286" y="2132200"/>
            <a:ext cx="10479300" cy="521100"/>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a:t>Sådan beskytter du dig selv hver gang:</a:t>
            </a:r>
            <a:endParaRPr/>
          </a:p>
          <a:p>
            <a:pPr marL="228600" lvl="0" indent="-228600" algn="l" rtl="0">
              <a:lnSpc>
                <a:spcPct val="103333"/>
              </a:lnSpc>
              <a:spcBef>
                <a:spcPts val="0"/>
              </a:spcBef>
              <a:spcAft>
                <a:spcPts val="0"/>
              </a:spcAft>
              <a:buClr>
                <a:srgbClr val="292668"/>
              </a:buClr>
              <a:buSzPts val="2400"/>
              <a:buNone/>
            </a:pPr>
            <a:endParaRPr/>
          </a:p>
        </p:txBody>
      </p:sp>
      <p:sp>
        <p:nvSpPr>
          <p:cNvPr id="771" name="Google Shape;771;g3ca4deeb1e4_0_465"/>
          <p:cNvSpPr/>
          <p:nvPr/>
        </p:nvSpPr>
        <p:spPr>
          <a:xfrm>
            <a:off x="876403" y="2842876"/>
            <a:ext cx="2251998" cy="225199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2" name="Google Shape;772;g3ca4deeb1e4_0_465"/>
          <p:cNvSpPr/>
          <p:nvPr/>
        </p:nvSpPr>
        <p:spPr>
          <a:xfrm>
            <a:off x="937131" y="2903604"/>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3" name="Google Shape;773;g3ca4deeb1e4_0_465"/>
          <p:cNvSpPr/>
          <p:nvPr/>
        </p:nvSpPr>
        <p:spPr>
          <a:xfrm>
            <a:off x="1000390" y="2964332"/>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4" name="Google Shape;774;g3ca4deeb1e4_0_465"/>
          <p:cNvSpPr/>
          <p:nvPr/>
        </p:nvSpPr>
        <p:spPr>
          <a:xfrm>
            <a:off x="2465453" y="4262395"/>
            <a:ext cx="928635" cy="928631"/>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5" name="Google Shape;775;g3ca4deeb1e4_0_465"/>
          <p:cNvSpPr/>
          <p:nvPr/>
        </p:nvSpPr>
        <p:spPr>
          <a:xfrm>
            <a:off x="2412317" y="4209257"/>
            <a:ext cx="1032379" cy="1032379"/>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6" name="Google Shape;776;g3ca4deeb1e4_0_465"/>
          <p:cNvSpPr/>
          <p:nvPr/>
        </p:nvSpPr>
        <p:spPr>
          <a:xfrm>
            <a:off x="3561089" y="3632341"/>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7" name="Google Shape;777;g3ca4deeb1e4_0_465"/>
          <p:cNvSpPr/>
          <p:nvPr/>
        </p:nvSpPr>
        <p:spPr>
          <a:xfrm>
            <a:off x="3621817" y="3693069"/>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8" name="Google Shape;778;g3ca4deeb1e4_0_465"/>
          <p:cNvSpPr/>
          <p:nvPr/>
        </p:nvSpPr>
        <p:spPr>
          <a:xfrm>
            <a:off x="3685074" y="3753797"/>
            <a:ext cx="2251993" cy="225199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9" name="Google Shape;779;g3ca4deeb1e4_0_465"/>
          <p:cNvSpPr/>
          <p:nvPr/>
        </p:nvSpPr>
        <p:spPr>
          <a:xfrm>
            <a:off x="5150138" y="5051859"/>
            <a:ext cx="926101" cy="928631"/>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0" name="Google Shape;780;g3ca4deeb1e4_0_465"/>
          <p:cNvSpPr/>
          <p:nvPr/>
        </p:nvSpPr>
        <p:spPr>
          <a:xfrm>
            <a:off x="5097001" y="4912684"/>
            <a:ext cx="1032376" cy="1032379"/>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1" name="Google Shape;781;g3ca4deeb1e4_0_465"/>
          <p:cNvSpPr/>
          <p:nvPr/>
        </p:nvSpPr>
        <p:spPr>
          <a:xfrm>
            <a:off x="5939603" y="2842876"/>
            <a:ext cx="2251993" cy="2251993"/>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2" name="Google Shape;782;g3ca4deeb1e4_0_465"/>
          <p:cNvSpPr txBox="1"/>
          <p:nvPr/>
        </p:nvSpPr>
        <p:spPr>
          <a:xfrm>
            <a:off x="3374871" y="4273018"/>
            <a:ext cx="2282400" cy="1277400"/>
          </a:xfrm>
          <a:prstGeom prst="rect">
            <a:avLst/>
          </a:prstGeom>
          <a:noFill/>
          <a:ln>
            <a:noFill/>
          </a:ln>
        </p:spPr>
        <p:txBody>
          <a:bodyPr spcFirstLastPara="1" wrap="square" lIns="91425" tIns="45700" rIns="91425" bIns="45700" anchor="ctr" anchorCtr="0">
            <a:noAutofit/>
          </a:bodyPr>
          <a:lstStyle/>
          <a:p>
            <a:pPr algn="ctr">
              <a:buSzPts val="2000"/>
            </a:pPr>
            <a:r>
              <a:rPr lang="en-US" sz="1800" b="1" i="0" u="none" strike="noStrike" cap="none">
                <a:solidFill>
                  <a:srgbClr val="242B62"/>
                </a:solidFill>
                <a:latin typeface="Calibri"/>
                <a:ea typeface="Calibri"/>
                <a:cs typeface="Calibri"/>
                <a:sym typeface="Calibri"/>
              </a:rPr>
              <a:t>Hold dine </a:t>
            </a:r>
            <a:endParaRPr lang="da-DK" sz="1800" b="1">
              <a:solidFill>
                <a:srgbClr val="242B62"/>
              </a:solidFill>
              <a:latin typeface="Calibri"/>
              <a:ea typeface="Calibri"/>
              <a:cs typeface="Calibri"/>
              <a:sym typeface="Calibri"/>
            </a:endParaRPr>
          </a:p>
          <a:p>
            <a:pPr marL="0" marR="0" lvl="0" indent="0" algn="ctr">
              <a:lnSpc>
                <a:spcPct val="100000"/>
              </a:lnSpc>
              <a:spcBef>
                <a:spcPts val="0"/>
              </a:spcBef>
              <a:spcAft>
                <a:spcPts val="0"/>
              </a:spcAft>
              <a:buSzPts val="2000"/>
              <a:buFont typeface="Arial"/>
              <a:buNone/>
            </a:pPr>
            <a:r>
              <a:rPr lang="en-US" sz="1800" b="1" i="0" u="none" strike="noStrike" cap="none">
                <a:solidFill>
                  <a:srgbClr val="242B62"/>
                </a:solidFill>
                <a:latin typeface="Calibri"/>
                <a:ea typeface="Calibri"/>
                <a:cs typeface="Calibri"/>
                <a:sym typeface="Calibri"/>
              </a:rPr>
              <a:t>apps </a:t>
            </a:r>
            <a:r>
              <a:rPr lang="en-US" sz="1800" b="1" i="0" u="none" strike="noStrike" cap="none" err="1">
                <a:solidFill>
                  <a:srgbClr val="242B62"/>
                </a:solidFill>
                <a:latin typeface="Calibri"/>
                <a:ea typeface="Calibri"/>
                <a:cs typeface="Calibri"/>
                <a:sym typeface="Calibri"/>
              </a:rPr>
              <a:t>opdateret</a:t>
            </a:r>
            <a:r>
              <a:rPr lang="en-US" sz="1800" b="1" i="0" u="none" strike="noStrike" cap="none">
                <a:solidFill>
                  <a:srgbClr val="242B62"/>
                </a:solidFill>
                <a:latin typeface="Calibri"/>
                <a:ea typeface="Calibri"/>
                <a:cs typeface="Calibri"/>
                <a:sym typeface="Calibri"/>
              </a:rPr>
              <a:t> (</a:t>
            </a:r>
            <a:r>
              <a:rPr lang="en-US" sz="1800" b="1" i="0" u="none" strike="noStrike" cap="none" err="1">
                <a:solidFill>
                  <a:srgbClr val="242B62"/>
                </a:solidFill>
                <a:latin typeface="Calibri"/>
                <a:ea typeface="Calibri"/>
                <a:cs typeface="Calibri"/>
                <a:sym typeface="Calibri"/>
              </a:rPr>
              <a:t>sikkerheden</a:t>
            </a:r>
            <a:r>
              <a:rPr lang="en-US" sz="1800" b="1" i="0" u="none" strike="noStrike" cap="none">
                <a:solidFill>
                  <a:srgbClr val="242B62"/>
                </a:solidFill>
                <a:latin typeface="Calibri"/>
                <a:ea typeface="Calibri"/>
                <a:cs typeface="Calibri"/>
                <a:sym typeface="Calibri"/>
              </a:rPr>
              <a:t> forbedres med opdateringer)</a:t>
            </a:r>
            <a:endParaRPr sz="1800" b="1" i="0" u="none" strike="noStrike" cap="none">
              <a:solidFill>
                <a:srgbClr val="242B62"/>
              </a:solidFill>
              <a:latin typeface="Calibri"/>
              <a:ea typeface="Calibri"/>
              <a:cs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rgbClr val="242B62"/>
              </a:solidFill>
              <a:latin typeface="Calibri"/>
              <a:ea typeface="Calibri"/>
              <a:cs typeface="Calibri"/>
              <a:sym typeface="Calibri"/>
            </a:endParaRPr>
          </a:p>
        </p:txBody>
      </p:sp>
      <p:sp>
        <p:nvSpPr>
          <p:cNvPr id="783" name="Google Shape;783;g3ca4deeb1e4_0_465"/>
          <p:cNvSpPr/>
          <p:nvPr/>
        </p:nvSpPr>
        <p:spPr>
          <a:xfrm>
            <a:off x="6000331" y="2903604"/>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4" name="Google Shape;784;g3ca4deeb1e4_0_465"/>
          <p:cNvSpPr/>
          <p:nvPr/>
        </p:nvSpPr>
        <p:spPr>
          <a:xfrm>
            <a:off x="6061059" y="2964332"/>
            <a:ext cx="2251998" cy="225199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5" name="Google Shape;785;g3ca4deeb1e4_0_465"/>
          <p:cNvSpPr/>
          <p:nvPr/>
        </p:nvSpPr>
        <p:spPr>
          <a:xfrm>
            <a:off x="7526121" y="4262395"/>
            <a:ext cx="928635" cy="928631"/>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6" name="Google Shape;786;g3ca4deeb1e4_0_465"/>
          <p:cNvSpPr/>
          <p:nvPr/>
        </p:nvSpPr>
        <p:spPr>
          <a:xfrm>
            <a:off x="7475515" y="4209257"/>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7" name="Google Shape;787;g3ca4deeb1e4_0_465"/>
          <p:cNvSpPr/>
          <p:nvPr/>
        </p:nvSpPr>
        <p:spPr>
          <a:xfrm>
            <a:off x="8621757" y="3632341"/>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8" name="Google Shape;788;g3ca4deeb1e4_0_465"/>
          <p:cNvSpPr/>
          <p:nvPr/>
        </p:nvSpPr>
        <p:spPr>
          <a:xfrm>
            <a:off x="8682485" y="3693069"/>
            <a:ext cx="2251993"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9" name="Google Shape;789;g3ca4deeb1e4_0_465"/>
          <p:cNvSpPr/>
          <p:nvPr/>
        </p:nvSpPr>
        <p:spPr>
          <a:xfrm>
            <a:off x="8745742" y="3753797"/>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0" name="Google Shape;790;g3ca4deeb1e4_0_465"/>
          <p:cNvSpPr/>
          <p:nvPr/>
        </p:nvSpPr>
        <p:spPr>
          <a:xfrm>
            <a:off x="10210807" y="5051859"/>
            <a:ext cx="928631" cy="928631"/>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1" name="Google Shape;791;g3ca4deeb1e4_0_465"/>
          <p:cNvSpPr/>
          <p:nvPr/>
        </p:nvSpPr>
        <p:spPr>
          <a:xfrm>
            <a:off x="10157669" y="4998721"/>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2" name="Google Shape;792;g3ca4deeb1e4_0_465"/>
          <p:cNvSpPr txBox="1"/>
          <p:nvPr/>
        </p:nvSpPr>
        <p:spPr>
          <a:xfrm>
            <a:off x="901454" y="3329641"/>
            <a:ext cx="2328300" cy="1277400"/>
          </a:xfrm>
          <a:prstGeom prst="rect">
            <a:avLst/>
          </a:prstGeom>
          <a:noFill/>
          <a:ln>
            <a:noFill/>
          </a:ln>
        </p:spPr>
        <p:txBody>
          <a:bodyPr spcFirstLastPara="1" wrap="square" lIns="91425" tIns="45700" rIns="91425" bIns="45700" anchor="ctr" anchorCtr="0">
            <a:noAutofit/>
          </a:bodyPr>
          <a:lstStyle/>
          <a:p>
            <a:pPr algn="ctr">
              <a:buSzPts val="2000"/>
            </a:pPr>
            <a:r>
              <a:rPr lang="en-US" sz="1800" b="1" i="0" u="none" strike="noStrike" cap="none">
                <a:solidFill>
                  <a:schemeClr val="lt1"/>
                </a:solidFill>
                <a:latin typeface="Calibri"/>
                <a:ea typeface="Calibri"/>
                <a:cs typeface="Calibri"/>
                <a:sym typeface="Calibri"/>
              </a:rPr>
              <a:t>Brug apps med </a:t>
            </a:r>
            <a:endParaRPr lang="da-DK" sz="1800" b="1">
              <a:solidFill>
                <a:schemeClr val="lt1"/>
              </a:solidFill>
              <a:latin typeface="Calibri"/>
              <a:ea typeface="Calibri"/>
              <a:cs typeface="Calibri"/>
              <a:sym typeface="Calibri"/>
            </a:endParaRPr>
          </a:p>
          <a:p>
            <a:pPr marL="0" marR="0" lvl="0" indent="0" algn="ctr">
              <a:lnSpc>
                <a:spcPct val="100000"/>
              </a:lnSpc>
              <a:spcBef>
                <a:spcPts val="0"/>
              </a:spcBef>
              <a:spcAft>
                <a:spcPts val="0"/>
              </a:spcAft>
              <a:buSzPts val="2000"/>
              <a:buFont typeface="Arial"/>
              <a:buNone/>
            </a:pPr>
            <a:r>
              <a:rPr lang="en-US" sz="1800" b="1" i="0" u="none" strike="noStrike" cap="none">
                <a:solidFill>
                  <a:schemeClr val="lt1"/>
                </a:solidFill>
                <a:latin typeface="Calibri"/>
                <a:ea typeface="Calibri"/>
                <a:cs typeface="Calibri"/>
                <a:sym typeface="Calibri"/>
              </a:rPr>
              <a:t>god </a:t>
            </a:r>
            <a:r>
              <a:rPr lang="en-US" sz="1800" b="1" i="0" u="none" strike="noStrike" cap="none" err="1">
                <a:solidFill>
                  <a:schemeClr val="lt1"/>
                </a:solidFill>
                <a:latin typeface="Calibri"/>
                <a:ea typeface="Calibri"/>
                <a:cs typeface="Calibri"/>
                <a:sym typeface="Calibri"/>
              </a:rPr>
              <a:t>beskyttelse</a:t>
            </a:r>
            <a:r>
              <a:rPr lang="en-US" sz="1800" b="1" i="0" u="none" strike="noStrike" cap="none">
                <a:solidFill>
                  <a:schemeClr val="lt1"/>
                </a:solidFill>
                <a:latin typeface="Calibri"/>
                <a:ea typeface="Calibri"/>
                <a:cs typeface="Calibri"/>
                <a:sym typeface="Calibri"/>
              </a:rPr>
              <a:t> </a:t>
            </a:r>
            <a:r>
              <a:rPr lang="en-US" sz="1800" b="1" i="0" u="none" strike="noStrike" cap="none" err="1">
                <a:solidFill>
                  <a:schemeClr val="lt1"/>
                </a:solidFill>
                <a:latin typeface="Calibri"/>
                <a:ea typeface="Calibri"/>
                <a:cs typeface="Calibri"/>
                <a:sym typeface="Calibri"/>
              </a:rPr>
              <a:t>af</a:t>
            </a:r>
            <a:r>
              <a:rPr lang="en-US" sz="1800" b="1" i="0" u="none" strike="noStrike" cap="none">
                <a:solidFill>
                  <a:schemeClr val="lt1"/>
                </a:solidFill>
                <a:latin typeface="Calibri"/>
                <a:ea typeface="Calibri"/>
                <a:cs typeface="Calibri"/>
                <a:sym typeface="Calibri"/>
              </a:rPr>
              <a:t> </a:t>
            </a:r>
            <a:r>
              <a:rPr lang="en-US" sz="1800" b="1" i="0" u="none" strike="noStrike" cap="none" err="1">
                <a:solidFill>
                  <a:schemeClr val="lt1"/>
                </a:solidFill>
                <a:latin typeface="Calibri"/>
                <a:ea typeface="Calibri"/>
                <a:cs typeface="Calibri"/>
                <a:sym typeface="Calibri"/>
              </a:rPr>
              <a:t>privatlivet</a:t>
            </a:r>
            <a:r>
              <a:rPr lang="en-US" sz="1800" b="1" i="0" u="none" strike="noStrike" cap="none">
                <a:solidFill>
                  <a:schemeClr val="lt1"/>
                </a:solidFill>
                <a:latin typeface="Calibri"/>
                <a:ea typeface="Calibri"/>
                <a:cs typeface="Calibri"/>
                <a:sym typeface="Calibri"/>
              </a:rPr>
              <a:t> (</a:t>
            </a:r>
            <a:r>
              <a:rPr lang="en-US" sz="1800" b="1" i="0" u="none" strike="noStrike" cap="none" err="1">
                <a:solidFill>
                  <a:schemeClr val="lt1"/>
                </a:solidFill>
                <a:latin typeface="Calibri"/>
                <a:ea typeface="Calibri"/>
                <a:cs typeface="Calibri"/>
                <a:sym typeface="Calibri"/>
              </a:rPr>
              <a:t>krypteret</a:t>
            </a:r>
            <a:r>
              <a:rPr lang="en-US" sz="1800" b="1" i="0" u="none" strike="noStrike" cap="none">
                <a:solidFill>
                  <a:schemeClr val="lt1"/>
                </a:solidFill>
                <a:latin typeface="Calibri"/>
                <a:ea typeface="Calibri"/>
                <a:cs typeface="Calibri"/>
                <a:sym typeface="Calibri"/>
              </a:rPr>
              <a:t> </a:t>
            </a:r>
            <a:r>
              <a:rPr lang="en-US" sz="1800" b="1" i="0" u="none" strike="noStrike" cap="none" err="1">
                <a:solidFill>
                  <a:schemeClr val="lt1"/>
                </a:solidFill>
                <a:latin typeface="Calibri"/>
                <a:ea typeface="Calibri"/>
                <a:cs typeface="Calibri"/>
                <a:sym typeface="Calibri"/>
              </a:rPr>
              <a:t>beskedudveksling</a:t>
            </a:r>
            <a:r>
              <a:rPr lang="en-US" sz="1800" b="1" i="0" u="none" strike="noStrike" cap="none">
                <a:solidFill>
                  <a:schemeClr val="lt1"/>
                </a:solidFill>
                <a:latin typeface="Calibri"/>
                <a:ea typeface="Calibri"/>
                <a:cs typeface="Calibri"/>
                <a:sym typeface="Calibri"/>
              </a:rPr>
              <a:t>)</a:t>
            </a:r>
            <a:endParaRPr sz="1800" b="1" i="0" u="none" strike="noStrike" cap="none">
              <a:solidFill>
                <a:schemeClr val="lt1"/>
              </a:solidFill>
              <a:latin typeface="Calibri"/>
              <a:ea typeface="Calibri"/>
              <a:cs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793" name="Google Shape;793;g3ca4deeb1e4_0_465"/>
          <p:cNvSpPr txBox="1"/>
          <p:nvPr/>
        </p:nvSpPr>
        <p:spPr>
          <a:xfrm>
            <a:off x="6043679" y="3326933"/>
            <a:ext cx="2247300"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Chat kun med personer, du rent faktisk kender</a:t>
            </a:r>
            <a:endParaRPr sz="18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794" name="Google Shape;794;g3ca4deeb1e4_0_465"/>
          <p:cNvSpPr txBox="1"/>
          <p:nvPr/>
        </p:nvSpPr>
        <p:spPr>
          <a:xfrm>
            <a:off x="8700244" y="4095198"/>
            <a:ext cx="2245500" cy="1262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Stol på din intuition, og læg på, hvis noget føles forkert</a:t>
            </a:r>
            <a:endParaRPr sz="1800" b="0" i="0" u="none" strike="noStrike" cap="none">
              <a:solidFill>
                <a:srgbClr val="000000"/>
              </a:solidFill>
              <a:latin typeface="Arial"/>
              <a:ea typeface="Arial"/>
              <a:cs typeface="Arial"/>
              <a:sym typeface="Arial"/>
            </a:endParaRPr>
          </a:p>
        </p:txBody>
      </p:sp>
      <p:grpSp>
        <p:nvGrpSpPr>
          <p:cNvPr id="795" name="Google Shape;795;g3ca4deeb1e4_0_465"/>
          <p:cNvGrpSpPr/>
          <p:nvPr/>
        </p:nvGrpSpPr>
        <p:grpSpPr>
          <a:xfrm>
            <a:off x="5324532" y="5191029"/>
            <a:ext cx="675792" cy="762592"/>
            <a:chOff x="4643578" y="432838"/>
            <a:chExt cx="1028134" cy="1160188"/>
          </a:xfrm>
        </p:grpSpPr>
        <p:sp>
          <p:nvSpPr>
            <p:cNvPr id="796" name="Google Shape;796;g3ca4deeb1e4_0_465"/>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97" name="Google Shape;797;g3ca4deeb1e4_0_465"/>
            <p:cNvGrpSpPr/>
            <p:nvPr/>
          </p:nvGrpSpPr>
          <p:grpSpPr>
            <a:xfrm>
              <a:off x="4643578" y="432838"/>
              <a:ext cx="1028134" cy="1160188"/>
              <a:chOff x="4643578" y="432838"/>
              <a:chExt cx="1028134" cy="1160188"/>
            </a:xfrm>
          </p:grpSpPr>
          <p:sp>
            <p:nvSpPr>
              <p:cNvPr id="798" name="Google Shape;798;g3ca4deeb1e4_0_465"/>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99" name="Google Shape;799;g3ca4deeb1e4_0_465"/>
              <p:cNvGrpSpPr/>
              <p:nvPr/>
            </p:nvGrpSpPr>
            <p:grpSpPr>
              <a:xfrm>
                <a:off x="4643578" y="432838"/>
                <a:ext cx="1028134" cy="1160188"/>
                <a:chOff x="4643578" y="432838"/>
                <a:chExt cx="1028134" cy="1160188"/>
              </a:xfrm>
            </p:grpSpPr>
            <p:sp>
              <p:nvSpPr>
                <p:cNvPr id="800" name="Google Shape;800;g3ca4deeb1e4_0_465"/>
                <p:cNvSpPr/>
                <p:nvPr/>
              </p:nvSpPr>
              <p:spPr>
                <a:xfrm>
                  <a:off x="5025097" y="531568"/>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1" name="Google Shape;801;g3ca4deeb1e4_0_465"/>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802" name="Google Shape;802;g3ca4deeb1e4_0_465"/>
          <p:cNvGrpSpPr/>
          <p:nvPr/>
        </p:nvGrpSpPr>
        <p:grpSpPr>
          <a:xfrm>
            <a:off x="10307477" y="5085087"/>
            <a:ext cx="732771" cy="687560"/>
            <a:chOff x="6615628" y="2116894"/>
            <a:chExt cx="1066935" cy="1001107"/>
          </a:xfrm>
        </p:grpSpPr>
        <p:sp>
          <p:nvSpPr>
            <p:cNvPr id="803" name="Google Shape;803;g3ca4deeb1e4_0_465"/>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04" name="Google Shape;804;g3ca4deeb1e4_0_465"/>
            <p:cNvGrpSpPr/>
            <p:nvPr/>
          </p:nvGrpSpPr>
          <p:grpSpPr>
            <a:xfrm>
              <a:off x="6615628" y="2116894"/>
              <a:ext cx="1066935" cy="1001107"/>
              <a:chOff x="6615628" y="2116894"/>
              <a:chExt cx="1066935" cy="1001107"/>
            </a:xfrm>
          </p:grpSpPr>
          <p:sp>
            <p:nvSpPr>
              <p:cNvPr id="805" name="Google Shape;805;g3ca4deeb1e4_0_465"/>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6" name="Google Shape;806;g3ca4deeb1e4_0_465"/>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7" name="Google Shape;807;g3ca4deeb1e4_0_465"/>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8" name="Google Shape;808;g3ca4deeb1e4_0_465"/>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9" name="Google Shape;809;g3ca4deeb1e4_0_465"/>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g3ca4deeb1e4_0_465"/>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g3ca4deeb1e4_0_465"/>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2" name="Google Shape;812;g3ca4deeb1e4_0_465"/>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3" name="Google Shape;813;g3ca4deeb1e4_0_465"/>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4" name="Google Shape;814;g3ca4deeb1e4_0_465"/>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5" name="Google Shape;815;g3ca4deeb1e4_0_465"/>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6" name="Google Shape;816;g3ca4deeb1e4_0_465"/>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817" name="Google Shape;817;g3ca4deeb1e4_0_465"/>
          <p:cNvGrpSpPr/>
          <p:nvPr/>
        </p:nvGrpSpPr>
        <p:grpSpPr>
          <a:xfrm>
            <a:off x="2633839" y="4429578"/>
            <a:ext cx="591839" cy="591737"/>
            <a:chOff x="3258209" y="1217582"/>
            <a:chExt cx="4712093" cy="4711281"/>
          </a:xfrm>
        </p:grpSpPr>
        <p:sp>
          <p:nvSpPr>
            <p:cNvPr id="818" name="Google Shape;818;g3ca4deeb1e4_0_465"/>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9" name="Google Shape;819;g3ca4deeb1e4_0_465"/>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20" name="Google Shape;820;g3ca4deeb1e4_0_465"/>
            <p:cNvGrpSpPr/>
            <p:nvPr/>
          </p:nvGrpSpPr>
          <p:grpSpPr>
            <a:xfrm>
              <a:off x="3258209" y="1217582"/>
              <a:ext cx="4712093" cy="4711281"/>
              <a:chOff x="3258209" y="1217582"/>
              <a:chExt cx="4712093" cy="4711281"/>
            </a:xfrm>
          </p:grpSpPr>
          <p:sp>
            <p:nvSpPr>
              <p:cNvPr id="821" name="Google Shape;821;g3ca4deeb1e4_0_465"/>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2" name="Google Shape;822;g3ca4deeb1e4_0_465"/>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3" name="Google Shape;823;g3ca4deeb1e4_0_465"/>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4" name="Google Shape;824;g3ca4deeb1e4_0_465"/>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5" name="Google Shape;825;g3ca4deeb1e4_0_465"/>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6" name="Google Shape;826;g3ca4deeb1e4_0_465"/>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7" name="Google Shape;827;g3ca4deeb1e4_0_465"/>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8" name="Google Shape;828;g3ca4deeb1e4_0_465"/>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9" name="Google Shape;829;g3ca4deeb1e4_0_465"/>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0" name="Google Shape;830;g3ca4deeb1e4_0_465"/>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1" name="Google Shape;831;g3ca4deeb1e4_0_465"/>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2" name="Google Shape;832;g3ca4deeb1e4_0_465"/>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3" name="Google Shape;833;g3ca4deeb1e4_0_465"/>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4" name="Google Shape;834;g3ca4deeb1e4_0_465"/>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835" name="Google Shape;835;g3ca4deeb1e4_0_465"/>
          <p:cNvGrpSpPr/>
          <p:nvPr/>
        </p:nvGrpSpPr>
        <p:grpSpPr>
          <a:xfrm>
            <a:off x="7633978" y="4282395"/>
            <a:ext cx="763503" cy="886092"/>
            <a:chOff x="8360213" y="3458151"/>
            <a:chExt cx="853935" cy="991043"/>
          </a:xfrm>
        </p:grpSpPr>
        <p:grpSp>
          <p:nvGrpSpPr>
            <p:cNvPr id="836" name="Google Shape;836;g3ca4deeb1e4_0_465"/>
            <p:cNvGrpSpPr/>
            <p:nvPr/>
          </p:nvGrpSpPr>
          <p:grpSpPr>
            <a:xfrm>
              <a:off x="8599192" y="3595917"/>
              <a:ext cx="375981" cy="204367"/>
              <a:chOff x="2642504" y="3763150"/>
              <a:chExt cx="375981" cy="204367"/>
            </a:xfrm>
          </p:grpSpPr>
          <p:sp>
            <p:nvSpPr>
              <p:cNvPr id="837" name="Google Shape;837;g3ca4deeb1e4_0_465"/>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8" name="Google Shape;838;g3ca4deeb1e4_0_465"/>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39" name="Google Shape;839;g3ca4deeb1e4_0_465"/>
            <p:cNvGrpSpPr/>
            <p:nvPr/>
          </p:nvGrpSpPr>
          <p:grpSpPr>
            <a:xfrm>
              <a:off x="8360213" y="3458151"/>
              <a:ext cx="853935" cy="991043"/>
              <a:chOff x="2403525" y="3625384"/>
              <a:chExt cx="853935" cy="991043"/>
            </a:xfrm>
          </p:grpSpPr>
          <p:sp>
            <p:nvSpPr>
              <p:cNvPr id="840" name="Google Shape;840;g3ca4deeb1e4_0_465"/>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1" name="Google Shape;841;g3ca4deeb1e4_0_465"/>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2" name="Google Shape;842;g3ca4deeb1e4_0_465"/>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3" name="Google Shape;843;g3ca4deeb1e4_0_465"/>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3" name="TextBox 2">
            <a:extLst>
              <a:ext uri="{FF2B5EF4-FFF2-40B4-BE49-F238E27FC236}">
                <a16:creationId xmlns:a16="http://schemas.microsoft.com/office/drawing/2014/main" id="{4DE95368-3CC5-759D-D2FB-5F6388EC326F}"/>
              </a:ext>
            </a:extLst>
          </p:cNvPr>
          <p:cNvSpPr txBox="1"/>
          <p:nvPr/>
        </p:nvSpPr>
        <p:spPr>
          <a:xfrm>
            <a:off x="710950" y="5926286"/>
            <a:ext cx="258290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242B62"/>
                </a:solidFill>
                <a:effectLst/>
                <a:uLnTx/>
                <a:uFillTx/>
                <a:latin typeface="Calibri"/>
                <a:ea typeface="Calibri"/>
                <a:cs typeface="Calibri"/>
                <a:sym typeface="Calibri"/>
              </a:rPr>
              <a:t>For yderligere information: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sng" strike="noStrike" kern="0" cap="none" spc="0" normalizeH="0" baseline="0" noProof="0">
                <a:ln>
                  <a:noFill/>
                </a:ln>
                <a:solidFill>
                  <a:srgbClr val="242B62"/>
                </a:solidFill>
                <a:effectLst/>
                <a:uLnTx/>
                <a:uFillTx/>
                <a:latin typeface="Calibri"/>
                <a:ea typeface="Calibri"/>
                <a:cs typeface="Calibri"/>
                <a:sym typeface="Calibri"/>
                <a:hlinkClick r:id="rId3">
                  <a:extLst>
                    <a:ext uri="{A12FA001-AC4F-418D-AE19-62706E023703}">
                      <ahyp:hlinkClr xmlns:ahyp="http://schemas.microsoft.com/office/drawing/2018/hyperlinkcolor" val="tx"/>
                    </a:ext>
                  </a:extLst>
                </a:hlinkClick>
              </a:rPr>
              <a:t>https://www.esafety.gov.au/key-topics/online-tools-and-features/online-chat-video-chat</a:t>
            </a:r>
            <a:endParaRPr kumimoji="0" lang="en-US" sz="1200" b="0" i="0" u="none" strike="noStrike" kern="0" cap="none" spc="0" normalizeH="0" baseline="0" noProof="0">
              <a:ln>
                <a:noFill/>
              </a:ln>
              <a:solidFill>
                <a:srgbClr val="242B62"/>
              </a:solidFill>
              <a:effectLst/>
              <a:uLnTx/>
              <a:uFillTx/>
              <a:latin typeface="Calibri"/>
              <a:ea typeface="Calibri"/>
              <a:cs typeface="Calibri"/>
              <a:sym typeface="Calibri"/>
            </a:endParaRPr>
          </a:p>
        </p:txBody>
      </p:sp>
      <p:grpSp>
        <p:nvGrpSpPr>
          <p:cNvPr id="4" name="Graphic 4">
            <a:extLst>
              <a:ext uri="{FF2B5EF4-FFF2-40B4-BE49-F238E27FC236}">
                <a16:creationId xmlns:a16="http://schemas.microsoft.com/office/drawing/2014/main" id="{367911DA-D8B9-620B-333A-407C88521FE2}"/>
              </a:ext>
            </a:extLst>
          </p:cNvPr>
          <p:cNvGrpSpPr/>
          <p:nvPr/>
        </p:nvGrpSpPr>
        <p:grpSpPr>
          <a:xfrm rot="3208958">
            <a:off x="223039" y="5992637"/>
            <a:ext cx="401216" cy="854609"/>
            <a:chOff x="9129274" y="2719113"/>
            <a:chExt cx="717139" cy="1386497"/>
          </a:xfrm>
          <a:solidFill>
            <a:srgbClr val="242B62"/>
          </a:solidFill>
        </p:grpSpPr>
        <p:grpSp>
          <p:nvGrpSpPr>
            <p:cNvPr id="5" name="Graphic 4">
              <a:extLst>
                <a:ext uri="{FF2B5EF4-FFF2-40B4-BE49-F238E27FC236}">
                  <a16:creationId xmlns:a16="http://schemas.microsoft.com/office/drawing/2014/main" id="{E9092EAF-3BE1-4FC2-5FE5-FC698BC73FBD}"/>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0829C13F-08EB-E917-5D3A-F2E9E397D3A6}"/>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855F2590-4B82-2571-A422-72B7F4448BF6}"/>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3F13106C-0563-108C-F98B-16E15D23C687}"/>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8D48423F-A198-7F23-1560-CF0FC22FD66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B3E97A22-5D59-71A2-2365-9270E20C2B9E}"/>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FD4178EE-9575-4E78-0AE5-7ADA3840585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CDAD8B57-6D44-D2F0-F748-2023F12CDC5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C1397FD3-1E8C-8B41-370A-C399CAFD962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104BAEC1-D77E-9650-69AA-7FD0EB5555CD}"/>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CD51299F-9C23-2D1F-8C40-76D6D2266470}"/>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04">
          <a:extLst>
            <a:ext uri="{FF2B5EF4-FFF2-40B4-BE49-F238E27FC236}">
              <a16:creationId xmlns:a16="http://schemas.microsoft.com/office/drawing/2014/main" id="{1AE68A9A-87A0-FAEC-2087-67EFAB329529}"/>
            </a:ext>
          </a:extLst>
        </p:cNvPr>
        <p:cNvGrpSpPr/>
        <p:nvPr/>
      </p:nvGrpSpPr>
      <p:grpSpPr>
        <a:xfrm>
          <a:off x="0" y="0"/>
          <a:ext cx="0" cy="0"/>
          <a:chOff x="0" y="0"/>
          <a:chExt cx="0" cy="0"/>
        </a:xfrm>
      </p:grpSpPr>
      <p:sp>
        <p:nvSpPr>
          <p:cNvPr id="905" name="Google Shape;905;g3cac3295b2d_0_43">
            <a:extLst>
              <a:ext uri="{FF2B5EF4-FFF2-40B4-BE49-F238E27FC236}">
                <a16:creationId xmlns:a16="http://schemas.microsoft.com/office/drawing/2014/main" id="{75D0B813-15F2-993A-063D-DFF9BC09730E}"/>
              </a:ext>
            </a:extLst>
          </p:cNvPr>
          <p:cNvSpPr txBox="1">
            <a:spLocks noGrp="1"/>
          </p:cNvSpPr>
          <p:nvPr>
            <p:ph type="body" idx="1"/>
          </p:nvPr>
        </p:nvSpPr>
        <p:spPr>
          <a:xfrm>
            <a:off x="911569" y="826900"/>
            <a:ext cx="8506751"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a:t>Hvad bruges kommunikationsapps til?</a:t>
            </a:r>
            <a:endParaRPr b="1"/>
          </a:p>
        </p:txBody>
      </p:sp>
      <p:sp>
        <p:nvSpPr>
          <p:cNvPr id="906" name="Google Shape;906;g3cac3295b2d_0_43">
            <a:extLst>
              <a:ext uri="{FF2B5EF4-FFF2-40B4-BE49-F238E27FC236}">
                <a16:creationId xmlns:a16="http://schemas.microsoft.com/office/drawing/2014/main" id="{F7E4C218-EF22-8107-4C11-26D28CE435C7}"/>
              </a:ext>
            </a:extLst>
          </p:cNvPr>
          <p:cNvSpPr/>
          <p:nvPr/>
        </p:nvSpPr>
        <p:spPr>
          <a:xfrm>
            <a:off x="3984185" y="4875742"/>
            <a:ext cx="3170533" cy="1204567"/>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7" name="Google Shape;907;g3cac3295b2d_0_43">
            <a:extLst>
              <a:ext uri="{FF2B5EF4-FFF2-40B4-BE49-F238E27FC236}">
                <a16:creationId xmlns:a16="http://schemas.microsoft.com/office/drawing/2014/main" id="{7BD4FDF5-0D2A-FED2-1282-741A897757AE}"/>
              </a:ext>
            </a:extLst>
          </p:cNvPr>
          <p:cNvSpPr/>
          <p:nvPr/>
        </p:nvSpPr>
        <p:spPr>
          <a:xfrm>
            <a:off x="5284443" y="2900107"/>
            <a:ext cx="3170548" cy="12022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8" name="Google Shape;908;g3cac3295b2d_0_43">
            <a:extLst>
              <a:ext uri="{FF2B5EF4-FFF2-40B4-BE49-F238E27FC236}">
                <a16:creationId xmlns:a16="http://schemas.microsoft.com/office/drawing/2014/main" id="{E106C6F9-6285-998C-D4F8-7DCD434FFDA4}"/>
              </a:ext>
            </a:extLst>
          </p:cNvPr>
          <p:cNvSpPr/>
          <p:nvPr/>
        </p:nvSpPr>
        <p:spPr>
          <a:xfrm>
            <a:off x="5404667" y="2388062"/>
            <a:ext cx="2508149" cy="645896"/>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9" name="Google Shape;909;g3cac3295b2d_0_43">
            <a:extLst>
              <a:ext uri="{FF2B5EF4-FFF2-40B4-BE49-F238E27FC236}">
                <a16:creationId xmlns:a16="http://schemas.microsoft.com/office/drawing/2014/main" id="{DF52CE9B-36E1-EA0A-45F8-7360B0B647C8}"/>
              </a:ext>
            </a:extLst>
          </p:cNvPr>
          <p:cNvSpPr/>
          <p:nvPr/>
        </p:nvSpPr>
        <p:spPr>
          <a:xfrm>
            <a:off x="1786848" y="2900106"/>
            <a:ext cx="3170533" cy="120221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0" name="Google Shape;910;g3cac3295b2d_0_43">
            <a:extLst>
              <a:ext uri="{FF2B5EF4-FFF2-40B4-BE49-F238E27FC236}">
                <a16:creationId xmlns:a16="http://schemas.microsoft.com/office/drawing/2014/main" id="{5174B22A-F4BC-06E1-C657-C2BD1BFF2C36}"/>
              </a:ext>
            </a:extLst>
          </p:cNvPr>
          <p:cNvSpPr/>
          <p:nvPr/>
        </p:nvSpPr>
        <p:spPr>
          <a:xfrm>
            <a:off x="1946139" y="2384266"/>
            <a:ext cx="2508142" cy="6458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1" name="Google Shape;911;g3cac3295b2d_0_43">
            <a:extLst>
              <a:ext uri="{FF2B5EF4-FFF2-40B4-BE49-F238E27FC236}">
                <a16:creationId xmlns:a16="http://schemas.microsoft.com/office/drawing/2014/main" id="{6584A7B8-147B-079F-70DE-2ED83DC064A0}"/>
              </a:ext>
            </a:extLst>
          </p:cNvPr>
          <p:cNvSpPr/>
          <p:nvPr/>
        </p:nvSpPr>
        <p:spPr>
          <a:xfrm>
            <a:off x="7529829" y="4875742"/>
            <a:ext cx="3170548" cy="1202214"/>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2" name="Google Shape;912;g3cac3295b2d_0_43">
            <a:extLst>
              <a:ext uri="{FF2B5EF4-FFF2-40B4-BE49-F238E27FC236}">
                <a16:creationId xmlns:a16="http://schemas.microsoft.com/office/drawing/2014/main" id="{1DCC63FE-585A-26E5-F5C3-C135E6E7C20F}"/>
              </a:ext>
            </a:extLst>
          </p:cNvPr>
          <p:cNvSpPr/>
          <p:nvPr/>
        </p:nvSpPr>
        <p:spPr>
          <a:xfrm>
            <a:off x="4150593" y="4373406"/>
            <a:ext cx="2508149" cy="645896"/>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3" name="Google Shape;913;g3cac3295b2d_0_43">
            <a:extLst>
              <a:ext uri="{FF2B5EF4-FFF2-40B4-BE49-F238E27FC236}">
                <a16:creationId xmlns:a16="http://schemas.microsoft.com/office/drawing/2014/main" id="{0AA0549F-F659-D883-0215-EA2F1CD1B415}"/>
              </a:ext>
            </a:extLst>
          </p:cNvPr>
          <p:cNvSpPr/>
          <p:nvPr/>
        </p:nvSpPr>
        <p:spPr>
          <a:xfrm>
            <a:off x="7655865" y="4371049"/>
            <a:ext cx="2508142" cy="645896"/>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4" name="Google Shape;914;g3cac3295b2d_0_43">
            <a:extLst>
              <a:ext uri="{FF2B5EF4-FFF2-40B4-BE49-F238E27FC236}">
                <a16:creationId xmlns:a16="http://schemas.microsoft.com/office/drawing/2014/main" id="{0E46B845-83D3-C78C-72D2-67AAA2B2796B}"/>
              </a:ext>
            </a:extLst>
          </p:cNvPr>
          <p:cNvSpPr txBox="1"/>
          <p:nvPr/>
        </p:nvSpPr>
        <p:spPr>
          <a:xfrm>
            <a:off x="2069649" y="2375794"/>
            <a:ext cx="2604900" cy="645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900" b="1">
                <a:solidFill>
                  <a:schemeClr val="lt1"/>
                </a:solidFill>
                <a:latin typeface="Calibri"/>
                <a:ea typeface="Calibri"/>
                <a:cs typeface="Calibri"/>
                <a:sym typeface="Calibri"/>
              </a:rPr>
              <a:t>Personlige kontakter</a:t>
            </a:r>
            <a:endParaRPr sz="1900" b="0" i="0" u="none" strike="noStrike" cap="none">
              <a:solidFill>
                <a:srgbClr val="000000"/>
              </a:solidFill>
              <a:latin typeface="Arial"/>
              <a:ea typeface="Arial"/>
              <a:cs typeface="Arial"/>
              <a:sym typeface="Arial"/>
            </a:endParaRPr>
          </a:p>
        </p:txBody>
      </p:sp>
      <p:sp>
        <p:nvSpPr>
          <p:cNvPr id="915" name="Google Shape;915;g3cac3295b2d_0_43">
            <a:extLst>
              <a:ext uri="{FF2B5EF4-FFF2-40B4-BE49-F238E27FC236}">
                <a16:creationId xmlns:a16="http://schemas.microsoft.com/office/drawing/2014/main" id="{462FC03E-5BE7-05BF-D511-FCA07E1D38B3}"/>
              </a:ext>
            </a:extLst>
          </p:cNvPr>
          <p:cNvSpPr txBox="1"/>
          <p:nvPr/>
        </p:nvSpPr>
        <p:spPr>
          <a:xfrm>
            <a:off x="5531575" y="2344394"/>
            <a:ext cx="2966228"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Deling af multimedieindhold</a:t>
            </a:r>
            <a:endParaRPr sz="1900" b="0" i="0" u="none" strike="noStrike" cap="none">
              <a:solidFill>
                <a:srgbClr val="000000"/>
              </a:solidFill>
              <a:latin typeface="Arial"/>
              <a:ea typeface="Arial"/>
              <a:cs typeface="Arial"/>
              <a:sym typeface="Arial"/>
            </a:endParaRPr>
          </a:p>
        </p:txBody>
      </p:sp>
      <p:sp>
        <p:nvSpPr>
          <p:cNvPr id="916" name="Google Shape;916;g3cac3295b2d_0_43">
            <a:extLst>
              <a:ext uri="{FF2B5EF4-FFF2-40B4-BE49-F238E27FC236}">
                <a16:creationId xmlns:a16="http://schemas.microsoft.com/office/drawing/2014/main" id="{B2AFBBDD-1E90-17E6-2D07-B43B34727019}"/>
              </a:ext>
            </a:extLst>
          </p:cNvPr>
          <p:cNvSpPr txBox="1"/>
          <p:nvPr/>
        </p:nvSpPr>
        <p:spPr>
          <a:xfrm>
            <a:off x="4149054" y="4482129"/>
            <a:ext cx="2540271" cy="3846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a:solidFill>
                  <a:schemeClr val="lt1"/>
                </a:solidFill>
                <a:latin typeface="Calibri"/>
                <a:ea typeface="Calibri"/>
                <a:cs typeface="Calibri"/>
                <a:sym typeface="Calibri"/>
              </a:rPr>
              <a:t>Tale- og videosamtaler</a:t>
            </a:r>
            <a:endParaRPr sz="1900" b="0" i="0" u="none" strike="noStrike" cap="none">
              <a:solidFill>
                <a:srgbClr val="000000"/>
              </a:solidFill>
              <a:latin typeface="Arial"/>
              <a:ea typeface="Arial"/>
              <a:cs typeface="Arial"/>
              <a:sym typeface="Arial"/>
            </a:endParaRPr>
          </a:p>
        </p:txBody>
      </p:sp>
      <p:sp>
        <p:nvSpPr>
          <p:cNvPr id="917" name="Google Shape;917;g3cac3295b2d_0_43">
            <a:extLst>
              <a:ext uri="{FF2B5EF4-FFF2-40B4-BE49-F238E27FC236}">
                <a16:creationId xmlns:a16="http://schemas.microsoft.com/office/drawing/2014/main" id="{45D32F08-701F-329A-BF8A-0B83F82A6E14}"/>
              </a:ext>
            </a:extLst>
          </p:cNvPr>
          <p:cNvSpPr txBox="1"/>
          <p:nvPr/>
        </p:nvSpPr>
        <p:spPr>
          <a:xfrm>
            <a:off x="7830224" y="4464036"/>
            <a:ext cx="2820657" cy="3994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err="1">
                <a:solidFill>
                  <a:schemeClr val="lt1"/>
                </a:solidFill>
                <a:latin typeface="Calibri"/>
                <a:ea typeface="Calibri"/>
                <a:cs typeface="Calibri"/>
                <a:sym typeface="Calibri"/>
              </a:rPr>
              <a:t>Møde</a:t>
            </a:r>
            <a:r>
              <a:rPr lang="en-US" sz="1900" b="1">
                <a:solidFill>
                  <a:schemeClr val="lt1"/>
                </a:solidFill>
                <a:latin typeface="Calibri"/>
                <a:ea typeface="Calibri"/>
                <a:cs typeface="Calibri"/>
                <a:sym typeface="Calibri"/>
              </a:rPr>
              <a:t> nye </a:t>
            </a:r>
            <a:r>
              <a:rPr lang="en-US" sz="1900" b="1" err="1">
                <a:solidFill>
                  <a:schemeClr val="lt1"/>
                </a:solidFill>
                <a:latin typeface="Calibri"/>
                <a:ea typeface="Calibri"/>
                <a:cs typeface="Calibri"/>
                <a:sym typeface="Calibri"/>
              </a:rPr>
              <a:t>mennesker</a:t>
            </a:r>
            <a:endParaRPr sz="1900" b="0" i="0" u="none" strike="noStrike" cap="none" err="1">
              <a:solidFill>
                <a:schemeClr val="lt1"/>
              </a:solidFill>
              <a:latin typeface="Arial"/>
              <a:ea typeface="Arial"/>
              <a:cs typeface="Arial"/>
              <a:sym typeface="Arial"/>
            </a:endParaRPr>
          </a:p>
        </p:txBody>
      </p:sp>
      <p:sp>
        <p:nvSpPr>
          <p:cNvPr id="918" name="Google Shape;918;g3cac3295b2d_0_43">
            <a:extLst>
              <a:ext uri="{FF2B5EF4-FFF2-40B4-BE49-F238E27FC236}">
                <a16:creationId xmlns:a16="http://schemas.microsoft.com/office/drawing/2014/main" id="{040BF683-A2BC-E32B-344E-234CCEED36FF}"/>
              </a:ext>
            </a:extLst>
          </p:cNvPr>
          <p:cNvSpPr/>
          <p:nvPr/>
        </p:nvSpPr>
        <p:spPr>
          <a:xfrm>
            <a:off x="2069649" y="3282257"/>
            <a:ext cx="2702375" cy="559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42B62"/>
                </a:solidFill>
                <a:latin typeface="Calibri"/>
                <a:ea typeface="Calibri"/>
                <a:cs typeface="Calibri"/>
                <a:sym typeface="Calibri"/>
              </a:rPr>
              <a:t>De giver os mulighed for at holde kontakten med venner og familie</a:t>
            </a:r>
            <a:endParaRPr sz="1400" b="1" i="0" u="none" strike="noStrike" cap="none">
              <a:solidFill>
                <a:srgbClr val="242B62"/>
              </a:solidFill>
              <a:latin typeface="Arial"/>
              <a:ea typeface="Arial"/>
              <a:cs typeface="Arial"/>
              <a:sym typeface="Arial"/>
            </a:endParaRPr>
          </a:p>
        </p:txBody>
      </p:sp>
      <p:sp>
        <p:nvSpPr>
          <p:cNvPr id="919" name="Google Shape;919;g3cac3295b2d_0_43">
            <a:extLst>
              <a:ext uri="{FF2B5EF4-FFF2-40B4-BE49-F238E27FC236}">
                <a16:creationId xmlns:a16="http://schemas.microsoft.com/office/drawing/2014/main" id="{3F7ECA1C-C3FC-929E-5968-C6620A17896A}"/>
              </a:ext>
            </a:extLst>
          </p:cNvPr>
          <p:cNvSpPr/>
          <p:nvPr/>
        </p:nvSpPr>
        <p:spPr>
          <a:xfrm>
            <a:off x="4183271" y="5048196"/>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42B62"/>
                </a:solidFill>
                <a:latin typeface="Calibri"/>
                <a:ea typeface="Calibri"/>
                <a:cs typeface="Calibri"/>
                <a:sym typeface="Calibri"/>
              </a:rPr>
              <a:t>De giver os mulighed for at ringe til andre</a:t>
            </a:r>
            <a:endParaRPr sz="1400" b="1" i="0" u="none" strike="noStrike" cap="none">
              <a:solidFill>
                <a:srgbClr val="242B62"/>
              </a:solidFill>
              <a:latin typeface="Arial"/>
              <a:ea typeface="Arial"/>
              <a:cs typeface="Arial"/>
              <a:sym typeface="Arial"/>
            </a:endParaRPr>
          </a:p>
        </p:txBody>
      </p:sp>
      <p:sp>
        <p:nvSpPr>
          <p:cNvPr id="920" name="Google Shape;920;g3cac3295b2d_0_43">
            <a:extLst>
              <a:ext uri="{FF2B5EF4-FFF2-40B4-BE49-F238E27FC236}">
                <a16:creationId xmlns:a16="http://schemas.microsoft.com/office/drawing/2014/main" id="{83557D65-0F4C-1A45-60A0-18B994F96BC2}"/>
              </a:ext>
            </a:extLst>
          </p:cNvPr>
          <p:cNvSpPr/>
          <p:nvPr/>
        </p:nvSpPr>
        <p:spPr>
          <a:xfrm>
            <a:off x="7866535" y="5051209"/>
            <a:ext cx="2851643" cy="85125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alibri"/>
                <a:ea typeface="Calibri"/>
                <a:cs typeface="Calibri"/>
                <a:sym typeface="Calibri"/>
              </a:rPr>
              <a:t>Der er mange muligheder for at møde nogen med lignende hobbyer eller </a:t>
            </a:r>
            <a:r>
              <a:rPr lang="en-US" sz="1600" b="1">
                <a:solidFill>
                  <a:schemeClr val="lt1"/>
                </a:solidFill>
                <a:latin typeface="Calibri"/>
                <a:ea typeface="Calibri"/>
                <a:cs typeface="Calibri"/>
                <a:sym typeface="Calibri"/>
              </a:rPr>
              <a:t>livsstil. </a:t>
            </a:r>
            <a:endParaRPr sz="1400" b="1" i="0" u="none" strike="noStrike" cap="none">
              <a:solidFill>
                <a:srgbClr val="000000"/>
              </a:solidFill>
              <a:latin typeface="Arial"/>
              <a:ea typeface="Arial"/>
              <a:cs typeface="Arial"/>
              <a:sym typeface="Arial"/>
            </a:endParaRPr>
          </a:p>
        </p:txBody>
      </p:sp>
      <p:sp>
        <p:nvSpPr>
          <p:cNvPr id="927" name="Google Shape;927;g3cac3295b2d_0_43">
            <a:extLst>
              <a:ext uri="{FF2B5EF4-FFF2-40B4-BE49-F238E27FC236}">
                <a16:creationId xmlns:a16="http://schemas.microsoft.com/office/drawing/2014/main" id="{E44DACDA-1A2B-9041-20AA-C3779C2E99AD}"/>
              </a:ext>
            </a:extLst>
          </p:cNvPr>
          <p:cNvSpPr txBox="1"/>
          <p:nvPr/>
        </p:nvSpPr>
        <p:spPr>
          <a:xfrm>
            <a:off x="5534300" y="3237863"/>
            <a:ext cx="2508000" cy="645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a:solidFill>
                  <a:schemeClr val="lt1"/>
                </a:solidFill>
                <a:latin typeface="Calibri"/>
                <a:ea typeface="Calibri"/>
                <a:cs typeface="Calibri"/>
                <a:sym typeface="Calibri"/>
              </a:rPr>
              <a:t>Du kan sende og modtage fotos, videoer og talebeskeder i høj kvalitet</a:t>
            </a:r>
            <a:endParaRPr sz="16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g3cac3295b2d_0_43">
            <a:extLst>
              <a:ext uri="{FF2B5EF4-FFF2-40B4-BE49-F238E27FC236}">
                <a16:creationId xmlns:a16="http://schemas.microsoft.com/office/drawing/2014/main" id="{EFFBC896-2BCB-3FA0-6614-E3E1A994A9A1}"/>
              </a:ext>
            </a:extLst>
          </p:cNvPr>
          <p:cNvSpPr/>
          <p:nvPr/>
        </p:nvSpPr>
        <p:spPr>
          <a:xfrm>
            <a:off x="0" y="4700343"/>
            <a:ext cx="3411385" cy="2157957"/>
          </a:xfrm>
          <a:prstGeom prst="round2SameRect">
            <a:avLst>
              <a:gd name="adj1" fmla="val 16667"/>
              <a:gd name="adj2" fmla="val 0"/>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a:solidFill>
                  <a:schemeClr val="lt1"/>
                </a:solidFill>
                <a:latin typeface="Calibri"/>
                <a:ea typeface="Calibri"/>
                <a:cs typeface="Calibri"/>
                <a:sym typeface="Calibri"/>
              </a:rPr>
              <a:t>Vidste du, at…?</a:t>
            </a:r>
          </a:p>
          <a:p>
            <a:pPr marL="0" marR="0" lvl="0" indent="0" algn="ctr" rtl="0">
              <a:lnSpc>
                <a:spcPct val="100000"/>
              </a:lnSpc>
              <a:spcBef>
                <a:spcPts val="0"/>
              </a:spcBef>
              <a:spcAft>
                <a:spcPts val="0"/>
              </a:spcAft>
              <a:buClr>
                <a:srgbClr val="000000"/>
              </a:buClr>
              <a:buSzPts val="1800"/>
              <a:buFont typeface="Arial"/>
              <a:buNone/>
            </a:pPr>
            <a:endParaRPr lang="en-US" sz="1800" b="0" i="0" u="none" strike="noStrike" cap="none">
              <a:solidFill>
                <a:schemeClr val="lt1"/>
              </a:solidFill>
              <a:latin typeface="Calibri"/>
              <a:ea typeface="Calibri"/>
              <a:cs typeface="Calibri"/>
              <a:sym typeface="Calibri"/>
            </a:endParaRPr>
          </a:p>
          <a:p>
            <a:pPr lvl="0" algn="ctr">
              <a:buSzPts val="1800"/>
            </a:pPr>
            <a:r>
              <a:rPr lang="es-ES" sz="1600" err="1">
                <a:solidFill>
                  <a:schemeClr val="lt1"/>
                </a:solidFill>
                <a:latin typeface="Calibri"/>
                <a:ea typeface="Calibri"/>
                <a:cs typeface="Calibri"/>
              </a:rPr>
              <a:t>Der </a:t>
            </a:r>
            <a:r>
              <a:rPr lang="es-ES" sz="1600">
                <a:solidFill>
                  <a:schemeClr val="lt1"/>
                </a:solidFill>
                <a:latin typeface="Calibri"/>
                <a:ea typeface="Calibri"/>
                <a:cs typeface="Calibri"/>
              </a:rPr>
              <a:t>findes </a:t>
            </a:r>
            <a:r>
              <a:rPr lang="es-ES" sz="1600" err="1">
                <a:solidFill>
                  <a:schemeClr val="lt1"/>
                </a:solidFill>
                <a:latin typeface="Calibri"/>
                <a:ea typeface="Calibri"/>
                <a:cs typeface="Calibri"/>
              </a:rPr>
              <a:t>nogle </a:t>
            </a:r>
            <a:r>
              <a:rPr lang="es-ES" sz="1600">
                <a:solidFill>
                  <a:schemeClr val="lt1"/>
                </a:solidFill>
                <a:latin typeface="Calibri"/>
                <a:ea typeface="Calibri"/>
                <a:cs typeface="Calibri"/>
              </a:rPr>
              <a:t>apps, </a:t>
            </a:r>
            <a:r>
              <a:rPr lang="es-ES" sz="1600" err="1">
                <a:solidFill>
                  <a:schemeClr val="lt1"/>
                </a:solidFill>
                <a:latin typeface="Calibri"/>
                <a:ea typeface="Calibri"/>
                <a:cs typeface="Calibri"/>
              </a:rPr>
              <a:t>der er udviklet til at hjælpe brugerne med at komme i kontakt med andre med henblik på </a:t>
            </a:r>
            <a:r>
              <a:rPr lang="es-ES" sz="1600">
                <a:solidFill>
                  <a:schemeClr val="lt1"/>
                </a:solidFill>
                <a:latin typeface="Calibri"/>
                <a:ea typeface="Calibri"/>
                <a:cs typeface="Calibri"/>
              </a:rPr>
              <a:t>romantik, uforpligtende </a:t>
            </a:r>
            <a:r>
              <a:rPr lang="es-ES" sz="1600" err="1">
                <a:solidFill>
                  <a:schemeClr val="lt1"/>
                </a:solidFill>
                <a:latin typeface="Calibri"/>
                <a:ea typeface="Calibri"/>
                <a:cs typeface="Calibri"/>
              </a:rPr>
              <a:t>dating eller venskab</a:t>
            </a:r>
            <a:endParaRPr sz="1600">
              <a:solidFill>
                <a:schemeClr val="lt1"/>
              </a:solidFill>
              <a:latin typeface="Calibri"/>
              <a:ea typeface="Calibri"/>
              <a:cs typeface="Calibri"/>
            </a:endParaRPr>
          </a:p>
        </p:txBody>
      </p:sp>
    </p:spTree>
    <p:extLst>
      <p:ext uri="{BB962C8B-B14F-4D97-AF65-F5344CB8AC3E}">
        <p14:creationId xmlns:p14="http://schemas.microsoft.com/office/powerpoint/2010/main" val="1507975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pic>
        <p:nvPicPr>
          <p:cNvPr id="849" name="Google Shape;849;g3c8abc38406_0_16" descr="CPU with binary numbers and blueprint"/>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3" cy="3396830"/>
          </a:xfrm>
          <a:prstGeom prst="rect">
            <a:avLst/>
          </a:prstGeom>
          <a:solidFill>
            <a:srgbClr val="D9D9D9"/>
          </a:solidFill>
          <a:ln>
            <a:noFill/>
          </a:ln>
        </p:spPr>
      </p:pic>
      <p:sp>
        <p:nvSpPr>
          <p:cNvPr id="850" name="Google Shape;850;g3c8abc38406_0_16"/>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04</a:t>
            </a:r>
            <a:endParaRPr/>
          </a:p>
        </p:txBody>
      </p:sp>
      <p:sp>
        <p:nvSpPr>
          <p:cNvPr id="851" name="Google Shape;851;g3c8abc38406_0_16"/>
          <p:cNvSpPr/>
          <p:nvPr/>
        </p:nvSpPr>
        <p:spPr>
          <a:xfrm>
            <a:off x="5780356" y="3733800"/>
            <a:ext cx="5693715" cy="17549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852" name="Google Shape;852;g3c8abc38406_0_16"/>
          <p:cNvSpPr txBox="1"/>
          <p:nvPr/>
        </p:nvSpPr>
        <p:spPr>
          <a:xfrm>
            <a:off x="5778110" y="3743722"/>
            <a:ext cx="5981227"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AI-MODERATION, RAPPORTERINGSVÆRKTØJER OG DIGITALE GRÆNSER</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g3ce9ee2a4f8_0_0"/>
          <p:cNvSpPr txBox="1">
            <a:spLocks noGrp="1"/>
          </p:cNvSpPr>
          <p:nvPr>
            <p:ph type="body" idx="1"/>
          </p:nvPr>
        </p:nvSpPr>
        <p:spPr>
          <a:xfrm>
            <a:off x="1718320" y="805540"/>
            <a:ext cx="8973300" cy="697500"/>
          </a:xfrm>
          <a:prstGeom prst="rect">
            <a:avLst/>
          </a:prstGeom>
          <a:noFill/>
          <a:ln>
            <a:noFill/>
          </a:ln>
        </p:spPr>
        <p:txBody>
          <a:bodyPr spcFirstLastPara="1" wrap="square" lIns="91425" tIns="45700" rIns="91425" bIns="45700" anchor="t" anchorCtr="0">
            <a:noAutofit/>
          </a:bodyPr>
          <a:lstStyle/>
          <a:p>
            <a:pPr marL="0" lvl="0" indent="0" algn="l" rtl="0">
              <a:lnSpc>
                <a:spcPct val="93333"/>
              </a:lnSpc>
              <a:spcBef>
                <a:spcPts val="0"/>
              </a:spcBef>
              <a:spcAft>
                <a:spcPts val="0"/>
              </a:spcAft>
              <a:buClr>
                <a:srgbClr val="242B62"/>
              </a:buClr>
              <a:buSzPts val="1170"/>
              <a:buFont typeface="Arial"/>
              <a:buNone/>
            </a:pPr>
            <a:r>
              <a:rPr lang="en-US" b="1"/>
              <a:t>Hvad er AI-moderering?</a:t>
            </a:r>
            <a:endParaRPr b="1"/>
          </a:p>
          <a:p>
            <a:pPr marL="0" lvl="0" indent="0" algn="l" rtl="0">
              <a:lnSpc>
                <a:spcPct val="103333"/>
              </a:lnSpc>
              <a:spcBef>
                <a:spcPts val="0"/>
              </a:spcBef>
              <a:spcAft>
                <a:spcPts val="0"/>
              </a:spcAft>
              <a:buClr>
                <a:srgbClr val="242B62"/>
              </a:buClr>
              <a:buSzPts val="3600"/>
              <a:buNone/>
            </a:pPr>
            <a:endParaRPr b="1"/>
          </a:p>
        </p:txBody>
      </p:sp>
      <p:sp>
        <p:nvSpPr>
          <p:cNvPr id="858" name="Google Shape;858;g3ce9ee2a4f8_0_0"/>
          <p:cNvSpPr txBox="1">
            <a:spLocks noGrp="1"/>
          </p:cNvSpPr>
          <p:nvPr>
            <p:ph type="body" idx="2"/>
          </p:nvPr>
        </p:nvSpPr>
        <p:spPr>
          <a:xfrm>
            <a:off x="1374321" y="1505243"/>
            <a:ext cx="5929728" cy="4567500"/>
          </a:xfrm>
          <a:prstGeom prst="rect">
            <a:avLst/>
          </a:prstGeom>
          <a:noFill/>
          <a:ln>
            <a:noFill/>
          </a:ln>
        </p:spPr>
        <p:txBody>
          <a:bodyPr spcFirstLastPara="1" wrap="square" lIns="91425" tIns="45700" rIns="91425" bIns="45700" anchor="t" anchorCtr="0">
            <a:noAutofit/>
          </a:bodyPr>
          <a:lstStyle/>
          <a:p>
            <a:pPr marL="0" lvl="0" indent="0" algn="just" rtl="0">
              <a:lnSpc>
                <a:spcPct val="103333"/>
              </a:lnSpc>
              <a:spcBef>
                <a:spcPts val="0"/>
              </a:spcBef>
              <a:spcAft>
                <a:spcPts val="0"/>
              </a:spcAft>
              <a:buClr>
                <a:srgbClr val="242B62"/>
              </a:buClr>
              <a:buSzPts val="2400"/>
              <a:buNone/>
            </a:pPr>
            <a:r>
              <a:rPr lang="en-US"/>
              <a:t>Det betyder, at man bruger AI-værktøjer til </a:t>
            </a:r>
            <a:r>
              <a:rPr lang="en-US" b="1"/>
              <a:t>at overvåge, </a:t>
            </a:r>
            <a:r>
              <a:rPr lang="en-US"/>
              <a:t>hvad der vises i </a:t>
            </a:r>
            <a:r>
              <a:rPr lang="en-US" b="1"/>
              <a:t>onlinefora </a:t>
            </a:r>
            <a:r>
              <a:rPr lang="en-US"/>
              <a:t>(kommentarer, indlæg, beskeder), og </a:t>
            </a:r>
            <a:r>
              <a:rPr lang="en-US" b="1"/>
              <a:t>fjerne skadeligt eller upassende indhold, </a:t>
            </a:r>
            <a:r>
              <a:rPr lang="en-US"/>
              <a:t>før de fleste ser det.</a:t>
            </a:r>
            <a:endParaRPr lang="da-DK"/>
          </a:p>
          <a:p>
            <a:pPr marL="0" lvl="0" indent="0" algn="l" rtl="0">
              <a:lnSpc>
                <a:spcPct val="103333"/>
              </a:lnSpc>
              <a:spcBef>
                <a:spcPts val="0"/>
              </a:spcBef>
              <a:spcAft>
                <a:spcPts val="0"/>
              </a:spcAft>
              <a:buClr>
                <a:srgbClr val="242B62"/>
              </a:buClr>
              <a:buSzPts val="2400"/>
              <a:buNone/>
            </a:pPr>
            <a:endParaRPr sz="2300"/>
          </a:p>
          <a:p>
            <a:pPr marL="0" lvl="0" indent="0" algn="l" rtl="0">
              <a:lnSpc>
                <a:spcPct val="103333"/>
              </a:lnSpc>
              <a:spcBef>
                <a:spcPts val="0"/>
              </a:spcBef>
              <a:spcAft>
                <a:spcPts val="0"/>
              </a:spcAft>
              <a:buClr>
                <a:srgbClr val="242B62"/>
              </a:buClr>
              <a:buSzPts val="2400"/>
              <a:buNone/>
            </a:pPr>
            <a:r>
              <a:rPr lang="en-US" sz="2300"/>
              <a:t>Eksempler:</a:t>
            </a:r>
            <a:endParaRPr sz="230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a:t>At opdage </a:t>
            </a:r>
            <a:r>
              <a:rPr lang="en-US" b="1"/>
              <a:t>hadefulde kommentarer eller spam.</a:t>
            </a:r>
            <a:endParaRPr b="1"/>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a:t>Automatisk markering af </a:t>
            </a:r>
            <a:r>
              <a:rPr lang="en-US" b="1"/>
              <a:t>usikre billeder eller sprogbrug.</a:t>
            </a:r>
            <a:endParaRPr b="1"/>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b="1"/>
              <a:t>Filtrering af indhold </a:t>
            </a:r>
            <a:r>
              <a:rPr lang="en-US"/>
              <a:t>baseret på fællesskabsregler.</a:t>
            </a:r>
            <a:endParaRPr/>
          </a:p>
        </p:txBody>
      </p:sp>
      <p:grpSp>
        <p:nvGrpSpPr>
          <p:cNvPr id="859" name="Google Shape;859;g3ce9ee2a4f8_0_0"/>
          <p:cNvGrpSpPr/>
          <p:nvPr/>
        </p:nvGrpSpPr>
        <p:grpSpPr>
          <a:xfrm>
            <a:off x="8399463" y="2397919"/>
            <a:ext cx="546096" cy="546098"/>
            <a:chOff x="6483350" y="2427288"/>
            <a:chExt cx="546096" cy="546098"/>
          </a:xfrm>
        </p:grpSpPr>
        <p:sp>
          <p:nvSpPr>
            <p:cNvPr id="860" name="Google Shape;860;g3ce9ee2a4f8_0_0"/>
            <p:cNvSpPr/>
            <p:nvPr/>
          </p:nvSpPr>
          <p:spPr>
            <a:xfrm>
              <a:off x="6483350" y="2427288"/>
              <a:ext cx="546096" cy="546098"/>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1" name="Google Shape;861;g3ce9ee2a4f8_0_0"/>
            <p:cNvSpPr/>
            <p:nvPr/>
          </p:nvSpPr>
          <p:spPr>
            <a:xfrm>
              <a:off x="6667500" y="2568575"/>
              <a:ext cx="234950" cy="261940"/>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2" name="Google Shape;862;g3ce9ee2a4f8_0_0"/>
            <p:cNvSpPr/>
            <p:nvPr/>
          </p:nvSpPr>
          <p:spPr>
            <a:xfrm>
              <a:off x="6769100" y="2489200"/>
              <a:ext cx="158749" cy="103189"/>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63" name="Google Shape;863;g3ce9ee2a4f8_0_0"/>
          <p:cNvSpPr/>
          <p:nvPr/>
        </p:nvSpPr>
        <p:spPr>
          <a:xfrm>
            <a:off x="8365332" y="3724275"/>
            <a:ext cx="614366" cy="547687"/>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4" name="Google Shape;864;g3ce9ee2a4f8_0_0"/>
          <p:cNvSpPr/>
          <p:nvPr/>
        </p:nvSpPr>
        <p:spPr>
          <a:xfrm>
            <a:off x="7050046" y="3793599"/>
            <a:ext cx="4678613" cy="3209544"/>
          </a:xfrm>
          <a:prstGeom prst="round2SameRect">
            <a:avLst>
              <a:gd name="adj1" fmla="val 16667"/>
              <a:gd name="adj2" fmla="val 0"/>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Anmeldelsesværktøjerne </a:t>
            </a:r>
            <a:r>
              <a:rPr lang="en-US" sz="2400" b="0" i="0" u="none" strike="noStrike" cap="none">
                <a:solidFill>
                  <a:schemeClr val="lt1"/>
                </a:solidFill>
                <a:latin typeface="Calibri"/>
                <a:ea typeface="Calibri"/>
                <a:cs typeface="Calibri"/>
                <a:sym typeface="Calibri"/>
              </a:rPr>
              <a:t>er </a:t>
            </a:r>
            <a:r>
              <a:rPr lang="en-US" sz="2400" b="1" i="0" u="none" strike="noStrike" cap="none">
                <a:solidFill>
                  <a:schemeClr val="lt1"/>
                </a:solidFill>
                <a:latin typeface="Calibri"/>
                <a:ea typeface="Calibri"/>
                <a:cs typeface="Calibri"/>
                <a:sym typeface="Calibri"/>
              </a:rPr>
              <a:t>knapper </a:t>
            </a:r>
            <a:r>
              <a:rPr lang="en-US" sz="2400" b="0" i="0" u="none" strike="noStrike" cap="none">
                <a:solidFill>
                  <a:schemeClr val="lt1"/>
                </a:solidFill>
                <a:latin typeface="Calibri"/>
                <a:ea typeface="Calibri"/>
                <a:cs typeface="Calibri"/>
                <a:sym typeface="Calibri"/>
              </a:rPr>
              <a:t>eller </a:t>
            </a:r>
            <a:r>
              <a:rPr lang="en-US" sz="2400" b="1" i="0" u="none" strike="noStrike" cap="none">
                <a:solidFill>
                  <a:schemeClr val="lt1"/>
                </a:solidFill>
                <a:latin typeface="Calibri"/>
                <a:ea typeface="Calibri"/>
                <a:cs typeface="Calibri"/>
                <a:sym typeface="Calibri"/>
              </a:rPr>
              <a:t>indstillinger, som </a:t>
            </a:r>
            <a:r>
              <a:rPr lang="en-US" sz="2400" b="0" i="0" u="none" strike="noStrike" cap="none">
                <a:solidFill>
                  <a:schemeClr val="lt1"/>
                </a:solidFill>
                <a:latin typeface="Calibri"/>
                <a:ea typeface="Calibri"/>
                <a:cs typeface="Calibri"/>
                <a:sym typeface="Calibri"/>
              </a:rPr>
              <a:t>du finder </a:t>
            </a:r>
            <a:r>
              <a:rPr lang="en-US" sz="2400" b="0" i="0" u="sng" strike="noStrike" cap="none">
                <a:solidFill>
                  <a:schemeClr val="lt1"/>
                </a:solidFill>
                <a:latin typeface="Calibri"/>
                <a:ea typeface="Calibri"/>
                <a:cs typeface="Calibri"/>
                <a:sym typeface="Calibri"/>
              </a:rPr>
              <a:t>i apps og på sociale netværk, og som du kan bruge </a:t>
            </a:r>
            <a:r>
              <a:rPr lang="en-US" sz="2400" b="0" i="0" u="none" strike="noStrike" cap="none">
                <a:solidFill>
                  <a:schemeClr val="lt1"/>
                </a:solidFill>
                <a:latin typeface="Calibri"/>
                <a:ea typeface="Calibri"/>
                <a:cs typeface="Calibri"/>
                <a:sym typeface="Calibri"/>
              </a:rPr>
              <a:t>til at </a:t>
            </a:r>
            <a:r>
              <a:rPr lang="en-US" sz="2400" b="1" i="0" u="none" strike="noStrike" cap="none">
                <a:solidFill>
                  <a:schemeClr val="lt1"/>
                </a:solidFill>
                <a:latin typeface="Calibri"/>
                <a:ea typeface="Calibri"/>
                <a:cs typeface="Calibri"/>
                <a:sym typeface="Calibri"/>
              </a:rPr>
              <a:t>anmelde noget, </a:t>
            </a:r>
            <a:r>
              <a:rPr lang="en-US" sz="2400" b="0" i="0" u="none" strike="noStrike" cap="none">
                <a:solidFill>
                  <a:schemeClr val="lt1"/>
                </a:solidFill>
                <a:latin typeface="Calibri"/>
                <a:ea typeface="Calibri"/>
                <a:cs typeface="Calibri"/>
                <a:sym typeface="Calibri"/>
              </a:rPr>
              <a:t>du mener er:</a:t>
            </a:r>
            <a:endParaRPr sz="24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stødende, chikanerende, svindel, vildledende eller upassende.</a:t>
            </a:r>
            <a:endParaRPr sz="2400" b="0" i="0" u="none" strike="noStrike" cap="none">
              <a:solidFill>
                <a:schemeClr val="lt1"/>
              </a:solidFill>
              <a:latin typeface="Arial"/>
              <a:ea typeface="Arial"/>
              <a:cs typeface="Arial"/>
              <a:sym typeface="Arial"/>
            </a:endParaRPr>
          </a:p>
        </p:txBody>
      </p:sp>
      <p:grpSp>
        <p:nvGrpSpPr>
          <p:cNvPr id="865" name="Google Shape;865;g3ce9ee2a4f8_0_0"/>
          <p:cNvGrpSpPr/>
          <p:nvPr/>
        </p:nvGrpSpPr>
        <p:grpSpPr>
          <a:xfrm>
            <a:off x="10089910" y="2343717"/>
            <a:ext cx="1195643" cy="1215394"/>
            <a:chOff x="9771782" y="1305233"/>
            <a:chExt cx="1360226" cy="1296438"/>
          </a:xfrm>
        </p:grpSpPr>
        <p:sp>
          <p:nvSpPr>
            <p:cNvPr id="866" name="Google Shape;866;g3ce9ee2a4f8_0_0">
              <a:hlinkClick r:id="rId3"/>
            </p:cNvPr>
            <p:cNvSpPr/>
            <p:nvPr/>
          </p:nvSpPr>
          <p:spPr>
            <a:xfrm rot="1335962">
              <a:off x="9771782" y="1305233"/>
              <a:ext cx="1360226" cy="1296438"/>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67" name="Google Shape;867;g3ce9ee2a4f8_0_0"/>
            <p:cNvGrpSpPr/>
            <p:nvPr/>
          </p:nvGrpSpPr>
          <p:grpSpPr>
            <a:xfrm>
              <a:off x="10350395" y="1654208"/>
              <a:ext cx="214914" cy="696682"/>
              <a:chOff x="4228565" y="1390736"/>
              <a:chExt cx="214914" cy="696682"/>
            </a:xfrm>
          </p:grpSpPr>
          <p:sp>
            <p:nvSpPr>
              <p:cNvPr id="868" name="Google Shape;868;g3ce9ee2a4f8_0_0"/>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69" name="Google Shape;869;g3ce9ee2a4f8_0_0"/>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870" name="Google Shape;870;g3ce9ee2a4f8_0_0"/>
            <p:cNvGrpSpPr/>
            <p:nvPr/>
          </p:nvGrpSpPr>
          <p:grpSpPr>
            <a:xfrm>
              <a:off x="10293848" y="1599835"/>
              <a:ext cx="742283" cy="807675"/>
              <a:chOff x="4172018" y="1336363"/>
              <a:chExt cx="742283" cy="807675"/>
            </a:xfrm>
          </p:grpSpPr>
          <p:sp>
            <p:nvSpPr>
              <p:cNvPr id="871" name="Google Shape;871;g3ce9ee2a4f8_0_0">
                <a:hlinkClick r:id="rId3"/>
              </p:cNvPr>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2" name="Google Shape;872;g3ce9ee2a4f8_0_0"/>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3" name="Google Shape;873;g3ce9ee2a4f8_0_0"/>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4" name="Google Shape;874;g3ce9ee2a4f8_0_0"/>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grpSp>
        <p:nvGrpSpPr>
          <p:cNvPr id="2" name="Graphic 4">
            <a:extLst>
              <a:ext uri="{FF2B5EF4-FFF2-40B4-BE49-F238E27FC236}">
                <a16:creationId xmlns:a16="http://schemas.microsoft.com/office/drawing/2014/main" id="{B61F7416-C246-AEFF-8AAE-91F007713A6F}"/>
              </a:ext>
            </a:extLst>
          </p:cNvPr>
          <p:cNvGrpSpPr/>
          <p:nvPr/>
        </p:nvGrpSpPr>
        <p:grpSpPr>
          <a:xfrm rot="3208958">
            <a:off x="9192918" y="2951659"/>
            <a:ext cx="401216" cy="854609"/>
            <a:chOff x="9129274" y="2719113"/>
            <a:chExt cx="717139" cy="1386497"/>
          </a:xfrm>
          <a:solidFill>
            <a:srgbClr val="242B62"/>
          </a:solidFill>
        </p:grpSpPr>
        <p:grpSp>
          <p:nvGrpSpPr>
            <p:cNvPr id="3" name="Graphic 4">
              <a:extLst>
                <a:ext uri="{FF2B5EF4-FFF2-40B4-BE49-F238E27FC236}">
                  <a16:creationId xmlns:a16="http://schemas.microsoft.com/office/drawing/2014/main" id="{58C740DB-8E70-F289-6DB7-B17B784B8985}"/>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40349FED-9F92-87E3-384E-8B91CFC3B49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56A3D99B-BA87-749E-1840-800241D63A1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B954726C-11DB-B36B-3F98-DF8D6F3AB270}"/>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19E569BC-B48A-5F36-7070-9260672CCEC4}"/>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160540B-91A3-648B-826E-907E4B7C0C98}"/>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C78CB586-EF02-135F-9D75-BFDB9B53CBC8}"/>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A201E5EB-FB09-1132-E14F-1D28EF7FBB6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19D7E31A-1D4F-123D-8A9B-DF35AD30BCC9}"/>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583E53E8-FF63-203C-5B64-A5E83366F40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EEE3D95C-BEF4-A6F2-9175-21DCF92D084E}"/>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g3d3ae9d317c_1_32"/>
          <p:cNvSpPr txBox="1">
            <a:spLocks noGrp="1"/>
          </p:cNvSpPr>
          <p:nvPr>
            <p:ph type="body" idx="1"/>
          </p:nvPr>
        </p:nvSpPr>
        <p:spPr>
          <a:xfrm>
            <a:off x="1640007" y="297236"/>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a:t>Anmeld upassende indhold på Facebook:</a:t>
            </a:r>
            <a:endParaRPr b="1"/>
          </a:p>
        </p:txBody>
      </p:sp>
      <p:sp>
        <p:nvSpPr>
          <p:cNvPr id="881" name="Google Shape;881;g3d3ae9d317c_1_32"/>
          <p:cNvSpPr txBox="1">
            <a:spLocks noGrp="1"/>
          </p:cNvSpPr>
          <p:nvPr>
            <p:ph type="body" idx="2"/>
          </p:nvPr>
        </p:nvSpPr>
        <p:spPr>
          <a:xfrm>
            <a:off x="1618236" y="991667"/>
            <a:ext cx="8961600" cy="21051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SzPts val="2400"/>
              <a:buNone/>
            </a:pPr>
            <a:r>
              <a:rPr lang="en-US"/>
              <a:t>Hvis du ønsker at anmelde indhold, der overtræder retningslinjerne for fællesskabet (f.eks. nøgenhed, </a:t>
            </a:r>
            <a:r>
              <a:rPr lang="en-US" err="1"/>
              <a:t>adfærd, </a:t>
            </a:r>
            <a:r>
              <a:rPr lang="en-US"/>
              <a:t>der opfordrer til had eller vold):</a:t>
            </a:r>
            <a:endParaRPr/>
          </a:p>
          <a:p>
            <a:pPr marL="0" lvl="0" indent="0" algn="l" rtl="0">
              <a:lnSpc>
                <a:spcPct val="103333"/>
              </a:lnSpc>
              <a:spcBef>
                <a:spcPts val="0"/>
              </a:spcBef>
              <a:spcAft>
                <a:spcPts val="0"/>
              </a:spcAft>
              <a:buSzPts val="2400"/>
              <a:buNone/>
            </a:pP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Gå til det indhold, du ønsker at anmelde.</a:t>
            </a: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Brug linket </a:t>
            </a:r>
            <a:r>
              <a:rPr lang="en-US" b="1" u="sng">
                <a:solidFill>
                  <a:srgbClr val="242B62"/>
                </a:solidFill>
                <a:hlinkClick r:id="rId3">
                  <a:extLst>
                    <a:ext uri="{A12FA001-AC4F-418D-AE19-62706E023703}">
                      <ahyp:hlinkClr xmlns:ahyp="http://schemas.microsoft.com/office/drawing/2018/hyperlinkcolor" val="tx"/>
                    </a:ext>
                  </a:extLst>
                </a:hlinkClick>
              </a:rPr>
              <a:t>"Anmeld" </a:t>
            </a:r>
            <a:r>
              <a:rPr lang="en-US"/>
              <a:t>for at underrette Facebook.</a:t>
            </a:r>
            <a:endParaRPr/>
          </a:p>
        </p:txBody>
      </p:sp>
      <p:sp>
        <p:nvSpPr>
          <p:cNvPr id="882" name="Google Shape;882;g3d3ae9d317c_1_32"/>
          <p:cNvSpPr/>
          <p:nvPr/>
        </p:nvSpPr>
        <p:spPr>
          <a:xfrm>
            <a:off x="-2985" y="3905629"/>
            <a:ext cx="4819915" cy="1944195"/>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133975" tIns="66975" rIns="133975" bIns="66975" anchor="ctr" anchorCtr="0">
            <a:noAutofit/>
          </a:bodyPr>
          <a:lstStyle/>
          <a:p>
            <a:pPr marL="0" marR="0" lvl="0" indent="0" algn="l" rtl="0">
              <a:lnSpc>
                <a:spcPct val="100000"/>
              </a:lnSpc>
              <a:spcBef>
                <a:spcPts val="0"/>
              </a:spcBef>
              <a:spcAft>
                <a:spcPts val="0"/>
              </a:spcAft>
              <a:buClr>
                <a:srgbClr val="000000"/>
              </a:buClr>
              <a:buSzPts val="1319"/>
              <a:buFont typeface="Arial"/>
              <a:buNone/>
            </a:pPr>
            <a:endParaRPr sz="1319" b="0" i="0" u="none" strike="noStrike" cap="none">
              <a:solidFill>
                <a:schemeClr val="dk1"/>
              </a:solidFill>
              <a:latin typeface="Calibri"/>
              <a:ea typeface="Calibri"/>
              <a:cs typeface="Calibri"/>
              <a:sym typeface="Calibri"/>
            </a:endParaRPr>
          </a:p>
        </p:txBody>
      </p:sp>
      <p:sp>
        <p:nvSpPr>
          <p:cNvPr id="883" name="Google Shape;883;g3d3ae9d317c_1_32"/>
          <p:cNvSpPr/>
          <p:nvPr/>
        </p:nvSpPr>
        <p:spPr>
          <a:xfrm>
            <a:off x="257089" y="4525612"/>
            <a:ext cx="4292772" cy="711486"/>
          </a:xfrm>
          <a:prstGeom prst="rect">
            <a:avLst/>
          </a:prstGeom>
          <a:noFill/>
          <a:ln>
            <a:noFill/>
          </a:ln>
        </p:spPr>
        <p:txBody>
          <a:bodyPr spcFirstLastPara="1" wrap="square" lIns="133975" tIns="66975" rIns="133975" bIns="66975" anchor="ctr" anchorCtr="0">
            <a:noAutofit/>
          </a:bodyPr>
          <a:lstStyle/>
          <a:p>
            <a:pPr marL="0" marR="0" lvl="0" indent="0" algn="ctr" rtl="0">
              <a:lnSpc>
                <a:spcPct val="100000"/>
              </a:lnSpc>
              <a:spcBef>
                <a:spcPts val="0"/>
              </a:spcBef>
              <a:spcAft>
                <a:spcPts val="0"/>
              </a:spcAft>
              <a:buClr>
                <a:srgbClr val="000000"/>
              </a:buClr>
              <a:buSzPts val="2345"/>
              <a:buFont typeface="Arial"/>
              <a:buNone/>
            </a:pPr>
            <a:r>
              <a:rPr lang="en-US" sz="2000" b="1" i="0" u="none" strike="noStrike" cap="none">
                <a:solidFill>
                  <a:schemeClr val="lt1"/>
                </a:solidFill>
                <a:latin typeface="Calibri"/>
                <a:ea typeface="Calibri"/>
                <a:cs typeface="Calibri"/>
                <a:sym typeface="Calibri"/>
              </a:rPr>
              <a:t>Facebook fjerner indhold, der overtræder retningslinjerne. Hvis noget, du har rapporteret, stadig er der, kan du bruge indstillingerne til at skjule den type indhold fremover.</a:t>
            </a:r>
            <a:endParaRPr sz="2000" b="1" i="0" u="none" strike="noStrike" cap="none">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DAD5A9DE-AC78-5B3C-AC26-0CEDBA8253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06522" y="3417662"/>
            <a:ext cx="7156741" cy="292292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g3cac3295b2d_0_13"/>
          <p:cNvSpPr txBox="1">
            <a:spLocks noGrp="1"/>
          </p:cNvSpPr>
          <p:nvPr>
            <p:ph type="body" idx="1"/>
          </p:nvPr>
        </p:nvSpPr>
        <p:spPr>
          <a:xfrm>
            <a:off x="1480100" y="1086750"/>
            <a:ext cx="5037000" cy="7176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sz="3100" b="1"/>
              <a:t>Når du indberetter noget:</a:t>
            </a:r>
            <a:endParaRPr sz="3100" b="1"/>
          </a:p>
          <a:p>
            <a:pPr marL="0" lvl="0" indent="0" algn="l" rtl="0">
              <a:lnSpc>
                <a:spcPct val="103333"/>
              </a:lnSpc>
              <a:spcBef>
                <a:spcPts val="0"/>
              </a:spcBef>
              <a:spcAft>
                <a:spcPts val="0"/>
              </a:spcAft>
              <a:buClr>
                <a:srgbClr val="242B62"/>
              </a:buClr>
              <a:buSzPts val="3600"/>
              <a:buNone/>
            </a:pPr>
            <a:endParaRPr sz="3800" b="1"/>
          </a:p>
        </p:txBody>
      </p:sp>
      <p:sp>
        <p:nvSpPr>
          <p:cNvPr id="889" name="Google Shape;889;g3cac3295b2d_0_13"/>
          <p:cNvSpPr txBox="1">
            <a:spLocks noGrp="1"/>
          </p:cNvSpPr>
          <p:nvPr>
            <p:ph type="body" idx="3"/>
          </p:nvPr>
        </p:nvSpPr>
        <p:spPr>
          <a:xfrm>
            <a:off x="1342450" y="1715811"/>
            <a:ext cx="5037000" cy="43767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a:t>Markerer systemet det internt.</a:t>
            </a:r>
            <a:endParaRPr/>
          </a:p>
          <a:p>
            <a:pPr marL="800100" lvl="0" indent="-342900" algn="l" rtl="0">
              <a:lnSpc>
                <a:spcPct val="103333"/>
              </a:lnSpc>
              <a:spcBef>
                <a:spcPts val="0"/>
              </a:spcBef>
              <a:spcAft>
                <a:spcPts val="0"/>
              </a:spcAft>
              <a:buSzPts val="2400"/>
              <a:buFont typeface="Wingdings" panose="05000000000000000000" pitchFamily="2" charset="2"/>
              <a:buChar char="Ø"/>
            </a:pPr>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a:t>Det kan blive gennemgået af moderatorer (AI fjerner spam og misbrug, mens mennesker gennemgår alvorlige anmeldelser).</a:t>
            </a:r>
            <a:endParaRPr/>
          </a:p>
          <a:p>
            <a:pPr marL="800100" lvl="0" indent="-342900" algn="l" rtl="0">
              <a:lnSpc>
                <a:spcPct val="103333"/>
              </a:lnSpc>
              <a:spcBef>
                <a:spcPts val="0"/>
              </a:spcBef>
              <a:spcAft>
                <a:spcPts val="0"/>
              </a:spcAft>
              <a:buSzPts val="2400"/>
              <a:buFont typeface="Wingdings" panose="05000000000000000000" pitchFamily="2" charset="2"/>
              <a:buChar char="Ø"/>
            </a:pPr>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a:t>Platforme kan fjerne eller begrænse det skadelige materiale.</a:t>
            </a:r>
            <a:endParaRPr/>
          </a:p>
        </p:txBody>
      </p:sp>
      <p:grpSp>
        <p:nvGrpSpPr>
          <p:cNvPr id="890" name="Google Shape;890;g3cac3295b2d_0_13"/>
          <p:cNvGrpSpPr/>
          <p:nvPr/>
        </p:nvGrpSpPr>
        <p:grpSpPr>
          <a:xfrm>
            <a:off x="9561018" y="197632"/>
            <a:ext cx="1059119" cy="1038021"/>
            <a:chOff x="9604203" y="1128049"/>
            <a:chExt cx="1750031" cy="1715169"/>
          </a:xfrm>
        </p:grpSpPr>
        <p:sp>
          <p:nvSpPr>
            <p:cNvPr id="891" name="Google Shape;891;g3cac3295b2d_0_13"/>
            <p:cNvSpPr/>
            <p:nvPr/>
          </p:nvSpPr>
          <p:spPr>
            <a:xfrm rot="1335962">
              <a:off x="9799105" y="1337414"/>
              <a:ext cx="1360226" cy="1296439"/>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92" name="Google Shape;892;g3cac3295b2d_0_13"/>
            <p:cNvGrpSpPr/>
            <p:nvPr/>
          </p:nvGrpSpPr>
          <p:grpSpPr>
            <a:xfrm>
              <a:off x="10350395" y="1654208"/>
              <a:ext cx="214914" cy="696682"/>
              <a:chOff x="4228565" y="1390736"/>
              <a:chExt cx="214914" cy="696682"/>
            </a:xfrm>
          </p:grpSpPr>
          <p:sp>
            <p:nvSpPr>
              <p:cNvPr id="893" name="Google Shape;893;g3cac3295b2d_0_13"/>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4" name="Google Shape;894;g3cac3295b2d_0_13"/>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895" name="Google Shape;895;g3cac3295b2d_0_13"/>
            <p:cNvGrpSpPr/>
            <p:nvPr/>
          </p:nvGrpSpPr>
          <p:grpSpPr>
            <a:xfrm>
              <a:off x="10293848" y="1599835"/>
              <a:ext cx="742283" cy="807675"/>
              <a:chOff x="4172018" y="1336363"/>
              <a:chExt cx="742283" cy="807675"/>
            </a:xfrm>
          </p:grpSpPr>
          <p:sp>
            <p:nvSpPr>
              <p:cNvPr id="896" name="Google Shape;896;g3cac3295b2d_0_13"/>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7" name="Google Shape;897;g3cac3295b2d_0_13"/>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8" name="Google Shape;898;g3cac3295b2d_0_13"/>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9" name="Google Shape;899;g3cac3295b2d_0_13"/>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pic>
        <p:nvPicPr>
          <p:cNvPr id="900" name="Google Shape;900;g3cac3295b2d_0_13" title="freepik__talk__93234.jpe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4"/>
          </a:xfrm>
          <a:prstGeom prst="rect">
            <a:avLst/>
          </a:prstGeom>
          <a:solidFill>
            <a:srgbClr val="D9D9D9"/>
          </a:solid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g3cac3295b2d_0_43"/>
          <p:cNvSpPr txBox="1">
            <a:spLocks noGrp="1"/>
          </p:cNvSpPr>
          <p:nvPr>
            <p:ph type="body" idx="1"/>
          </p:nvPr>
        </p:nvSpPr>
        <p:spPr>
          <a:xfrm>
            <a:off x="1063970" y="347929"/>
            <a:ext cx="5184300" cy="697500"/>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03333"/>
              </a:lnSpc>
              <a:spcBef>
                <a:spcPts val="0"/>
              </a:spcBef>
              <a:spcAft>
                <a:spcPts val="0"/>
              </a:spcAft>
              <a:buClr>
                <a:schemeClr val="lt1"/>
              </a:buClr>
              <a:buSzPts val="3600"/>
              <a:buNone/>
            </a:pPr>
            <a:r>
              <a:rPr lang="en-US" b="1"/>
              <a:t>Praktiske tips til at passe på sig selv</a:t>
            </a:r>
            <a:endParaRPr b="1"/>
          </a:p>
        </p:txBody>
      </p:sp>
      <p:sp>
        <p:nvSpPr>
          <p:cNvPr id="906" name="Google Shape;906;g3cac3295b2d_0_43"/>
          <p:cNvSpPr/>
          <p:nvPr/>
        </p:nvSpPr>
        <p:spPr>
          <a:xfrm>
            <a:off x="3984185" y="4875742"/>
            <a:ext cx="3170533" cy="1204567"/>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7" name="Google Shape;907;g3cac3295b2d_0_43"/>
          <p:cNvSpPr/>
          <p:nvPr/>
        </p:nvSpPr>
        <p:spPr>
          <a:xfrm>
            <a:off x="5284443" y="2900107"/>
            <a:ext cx="3170548" cy="12022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8" name="Google Shape;908;g3cac3295b2d_0_43"/>
          <p:cNvSpPr/>
          <p:nvPr/>
        </p:nvSpPr>
        <p:spPr>
          <a:xfrm>
            <a:off x="5404667" y="2388062"/>
            <a:ext cx="2508149" cy="645896"/>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9" name="Google Shape;909;g3cac3295b2d_0_43"/>
          <p:cNvSpPr/>
          <p:nvPr/>
        </p:nvSpPr>
        <p:spPr>
          <a:xfrm>
            <a:off x="1786848" y="2900106"/>
            <a:ext cx="3170533" cy="120221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0" name="Google Shape;910;g3cac3295b2d_0_43"/>
          <p:cNvSpPr/>
          <p:nvPr/>
        </p:nvSpPr>
        <p:spPr>
          <a:xfrm>
            <a:off x="1946139" y="2384266"/>
            <a:ext cx="2508142" cy="6458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1" name="Google Shape;911;g3cac3295b2d_0_43"/>
          <p:cNvSpPr/>
          <p:nvPr/>
        </p:nvSpPr>
        <p:spPr>
          <a:xfrm>
            <a:off x="7529829" y="4875742"/>
            <a:ext cx="3170548" cy="1202214"/>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2" name="Google Shape;912;g3cac3295b2d_0_43"/>
          <p:cNvSpPr/>
          <p:nvPr/>
        </p:nvSpPr>
        <p:spPr>
          <a:xfrm>
            <a:off x="4150593" y="4373406"/>
            <a:ext cx="2508149" cy="645896"/>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3" name="Google Shape;913;g3cac3295b2d_0_43"/>
          <p:cNvSpPr/>
          <p:nvPr/>
        </p:nvSpPr>
        <p:spPr>
          <a:xfrm>
            <a:off x="7655865" y="4371049"/>
            <a:ext cx="2508142" cy="645896"/>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4" name="Google Shape;914;g3cac3295b2d_0_43"/>
          <p:cNvSpPr txBox="1"/>
          <p:nvPr/>
        </p:nvSpPr>
        <p:spPr>
          <a:xfrm>
            <a:off x="2069649" y="2375794"/>
            <a:ext cx="2604900" cy="645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Stop op og tjek</a:t>
            </a:r>
            <a:endParaRPr sz="1900" b="0" i="0" u="none" strike="noStrike" cap="none">
              <a:solidFill>
                <a:srgbClr val="000000"/>
              </a:solidFill>
              <a:latin typeface="Arial"/>
              <a:ea typeface="Arial"/>
              <a:cs typeface="Arial"/>
              <a:sym typeface="Arial"/>
            </a:endParaRPr>
          </a:p>
        </p:txBody>
      </p:sp>
      <p:sp>
        <p:nvSpPr>
          <p:cNvPr id="915" name="Google Shape;915;g3cac3295b2d_0_43"/>
          <p:cNvSpPr txBox="1"/>
          <p:nvPr/>
        </p:nvSpPr>
        <p:spPr>
          <a:xfrm>
            <a:off x="5546089" y="2518565"/>
            <a:ext cx="23784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Anmeld og beskyt</a:t>
            </a:r>
            <a:endParaRPr sz="1900" b="0" i="0" u="none" strike="noStrike" cap="none">
              <a:solidFill>
                <a:srgbClr val="000000"/>
              </a:solidFill>
              <a:latin typeface="Arial"/>
              <a:ea typeface="Arial"/>
              <a:cs typeface="Arial"/>
              <a:sym typeface="Arial"/>
            </a:endParaRPr>
          </a:p>
        </p:txBody>
      </p:sp>
      <p:sp>
        <p:nvSpPr>
          <p:cNvPr id="916" name="Google Shape;916;g3cac3295b2d_0_43"/>
          <p:cNvSpPr txBox="1"/>
          <p:nvPr/>
        </p:nvSpPr>
        <p:spPr>
          <a:xfrm>
            <a:off x="4374025" y="4373271"/>
            <a:ext cx="20613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Tilpas privatindstillinger</a:t>
            </a:r>
            <a:endParaRPr sz="1900" b="0" i="0" u="none" strike="noStrike" cap="none">
              <a:solidFill>
                <a:srgbClr val="000000"/>
              </a:solidFill>
              <a:latin typeface="Arial"/>
              <a:ea typeface="Arial"/>
              <a:cs typeface="Arial"/>
              <a:sym typeface="Arial"/>
            </a:endParaRPr>
          </a:p>
        </p:txBody>
      </p:sp>
      <p:sp>
        <p:nvSpPr>
          <p:cNvPr id="917" name="Google Shape;917;g3cac3295b2d_0_43"/>
          <p:cNvSpPr txBox="1"/>
          <p:nvPr/>
        </p:nvSpPr>
        <p:spPr>
          <a:xfrm>
            <a:off x="7830225" y="4478550"/>
            <a:ext cx="22038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Bed om hjælp</a:t>
            </a:r>
            <a:endParaRPr sz="1900" b="0" i="0" u="none" strike="noStrike" cap="none">
              <a:solidFill>
                <a:srgbClr val="000000"/>
              </a:solidFill>
              <a:latin typeface="Arial"/>
              <a:ea typeface="Arial"/>
              <a:cs typeface="Arial"/>
              <a:sym typeface="Arial"/>
            </a:endParaRPr>
          </a:p>
        </p:txBody>
      </p:sp>
      <p:sp>
        <p:nvSpPr>
          <p:cNvPr id="918" name="Google Shape;918;g3cac3295b2d_0_43"/>
          <p:cNvSpPr/>
          <p:nvPr/>
        </p:nvSpPr>
        <p:spPr>
          <a:xfrm>
            <a:off x="1909992" y="3209686"/>
            <a:ext cx="3174089" cy="675613"/>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42B62"/>
                </a:solidFill>
                <a:latin typeface="Calibri"/>
                <a:ea typeface="Calibri"/>
                <a:cs typeface="Calibri"/>
                <a:sym typeface="Calibri"/>
              </a:rPr>
              <a:t>Hvis en besked virker mærkelig, så stop op og tænk dig om, før du handler… Husk SIFT-metoden fra modul 1</a:t>
            </a:r>
            <a:endParaRPr sz="1400" b="1" i="0" u="none" strike="noStrike" cap="none">
              <a:solidFill>
                <a:srgbClr val="242B62"/>
              </a:solidFill>
              <a:latin typeface="Arial"/>
              <a:ea typeface="Arial"/>
              <a:cs typeface="Arial"/>
              <a:sym typeface="Arial"/>
            </a:endParaRPr>
          </a:p>
        </p:txBody>
      </p:sp>
      <p:sp>
        <p:nvSpPr>
          <p:cNvPr id="919" name="Google Shape;919;g3cac3295b2d_0_43"/>
          <p:cNvSpPr/>
          <p:nvPr/>
        </p:nvSpPr>
        <p:spPr>
          <a:xfrm>
            <a:off x="4146984" y="5091739"/>
            <a:ext cx="3018558" cy="82222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42B62"/>
                </a:solidFill>
                <a:latin typeface="Calibri"/>
                <a:ea typeface="Calibri"/>
                <a:cs typeface="Calibri"/>
                <a:sym typeface="Calibri"/>
              </a:rPr>
              <a:t>Udforsk indstillingerne i hver app for at begrænse, hvilke personlige oplysninger der deles.</a:t>
            </a:r>
            <a:endParaRPr sz="1400" b="1" i="0" u="none" strike="noStrike" cap="none">
              <a:solidFill>
                <a:srgbClr val="242B62"/>
              </a:solidFill>
              <a:latin typeface="Arial"/>
              <a:ea typeface="Arial"/>
              <a:cs typeface="Arial"/>
              <a:sym typeface="Arial"/>
            </a:endParaRPr>
          </a:p>
        </p:txBody>
      </p:sp>
      <p:sp>
        <p:nvSpPr>
          <p:cNvPr id="920" name="Google Shape;920;g3cac3295b2d_0_43"/>
          <p:cNvSpPr/>
          <p:nvPr/>
        </p:nvSpPr>
        <p:spPr>
          <a:xfrm>
            <a:off x="7677849" y="5094752"/>
            <a:ext cx="2866157" cy="85125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alibri"/>
                <a:ea typeface="Calibri"/>
                <a:cs typeface="Calibri"/>
                <a:sym typeface="Calibri"/>
              </a:rPr>
              <a:t>Der er ingen skam i at spørge en ven eller et familiemedlem, hvis du er i tvivl.</a:t>
            </a:r>
            <a:endParaRPr sz="1400" b="1" i="0" u="none" strike="noStrike" cap="none">
              <a:solidFill>
                <a:srgbClr val="000000"/>
              </a:solidFill>
              <a:latin typeface="Arial"/>
              <a:ea typeface="Arial"/>
              <a:cs typeface="Arial"/>
              <a:sym typeface="Arial"/>
            </a:endParaRPr>
          </a:p>
        </p:txBody>
      </p:sp>
      <p:grpSp>
        <p:nvGrpSpPr>
          <p:cNvPr id="921" name="Google Shape;921;g3cac3295b2d_0_43"/>
          <p:cNvGrpSpPr/>
          <p:nvPr/>
        </p:nvGrpSpPr>
        <p:grpSpPr>
          <a:xfrm>
            <a:off x="6245482" y="574506"/>
            <a:ext cx="1248482" cy="1202272"/>
            <a:chOff x="5495623" y="2716950"/>
            <a:chExt cx="1439007" cy="1385585"/>
          </a:xfrm>
        </p:grpSpPr>
        <p:sp>
          <p:nvSpPr>
            <p:cNvPr id="922" name="Google Shape;922;g3cac3295b2d_0_43"/>
            <p:cNvSpPr/>
            <p:nvPr/>
          </p:nvSpPr>
          <p:spPr>
            <a:xfrm>
              <a:off x="5768039" y="2718579"/>
              <a:ext cx="941801" cy="813249"/>
            </a:xfrm>
            <a:custGeom>
              <a:avLst/>
              <a:gdLst/>
              <a:ahLst/>
              <a:cxnLst/>
              <a:rect l="l" t="t" r="r" b="b"/>
              <a:pathLst>
                <a:path w="941801" h="813249" extrusionOk="0">
                  <a:moveTo>
                    <a:pt x="470570" y="82449"/>
                  </a:moveTo>
                  <a:cubicBezTo>
                    <a:pt x="466497" y="79191"/>
                    <a:pt x="463238" y="75933"/>
                    <a:pt x="460794" y="73490"/>
                  </a:cubicBezTo>
                  <a:cubicBezTo>
                    <a:pt x="375253" y="-6330"/>
                    <a:pt x="249792" y="-22620"/>
                    <a:pt x="147143" y="31951"/>
                  </a:cubicBezTo>
                  <a:cubicBezTo>
                    <a:pt x="44493" y="86522"/>
                    <a:pt x="-14163" y="204623"/>
                    <a:pt x="2945" y="317837"/>
                  </a:cubicBezTo>
                  <a:cubicBezTo>
                    <a:pt x="14350" y="391141"/>
                    <a:pt x="48567" y="451413"/>
                    <a:pt x="99892" y="503540"/>
                  </a:cubicBezTo>
                  <a:cubicBezTo>
                    <a:pt x="200912" y="605351"/>
                    <a:pt x="310893" y="699018"/>
                    <a:pt x="420060" y="791869"/>
                  </a:cubicBezTo>
                  <a:cubicBezTo>
                    <a:pt x="453462" y="820377"/>
                    <a:pt x="487678" y="820377"/>
                    <a:pt x="521895" y="791869"/>
                  </a:cubicBezTo>
                  <a:cubicBezTo>
                    <a:pt x="554482" y="764177"/>
                    <a:pt x="588698" y="737299"/>
                    <a:pt x="620471" y="707977"/>
                  </a:cubicBezTo>
                  <a:cubicBezTo>
                    <a:pt x="700309" y="634673"/>
                    <a:pt x="782592" y="562998"/>
                    <a:pt x="858357" y="485621"/>
                  </a:cubicBezTo>
                  <a:cubicBezTo>
                    <a:pt x="930863" y="411503"/>
                    <a:pt x="956118" y="319466"/>
                    <a:pt x="934122" y="216840"/>
                  </a:cubicBezTo>
                  <a:cubicBezTo>
                    <a:pt x="904793" y="79191"/>
                    <a:pt x="771186" y="-14475"/>
                    <a:pt x="632691" y="3444"/>
                  </a:cubicBezTo>
                  <a:cubicBezTo>
                    <a:pt x="569961" y="11589"/>
                    <a:pt x="517007" y="38467"/>
                    <a:pt x="470570" y="84078"/>
                  </a:cubicBez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nvGrpSpPr>
            <p:cNvPr id="923" name="Google Shape;923;g3cac3295b2d_0_43"/>
            <p:cNvGrpSpPr/>
            <p:nvPr/>
          </p:nvGrpSpPr>
          <p:grpSpPr>
            <a:xfrm>
              <a:off x="5495623" y="2716950"/>
              <a:ext cx="1439007" cy="1385585"/>
              <a:chOff x="5495623" y="2716950"/>
              <a:chExt cx="1439007" cy="1385585"/>
            </a:xfrm>
          </p:grpSpPr>
          <p:sp>
            <p:nvSpPr>
              <p:cNvPr id="924" name="Google Shape;924;g3cac3295b2d_0_43"/>
              <p:cNvSpPr/>
              <p:nvPr/>
            </p:nvSpPr>
            <p:spPr>
              <a:xfrm>
                <a:off x="5495623" y="3470539"/>
                <a:ext cx="1439007" cy="631996"/>
              </a:xfrm>
              <a:custGeom>
                <a:avLst/>
                <a:gdLst/>
                <a:ahLst/>
                <a:cxnLst/>
                <a:rect l="l" t="t" r="r" b="b"/>
                <a:pathLst>
                  <a:path w="1439007" h="631996" extrusionOk="0">
                    <a:moveTo>
                      <a:pt x="936880" y="276112"/>
                    </a:moveTo>
                    <a:cubicBezTo>
                      <a:pt x="1001239" y="247605"/>
                      <a:pt x="1064784" y="219098"/>
                      <a:pt x="1128329" y="191405"/>
                    </a:cubicBezTo>
                    <a:cubicBezTo>
                      <a:pt x="1189430" y="164527"/>
                      <a:pt x="1250531" y="136834"/>
                      <a:pt x="1312446" y="110771"/>
                    </a:cubicBezTo>
                    <a:cubicBezTo>
                      <a:pt x="1348292" y="95295"/>
                      <a:pt x="1406949" y="100997"/>
                      <a:pt x="1428945" y="147423"/>
                    </a:cubicBezTo>
                    <a:cubicBezTo>
                      <a:pt x="1446053" y="183260"/>
                      <a:pt x="1441980" y="219098"/>
                      <a:pt x="1411837" y="245976"/>
                    </a:cubicBezTo>
                    <a:cubicBezTo>
                      <a:pt x="1380065" y="274483"/>
                      <a:pt x="1346663" y="302990"/>
                      <a:pt x="1310817" y="326610"/>
                    </a:cubicBezTo>
                    <a:cubicBezTo>
                      <a:pt x="1166619" y="421905"/>
                      <a:pt x="1021606" y="516386"/>
                      <a:pt x="874964" y="609238"/>
                    </a:cubicBezTo>
                    <a:cubicBezTo>
                      <a:pt x="830972" y="636931"/>
                      <a:pt x="781276" y="636116"/>
                      <a:pt x="731581" y="623899"/>
                    </a:cubicBezTo>
                    <a:cubicBezTo>
                      <a:pt x="597159" y="590505"/>
                      <a:pt x="461923" y="556296"/>
                      <a:pt x="327501" y="522902"/>
                    </a:cubicBezTo>
                    <a:cubicBezTo>
                      <a:pt x="325871" y="522902"/>
                      <a:pt x="323427" y="522902"/>
                      <a:pt x="320168" y="521273"/>
                    </a:cubicBezTo>
                    <a:cubicBezTo>
                      <a:pt x="315280" y="548966"/>
                      <a:pt x="295728" y="553038"/>
                      <a:pt x="272102" y="552224"/>
                    </a:cubicBezTo>
                    <a:cubicBezTo>
                      <a:pt x="194708" y="551409"/>
                      <a:pt x="116499" y="552224"/>
                      <a:pt x="39105" y="552224"/>
                    </a:cubicBezTo>
                    <a:cubicBezTo>
                      <a:pt x="10591" y="552224"/>
                      <a:pt x="0" y="541635"/>
                      <a:pt x="0" y="513943"/>
                    </a:cubicBezTo>
                    <a:cubicBezTo>
                      <a:pt x="0" y="355117"/>
                      <a:pt x="0" y="197106"/>
                      <a:pt x="0" y="38281"/>
                    </a:cubicBezTo>
                    <a:cubicBezTo>
                      <a:pt x="0" y="9774"/>
                      <a:pt x="10591" y="0"/>
                      <a:pt x="39105" y="0"/>
                    </a:cubicBezTo>
                    <a:cubicBezTo>
                      <a:pt x="119758" y="0"/>
                      <a:pt x="200411" y="0"/>
                      <a:pt x="281064" y="0"/>
                    </a:cubicBezTo>
                    <a:cubicBezTo>
                      <a:pt x="298987" y="0"/>
                      <a:pt x="311207" y="4887"/>
                      <a:pt x="317724" y="22806"/>
                    </a:cubicBezTo>
                    <a:cubicBezTo>
                      <a:pt x="318539" y="26064"/>
                      <a:pt x="325056" y="28507"/>
                      <a:pt x="329130" y="29322"/>
                    </a:cubicBezTo>
                    <a:cubicBezTo>
                      <a:pt x="350312" y="31765"/>
                      <a:pt x="371493" y="32580"/>
                      <a:pt x="392675" y="35023"/>
                    </a:cubicBezTo>
                    <a:cubicBezTo>
                      <a:pt x="439111" y="39910"/>
                      <a:pt x="480660" y="58643"/>
                      <a:pt x="518950" y="84707"/>
                    </a:cubicBezTo>
                    <a:cubicBezTo>
                      <a:pt x="552352" y="107512"/>
                      <a:pt x="585753" y="131133"/>
                      <a:pt x="619155" y="153938"/>
                    </a:cubicBezTo>
                    <a:cubicBezTo>
                      <a:pt x="668036" y="187333"/>
                      <a:pt x="722620" y="201993"/>
                      <a:pt x="780461" y="207695"/>
                    </a:cubicBezTo>
                    <a:cubicBezTo>
                      <a:pt x="804087" y="210138"/>
                      <a:pt x="827713" y="213396"/>
                      <a:pt x="851339" y="216654"/>
                    </a:cubicBezTo>
                    <a:cubicBezTo>
                      <a:pt x="887999" y="222355"/>
                      <a:pt x="918957" y="238645"/>
                      <a:pt x="936880" y="276112"/>
                    </a:cubicBezTo>
                    <a:close/>
                    <a:moveTo>
                      <a:pt x="320168" y="91223"/>
                    </a:moveTo>
                    <a:cubicBezTo>
                      <a:pt x="320168" y="94481"/>
                      <a:pt x="318539" y="96924"/>
                      <a:pt x="318539" y="98553"/>
                    </a:cubicBezTo>
                    <a:cubicBezTo>
                      <a:pt x="318539" y="215025"/>
                      <a:pt x="318539" y="332312"/>
                      <a:pt x="318539" y="448784"/>
                    </a:cubicBezTo>
                    <a:cubicBezTo>
                      <a:pt x="318539" y="452856"/>
                      <a:pt x="324242" y="459372"/>
                      <a:pt x="328315" y="460186"/>
                    </a:cubicBezTo>
                    <a:cubicBezTo>
                      <a:pt x="470069" y="496024"/>
                      <a:pt x="612638" y="531861"/>
                      <a:pt x="755207" y="566885"/>
                    </a:cubicBezTo>
                    <a:cubicBezTo>
                      <a:pt x="791052" y="575844"/>
                      <a:pt x="825269" y="570143"/>
                      <a:pt x="857041" y="548966"/>
                    </a:cubicBezTo>
                    <a:cubicBezTo>
                      <a:pt x="883926" y="531047"/>
                      <a:pt x="911625" y="515572"/>
                      <a:pt x="938509" y="498467"/>
                    </a:cubicBezTo>
                    <a:cubicBezTo>
                      <a:pt x="1059081" y="419462"/>
                      <a:pt x="1178839" y="339642"/>
                      <a:pt x="1298597" y="259822"/>
                    </a:cubicBezTo>
                    <a:cubicBezTo>
                      <a:pt x="1321408" y="244347"/>
                      <a:pt x="1342589" y="225613"/>
                      <a:pt x="1363771" y="207695"/>
                    </a:cubicBezTo>
                    <a:cubicBezTo>
                      <a:pt x="1373547" y="199550"/>
                      <a:pt x="1378435" y="189776"/>
                      <a:pt x="1372732" y="176744"/>
                    </a:cubicBezTo>
                    <a:cubicBezTo>
                      <a:pt x="1367030" y="163712"/>
                      <a:pt x="1355624" y="165341"/>
                      <a:pt x="1345033" y="166156"/>
                    </a:cubicBezTo>
                    <a:cubicBezTo>
                      <a:pt x="1338516" y="166156"/>
                      <a:pt x="1331999" y="168599"/>
                      <a:pt x="1326296" y="171043"/>
                    </a:cubicBezTo>
                    <a:cubicBezTo>
                      <a:pt x="1201650" y="226428"/>
                      <a:pt x="1077004" y="280999"/>
                      <a:pt x="952359" y="337199"/>
                    </a:cubicBezTo>
                    <a:cubicBezTo>
                      <a:pt x="946656" y="339642"/>
                      <a:pt x="940953" y="346973"/>
                      <a:pt x="939324" y="352674"/>
                    </a:cubicBezTo>
                    <a:cubicBezTo>
                      <a:pt x="931992" y="379552"/>
                      <a:pt x="915698" y="399914"/>
                      <a:pt x="891258" y="412946"/>
                    </a:cubicBezTo>
                    <a:cubicBezTo>
                      <a:pt x="868447" y="425978"/>
                      <a:pt x="844006" y="429236"/>
                      <a:pt x="817937" y="428421"/>
                    </a:cubicBezTo>
                    <a:cubicBezTo>
                      <a:pt x="727507" y="425978"/>
                      <a:pt x="638708" y="408059"/>
                      <a:pt x="550722" y="388511"/>
                    </a:cubicBezTo>
                    <a:cubicBezTo>
                      <a:pt x="528726" y="383625"/>
                      <a:pt x="517321" y="369778"/>
                      <a:pt x="521394" y="351859"/>
                    </a:cubicBezTo>
                    <a:cubicBezTo>
                      <a:pt x="525467" y="332312"/>
                      <a:pt x="540946" y="324167"/>
                      <a:pt x="563757" y="329054"/>
                    </a:cubicBezTo>
                    <a:cubicBezTo>
                      <a:pt x="583310" y="333126"/>
                      <a:pt x="602862" y="338828"/>
                      <a:pt x="623229" y="342086"/>
                    </a:cubicBezTo>
                    <a:cubicBezTo>
                      <a:pt x="688403" y="351045"/>
                      <a:pt x="753577" y="360004"/>
                      <a:pt x="819566" y="367335"/>
                    </a:cubicBezTo>
                    <a:cubicBezTo>
                      <a:pt x="831786" y="368964"/>
                      <a:pt x="845636" y="365706"/>
                      <a:pt x="857856" y="360819"/>
                    </a:cubicBezTo>
                    <a:cubicBezTo>
                      <a:pt x="877408" y="354303"/>
                      <a:pt x="883111" y="339642"/>
                      <a:pt x="880667" y="311135"/>
                    </a:cubicBezTo>
                    <a:cubicBezTo>
                      <a:pt x="879852" y="294845"/>
                      <a:pt x="869262" y="285071"/>
                      <a:pt x="854597" y="281813"/>
                    </a:cubicBezTo>
                    <a:cubicBezTo>
                      <a:pt x="837489" y="277741"/>
                      <a:pt x="819566" y="274483"/>
                      <a:pt x="802458" y="272854"/>
                    </a:cubicBezTo>
                    <a:cubicBezTo>
                      <a:pt x="705511" y="267152"/>
                      <a:pt x="617526" y="237016"/>
                      <a:pt x="540946" y="176744"/>
                    </a:cubicBezTo>
                    <a:cubicBezTo>
                      <a:pt x="514877" y="156382"/>
                      <a:pt x="487177" y="138463"/>
                      <a:pt x="458664" y="121359"/>
                    </a:cubicBezTo>
                    <a:cubicBezTo>
                      <a:pt x="416301" y="95295"/>
                      <a:pt x="367420" y="92852"/>
                      <a:pt x="319354" y="91223"/>
                    </a:cubicBezTo>
                    <a:close/>
                    <a:moveTo>
                      <a:pt x="61916" y="61901"/>
                    </a:moveTo>
                    <a:lnTo>
                      <a:pt x="61916" y="491137"/>
                    </a:lnTo>
                    <a:lnTo>
                      <a:pt x="255809" y="491137"/>
                    </a:lnTo>
                    <a:lnTo>
                      <a:pt x="255809" y="61901"/>
                    </a:lnTo>
                    <a:lnTo>
                      <a:pt x="61916" y="61901"/>
                    </a:ln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sp>
            <p:nvSpPr>
              <p:cNvPr id="925" name="Google Shape;925;g3cac3295b2d_0_43"/>
              <p:cNvSpPr/>
              <p:nvPr/>
            </p:nvSpPr>
            <p:spPr>
              <a:xfrm>
                <a:off x="5768068" y="2716950"/>
                <a:ext cx="941772" cy="813556"/>
              </a:xfrm>
              <a:custGeom>
                <a:avLst/>
                <a:gdLst/>
                <a:ahLst/>
                <a:cxnLst/>
                <a:rect l="l" t="t" r="r" b="b"/>
                <a:pathLst>
                  <a:path w="941772" h="813556" extrusionOk="0">
                    <a:moveTo>
                      <a:pt x="470541" y="84078"/>
                    </a:moveTo>
                    <a:cubicBezTo>
                      <a:pt x="516163" y="39281"/>
                      <a:pt x="569932" y="11589"/>
                      <a:pt x="632662" y="3444"/>
                    </a:cubicBezTo>
                    <a:cubicBezTo>
                      <a:pt x="771158" y="-14475"/>
                      <a:pt x="904765" y="79191"/>
                      <a:pt x="934093" y="216840"/>
                    </a:cubicBezTo>
                    <a:cubicBezTo>
                      <a:pt x="956089" y="319466"/>
                      <a:pt x="930835" y="411503"/>
                      <a:pt x="858328" y="485622"/>
                    </a:cubicBezTo>
                    <a:cubicBezTo>
                      <a:pt x="782563" y="562998"/>
                      <a:pt x="700281" y="634673"/>
                      <a:pt x="620442" y="707977"/>
                    </a:cubicBezTo>
                    <a:cubicBezTo>
                      <a:pt x="588670" y="737299"/>
                      <a:pt x="555268" y="764177"/>
                      <a:pt x="521866" y="791869"/>
                    </a:cubicBezTo>
                    <a:cubicBezTo>
                      <a:pt x="487650" y="820377"/>
                      <a:pt x="454248" y="821191"/>
                      <a:pt x="420031" y="791869"/>
                    </a:cubicBezTo>
                    <a:cubicBezTo>
                      <a:pt x="310050" y="699018"/>
                      <a:pt x="200883" y="606166"/>
                      <a:pt x="99863" y="503540"/>
                    </a:cubicBezTo>
                    <a:cubicBezTo>
                      <a:pt x="48538" y="451413"/>
                      <a:pt x="13507" y="391141"/>
                      <a:pt x="2916" y="317837"/>
                    </a:cubicBezTo>
                    <a:cubicBezTo>
                      <a:pt x="-14192" y="204623"/>
                      <a:pt x="45279" y="85707"/>
                      <a:pt x="147114" y="31951"/>
                    </a:cubicBezTo>
                    <a:cubicBezTo>
                      <a:pt x="250578" y="-22620"/>
                      <a:pt x="376039" y="-6330"/>
                      <a:pt x="460765" y="73490"/>
                    </a:cubicBezTo>
                    <a:cubicBezTo>
                      <a:pt x="464024" y="75933"/>
                      <a:pt x="466468" y="79191"/>
                      <a:pt x="470541" y="82449"/>
                    </a:cubicBezTo>
                    <a:close/>
                    <a:moveTo>
                      <a:pt x="60758" y="279556"/>
                    </a:moveTo>
                    <a:cubicBezTo>
                      <a:pt x="60758" y="289330"/>
                      <a:pt x="61573" y="299918"/>
                      <a:pt x="63202" y="309692"/>
                    </a:cubicBezTo>
                    <a:cubicBezTo>
                      <a:pt x="71349" y="370779"/>
                      <a:pt x="101492" y="419648"/>
                      <a:pt x="143856" y="462816"/>
                    </a:cubicBezTo>
                    <a:cubicBezTo>
                      <a:pt x="244061" y="562998"/>
                      <a:pt x="351598" y="654221"/>
                      <a:pt x="459136" y="746258"/>
                    </a:cubicBezTo>
                    <a:cubicBezTo>
                      <a:pt x="468912" y="754403"/>
                      <a:pt x="474615" y="751959"/>
                      <a:pt x="482762" y="744629"/>
                    </a:cubicBezTo>
                    <a:cubicBezTo>
                      <a:pt x="535716" y="699018"/>
                      <a:pt x="590299" y="654221"/>
                      <a:pt x="641624" y="606980"/>
                    </a:cubicBezTo>
                    <a:cubicBezTo>
                      <a:pt x="701095" y="553224"/>
                      <a:pt x="759752" y="498653"/>
                      <a:pt x="815150" y="440825"/>
                    </a:cubicBezTo>
                    <a:cubicBezTo>
                      <a:pt x="867290" y="386254"/>
                      <a:pt x="888471" y="317837"/>
                      <a:pt x="874622" y="242904"/>
                    </a:cubicBezTo>
                    <a:cubicBezTo>
                      <a:pt x="859957" y="159826"/>
                      <a:pt x="811892" y="101183"/>
                      <a:pt x="731238" y="74304"/>
                    </a:cubicBezTo>
                    <a:cubicBezTo>
                      <a:pt x="651400" y="47426"/>
                      <a:pt x="578894" y="66160"/>
                      <a:pt x="516978" y="123988"/>
                    </a:cubicBezTo>
                    <a:cubicBezTo>
                      <a:pt x="508831" y="131319"/>
                      <a:pt x="501499" y="140278"/>
                      <a:pt x="493352" y="147609"/>
                    </a:cubicBezTo>
                    <a:cubicBezTo>
                      <a:pt x="477059" y="163084"/>
                      <a:pt x="460765" y="163084"/>
                      <a:pt x="445286" y="147609"/>
                    </a:cubicBezTo>
                    <a:cubicBezTo>
                      <a:pt x="438769" y="141907"/>
                      <a:pt x="433066" y="135391"/>
                      <a:pt x="427363" y="128875"/>
                    </a:cubicBezTo>
                    <a:cubicBezTo>
                      <a:pt x="363819" y="64531"/>
                      <a:pt x="274204" y="44983"/>
                      <a:pt x="193551" y="78377"/>
                    </a:cubicBezTo>
                    <a:cubicBezTo>
                      <a:pt x="112898" y="111771"/>
                      <a:pt x="60758" y="190776"/>
                      <a:pt x="59944" y="279556"/>
                    </a:cubicBez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sp>
          <p:nvSpPr>
            <p:cNvPr id="926" name="Google Shape;926;g3cac3295b2d_0_43"/>
            <p:cNvSpPr/>
            <p:nvPr/>
          </p:nvSpPr>
          <p:spPr>
            <a:xfrm>
              <a:off x="5828826" y="2779264"/>
              <a:ext cx="818816" cy="688776"/>
            </a:xfrm>
            <a:custGeom>
              <a:avLst/>
              <a:gdLst/>
              <a:ahLst/>
              <a:cxnLst/>
              <a:rect l="l" t="t" r="r" b="b"/>
              <a:pathLst>
                <a:path w="818816" h="688776" extrusionOk="0">
                  <a:moveTo>
                    <a:pt x="0" y="217242"/>
                  </a:moveTo>
                  <a:cubicBezTo>
                    <a:pt x="0" y="128463"/>
                    <a:pt x="52954" y="49457"/>
                    <a:pt x="133607" y="16063"/>
                  </a:cubicBezTo>
                  <a:cubicBezTo>
                    <a:pt x="214260" y="-17331"/>
                    <a:pt x="303875" y="2217"/>
                    <a:pt x="367420" y="66561"/>
                  </a:cubicBezTo>
                  <a:cubicBezTo>
                    <a:pt x="373123" y="73078"/>
                    <a:pt x="379640" y="78779"/>
                    <a:pt x="385343" y="85295"/>
                  </a:cubicBezTo>
                  <a:cubicBezTo>
                    <a:pt x="400822" y="100770"/>
                    <a:pt x="417115" y="100770"/>
                    <a:pt x="433409" y="85295"/>
                  </a:cubicBezTo>
                  <a:cubicBezTo>
                    <a:pt x="441556" y="77150"/>
                    <a:pt x="448888" y="69005"/>
                    <a:pt x="457034" y="61674"/>
                  </a:cubicBezTo>
                  <a:cubicBezTo>
                    <a:pt x="518950" y="4660"/>
                    <a:pt x="590642" y="-14073"/>
                    <a:pt x="671295" y="11991"/>
                  </a:cubicBezTo>
                  <a:cubicBezTo>
                    <a:pt x="751948" y="38869"/>
                    <a:pt x="800014" y="97512"/>
                    <a:pt x="814678" y="180590"/>
                  </a:cubicBezTo>
                  <a:cubicBezTo>
                    <a:pt x="828528" y="256338"/>
                    <a:pt x="807346" y="323940"/>
                    <a:pt x="755207" y="378511"/>
                  </a:cubicBezTo>
                  <a:cubicBezTo>
                    <a:pt x="699808" y="436340"/>
                    <a:pt x="640337" y="490910"/>
                    <a:pt x="581680" y="544667"/>
                  </a:cubicBezTo>
                  <a:cubicBezTo>
                    <a:pt x="529541" y="591907"/>
                    <a:pt x="475772" y="636704"/>
                    <a:pt x="422818" y="682315"/>
                  </a:cubicBezTo>
                  <a:cubicBezTo>
                    <a:pt x="414671" y="688831"/>
                    <a:pt x="408968" y="692089"/>
                    <a:pt x="399192" y="683945"/>
                  </a:cubicBezTo>
                  <a:cubicBezTo>
                    <a:pt x="291655" y="592722"/>
                    <a:pt x="184117" y="500684"/>
                    <a:pt x="83912" y="400502"/>
                  </a:cubicBezTo>
                  <a:cubicBezTo>
                    <a:pt x="41549" y="357334"/>
                    <a:pt x="10591" y="308465"/>
                    <a:pt x="3259" y="247378"/>
                  </a:cubicBezTo>
                  <a:cubicBezTo>
                    <a:pt x="1629" y="237604"/>
                    <a:pt x="1629" y="227016"/>
                    <a:pt x="815" y="217242"/>
                  </a:cubicBezTo>
                  <a:close/>
                </a:path>
              </a:pathLst>
            </a:custGeom>
            <a:solidFill>
              <a:srgbClr val="CA7BB3"/>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sp>
        <p:nvSpPr>
          <p:cNvPr id="927" name="Google Shape;927;g3cac3295b2d_0_43"/>
          <p:cNvSpPr txBox="1"/>
          <p:nvPr/>
        </p:nvSpPr>
        <p:spPr>
          <a:xfrm>
            <a:off x="5534300" y="3237863"/>
            <a:ext cx="2508000" cy="645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alibri"/>
                <a:ea typeface="Calibri"/>
                <a:cs typeface="Calibri"/>
                <a:sym typeface="Calibri"/>
              </a:rPr>
              <a:t>Hvis noget føles forkert, skal du anmelde det.</a:t>
            </a:r>
            <a:endParaRPr sz="16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g3cac3295b2d_0_43"/>
          <p:cNvSpPr/>
          <p:nvPr/>
        </p:nvSpPr>
        <p:spPr>
          <a:xfrm>
            <a:off x="0" y="4707600"/>
            <a:ext cx="2867100" cy="2150700"/>
          </a:xfrm>
          <a:prstGeom prst="round2SameRect">
            <a:avLst>
              <a:gd name="adj1" fmla="val 16667"/>
              <a:gd name="adj2" fmla="val 0"/>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Når du lærer at bruge disse værktøjer, kan du </a:t>
            </a:r>
            <a:r>
              <a:rPr lang="en-US" sz="1800" b="1" i="0" u="none" strike="noStrike" cap="none">
                <a:solidFill>
                  <a:schemeClr val="lt1"/>
                </a:solidFill>
                <a:latin typeface="Calibri"/>
                <a:ea typeface="Calibri"/>
                <a:cs typeface="Calibri"/>
                <a:sym typeface="Calibri"/>
              </a:rPr>
              <a:t>mindske stress, føle dig i kontrol </a:t>
            </a:r>
            <a:r>
              <a:rPr lang="en-US" sz="1800" b="0" i="0" u="none" strike="noStrike" cap="none">
                <a:solidFill>
                  <a:schemeClr val="lt1"/>
                </a:solidFill>
                <a:latin typeface="Calibri"/>
                <a:ea typeface="Calibri"/>
                <a:cs typeface="Calibri"/>
                <a:sym typeface="Calibri"/>
              </a:rPr>
              <a:t>og nyde onlinekommunikation på en sikker måde.</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3c8abc38406_0_24"/>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05</a:t>
            </a:r>
            <a:endParaRPr/>
          </a:p>
        </p:txBody>
      </p:sp>
      <p:pic>
        <p:nvPicPr>
          <p:cNvPr id="935" name="Google Shape;935;g3c8abc38406_0_24" descr="People in a computer screen"/>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1" cy="3396829"/>
          </a:xfrm>
          <a:prstGeom prst="rect">
            <a:avLst/>
          </a:prstGeom>
          <a:solidFill>
            <a:srgbClr val="D9D9D9"/>
          </a:solidFill>
          <a:ln>
            <a:noFill/>
          </a:ln>
        </p:spPr>
      </p:pic>
      <p:sp>
        <p:nvSpPr>
          <p:cNvPr id="936" name="Google Shape;936;g3c8abc38406_0_24"/>
          <p:cNvSpPr/>
          <p:nvPr/>
        </p:nvSpPr>
        <p:spPr>
          <a:xfrm>
            <a:off x="5780356" y="4024086"/>
            <a:ext cx="5635657" cy="12274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937" name="Google Shape;937;g3c8abc38406_0_24"/>
          <p:cNvSpPr txBox="1"/>
          <p:nvPr/>
        </p:nvSpPr>
        <p:spPr>
          <a:xfrm>
            <a:off x="5843429" y="4056657"/>
            <a:ext cx="5906413"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a:solidFill>
                  <a:srgbClr val="242B62"/>
                </a:solidFill>
                <a:latin typeface="Calibri"/>
                <a:ea typeface="Calibri"/>
                <a:cs typeface="Calibri"/>
                <a:sym typeface="Calibri"/>
              </a:rPr>
              <a:t>TRIVSEL, ENSOMHED OG SUND ONLINE-INTERAKTION</a:t>
            </a:r>
            <a:endParaRPr sz="3600" b="0" i="0" u="none" strike="noStrike" cap="none">
              <a:solidFill>
                <a:srgbClr val="242B62"/>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g3cb041f9ae0_0_1"/>
          <p:cNvSpPr txBox="1">
            <a:spLocks noGrp="1"/>
          </p:cNvSpPr>
          <p:nvPr>
            <p:ph type="body" idx="1"/>
          </p:nvPr>
        </p:nvSpPr>
        <p:spPr>
          <a:xfrm>
            <a:off x="953607" y="698676"/>
            <a:ext cx="7115242" cy="675729"/>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b="1"/>
              <a:t>Ensomhed og sociale relationer</a:t>
            </a:r>
            <a:endParaRPr/>
          </a:p>
        </p:txBody>
      </p:sp>
      <p:sp>
        <p:nvSpPr>
          <p:cNvPr id="944" name="Google Shape;944;g3cb041f9ae0_0_1"/>
          <p:cNvSpPr txBox="1">
            <a:spLocks noGrp="1"/>
          </p:cNvSpPr>
          <p:nvPr>
            <p:ph type="body" idx="2"/>
          </p:nvPr>
        </p:nvSpPr>
        <p:spPr>
          <a:xfrm>
            <a:off x="1142835" y="2022457"/>
            <a:ext cx="5475225" cy="20394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a:t>Ensomhed </a:t>
            </a:r>
            <a:r>
              <a:rPr lang="en-US"/>
              <a:t>rammer mange mennesker og </a:t>
            </a:r>
            <a:r>
              <a:rPr lang="en-US" b="1"/>
              <a:t>kan påvirke både den mentale og fysiske sundhed</a:t>
            </a:r>
            <a:r>
              <a:rPr lang="en-US"/>
              <a:t>. </a:t>
            </a:r>
          </a:p>
          <a:p>
            <a:pPr marL="0" lvl="0" indent="0" algn="l" rtl="0">
              <a:lnSpc>
                <a:spcPct val="103333"/>
              </a:lnSpc>
              <a:spcBef>
                <a:spcPts val="0"/>
              </a:spcBef>
              <a:spcAft>
                <a:spcPts val="0"/>
              </a:spcAft>
              <a:buClr>
                <a:srgbClr val="242B62"/>
              </a:buClr>
              <a:buSzPts val="2400"/>
              <a:buNone/>
            </a:pPr>
            <a:r>
              <a:rPr lang="en-US"/>
              <a:t>Det er almindeligt </a:t>
            </a:r>
            <a:r>
              <a:rPr lang="en-US" b="1"/>
              <a:t>at føle sig isoleret</a:t>
            </a:r>
            <a:r>
              <a:rPr lang="en-US"/>
              <a:t>, men denne følelse </a:t>
            </a:r>
            <a:r>
              <a:rPr lang="en-US" b="1"/>
              <a:t>kan mindskes gennem sociale relationer… selv online sociale relationer!</a:t>
            </a:r>
            <a:endParaRPr/>
          </a:p>
        </p:txBody>
      </p:sp>
      <p:pic>
        <p:nvPicPr>
          <p:cNvPr id="945" name="Google Shape;945;g3cb041f9ae0_0_1" descr="Two people standing together&#10;&#10;AI-generated content may be incorrect."/>
          <p:cNvPicPr preferRelativeResize="0">
            <a:picLocks noGrp="1"/>
          </p:cNvPicPr>
          <p:nvPr>
            <p:ph type="pic" idx="3"/>
          </p:nvPr>
        </p:nvPicPr>
        <p:blipFill rotWithShape="1">
          <a:blip r:embed="rId3" cstate="screen">
            <a:alphaModFix/>
            <a:extLst>
              <a:ext uri="{28A0092B-C50C-407E-A947-70E740481C1C}">
                <a14:useLocalDpi xmlns:a14="http://schemas.microsoft.com/office/drawing/2010/main"/>
              </a:ext>
            </a:extLst>
          </a:blip>
          <a:srcRect/>
          <a:stretch/>
        </p:blipFill>
        <p:spPr>
          <a:xfrm>
            <a:off x="7735037" y="1373925"/>
            <a:ext cx="2444125" cy="4336988"/>
          </a:xfrm>
          <a:prstGeom prst="rect">
            <a:avLst/>
          </a:prstGeom>
          <a:solidFill>
            <a:srgbClr val="D8D8D8"/>
          </a:solid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1">
          <a:extLst>
            <a:ext uri="{FF2B5EF4-FFF2-40B4-BE49-F238E27FC236}">
              <a16:creationId xmlns:a16="http://schemas.microsoft.com/office/drawing/2014/main" id="{2963194B-B9CE-047E-3C62-523B9FDB7563}"/>
            </a:ext>
          </a:extLst>
        </p:cNvPr>
        <p:cNvGrpSpPr/>
        <p:nvPr/>
      </p:nvGrpSpPr>
      <p:grpSpPr>
        <a:xfrm>
          <a:off x="0" y="0"/>
          <a:ext cx="0" cy="0"/>
          <a:chOff x="0" y="0"/>
          <a:chExt cx="0" cy="0"/>
        </a:xfrm>
      </p:grpSpPr>
      <p:sp>
        <p:nvSpPr>
          <p:cNvPr id="462" name="Google Shape;462;g3ce1553e39b_0_0">
            <a:extLst>
              <a:ext uri="{FF2B5EF4-FFF2-40B4-BE49-F238E27FC236}">
                <a16:creationId xmlns:a16="http://schemas.microsoft.com/office/drawing/2014/main" id="{7EF32CDB-6BF2-0C0A-2C82-3BA93D59732F}"/>
              </a:ext>
            </a:extLst>
          </p:cNvPr>
          <p:cNvSpPr txBox="1">
            <a:spLocks noGrp="1"/>
          </p:cNvSpPr>
          <p:nvPr>
            <p:ph type="body" idx="1"/>
          </p:nvPr>
        </p:nvSpPr>
        <p:spPr>
          <a:xfrm>
            <a:off x="1337942" y="207579"/>
            <a:ext cx="12121528" cy="936986"/>
          </a:xfrm>
          <a:prstGeom prst="rect">
            <a:avLst/>
          </a:prstGeom>
          <a:noFill/>
          <a:ln>
            <a:noFill/>
          </a:ln>
        </p:spPr>
        <p:txBody>
          <a:bodyPr spcFirstLastPara="1" wrap="square" lIns="91425" tIns="45700" rIns="91425" bIns="45700" anchor="t" anchorCtr="0">
            <a:normAutofit/>
          </a:bodyPr>
          <a:lstStyle/>
          <a:p>
            <a:pPr marL="0" indent="0"/>
            <a:r>
              <a:rPr lang="en-US" b="1" err="1"/>
              <a:t>Fordelene</a:t>
            </a:r>
            <a:r>
              <a:rPr lang="en-US" b="1"/>
              <a:t> </a:t>
            </a:r>
            <a:r>
              <a:rPr lang="en-US" b="1" err="1"/>
              <a:t>ved</a:t>
            </a:r>
            <a:r>
              <a:rPr lang="en-US" b="1"/>
              <a:t> </a:t>
            </a:r>
            <a:r>
              <a:rPr lang="en-US" b="1" err="1"/>
              <a:t>sociale</a:t>
            </a:r>
            <a:r>
              <a:rPr lang="en-US" b="1"/>
              <a:t> </a:t>
            </a:r>
            <a:r>
              <a:rPr lang="en-US" b="1" err="1"/>
              <a:t>medier</a:t>
            </a:r>
            <a:r>
              <a:rPr lang="en-US" b="1"/>
              <a:t> &amp; </a:t>
            </a:r>
            <a:r>
              <a:rPr lang="en-US" b="1" err="1"/>
              <a:t>dialogværktøjer</a:t>
            </a:r>
            <a:endParaRPr lang="da-DK" err="1"/>
          </a:p>
        </p:txBody>
      </p:sp>
      <p:graphicFrame>
        <p:nvGraphicFramePr>
          <p:cNvPr id="463" name="Google Shape;463;g3ce1553e39b_0_0">
            <a:extLst>
              <a:ext uri="{FF2B5EF4-FFF2-40B4-BE49-F238E27FC236}">
                <a16:creationId xmlns:a16="http://schemas.microsoft.com/office/drawing/2014/main" id="{C04B85DC-C258-1A84-649F-E8806A8FA559}"/>
              </a:ext>
            </a:extLst>
          </p:cNvPr>
          <p:cNvGraphicFramePr/>
          <p:nvPr>
            <p:extLst>
              <p:ext uri="{D42A27DB-BD31-4B8C-83A1-F6EECF244321}">
                <p14:modId xmlns:p14="http://schemas.microsoft.com/office/powerpoint/2010/main" val="2404459120"/>
              </p:ext>
            </p:extLst>
          </p:nvPr>
        </p:nvGraphicFramePr>
        <p:xfrm>
          <a:off x="1621021" y="1154069"/>
          <a:ext cx="8947031" cy="4722092"/>
        </p:xfrm>
        <a:graphic>
          <a:graphicData uri="http://schemas.openxmlformats.org/drawingml/2006/table">
            <a:tbl>
              <a:tblPr>
                <a:noFill/>
                <a:tableStyleId>{DF7776BB-8149-4868-97FF-04BBAE9743FF}</a:tableStyleId>
              </a:tblPr>
              <a:tblGrid>
                <a:gridCol w="8947031">
                  <a:extLst>
                    <a:ext uri="{9D8B030D-6E8A-4147-A177-3AD203B41FA5}">
                      <a16:colId xmlns:a16="http://schemas.microsoft.com/office/drawing/2014/main" val="20000"/>
                    </a:ext>
                  </a:extLst>
                </a:gridCol>
              </a:tblGrid>
              <a:tr h="870628">
                <a:tc>
                  <a:txBody>
                    <a:bodyPr/>
                    <a:lstStyle/>
                    <a:p>
                      <a:pPr marL="0" marR="0" lvl="0" indent="0" algn="l" rtl="0">
                        <a:lnSpc>
                          <a:spcPct val="100000"/>
                        </a:lnSpc>
                        <a:spcBef>
                          <a:spcPts val="0"/>
                        </a:spcBef>
                        <a:spcAft>
                          <a:spcPts val="0"/>
                        </a:spcAft>
                        <a:buClr>
                          <a:srgbClr val="000000"/>
                        </a:buClr>
                        <a:buSzPts val="3600"/>
                        <a:buFont typeface="Arial"/>
                        <a:buNone/>
                      </a:pPr>
                      <a:r>
                        <a:rPr lang="es-ES" sz="2800" b="1" i="0" u="none" strike="noStrike" cap="none">
                          <a:solidFill>
                            <a:srgbClr val="6296D0"/>
                          </a:solidFill>
                          <a:latin typeface="Calibri"/>
                          <a:ea typeface="Calibri"/>
                          <a:cs typeface="Calibri"/>
                          <a:sym typeface="Arial"/>
                        </a:rPr>
                        <a:t>Sociale medier </a:t>
                      </a:r>
                      <a:r>
                        <a:rPr lang="es-ES" sz="2800" b="1" i="0" u="none" strike="noStrike" cap="none" err="1">
                          <a:solidFill>
                            <a:srgbClr val="6296D0"/>
                          </a:solidFill>
                          <a:latin typeface="Calibri"/>
                          <a:ea typeface="Calibri"/>
                          <a:cs typeface="Calibri"/>
                          <a:sym typeface="Arial"/>
                        </a:rPr>
                        <a:t>tilbyder store fordele for </a:t>
                      </a:r>
                      <a:r>
                        <a:rPr lang="es-ES" sz="2800" b="1" i="0" u="none" strike="noStrike" cap="none">
                          <a:solidFill>
                            <a:srgbClr val="6296D0"/>
                          </a:solidFill>
                          <a:latin typeface="Calibri"/>
                          <a:ea typeface="Calibri"/>
                          <a:cs typeface="Calibri"/>
                          <a:sym typeface="Arial"/>
                        </a:rPr>
                        <a:t>personlig, </a:t>
                      </a:r>
                      <a:r>
                        <a:rPr lang="es-ES" sz="2800" b="1" i="0" u="none" strike="noStrike" cap="none" err="1">
                          <a:solidFill>
                            <a:srgbClr val="6296D0"/>
                          </a:solidFill>
                          <a:latin typeface="Calibri"/>
                          <a:ea typeface="Calibri"/>
                          <a:cs typeface="Calibri"/>
                          <a:sym typeface="Arial"/>
                        </a:rPr>
                        <a:t>akademisk </a:t>
                      </a:r>
                      <a:r>
                        <a:rPr lang="es-ES" sz="2800" b="1" i="0" u="none" strike="noStrike" cap="none">
                          <a:solidFill>
                            <a:srgbClr val="6296D0"/>
                          </a:solidFill>
                          <a:latin typeface="Calibri"/>
                          <a:ea typeface="Calibri"/>
                          <a:cs typeface="Calibri"/>
                          <a:sym typeface="Arial"/>
                        </a:rPr>
                        <a:t>og </a:t>
                      </a:r>
                      <a:r>
                        <a:rPr lang="es-ES" sz="2800" b="1" i="0" u="none" strike="noStrike" cap="none" err="1">
                          <a:solidFill>
                            <a:srgbClr val="6296D0"/>
                          </a:solidFill>
                          <a:latin typeface="Calibri"/>
                          <a:ea typeface="Calibri"/>
                          <a:cs typeface="Calibri"/>
                          <a:sym typeface="Arial"/>
                        </a:rPr>
                        <a:t>professionel udvikling</a:t>
                      </a:r>
                      <a:endParaRPr sz="2800" b="1" i="0" u="none" strike="noStrike" cap="none">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0"/>
                  </a:ext>
                </a:extLst>
              </a:tr>
              <a:tr h="646916">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a:solidFill>
                            <a:srgbClr val="C67CB5"/>
                          </a:solidFill>
                          <a:uFill>
                            <a:noFill/>
                          </a:uFill>
                          <a:latin typeface="Calibri"/>
                          <a:ea typeface="Calibri"/>
                          <a:cs typeface="Calibri"/>
                          <a:sym typeface="Calibri"/>
                        </a:rPr>
                        <a:t>Vedligehold relationer</a:t>
                      </a:r>
                      <a:r>
                        <a:rPr lang="en-US" sz="2400" b="1" u="none" strike="noStrike" cap="none">
                          <a:solidFill>
                            <a:srgbClr val="CA7BB3"/>
                          </a:solidFill>
                          <a:latin typeface="Calibri"/>
                          <a:ea typeface="Calibri"/>
                          <a:cs typeface="Calibri"/>
                          <a:sym typeface="Calibri"/>
                        </a:rPr>
                        <a:t>: </a:t>
                      </a:r>
                      <a:r>
                        <a:rPr lang="es-ES" sz="2400" b="0" i="0" u="none" strike="noStrike" cap="none" err="1">
                          <a:solidFill>
                            <a:srgbClr val="242B62"/>
                          </a:solidFill>
                          <a:latin typeface="Calibri"/>
                          <a:ea typeface="Calibri"/>
                          <a:cs typeface="Calibri"/>
                          <a:sym typeface="Arial"/>
                        </a:rPr>
                        <a:t>Hold kontakten med familie </a:t>
                      </a:r>
                      <a:r>
                        <a:rPr lang="es-ES" sz="2400" b="0" i="0" u="none" strike="noStrike" cap="none">
                          <a:solidFill>
                            <a:srgbClr val="242B62"/>
                          </a:solidFill>
                          <a:latin typeface="Calibri"/>
                          <a:ea typeface="Calibri"/>
                          <a:cs typeface="Calibri"/>
                          <a:sym typeface="Arial"/>
                        </a:rPr>
                        <a:t>og </a:t>
                      </a:r>
                      <a:r>
                        <a:rPr lang="es-ES" sz="2400" b="0" i="0" u="none" strike="noStrike" cap="none" err="1">
                          <a:solidFill>
                            <a:srgbClr val="242B62"/>
                          </a:solidFill>
                          <a:latin typeface="Calibri"/>
                          <a:ea typeface="Calibri"/>
                          <a:cs typeface="Calibri"/>
                          <a:sym typeface="Arial"/>
                        </a:rPr>
                        <a:t>venner, der bor langt væk</a:t>
                      </a:r>
                      <a:endParaRPr sz="2400" b="0" i="0" u="none" strike="noStrike" cap="none">
                        <a:solidFill>
                          <a:srgbClr val="242B62"/>
                        </a:solidFill>
                        <a:latin typeface="Calibri"/>
                        <a:ea typeface="Calibri"/>
                        <a:cs typeface="Calibri"/>
                        <a:sym typeface="Arial"/>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1"/>
                  </a:ext>
                </a:extLst>
              </a:tr>
              <a:tr h="646916">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s-ES" sz="2400" b="1" i="0" u="none" strike="noStrike" cap="none">
                          <a:solidFill>
                            <a:srgbClr val="C67CB5"/>
                          </a:solidFill>
                          <a:uFill>
                            <a:noFill/>
                          </a:uFill>
                          <a:latin typeface="Calibri"/>
                          <a:ea typeface="Calibri"/>
                          <a:cs typeface="Calibri"/>
                          <a:sym typeface="Arial"/>
                        </a:rPr>
                        <a:t>Nyheder i realtid</a:t>
                      </a:r>
                      <a:r>
                        <a:rPr lang="en-US" sz="2400" b="1" u="none" strike="noStrike" cap="none">
                          <a:solidFill>
                            <a:srgbClr val="C67CB5"/>
                          </a:solidFill>
                          <a:latin typeface="Calibri"/>
                          <a:ea typeface="Calibri"/>
                          <a:cs typeface="Calibri"/>
                          <a:sym typeface="Calibri"/>
                        </a:rPr>
                        <a:t>: </a:t>
                      </a:r>
                      <a:r>
                        <a:rPr lang="en-US" sz="2400" u="none" strike="noStrike" cap="none">
                          <a:solidFill>
                            <a:srgbClr val="242B62"/>
                          </a:solidFill>
                          <a:latin typeface="Calibri"/>
                          <a:ea typeface="Calibri"/>
                          <a:cs typeface="Calibri"/>
                          <a:sym typeface="Calibri"/>
                        </a:rPr>
                        <a:t>Få hurtige opdateringer om aktuelle nyheder og kulturelle begivenheder.</a:t>
                      </a:r>
                      <a:endParaRPr sz="1400" u="none" strike="noStrike" cap="none"/>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2"/>
                  </a:ext>
                </a:extLst>
              </a:tr>
              <a:tr h="323458">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a:solidFill>
                            <a:srgbClr val="C67CB5"/>
                          </a:solidFill>
                          <a:uFill>
                            <a:noFill/>
                          </a:uFill>
                          <a:latin typeface="Calibri"/>
                          <a:ea typeface="Calibri"/>
                          <a:cs typeface="Calibri"/>
                          <a:sym typeface="Calibri"/>
                        </a:rPr>
                        <a:t>Underholdning</a:t>
                      </a:r>
                      <a:r>
                        <a:rPr lang="en-US" sz="2400" b="1" u="none" strike="noStrike" cap="none">
                          <a:solidFill>
                            <a:srgbClr val="C67CB5"/>
                          </a:solidFill>
                          <a:latin typeface="Calibri"/>
                          <a:ea typeface="Calibri"/>
                          <a:cs typeface="Calibri"/>
                          <a:sym typeface="Calibri"/>
                        </a:rPr>
                        <a:t>: </a:t>
                      </a:r>
                      <a:r>
                        <a:rPr lang="en-US" sz="2400" b="0" u="none" strike="noStrike" cap="none">
                          <a:solidFill>
                            <a:srgbClr val="242B62"/>
                          </a:solidFill>
                          <a:latin typeface="Calibri"/>
                          <a:ea typeface="Calibri"/>
                          <a:cs typeface="Calibri"/>
                          <a:sym typeface="Calibri"/>
                        </a:rPr>
                        <a:t>De kan fungere som en måde at blive underholdt på</a:t>
                      </a:r>
                      <a:r>
                        <a:rPr lang="en-US" sz="2400" u="none" strike="noStrike" cap="none">
                          <a:solidFill>
                            <a:srgbClr val="242B62"/>
                          </a:solidFill>
                          <a:latin typeface="Calibri"/>
                          <a:ea typeface="Calibri"/>
                          <a:cs typeface="Calibri"/>
                          <a:sym typeface="Calibri"/>
                        </a:rPr>
                        <a:t>.</a:t>
                      </a:r>
                      <a:endParaRPr sz="1400" u="none" strike="noStrike" cap="none"/>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lgn="ctr">
                      <a:solidFill>
                        <a:srgbClr val="242B62"/>
                      </a:solidFill>
                      <a:prstDash val="solid"/>
                      <a:round/>
                      <a:headEnd type="none" w="sm" len="sm"/>
                      <a:tailEnd type="none" w="sm" len="sm"/>
                    </a:lnB>
                  </a:tcPr>
                </a:tc>
                <a:extLst>
                  <a:ext uri="{0D108BD9-81ED-4DB2-BD59-A6C34878D82A}">
                    <a16:rowId xmlns:a16="http://schemas.microsoft.com/office/drawing/2014/main" val="10003"/>
                  </a:ext>
                </a:extLst>
              </a:tr>
              <a:tr h="323458">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s-ES" sz="2400" b="1" i="0" u="none" strike="noStrike" cap="none" err="1">
                          <a:solidFill>
                            <a:srgbClr val="C67CB5"/>
                          </a:solidFill>
                          <a:uFill>
                            <a:noFill/>
                          </a:uFill>
                          <a:latin typeface="Calibri"/>
                          <a:ea typeface="Calibri"/>
                          <a:cs typeface="Calibri"/>
                          <a:sym typeface="Arial"/>
                        </a:rPr>
                        <a:t>Støttegrupper</a:t>
                      </a:r>
                      <a:r>
                        <a:rPr lang="es-ES" sz="2400" b="1" i="0" u="none" strike="noStrike" cap="none">
                          <a:solidFill>
                            <a:srgbClr val="C67CB5"/>
                          </a:solidFill>
                          <a:uFill>
                            <a:noFill/>
                          </a:uFill>
                          <a:latin typeface="Calibri"/>
                          <a:ea typeface="Calibri"/>
                          <a:cs typeface="Calibri"/>
                          <a:sym typeface="Arial"/>
                        </a:rPr>
                        <a:t>: </a:t>
                      </a:r>
                      <a:r>
                        <a:rPr lang="es-ES" sz="2400" b="0" i="0" u="none" strike="noStrike" cap="none" err="1">
                          <a:solidFill>
                            <a:srgbClr val="242B62"/>
                          </a:solidFill>
                          <a:latin typeface="Calibri"/>
                          <a:ea typeface="Calibri"/>
                          <a:cs typeface="Calibri"/>
                          <a:sym typeface="Arial"/>
                        </a:rPr>
                        <a:t>Kom i kontakt med andre for at </a:t>
                      </a:r>
                      <a:r>
                        <a:rPr lang="es-ES" sz="2400" b="0" i="0" u="none" strike="noStrike" cap="none">
                          <a:solidFill>
                            <a:srgbClr val="242B62"/>
                          </a:solidFill>
                          <a:latin typeface="Calibri"/>
                          <a:ea typeface="Calibri"/>
                          <a:cs typeface="Calibri"/>
                          <a:sym typeface="Arial"/>
                        </a:rPr>
                        <a:t>dele </a:t>
                      </a:r>
                      <a:r>
                        <a:rPr lang="es-ES" sz="2400" b="0" i="0" u="none" strike="noStrike" cap="none" err="1">
                          <a:solidFill>
                            <a:srgbClr val="242B62"/>
                          </a:solidFill>
                          <a:latin typeface="Calibri"/>
                          <a:ea typeface="Calibri"/>
                          <a:cs typeface="Calibri"/>
                          <a:sym typeface="Arial"/>
                        </a:rPr>
                        <a:t>erfaringer </a:t>
                      </a:r>
                      <a:r>
                        <a:rPr lang="es-ES" sz="2400" b="0" i="0" u="none" strike="noStrike" cap="none">
                          <a:solidFill>
                            <a:srgbClr val="242B62"/>
                          </a:solidFill>
                          <a:latin typeface="Calibri"/>
                          <a:ea typeface="Calibri"/>
                          <a:cs typeface="Calibri"/>
                          <a:sym typeface="Arial"/>
                        </a:rPr>
                        <a:t>og ideer</a:t>
                      </a:r>
                      <a:endParaRPr sz="2400" b="0" i="0" u="none" strike="noStrike" cap="none">
                        <a:solidFill>
                          <a:srgbClr val="242B62"/>
                        </a:solidFill>
                        <a:latin typeface="Calibri"/>
                        <a:ea typeface="Calibri"/>
                        <a:cs typeface="Calibri"/>
                        <a:sym typeface="Arial"/>
                      </a:endParaRPr>
                    </a:p>
                  </a:txBody>
                  <a:tcPr marL="91425" marR="91425" marT="91425" marB="91425">
                    <a:lnL w="9525" cap="flat" cmpd="sng" algn="ctr">
                      <a:solidFill>
                        <a:srgbClr val="242B62"/>
                      </a:solidFill>
                      <a:prstDash val="solid"/>
                      <a:round/>
                      <a:headEnd type="none" w="sm" len="sm"/>
                      <a:tailEnd type="none" w="sm" len="sm"/>
                    </a:lnL>
                    <a:lnR w="9525" cap="flat" cmpd="sng" algn="ctr">
                      <a:solidFill>
                        <a:srgbClr val="242B62"/>
                      </a:solidFill>
                      <a:prstDash val="solid"/>
                      <a:round/>
                      <a:headEnd type="none" w="sm" len="sm"/>
                      <a:tailEnd type="none" w="sm" len="sm"/>
                    </a:lnR>
                    <a:lnT w="9525" cap="flat" cmpd="sng" algn="ctr">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2658044585"/>
                  </a:ext>
                </a:extLst>
              </a:tr>
            </a:tbl>
          </a:graphicData>
        </a:graphic>
      </p:graphicFrame>
      <p:sp>
        <p:nvSpPr>
          <p:cNvPr id="464" name="Google Shape;464;g3ce1553e39b_0_0">
            <a:extLst>
              <a:ext uri="{FF2B5EF4-FFF2-40B4-BE49-F238E27FC236}">
                <a16:creationId xmlns:a16="http://schemas.microsoft.com/office/drawing/2014/main" id="{5A838047-F616-BC5A-DC3C-C6574D90464B}"/>
              </a:ext>
            </a:extLst>
          </p:cNvPr>
          <p:cNvSpPr/>
          <p:nvPr/>
        </p:nvSpPr>
        <p:spPr>
          <a:xfrm>
            <a:off x="0" y="5881500"/>
            <a:ext cx="11692200" cy="976500"/>
          </a:xfrm>
          <a:prstGeom prst="rect">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396000" marR="0" lvl="0" indent="0" algn="l" rtl="0">
              <a:lnSpc>
                <a:spcPct val="100000"/>
              </a:lnSpc>
              <a:spcBef>
                <a:spcPts val="0"/>
              </a:spcBef>
              <a:spcAft>
                <a:spcPts val="0"/>
              </a:spcAft>
              <a:buClr>
                <a:srgbClr val="000000"/>
              </a:buClr>
              <a:buSzPts val="2400"/>
              <a:buFont typeface="Arial"/>
              <a:buNone/>
            </a:pPr>
            <a:r>
              <a:rPr lang="es-ES" sz="2400" b="0" i="0" u="none" strike="noStrike" cap="none" err="1">
                <a:solidFill>
                  <a:schemeClr val="lt1"/>
                </a:solidFill>
                <a:latin typeface="Calibri"/>
                <a:ea typeface="Calibri"/>
                <a:cs typeface="Calibri"/>
                <a:sym typeface="Calibri"/>
              </a:rPr>
              <a:t>Hvis </a:t>
            </a:r>
            <a:r>
              <a:rPr lang="es-ES" sz="2400" b="0" i="0" u="none" strike="noStrike" cap="none">
                <a:solidFill>
                  <a:schemeClr val="lt1"/>
                </a:solidFill>
                <a:latin typeface="Calibri"/>
                <a:ea typeface="Calibri"/>
                <a:cs typeface="Calibri"/>
                <a:sym typeface="Calibri"/>
              </a:rPr>
              <a:t>sociale </a:t>
            </a:r>
            <a:r>
              <a:rPr lang="es-ES" sz="2400" b="0" i="0" u="none" strike="noStrike" cap="none" err="1">
                <a:solidFill>
                  <a:schemeClr val="lt1"/>
                </a:solidFill>
                <a:latin typeface="Calibri"/>
                <a:ea typeface="Calibri"/>
                <a:cs typeface="Calibri"/>
                <a:sym typeface="Calibri"/>
              </a:rPr>
              <a:t>medier bruges korrekt</a:t>
            </a:r>
            <a:r>
              <a:rPr lang="es-ES" sz="2400" b="0" i="0" u="none" strike="noStrike" cap="none">
                <a:solidFill>
                  <a:schemeClr val="lt1"/>
                </a:solidFill>
                <a:latin typeface="Calibri"/>
                <a:ea typeface="Calibri"/>
                <a:cs typeface="Calibri"/>
                <a:sym typeface="Calibri"/>
              </a:rPr>
              <a:t>, kan </a:t>
            </a:r>
            <a:r>
              <a:rPr lang="es-ES" sz="2400" b="0" i="0" u="none" strike="noStrike" cap="none" err="1">
                <a:solidFill>
                  <a:schemeClr val="lt1"/>
                </a:solidFill>
                <a:latin typeface="Calibri"/>
                <a:ea typeface="Calibri"/>
                <a:cs typeface="Calibri"/>
                <a:sym typeface="Calibri"/>
              </a:rPr>
              <a:t>de blive til effektive redskaber til at modvirke ensomhed </a:t>
            </a:r>
            <a:r>
              <a:rPr lang="es-ES" sz="2400" b="0" i="0" u="none" strike="noStrike" cap="none">
                <a:solidFill>
                  <a:schemeClr val="lt1"/>
                </a:solidFill>
                <a:latin typeface="Calibri"/>
                <a:ea typeface="Calibri"/>
                <a:cs typeface="Calibri"/>
                <a:sym typeface="Calibri"/>
              </a:rPr>
              <a:t>og </a:t>
            </a:r>
            <a:r>
              <a:rPr lang="es-ES" sz="2400" b="0" i="0" u="none" strike="noStrike" cap="none" err="1">
                <a:solidFill>
                  <a:schemeClr val="lt1"/>
                </a:solidFill>
                <a:latin typeface="Calibri"/>
                <a:ea typeface="Calibri"/>
                <a:cs typeface="Calibri"/>
                <a:sym typeface="Calibri"/>
              </a:rPr>
              <a:t>øge trivsel</a:t>
            </a:r>
            <a:r>
              <a:rPr lang="es-ES" sz="2400" b="0" i="0" u="none" strike="noStrike" cap="none">
                <a:solidFill>
                  <a:schemeClr val="lt1"/>
                </a:solidFill>
                <a:latin typeface="Calibri"/>
                <a:ea typeface="Calibri"/>
                <a:cs typeface="Calibri"/>
                <a:sym typeface="Calibri"/>
              </a:rPr>
              <a:t>.</a:t>
            </a:r>
            <a:endParaRPr sz="2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6555505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pic>
        <p:nvPicPr>
          <p:cNvPr id="951" name="Google Shape;951;g3cb041f9ae0_0_49" title="low-angle-elder-female-working-laptop.jp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7"/>
          </a:xfrm>
          <a:prstGeom prst="rect">
            <a:avLst/>
          </a:prstGeom>
          <a:solidFill>
            <a:srgbClr val="BFBFBF"/>
          </a:solidFill>
          <a:ln>
            <a:noFill/>
          </a:ln>
        </p:spPr>
      </p:pic>
      <p:sp>
        <p:nvSpPr>
          <p:cNvPr id="952" name="Google Shape;952;g3cb041f9ae0_0_49"/>
          <p:cNvSpPr txBox="1">
            <a:spLocks noGrp="1"/>
          </p:cNvSpPr>
          <p:nvPr>
            <p:ph type="body" idx="1"/>
          </p:nvPr>
        </p:nvSpPr>
        <p:spPr>
          <a:xfrm>
            <a:off x="4495971" y="3050"/>
            <a:ext cx="7991242" cy="1327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Brug af teknologi til at holde kontakten</a:t>
            </a:r>
            <a:endParaRPr b="1"/>
          </a:p>
        </p:txBody>
      </p:sp>
      <p:sp>
        <p:nvSpPr>
          <p:cNvPr id="953" name="Google Shape;953;g3cb041f9ae0_0_49"/>
          <p:cNvSpPr txBox="1">
            <a:spLocks noGrp="1"/>
          </p:cNvSpPr>
          <p:nvPr>
            <p:ph type="body" idx="3"/>
          </p:nvPr>
        </p:nvSpPr>
        <p:spPr>
          <a:xfrm>
            <a:off x="4858828" y="1083507"/>
            <a:ext cx="6946275" cy="12600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b="1"/>
              <a:t>Digitale værktøjer </a:t>
            </a:r>
            <a:r>
              <a:rPr lang="en-US"/>
              <a:t>kan </a:t>
            </a:r>
            <a:r>
              <a:rPr lang="en-US" b="1"/>
              <a:t>hjælpe </a:t>
            </a:r>
            <a:r>
              <a:rPr lang="en-US"/>
              <a:t>dig </a:t>
            </a:r>
            <a:r>
              <a:rPr lang="en-US" b="1"/>
              <a:t>med at opretholde sociale kontakter</a:t>
            </a:r>
            <a:r>
              <a:rPr lang="en-US"/>
              <a:t>, </a:t>
            </a:r>
            <a:r>
              <a:rPr lang="en-US" b="1"/>
              <a:t>få adgang til tjenester </a:t>
            </a:r>
            <a:r>
              <a:rPr lang="en-US"/>
              <a:t>og </a:t>
            </a:r>
            <a:r>
              <a:rPr lang="en-US" b="1"/>
              <a:t>deltage i fællesskaber </a:t>
            </a:r>
            <a:r>
              <a:rPr lang="en-US"/>
              <a:t>uden at forlade hjemmet.</a:t>
            </a:r>
            <a:endParaRPr/>
          </a:p>
          <a:p>
            <a:pPr marL="0" lvl="0" indent="0" algn="l" rtl="0">
              <a:lnSpc>
                <a:spcPct val="103333"/>
              </a:lnSpc>
              <a:spcBef>
                <a:spcPts val="0"/>
              </a:spcBef>
              <a:spcAft>
                <a:spcPts val="0"/>
              </a:spcAft>
              <a:buClr>
                <a:srgbClr val="242B62"/>
              </a:buClr>
              <a:buSzPts val="2400"/>
              <a:buNone/>
            </a:pPr>
            <a:endParaRPr/>
          </a:p>
        </p:txBody>
      </p:sp>
      <p:pic>
        <p:nvPicPr>
          <p:cNvPr id="954" name="Google Shape;954;g3cb041f9ae0_0_49"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955" name="Google Shape;955;g3cb041f9ae0_0_49"/>
          <p:cNvSpPr/>
          <p:nvPr/>
        </p:nvSpPr>
        <p:spPr>
          <a:xfrm>
            <a:off x="4693450" y="2599101"/>
            <a:ext cx="6951985" cy="4024613"/>
          </a:xfrm>
          <a:prstGeom prst="roundRect">
            <a:avLst>
              <a:gd name="adj" fmla="val 16667"/>
            </a:avLst>
          </a:prstGeom>
          <a:solidFill>
            <a:srgbClr val="C67CB5"/>
          </a:solidFill>
          <a:ln w="28575" cap="flat" cmpd="sng">
            <a:solidFill>
              <a:srgbClr val="C67CB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2200" b="1" i="0" u="none" strike="noStrike" cap="none">
                <a:solidFill>
                  <a:srgbClr val="242B62"/>
                </a:solidFill>
                <a:latin typeface="Calibri"/>
                <a:ea typeface="Calibri"/>
                <a:cs typeface="Calibri"/>
                <a:sym typeface="Calibri"/>
                <a:extLst>
                  <a:ext uri="http://customooxmlschemas.google.com/">
                    <go:slidesCustomData xmlns="" xmlns:a14="http://schemas.microsoft.com/office/drawing/2010/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Tips til brug af teknologi med AI:</a:t>
            </a:r>
            <a:endParaRPr sz="2200" b="1" i="0" u="none" strike="noStrike" cap="none">
              <a:solidFill>
                <a:srgbClr val="242B62"/>
              </a:solidFill>
              <a:latin typeface="Calibri"/>
              <a:ea typeface="Calibri"/>
              <a:cs typeface="Calibri"/>
              <a:sym typeface="Calibri"/>
              <a:extLst>
                <a:ext uri="http://customooxmlschemas.google.com/">
                  <go:slidesCustomData xmlns="" xmlns:a14="http://schemas.microsoft.com/office/drawing/2010/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2000" b="1" i="0" u="none" strike="noStrike" cap="none">
                <a:solidFill>
                  <a:srgbClr val="242B62"/>
                </a:solidFill>
                <a:latin typeface="Calibri"/>
                <a:ea typeface="Calibri"/>
                <a:cs typeface="Calibri"/>
                <a:sym typeface="Calibri"/>
              </a:rPr>
              <a:t>Videosamtaler og beskeder</a:t>
            </a:r>
            <a:r>
              <a:rPr lang="en-US" sz="2000" b="0" i="0" u="none" strike="noStrike" cap="none">
                <a:solidFill>
                  <a:srgbClr val="242B62"/>
                </a:solidFill>
                <a:latin typeface="Calibri"/>
                <a:ea typeface="Calibri"/>
                <a:cs typeface="Calibri"/>
                <a:sym typeface="Calibri"/>
              </a:rPr>
              <a:t>: Brug stemmekommandoer til at starte samtaler uden at bruge hænderne, eller lad AI hjælpe dig med automatisk at skrive korte beskeder.</a:t>
            </a:r>
            <a:endParaRPr sz="2000" b="0" i="0" u="none" strike="noStrike" cap="none">
              <a:solidFill>
                <a:srgbClr val="242B62"/>
              </a:solidFill>
              <a:latin typeface="Calibri"/>
              <a:ea typeface="Calibri"/>
              <a:cs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2000" b="1" i="0" u="none" strike="noStrike" cap="none">
                <a:solidFill>
                  <a:srgbClr val="242B62"/>
                </a:solidFill>
                <a:latin typeface="Calibri"/>
                <a:ea typeface="Calibri"/>
                <a:cs typeface="Calibri"/>
                <a:sym typeface="Calibri"/>
              </a:rPr>
              <a:t>Kurser og hobbyer</a:t>
            </a:r>
            <a:r>
              <a:rPr lang="en-US" sz="2000" b="0" i="0" u="none" strike="noStrike" cap="none">
                <a:solidFill>
                  <a:srgbClr val="242B62"/>
                </a:solidFill>
                <a:latin typeface="Calibri"/>
                <a:ea typeface="Calibri"/>
                <a:cs typeface="Calibri"/>
                <a:sym typeface="Calibri"/>
              </a:rPr>
              <a:t>: Find den perfekte gruppe hurtigere med AI-baserede anbefalinger, der tager udgangspunkt i dine interesser.</a:t>
            </a:r>
            <a:endParaRPr sz="2000" b="0" i="0" u="none" strike="noStrike" cap="none">
              <a:solidFill>
                <a:srgbClr val="242B62"/>
              </a:solidFill>
              <a:latin typeface="Calibri"/>
              <a:ea typeface="Calibri"/>
              <a:cs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2000" b="1" i="0" u="none" strike="noStrike" cap="none">
                <a:solidFill>
                  <a:srgbClr val="242B62"/>
                </a:solidFill>
                <a:latin typeface="Calibri"/>
                <a:ea typeface="Calibri"/>
                <a:cs typeface="Calibri"/>
                <a:sym typeface="Calibri"/>
              </a:rPr>
              <a:t>Lokale begivenheder</a:t>
            </a:r>
            <a:r>
              <a:rPr lang="en-US" sz="2000" b="0" i="0" u="none" strike="noStrike" cap="none">
                <a:solidFill>
                  <a:srgbClr val="242B62"/>
                </a:solidFill>
                <a:latin typeface="Calibri"/>
                <a:ea typeface="Calibri"/>
                <a:cs typeface="Calibri"/>
                <a:sym typeface="Calibri"/>
              </a:rPr>
              <a:t>: Brug AI-apps til straks at finde frivilligt arbejde eller begivenheder, der passer til din kalender og din placering.</a:t>
            </a:r>
            <a:endParaRPr sz="2000" b="0" i="0" u="none" strike="noStrike" cap="none">
              <a:solidFill>
                <a:srgbClr val="242B62"/>
              </a:solidFill>
              <a:latin typeface="Calibri"/>
              <a:ea typeface="Calibri"/>
              <a:cs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2000" b="1" i="0" u="none" strike="noStrike" cap="none">
                <a:solidFill>
                  <a:srgbClr val="242B62"/>
                </a:solidFill>
                <a:latin typeface="Calibri"/>
                <a:ea typeface="Calibri"/>
                <a:cs typeface="Calibri"/>
                <a:sym typeface="Calibri"/>
              </a:rPr>
              <a:t>Del minder</a:t>
            </a:r>
            <a:r>
              <a:rPr lang="en-US" sz="2000" b="0" i="0" u="none" strike="noStrike" cap="none">
                <a:solidFill>
                  <a:srgbClr val="242B62"/>
                </a:solidFill>
                <a:latin typeface="Calibri"/>
                <a:ea typeface="Calibri"/>
                <a:cs typeface="Calibri"/>
                <a:sym typeface="Calibri"/>
              </a:rPr>
              <a:t>: Lad AI </a:t>
            </a:r>
            <a:r>
              <a:rPr lang="en-US" sz="2000" b="0" i="0" u="none" strike="noStrike" cap="none" err="1">
                <a:solidFill>
                  <a:srgbClr val="242B62"/>
                </a:solidFill>
                <a:latin typeface="Calibri"/>
                <a:ea typeface="Calibri"/>
                <a:cs typeface="Calibri"/>
                <a:sym typeface="Calibri"/>
              </a:rPr>
              <a:t>organisere</a:t>
            </a:r>
            <a:r>
              <a:rPr lang="en-US" sz="2000" b="0" i="0" u="none" strike="noStrike" cap="none">
                <a:solidFill>
                  <a:srgbClr val="242B62"/>
                </a:solidFill>
                <a:latin typeface="Calibri"/>
                <a:ea typeface="Calibri"/>
                <a:cs typeface="Calibri"/>
                <a:sym typeface="Calibri"/>
              </a:rPr>
              <a:t> dine </a:t>
            </a:r>
            <a:r>
              <a:rPr lang="en-US" sz="2000" b="0" i="0" u="none" strike="noStrike" cap="none" err="1">
                <a:solidFill>
                  <a:srgbClr val="242B62"/>
                </a:solidFill>
                <a:latin typeface="Calibri"/>
                <a:ea typeface="Calibri"/>
                <a:cs typeface="Calibri"/>
                <a:sym typeface="Calibri"/>
              </a:rPr>
              <a:t>fotos</a:t>
            </a:r>
            <a:r>
              <a:rPr lang="en-US" sz="2000" b="0" i="0" u="none" strike="noStrike" cap="none">
                <a:solidFill>
                  <a:srgbClr val="242B62"/>
                </a:solidFill>
                <a:latin typeface="Calibri"/>
                <a:ea typeface="Calibri"/>
                <a:cs typeface="Calibri"/>
                <a:sym typeface="Calibri"/>
              </a:rPr>
              <a:t> </a:t>
            </a:r>
            <a:r>
              <a:rPr lang="en-US" sz="2000" b="0" i="0" u="none" strike="noStrike" cap="none" err="1">
                <a:solidFill>
                  <a:srgbClr val="242B62"/>
                </a:solidFill>
                <a:latin typeface="Calibri"/>
                <a:ea typeface="Calibri"/>
                <a:cs typeface="Calibri"/>
                <a:sym typeface="Calibri"/>
              </a:rPr>
              <a:t>og</a:t>
            </a:r>
            <a:r>
              <a:rPr lang="en-US" sz="2000" b="0" i="0" u="none" strike="noStrike" cap="none">
                <a:solidFill>
                  <a:srgbClr val="242B62"/>
                </a:solidFill>
                <a:latin typeface="Calibri"/>
                <a:ea typeface="Calibri"/>
                <a:cs typeface="Calibri"/>
                <a:sym typeface="Calibri"/>
              </a:rPr>
              <a:t> </a:t>
            </a:r>
            <a:r>
              <a:rPr lang="en-US" sz="2000" b="0" i="0" u="none" strike="noStrike" cap="none" err="1">
                <a:solidFill>
                  <a:srgbClr val="242B62"/>
                </a:solidFill>
                <a:latin typeface="Calibri"/>
                <a:ea typeface="Calibri"/>
                <a:cs typeface="Calibri"/>
                <a:sym typeface="Calibri"/>
              </a:rPr>
              <a:t>forbedre</a:t>
            </a:r>
            <a:r>
              <a:rPr lang="en-US" sz="2000" b="0" i="0" u="none" strike="noStrike" cap="none">
                <a:solidFill>
                  <a:srgbClr val="242B62"/>
                </a:solidFill>
                <a:latin typeface="Calibri"/>
                <a:ea typeface="Calibri"/>
                <a:cs typeface="Calibri"/>
                <a:sym typeface="Calibri"/>
              </a:rPr>
              <a:t> </a:t>
            </a:r>
            <a:r>
              <a:rPr lang="en-US" sz="2000" b="0" i="0" u="none" strike="noStrike" cap="none" err="1">
                <a:solidFill>
                  <a:srgbClr val="242B62"/>
                </a:solidFill>
                <a:latin typeface="Calibri"/>
                <a:ea typeface="Calibri"/>
                <a:cs typeface="Calibri"/>
                <a:sym typeface="Calibri"/>
              </a:rPr>
              <a:t>gamle</a:t>
            </a:r>
            <a:r>
              <a:rPr lang="en-US" sz="2000" b="0" i="0" u="none" strike="noStrike" cap="none">
                <a:solidFill>
                  <a:srgbClr val="242B62"/>
                </a:solidFill>
                <a:latin typeface="Calibri"/>
                <a:ea typeface="Calibri"/>
                <a:cs typeface="Calibri"/>
                <a:sym typeface="Calibri"/>
              </a:rPr>
              <a:t> </a:t>
            </a:r>
            <a:r>
              <a:rPr lang="en-US" sz="2000" b="0" i="0" u="none" strike="noStrike" cap="none" err="1">
                <a:solidFill>
                  <a:srgbClr val="242B62"/>
                </a:solidFill>
                <a:latin typeface="Calibri"/>
                <a:ea typeface="Calibri"/>
                <a:cs typeface="Calibri"/>
                <a:sym typeface="Calibri"/>
              </a:rPr>
              <a:t>billeder</a:t>
            </a:r>
            <a:r>
              <a:rPr lang="en-US" sz="2000" b="0" i="0" u="none" strike="noStrike" cap="none">
                <a:solidFill>
                  <a:srgbClr val="242B62"/>
                </a:solidFill>
                <a:latin typeface="Calibri"/>
                <a:ea typeface="Calibri"/>
                <a:cs typeface="Calibri"/>
                <a:sym typeface="Calibri"/>
              </a:rPr>
              <a:t>, før du sender dem til familien.</a:t>
            </a:r>
            <a:endParaRPr sz="2000" b="0" i="0" u="none" strike="noStrike" cap="none">
              <a:solidFill>
                <a:srgbClr val="242B62"/>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3d3ae9d317c_1_41"/>
          <p:cNvSpPr txBox="1">
            <a:spLocks noGrp="1"/>
          </p:cNvSpPr>
          <p:nvPr>
            <p:ph type="body" idx="1"/>
          </p:nvPr>
        </p:nvSpPr>
        <p:spPr>
          <a:xfrm>
            <a:off x="4572050" y="382328"/>
            <a:ext cx="7159698" cy="1038584"/>
          </a:xfrm>
          <a:prstGeom prst="rect">
            <a:avLst/>
          </a:prstGeom>
          <a:noFill/>
          <a:ln>
            <a:noFill/>
          </a:ln>
        </p:spPr>
        <p:txBody>
          <a:bodyPr spcFirstLastPara="1" wrap="square" lIns="91425" tIns="45700" rIns="91425" bIns="45700" anchor="t" anchorCtr="0">
            <a:noAutofit/>
          </a:bodyPr>
          <a:lstStyle/>
          <a:p>
            <a:pPr marL="0" indent="0">
              <a:buSzPct val="150000"/>
            </a:pPr>
            <a:r>
              <a:rPr lang="en-US" b="1"/>
              <a:t>Det er </a:t>
            </a:r>
            <a:r>
              <a:rPr lang="en-US" b="1" err="1"/>
              <a:t>nemt</a:t>
            </a:r>
            <a:r>
              <a:rPr lang="en-US" b="1"/>
              <a:t> at </a:t>
            </a:r>
            <a:r>
              <a:rPr lang="en-US" b="1" err="1"/>
              <a:t>generere</a:t>
            </a:r>
            <a:r>
              <a:rPr lang="en-US" b="1"/>
              <a:t> AI-</a:t>
            </a:r>
            <a:r>
              <a:rPr lang="en-US" b="1" err="1"/>
              <a:t>beskeder</a:t>
            </a:r>
            <a:r>
              <a:rPr lang="en-US" b="1"/>
              <a:t> </a:t>
            </a:r>
            <a:endParaRPr lang="da-DK" b="1">
              <a:solidFill>
                <a:srgbClr val="6096D1"/>
              </a:solidFill>
            </a:endParaRPr>
          </a:p>
          <a:p>
            <a:pPr marL="0" indent="0"/>
            <a:endParaRPr lang="en-US" sz="9600"/>
          </a:p>
          <a:p>
            <a:pPr marL="0" lvl="0" indent="0" algn="l">
              <a:lnSpc>
                <a:spcPct val="103333"/>
              </a:lnSpc>
              <a:spcBef>
                <a:spcPts val="0"/>
              </a:spcBef>
              <a:spcAft>
                <a:spcPts val="0"/>
              </a:spcAft>
              <a:buNone/>
            </a:pPr>
            <a:endParaRPr lang="en-US" sz="9600" b="1">
              <a:solidFill>
                <a:srgbClr val="6096D1"/>
              </a:solidFill>
            </a:endParaRPr>
          </a:p>
          <a:p>
            <a:pPr marL="0" lvl="0" indent="0" algn="l" rtl="0">
              <a:lnSpc>
                <a:spcPct val="103333"/>
              </a:lnSpc>
              <a:spcBef>
                <a:spcPts val="0"/>
              </a:spcBef>
              <a:spcAft>
                <a:spcPts val="0"/>
              </a:spcAft>
              <a:buSzPts val="3600"/>
              <a:buNone/>
            </a:pPr>
            <a:endParaRPr/>
          </a:p>
        </p:txBody>
      </p:sp>
      <p:sp>
        <p:nvSpPr>
          <p:cNvPr id="962" name="Google Shape;962;g3d3ae9d317c_1_41"/>
          <p:cNvSpPr txBox="1">
            <a:spLocks noGrp="1"/>
          </p:cNvSpPr>
          <p:nvPr>
            <p:ph type="body" idx="3"/>
          </p:nvPr>
        </p:nvSpPr>
        <p:spPr>
          <a:xfrm>
            <a:off x="4601079" y="1713325"/>
            <a:ext cx="6736069" cy="4368600"/>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0"/>
              </a:spcAft>
              <a:buSzPts val="2400"/>
              <a:buAutoNum type="arabicPeriod"/>
            </a:pPr>
            <a:r>
              <a:rPr lang="en-US" b="1">
                <a:solidFill>
                  <a:srgbClr val="6096D1"/>
                </a:solidFill>
              </a:rPr>
              <a:t>Vælg</a:t>
            </a:r>
            <a:r>
              <a:rPr lang="en-US"/>
              <a:t>: Åbn dit </a:t>
            </a:r>
            <a:r>
              <a:rPr lang="en-US" err="1"/>
              <a:t>foretrukne </a:t>
            </a:r>
            <a:r>
              <a:rPr lang="en-US"/>
              <a:t>AI-værktøj. (</a:t>
            </a:r>
            <a:r>
              <a:rPr lang="en-US" err="1"/>
              <a:t>f.eks. </a:t>
            </a:r>
            <a:r>
              <a:rPr lang="en-US">
                <a:hlinkClick r:id="rId3"/>
              </a:rPr>
              <a:t>ChatGPT</a:t>
            </a:r>
            <a:r>
              <a:rPr lang="en-US"/>
              <a:t>, </a:t>
            </a:r>
            <a:r>
              <a:rPr lang="en-US">
                <a:hlinkClick r:id="rId4"/>
              </a:rPr>
              <a:t>Gemini </a:t>
            </a:r>
            <a:r>
              <a:rPr lang="en-US"/>
              <a:t>eller </a:t>
            </a:r>
            <a:r>
              <a:rPr lang="en-US">
                <a:hlinkClick r:id="rId5"/>
              </a:rPr>
              <a:t>CoPilot</a:t>
            </a:r>
            <a:r>
              <a:rPr lang="en-US"/>
              <a:t>)</a:t>
            </a:r>
            <a:endParaRPr/>
          </a:p>
          <a:p>
            <a:pPr marL="457200" lvl="0" indent="0" algn="l" rtl="0">
              <a:lnSpc>
                <a:spcPct val="103333"/>
              </a:lnSpc>
              <a:spcBef>
                <a:spcPts val="0"/>
              </a:spcBef>
              <a:spcAft>
                <a:spcPts val="0"/>
              </a:spcAft>
              <a:buSzPts val="2400"/>
              <a:buNone/>
            </a:pPr>
            <a:endParaRPr/>
          </a:p>
          <a:p>
            <a:pPr marL="533400" lvl="0" indent="-457200" algn="l" rtl="0">
              <a:lnSpc>
                <a:spcPct val="103333"/>
              </a:lnSpc>
              <a:spcBef>
                <a:spcPts val="0"/>
              </a:spcBef>
              <a:spcAft>
                <a:spcPts val="0"/>
              </a:spcAft>
              <a:buSzPts val="2400"/>
              <a:buFont typeface="+mj-lt"/>
              <a:buAutoNum type="arabicPeriod" startAt="2"/>
            </a:pPr>
            <a:r>
              <a:rPr lang="en-US" b="1">
                <a:solidFill>
                  <a:srgbClr val="6096D1"/>
                </a:solidFill>
              </a:rPr>
              <a:t>Kontekst</a:t>
            </a:r>
            <a:r>
              <a:rPr lang="en-US"/>
              <a:t>: Indtast, hvem beskeden er til, og hvad den handler om.</a:t>
            </a:r>
            <a:endParaRPr/>
          </a:p>
          <a:p>
            <a:pPr marL="457200" lvl="0" indent="0" algn="l" rtl="0">
              <a:lnSpc>
                <a:spcPct val="103333"/>
              </a:lnSpc>
              <a:spcBef>
                <a:spcPts val="0"/>
              </a:spcBef>
              <a:spcAft>
                <a:spcPts val="0"/>
              </a:spcAft>
              <a:buSzPts val="2400"/>
              <a:buNone/>
            </a:pPr>
            <a:endParaRPr/>
          </a:p>
          <a:p>
            <a:pPr marL="533400" lvl="0" indent="-457200" algn="l" rtl="0">
              <a:lnSpc>
                <a:spcPct val="103333"/>
              </a:lnSpc>
              <a:spcBef>
                <a:spcPts val="0"/>
              </a:spcBef>
              <a:spcAft>
                <a:spcPts val="0"/>
              </a:spcAft>
              <a:buSzPts val="2400"/>
              <a:buFont typeface="+mj-lt"/>
              <a:buAutoNum type="arabicPeriod" startAt="3"/>
            </a:pPr>
            <a:r>
              <a:rPr lang="en-US" b="1">
                <a:solidFill>
                  <a:srgbClr val="6096D1"/>
                </a:solidFill>
              </a:rPr>
              <a:t>Tone: </a:t>
            </a:r>
            <a:r>
              <a:rPr lang="en-US"/>
              <a:t>Angiv, om det skal være formelt eller uformelt.</a:t>
            </a:r>
            <a:endParaRPr/>
          </a:p>
          <a:p>
            <a:pPr marL="457200" lvl="0" indent="0" algn="l" rtl="0">
              <a:lnSpc>
                <a:spcPct val="103333"/>
              </a:lnSpc>
              <a:spcBef>
                <a:spcPts val="0"/>
              </a:spcBef>
              <a:spcAft>
                <a:spcPts val="0"/>
              </a:spcAft>
              <a:buSzPts val="2400"/>
              <a:buNone/>
            </a:pPr>
            <a:endParaRPr/>
          </a:p>
          <a:p>
            <a:pPr marL="533400" lvl="0" indent="-457200" algn="l" rtl="0">
              <a:lnSpc>
                <a:spcPct val="103333"/>
              </a:lnSpc>
              <a:spcBef>
                <a:spcPts val="0"/>
              </a:spcBef>
              <a:spcAft>
                <a:spcPts val="0"/>
              </a:spcAft>
              <a:buSzPts val="2400"/>
              <a:buFont typeface="+mj-lt"/>
              <a:buAutoNum type="arabicPeriod" startAt="4"/>
            </a:pPr>
            <a:r>
              <a:rPr lang="en-US" b="1">
                <a:solidFill>
                  <a:srgbClr val="6096D1"/>
                </a:solidFill>
              </a:rPr>
              <a:t>Finpudsning</a:t>
            </a:r>
            <a:r>
              <a:rPr lang="en-US"/>
              <a:t>: Gennemgå og juster den endelige tekst.</a:t>
            </a:r>
            <a:endParaRPr/>
          </a:p>
          <a:p>
            <a:pPr marL="457200" lvl="0" indent="0" algn="l" rtl="0">
              <a:lnSpc>
                <a:spcPct val="103333"/>
              </a:lnSpc>
              <a:spcBef>
                <a:spcPts val="0"/>
              </a:spcBef>
              <a:spcAft>
                <a:spcPts val="0"/>
              </a:spcAft>
              <a:buSzPts val="2400"/>
              <a:buNone/>
            </a:pPr>
            <a:endParaRPr/>
          </a:p>
          <a:p>
            <a:pPr marL="533400" lvl="0" indent="-457200" algn="l" rtl="0">
              <a:lnSpc>
                <a:spcPct val="103333"/>
              </a:lnSpc>
              <a:spcBef>
                <a:spcPts val="0"/>
              </a:spcBef>
              <a:spcAft>
                <a:spcPts val="0"/>
              </a:spcAft>
              <a:buSzPts val="2400"/>
              <a:buFont typeface="+mj-lt"/>
              <a:buAutoNum type="arabicPeriod" startAt="5"/>
            </a:pPr>
            <a:r>
              <a:rPr lang="en-US" b="1">
                <a:solidFill>
                  <a:srgbClr val="6096D1"/>
                </a:solidFill>
              </a:rPr>
              <a:t>Send</a:t>
            </a:r>
            <a:r>
              <a:rPr lang="en-US"/>
              <a:t>: Kopier, indsæt, og så er du færdig!</a:t>
            </a:r>
            <a:endParaRPr/>
          </a:p>
          <a:p>
            <a:pPr marL="457200" lvl="0" indent="0" algn="l" rtl="0">
              <a:lnSpc>
                <a:spcPct val="103333"/>
              </a:lnSpc>
              <a:spcBef>
                <a:spcPts val="0"/>
              </a:spcBef>
              <a:spcAft>
                <a:spcPts val="0"/>
              </a:spcAft>
              <a:buSzPts val="2400"/>
              <a:buNone/>
            </a:pPr>
            <a:endParaRPr/>
          </a:p>
        </p:txBody>
      </p:sp>
      <p:pic>
        <p:nvPicPr>
          <p:cNvPr id="963" name="Google Shape;963;g3d3ae9d317c_1_41" title="low-angle-elder-female-working-laptop.jpg"/>
          <p:cNvPicPr preferRelativeResize="0">
            <a:picLocks noGrp="1"/>
          </p:cNvPicPr>
          <p:nvPr>
            <p:ph type="pic" idx="2"/>
          </p:nvPr>
        </p:nvPicPr>
        <p:blipFill rotWithShape="1">
          <a:blip r:embed="rId6" cstate="screen">
            <a:alphaModFix/>
            <a:extLst>
              <a:ext uri="{28A0092B-C50C-407E-A947-70E740481C1C}">
                <a14:useLocalDpi xmlns:a14="http://schemas.microsoft.com/office/drawing/2010/main"/>
              </a:ext>
            </a:extLst>
          </a:blip>
          <a:srcRect/>
          <a:stretch/>
        </p:blipFill>
        <p:spPr>
          <a:xfrm>
            <a:off x="388401" y="385460"/>
            <a:ext cx="4107750" cy="6087077"/>
          </a:xfrm>
          <a:prstGeom prst="rect">
            <a:avLst/>
          </a:prstGeom>
          <a:solidFill>
            <a:srgbClr val="BFBFBF"/>
          </a:solidFill>
          <a:ln>
            <a:noFill/>
          </a:ln>
        </p:spPr>
      </p:pic>
      <p:pic>
        <p:nvPicPr>
          <p:cNvPr id="964" name="Google Shape;964;g3d3ae9d317c_1_41" descr="A colorful circles with white lines and dots&#10;&#10;AI-generated content may be incorrec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965" name="Google Shape;965;g3d3ae9d317c_1_41"/>
          <p:cNvSpPr/>
          <p:nvPr/>
        </p:nvSpPr>
        <p:spPr>
          <a:xfrm>
            <a:off x="10619117" y="964760"/>
            <a:ext cx="1438620" cy="132370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solidFill>
            <a:srgbClr val="CA7BB3"/>
          </a:solidFill>
          <a:ln w="9525" cap="flat" cmpd="sng">
            <a:solidFill>
              <a:srgbClr val="292668"/>
            </a:solidFill>
            <a:prstDash val="solid"/>
            <a:round/>
            <a:headEnd type="none" w="sm" len="sm"/>
            <a:tailEnd type="none" w="sm" len="sm"/>
          </a:ln>
        </p:spPr>
        <p:txBody>
          <a:bodyPr spcFirstLastPara="1" wrap="square" lIns="71075" tIns="35525" rIns="71075" bIns="355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chemeClr val="dk1"/>
              </a:solidFill>
              <a:latin typeface="Calibri"/>
              <a:ea typeface="Calibri"/>
              <a:cs typeface="Calibri"/>
              <a:sym typeface="Calibri"/>
            </a:endParaRPr>
          </a:p>
        </p:txBody>
      </p:sp>
      <p:sp>
        <p:nvSpPr>
          <p:cNvPr id="966" name="Google Shape;966;g3d3ae9d317c_1_41"/>
          <p:cNvSpPr txBox="1"/>
          <p:nvPr/>
        </p:nvSpPr>
        <p:spPr>
          <a:xfrm>
            <a:off x="10444330" y="1127331"/>
            <a:ext cx="1746900" cy="993000"/>
          </a:xfrm>
          <a:prstGeom prst="rect">
            <a:avLst/>
          </a:prstGeom>
          <a:noFill/>
          <a:ln>
            <a:noFill/>
          </a:ln>
        </p:spPr>
        <p:txBody>
          <a:bodyPr spcFirstLastPara="1" wrap="square" lIns="71075" tIns="35525" rIns="71075" bIns="35525" anchor="ctr" anchorCtr="0">
            <a:noAutofit/>
          </a:bodyPr>
          <a:lstStyle/>
          <a:p>
            <a:pPr marL="0" marR="0" lvl="0" indent="0" algn="ctr" rtl="0">
              <a:lnSpc>
                <a:spcPct val="100000"/>
              </a:lnSpc>
              <a:spcBef>
                <a:spcPts val="0"/>
              </a:spcBef>
              <a:spcAft>
                <a:spcPts val="0"/>
              </a:spcAft>
              <a:buClr>
                <a:srgbClr val="000000"/>
              </a:buClr>
              <a:buSzPts val="1555"/>
              <a:buFont typeface="Arial"/>
              <a:buNone/>
            </a:pPr>
            <a:r>
              <a:rPr lang="en-US" sz="2000" b="1" i="0" u="none" strike="noStrike" cap="none">
                <a:solidFill>
                  <a:schemeClr val="lt1"/>
                </a:solidFill>
                <a:latin typeface="Calibri"/>
                <a:ea typeface="Calibri"/>
                <a:cs typeface="Calibri"/>
                <a:sym typeface="Calibri"/>
              </a:rPr>
              <a:t>Lad </a:t>
            </a:r>
            <a:r>
              <a:rPr lang="en-US" sz="2000" b="1" i="0" u="none" strike="noStrike" cap="none" err="1">
                <a:solidFill>
                  <a:schemeClr val="lt1"/>
                </a:solidFill>
                <a:latin typeface="Calibri"/>
                <a:ea typeface="Calibri"/>
                <a:cs typeface="Calibri"/>
                <a:sym typeface="Calibri"/>
              </a:rPr>
              <a:t>os</a:t>
            </a:r>
            <a:r>
              <a:rPr lang="en-US" sz="2000" b="1" i="0" u="none" strike="noStrike" cap="none">
                <a:solidFill>
                  <a:schemeClr val="lt1"/>
                </a:solidFill>
                <a:latin typeface="Calibri"/>
                <a:ea typeface="Calibri"/>
                <a:cs typeface="Calibri"/>
                <a:sym typeface="Calibri"/>
              </a:rPr>
              <a:t> se et </a:t>
            </a:r>
            <a:r>
              <a:rPr lang="en-US" sz="2000" b="1" i="0" u="none" strike="noStrike" cap="none" err="1">
                <a:solidFill>
                  <a:schemeClr val="lt1"/>
                </a:solidFill>
                <a:latin typeface="Calibri"/>
                <a:ea typeface="Calibri"/>
                <a:cs typeface="Calibri"/>
                <a:sym typeface="Calibri"/>
              </a:rPr>
              <a:t>eksempel</a:t>
            </a:r>
            <a:r>
              <a:rPr lang="en-US" sz="2000" b="1" i="0" u="none" strike="noStrike" cap="none">
                <a:solidFill>
                  <a:schemeClr val="lt1"/>
                </a:solidFill>
                <a:latin typeface="Calibri"/>
                <a:ea typeface="Calibri"/>
                <a:cs typeface="Calibri"/>
                <a:sym typeface="Calibri"/>
              </a:rPr>
              <a:t>!</a:t>
            </a:r>
            <a:endParaRPr lang="da-DK" sz="2000" b="1" i="0" u="none" strike="noStrike" cap="none">
              <a:solidFill>
                <a:schemeClr val="lt1"/>
              </a:solidFill>
              <a:latin typeface="Calibri"/>
              <a:ea typeface="Calibri"/>
              <a:cs typeface="Calibri"/>
            </a:endParaRPr>
          </a:p>
        </p:txBody>
      </p:sp>
      <p:sp>
        <p:nvSpPr>
          <p:cNvPr id="2" name="Tekstfelt 1">
            <a:extLst>
              <a:ext uri="{FF2B5EF4-FFF2-40B4-BE49-F238E27FC236}">
                <a16:creationId xmlns:a16="http://schemas.microsoft.com/office/drawing/2014/main" id="{ADD65DA8-0871-57CB-CA6D-41F67E20C7AD}"/>
              </a:ext>
            </a:extLst>
          </p:cNvPr>
          <p:cNvSpPr txBox="1"/>
          <p:nvPr/>
        </p:nvSpPr>
        <p:spPr>
          <a:xfrm>
            <a:off x="4572000" y="1163864"/>
            <a:ext cx="32766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6096D1"/>
                </a:solidFill>
                <a:latin typeface="Calibri"/>
                <a:ea typeface="Calibri"/>
                <a:cs typeface="Calibri"/>
              </a:rPr>
              <a:t>Trin-for-trin-</a:t>
            </a:r>
            <a:r>
              <a:rPr lang="en-US" sz="2400" b="1" err="1">
                <a:solidFill>
                  <a:srgbClr val="6096D1"/>
                </a:solidFill>
                <a:latin typeface="Calibri"/>
                <a:ea typeface="Calibri"/>
                <a:cs typeface="Calibri"/>
              </a:rPr>
              <a:t>vejledning</a:t>
            </a:r>
            <a:r>
              <a:rPr lang="en-US" sz="2400" b="1">
                <a:solidFill>
                  <a:srgbClr val="6096D1"/>
                </a:solidFill>
                <a:latin typeface="Calibri"/>
                <a:ea typeface="Calibri"/>
                <a:cs typeface="Calibri"/>
              </a:rPr>
              <a:t>:</a:t>
            </a:r>
            <a:endParaRPr lang="da-DK"/>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g3c8abc38406_0_131"/>
          <p:cNvSpPr txBox="1">
            <a:spLocks noGrp="1"/>
          </p:cNvSpPr>
          <p:nvPr>
            <p:ph type="body" idx="1"/>
          </p:nvPr>
        </p:nvSpPr>
        <p:spPr>
          <a:xfrm>
            <a:off x="1605542" y="397887"/>
            <a:ext cx="8973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i="1"/>
              <a:t>PALOMA</a:t>
            </a:r>
            <a:r>
              <a:rPr lang="en-US" b="1"/>
              <a:t>-PROJEKTET</a:t>
            </a:r>
            <a:endParaRPr/>
          </a:p>
        </p:txBody>
      </p:sp>
      <p:sp>
        <p:nvSpPr>
          <p:cNvPr id="972" name="Google Shape;972;g3c8abc38406_0_131"/>
          <p:cNvSpPr txBox="1">
            <a:spLocks noGrp="1"/>
          </p:cNvSpPr>
          <p:nvPr>
            <p:ph type="body" idx="2"/>
          </p:nvPr>
        </p:nvSpPr>
        <p:spPr>
          <a:xfrm>
            <a:off x="1618249" y="1712451"/>
            <a:ext cx="8961600" cy="1498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a:t>I </a:t>
            </a:r>
            <a:r>
              <a:rPr lang="en-US" b="1"/>
              <a:t>Spanien </a:t>
            </a:r>
            <a:r>
              <a:rPr lang="en-US"/>
              <a:t>har</a:t>
            </a:r>
            <a:r>
              <a:rPr lang="en-US" b="1"/>
              <a:t> byrådet i Madrid </a:t>
            </a:r>
            <a:r>
              <a:rPr lang="en-US"/>
              <a:t>taget et </a:t>
            </a:r>
            <a:r>
              <a:rPr lang="en-US" b="1"/>
              <a:t>AI-værktøj</a:t>
            </a:r>
            <a:r>
              <a:rPr lang="en-US"/>
              <a:t> i brug </a:t>
            </a:r>
            <a:r>
              <a:rPr lang="en-US" b="1"/>
              <a:t>for at nå ud til og støtte den aldrende befolkning</a:t>
            </a:r>
            <a:r>
              <a:rPr lang="en-US"/>
              <a:t>. Det drejer sig om en </a:t>
            </a:r>
            <a:r>
              <a:rPr lang="en-US" b="1"/>
              <a:t>AI-drevet virtuel assistent</a:t>
            </a:r>
            <a:r>
              <a:rPr lang="en-US"/>
              <a:t>, der er trænet til at vurdere risikoen for ensomhed blandt ældre og sætte dem i kontakt med de sociale myndigheder. Assistenten </a:t>
            </a:r>
            <a:r>
              <a:rPr lang="en-US" b="1"/>
              <a:t>stiller strukturerede spørgsmål for at vurdere risikoen for ensomhed </a:t>
            </a:r>
            <a:r>
              <a:rPr lang="en-US"/>
              <a:t>og hjælper derefter socialarbejdere med at følge op på de personer, der har brug for støtte.</a:t>
            </a:r>
            <a:endParaRPr lang="da-DK"/>
          </a:p>
        </p:txBody>
      </p:sp>
      <p:pic>
        <p:nvPicPr>
          <p:cNvPr id="973" name="Google Shape;973;g3c8abc38406_0_131" title="Captura de pantalla 2026-02-17 182145.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102526" y="3676086"/>
            <a:ext cx="5168548" cy="285932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g3cf0640c514_2_375"/>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Sund interaktion på nettet</a:t>
            </a:r>
            <a:endParaRPr/>
          </a:p>
        </p:txBody>
      </p:sp>
      <p:sp>
        <p:nvSpPr>
          <p:cNvPr id="979" name="Google Shape;979;g3cf0640c514_2_375"/>
          <p:cNvSpPr txBox="1">
            <a:spLocks noGrp="1"/>
          </p:cNvSpPr>
          <p:nvPr>
            <p:ph type="body" idx="2"/>
          </p:nvPr>
        </p:nvSpPr>
        <p:spPr>
          <a:xfrm>
            <a:off x="1579335" y="1683026"/>
            <a:ext cx="7812158" cy="1420329"/>
          </a:xfrm>
          <a:prstGeom prst="rect">
            <a:avLst/>
          </a:prstGeom>
          <a:noFill/>
          <a:ln>
            <a:noFill/>
          </a:ln>
        </p:spPr>
        <p:txBody>
          <a:bodyPr spcFirstLastPara="1" wrap="square" lIns="91425" tIns="45700" rIns="91425" bIns="45700" anchor="ctr" anchorCtr="0">
            <a:noAutofit/>
          </a:bodyPr>
          <a:lstStyle/>
          <a:p>
            <a:pPr marL="0" indent="0"/>
            <a:r>
              <a:rPr lang="en-US"/>
              <a:t>At bruge </a:t>
            </a:r>
            <a:r>
              <a:rPr lang="en-US" b="1"/>
              <a:t>for meget tid online </a:t>
            </a:r>
            <a:r>
              <a:rPr lang="en-US"/>
              <a:t>eller </a:t>
            </a:r>
            <a:r>
              <a:rPr lang="en-US" b="1"/>
              <a:t>omgås i negative grupper </a:t>
            </a:r>
            <a:r>
              <a:rPr lang="en-US"/>
              <a:t>kan </a:t>
            </a:r>
            <a:r>
              <a:rPr lang="en-US" b="1">
                <a:solidFill>
                  <a:srgbClr val="C67CB5"/>
                </a:solidFill>
              </a:rPr>
              <a:t>øge stress </a:t>
            </a:r>
            <a:r>
              <a:rPr lang="en-US"/>
              <a:t>og </a:t>
            </a:r>
            <a:r>
              <a:rPr lang="en-US" b="1">
                <a:solidFill>
                  <a:srgbClr val="C67CB5"/>
                </a:solidFill>
              </a:rPr>
              <a:t>mindske trivsel</a:t>
            </a:r>
            <a:r>
              <a:rPr lang="en-US"/>
              <a:t>. </a:t>
            </a:r>
            <a:endParaRPr lang="da-DK"/>
          </a:p>
          <a:p>
            <a:pPr marL="0" indent="0"/>
            <a:endParaRPr lang="en-US"/>
          </a:p>
          <a:p>
            <a:pPr marL="0" lvl="0" indent="0" algn="l">
              <a:lnSpc>
                <a:spcPct val="103333"/>
              </a:lnSpc>
              <a:spcBef>
                <a:spcPts val="0"/>
              </a:spcBef>
              <a:spcAft>
                <a:spcPts val="0"/>
              </a:spcAft>
              <a:buSzPts val="2400"/>
              <a:buNone/>
            </a:pPr>
            <a:r>
              <a:rPr lang="en-US" b="1"/>
              <a:t>Balance </a:t>
            </a:r>
            <a:r>
              <a:rPr lang="en-US" b="1" err="1"/>
              <a:t>og</a:t>
            </a:r>
            <a:r>
              <a:rPr lang="en-US" b="1"/>
              <a:t> </a:t>
            </a:r>
            <a:r>
              <a:rPr lang="en-US" b="1" err="1"/>
              <a:t>sikre</a:t>
            </a:r>
            <a:r>
              <a:rPr lang="en-US" b="1"/>
              <a:t> </a:t>
            </a:r>
            <a:r>
              <a:rPr lang="en-US" b="1" err="1"/>
              <a:t>vaner</a:t>
            </a:r>
            <a:r>
              <a:rPr lang="en-US" b="1"/>
              <a:t> er </a:t>
            </a:r>
            <a:r>
              <a:rPr lang="en-US" b="1" err="1"/>
              <a:t>nøglen</a:t>
            </a:r>
            <a:r>
              <a:rPr lang="en-US" b="1"/>
              <a:t>.</a:t>
            </a:r>
            <a:endParaRPr b="1"/>
          </a:p>
        </p:txBody>
      </p:sp>
      <p:sp>
        <p:nvSpPr>
          <p:cNvPr id="980" name="Google Shape;980;g3cf0640c514_2_375"/>
          <p:cNvSpPr/>
          <p:nvPr/>
        </p:nvSpPr>
        <p:spPr>
          <a:xfrm>
            <a:off x="1615200" y="5145223"/>
            <a:ext cx="4209748" cy="1184085"/>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CA7BB3"/>
          </a:solidFill>
          <a:ln>
            <a:noFill/>
          </a:ln>
        </p:spPr>
        <p:txBody>
          <a:bodyPr spcFirstLastPara="1" wrap="square" lIns="84025" tIns="41975" rIns="84025" bIns="41975" anchor="ctr" anchorCtr="0">
            <a:noAutofit/>
          </a:bodyPr>
          <a:lstStyle/>
          <a:p>
            <a:pPr marL="0" marR="0" lvl="0" indent="0" algn="l" rtl="0">
              <a:lnSpc>
                <a:spcPct val="100000"/>
              </a:lnSpc>
              <a:spcBef>
                <a:spcPts val="0"/>
              </a:spcBef>
              <a:spcAft>
                <a:spcPts val="0"/>
              </a:spcAft>
              <a:buClr>
                <a:srgbClr val="000000"/>
              </a:buClr>
              <a:buSzPts val="828"/>
              <a:buFont typeface="Arial"/>
              <a:buNone/>
            </a:pPr>
            <a:endParaRPr sz="826" b="0" i="0" u="none" strike="noStrike" cap="none">
              <a:solidFill>
                <a:schemeClr val="dk1"/>
              </a:solidFill>
              <a:latin typeface="Calibri"/>
              <a:ea typeface="Calibri"/>
              <a:cs typeface="Calibri"/>
              <a:sym typeface="Calibri"/>
            </a:endParaRPr>
          </a:p>
        </p:txBody>
      </p:sp>
      <p:sp>
        <p:nvSpPr>
          <p:cNvPr id="981" name="Google Shape;981;g3cf0640c514_2_375"/>
          <p:cNvSpPr/>
          <p:nvPr/>
        </p:nvSpPr>
        <p:spPr>
          <a:xfrm>
            <a:off x="5094499" y="3821074"/>
            <a:ext cx="3670550" cy="1186253"/>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77250" tIns="38600" rIns="77250" bIns="38600"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59" b="0" i="0" u="none" strike="noStrike" cap="none">
              <a:solidFill>
                <a:schemeClr val="dk1"/>
              </a:solidFill>
              <a:latin typeface="Calibri"/>
              <a:ea typeface="Calibri"/>
              <a:cs typeface="Calibri"/>
              <a:sym typeface="Calibri"/>
            </a:endParaRPr>
          </a:p>
        </p:txBody>
      </p:sp>
      <p:sp>
        <p:nvSpPr>
          <p:cNvPr id="982" name="Google Shape;982;g3cf0640c514_2_375"/>
          <p:cNvSpPr/>
          <p:nvPr/>
        </p:nvSpPr>
        <p:spPr>
          <a:xfrm>
            <a:off x="589045" y="3808542"/>
            <a:ext cx="3870771" cy="11862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77250" tIns="38600" rIns="77250" bIns="38600"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59" b="0" i="0" u="none" strike="noStrike" cap="none">
              <a:solidFill>
                <a:schemeClr val="dk1"/>
              </a:solidFill>
              <a:latin typeface="Calibri"/>
              <a:ea typeface="Calibri"/>
              <a:cs typeface="Calibri"/>
              <a:sym typeface="Calibri"/>
            </a:endParaRPr>
          </a:p>
        </p:txBody>
      </p:sp>
      <p:sp>
        <p:nvSpPr>
          <p:cNvPr id="983" name="Google Shape;983;g3cf0640c514_2_375"/>
          <p:cNvSpPr/>
          <p:nvPr/>
        </p:nvSpPr>
        <p:spPr>
          <a:xfrm>
            <a:off x="6367052" y="5196745"/>
            <a:ext cx="4209748" cy="1184088"/>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84025" tIns="41975" rIns="84025" bIns="41975" anchor="ctr" anchorCtr="0">
            <a:noAutofit/>
          </a:bodyPr>
          <a:lstStyle/>
          <a:p>
            <a:pPr marL="0" marR="0" lvl="0" indent="0" algn="l" rtl="0">
              <a:lnSpc>
                <a:spcPct val="100000"/>
              </a:lnSpc>
              <a:spcBef>
                <a:spcPts val="0"/>
              </a:spcBef>
              <a:spcAft>
                <a:spcPts val="0"/>
              </a:spcAft>
              <a:buClr>
                <a:srgbClr val="000000"/>
              </a:buClr>
              <a:buSzPts val="828"/>
              <a:buFont typeface="Arial"/>
              <a:buNone/>
            </a:pPr>
            <a:endParaRPr sz="826" b="0" i="0" u="none" strike="noStrike" cap="none">
              <a:solidFill>
                <a:schemeClr val="dk1"/>
              </a:solidFill>
              <a:latin typeface="Calibri"/>
              <a:ea typeface="Calibri"/>
              <a:cs typeface="Calibri"/>
              <a:sym typeface="Calibri"/>
            </a:endParaRPr>
          </a:p>
        </p:txBody>
      </p:sp>
      <p:sp>
        <p:nvSpPr>
          <p:cNvPr id="984" name="Google Shape;984;g3cf0640c514_2_375"/>
          <p:cNvSpPr/>
          <p:nvPr/>
        </p:nvSpPr>
        <p:spPr>
          <a:xfrm>
            <a:off x="920719" y="3835830"/>
            <a:ext cx="3541126" cy="905033"/>
          </a:xfrm>
          <a:prstGeom prst="rect">
            <a:avLst/>
          </a:prstGeom>
          <a:noFill/>
          <a:ln>
            <a:noFill/>
          </a:ln>
        </p:spPr>
        <p:txBody>
          <a:bodyPr spcFirstLastPara="1" wrap="square" lIns="77250" tIns="38600" rIns="77250" bIns="38600" anchor="t" anchorCtr="0">
            <a:noAutofit/>
          </a:bodyPr>
          <a:lstStyle/>
          <a:p>
            <a:pPr marL="0" marR="0" lvl="0" indent="0" algn="l" rtl="0">
              <a:lnSpc>
                <a:spcPct val="100000"/>
              </a:lnSpc>
              <a:spcBef>
                <a:spcPts val="0"/>
              </a:spcBef>
              <a:spcAft>
                <a:spcPts val="0"/>
              </a:spcAft>
              <a:buClr>
                <a:srgbClr val="000000"/>
              </a:buClr>
              <a:buSzPts val="1352"/>
              <a:buFont typeface="Arial"/>
              <a:buNone/>
            </a:pPr>
            <a:r>
              <a:rPr lang="en-US" sz="2000" b="1" i="0" u="none" strike="noStrike" cap="none">
                <a:solidFill>
                  <a:srgbClr val="242B62"/>
                </a:solidFill>
                <a:latin typeface="Calibri"/>
                <a:ea typeface="Calibri"/>
                <a:cs typeface="Calibri"/>
                <a:sym typeface="Calibri"/>
              </a:rPr>
              <a:t>Begræns tiden online (juster hyppigheden af notifikationer) og tag pauser.</a:t>
            </a:r>
            <a:endParaRPr sz="2000" b="1" i="0" u="none" strike="noStrike" cap="none">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52"/>
              <a:buFont typeface="Arial"/>
              <a:buNone/>
            </a:pPr>
            <a:endParaRPr sz="2000" b="0" i="0" u="none" strike="noStrike" cap="none">
              <a:solidFill>
                <a:srgbClr val="242B62"/>
              </a:solidFill>
              <a:latin typeface="Calibri"/>
              <a:ea typeface="Calibri"/>
              <a:cs typeface="Calibri"/>
              <a:sym typeface="Calibri"/>
            </a:endParaRPr>
          </a:p>
        </p:txBody>
      </p:sp>
      <p:sp>
        <p:nvSpPr>
          <p:cNvPr id="985" name="Google Shape;985;g3cf0640c514_2_375"/>
          <p:cNvSpPr/>
          <p:nvPr/>
        </p:nvSpPr>
        <p:spPr>
          <a:xfrm>
            <a:off x="5454369" y="4074050"/>
            <a:ext cx="3144106" cy="653568"/>
          </a:xfrm>
          <a:prstGeom prst="rect">
            <a:avLst/>
          </a:prstGeom>
          <a:noFill/>
          <a:ln>
            <a:noFill/>
          </a:ln>
        </p:spPr>
        <p:txBody>
          <a:bodyPr spcFirstLastPara="1" wrap="square" lIns="77250" tIns="38600" rIns="77250" bIns="38600" anchor="t" anchorCtr="0">
            <a:noAutofit/>
          </a:bodyPr>
          <a:lstStyle/>
          <a:p>
            <a:pPr marL="0" marR="0" lvl="0" indent="0" algn="l" rtl="0">
              <a:lnSpc>
                <a:spcPct val="100000"/>
              </a:lnSpc>
              <a:spcBef>
                <a:spcPts val="0"/>
              </a:spcBef>
              <a:spcAft>
                <a:spcPts val="0"/>
              </a:spcAft>
              <a:buClr>
                <a:srgbClr val="000000"/>
              </a:buClr>
              <a:buSzPts val="1352"/>
              <a:buFont typeface="Arial"/>
              <a:buNone/>
            </a:pPr>
            <a:r>
              <a:rPr lang="en-US" sz="2000" b="1" i="0" u="none" strike="noStrike" cap="none">
                <a:solidFill>
                  <a:schemeClr val="lt1"/>
                </a:solidFill>
                <a:latin typeface="Calibri"/>
                <a:ea typeface="Calibri"/>
                <a:cs typeface="Calibri"/>
                <a:sym typeface="Calibri"/>
              </a:rPr>
              <a:t>Deltag i støttende onlinefællesskaber.</a:t>
            </a:r>
            <a:endParaRPr sz="2000" b="1" i="0" u="none" strike="noStrike" cap="none">
              <a:solidFill>
                <a:srgbClr val="000000"/>
              </a:solidFill>
              <a:latin typeface="Arial"/>
              <a:ea typeface="Arial"/>
              <a:cs typeface="Arial"/>
              <a:sym typeface="Arial"/>
            </a:endParaRPr>
          </a:p>
        </p:txBody>
      </p:sp>
      <p:sp>
        <p:nvSpPr>
          <p:cNvPr id="986" name="Google Shape;986;g3cf0640c514_2_375"/>
          <p:cNvSpPr/>
          <p:nvPr/>
        </p:nvSpPr>
        <p:spPr>
          <a:xfrm>
            <a:off x="2049415" y="5388363"/>
            <a:ext cx="3715388" cy="697679"/>
          </a:xfrm>
          <a:prstGeom prst="rect">
            <a:avLst/>
          </a:prstGeom>
          <a:noFill/>
          <a:ln>
            <a:noFill/>
          </a:ln>
        </p:spPr>
        <p:txBody>
          <a:bodyPr spcFirstLastPara="1" wrap="square" lIns="84025" tIns="41975" rIns="84025" bIns="41975" anchor="t" anchorCtr="0">
            <a:noAutofit/>
          </a:bodyPr>
          <a:lstStyle/>
          <a:p>
            <a:pPr marL="0" marR="0" lvl="0" indent="0" algn="l" rtl="0">
              <a:lnSpc>
                <a:spcPct val="100000"/>
              </a:lnSpc>
              <a:spcBef>
                <a:spcPts val="0"/>
              </a:spcBef>
              <a:spcAft>
                <a:spcPts val="0"/>
              </a:spcAft>
              <a:buClr>
                <a:srgbClr val="000000"/>
              </a:buClr>
              <a:buSzPts val="1470"/>
              <a:buFont typeface="Arial"/>
              <a:buNone/>
            </a:pPr>
            <a:r>
              <a:rPr lang="en-US" sz="2012" b="1" i="0" u="none" strike="noStrike" cap="none">
                <a:solidFill>
                  <a:srgbClr val="242B62"/>
                </a:solidFill>
                <a:latin typeface="Calibri"/>
                <a:ea typeface="Calibri"/>
                <a:cs typeface="Calibri"/>
                <a:sym typeface="Calibri"/>
              </a:rPr>
              <a:t>Undgå diskussioner eller konflikter.</a:t>
            </a:r>
            <a:endParaRPr sz="2012" b="1" i="0" u="none" strike="noStrike" cap="none">
              <a:solidFill>
                <a:srgbClr val="242B62"/>
              </a:solidFill>
              <a:latin typeface="Arial"/>
              <a:ea typeface="Arial"/>
              <a:cs typeface="Arial"/>
              <a:sym typeface="Arial"/>
            </a:endParaRPr>
          </a:p>
        </p:txBody>
      </p:sp>
      <p:sp>
        <p:nvSpPr>
          <p:cNvPr id="987" name="Google Shape;987;g3cf0640c514_2_375"/>
          <p:cNvSpPr/>
          <p:nvPr/>
        </p:nvSpPr>
        <p:spPr>
          <a:xfrm>
            <a:off x="6808662" y="5345055"/>
            <a:ext cx="3419472" cy="984253"/>
          </a:xfrm>
          <a:prstGeom prst="rect">
            <a:avLst/>
          </a:prstGeom>
          <a:noFill/>
          <a:ln>
            <a:noFill/>
          </a:ln>
        </p:spPr>
        <p:txBody>
          <a:bodyPr spcFirstLastPara="1" wrap="square" lIns="84025" tIns="41975" rIns="84025" bIns="41975" anchor="t" anchorCtr="0">
            <a:noAutofit/>
          </a:bodyPr>
          <a:lstStyle/>
          <a:p>
            <a:pPr marL="0" marR="0" lvl="0" indent="0" algn="l" rtl="0">
              <a:lnSpc>
                <a:spcPct val="100000"/>
              </a:lnSpc>
              <a:spcBef>
                <a:spcPts val="0"/>
              </a:spcBef>
              <a:spcAft>
                <a:spcPts val="0"/>
              </a:spcAft>
              <a:buClr>
                <a:srgbClr val="000000"/>
              </a:buClr>
              <a:buSzPts val="1470"/>
              <a:buFont typeface="Arial"/>
              <a:buNone/>
            </a:pPr>
            <a:r>
              <a:rPr lang="en-US" sz="2012" b="1" i="0" u="none" strike="noStrike" cap="none">
                <a:solidFill>
                  <a:schemeClr val="lt1"/>
                </a:solidFill>
                <a:latin typeface="Calibri"/>
                <a:ea typeface="Calibri"/>
                <a:cs typeface="Calibri"/>
                <a:sym typeface="Calibri"/>
              </a:rPr>
              <a:t>Kombiner online-interaktion med ansigt-til-ansigt-interaktion.</a:t>
            </a:r>
            <a:endParaRPr sz="2012" b="1" i="0" u="none" strike="noStrike" cap="none">
              <a:solidFill>
                <a:srgbClr val="000000"/>
              </a:solidFill>
              <a:latin typeface="Arial"/>
              <a:ea typeface="Arial"/>
              <a:cs typeface="Arial"/>
              <a:sym typeface="Arial"/>
            </a:endParaRPr>
          </a:p>
        </p:txBody>
      </p:sp>
      <p:grpSp>
        <p:nvGrpSpPr>
          <p:cNvPr id="988" name="Google Shape;988;g3cf0640c514_2_375"/>
          <p:cNvGrpSpPr/>
          <p:nvPr/>
        </p:nvGrpSpPr>
        <p:grpSpPr>
          <a:xfrm>
            <a:off x="7044675" y="644880"/>
            <a:ext cx="812607" cy="782440"/>
            <a:chOff x="5495623" y="2716950"/>
            <a:chExt cx="1439007" cy="1385585"/>
          </a:xfrm>
        </p:grpSpPr>
        <p:sp>
          <p:nvSpPr>
            <p:cNvPr id="989" name="Google Shape;989;g3cf0640c514_2_375"/>
            <p:cNvSpPr/>
            <p:nvPr/>
          </p:nvSpPr>
          <p:spPr>
            <a:xfrm>
              <a:off x="5768039" y="2718579"/>
              <a:ext cx="941801" cy="813249"/>
            </a:xfrm>
            <a:custGeom>
              <a:avLst/>
              <a:gdLst/>
              <a:ahLst/>
              <a:cxnLst/>
              <a:rect l="l" t="t" r="r" b="b"/>
              <a:pathLst>
                <a:path w="941801" h="813249" extrusionOk="0">
                  <a:moveTo>
                    <a:pt x="470570" y="82449"/>
                  </a:moveTo>
                  <a:cubicBezTo>
                    <a:pt x="466497" y="79191"/>
                    <a:pt x="463238" y="75933"/>
                    <a:pt x="460794" y="73490"/>
                  </a:cubicBezTo>
                  <a:cubicBezTo>
                    <a:pt x="375253" y="-6330"/>
                    <a:pt x="249792" y="-22620"/>
                    <a:pt x="147143" y="31951"/>
                  </a:cubicBezTo>
                  <a:cubicBezTo>
                    <a:pt x="44493" y="86522"/>
                    <a:pt x="-14163" y="204623"/>
                    <a:pt x="2945" y="317837"/>
                  </a:cubicBezTo>
                  <a:cubicBezTo>
                    <a:pt x="14350" y="391141"/>
                    <a:pt x="48567" y="451413"/>
                    <a:pt x="99892" y="503540"/>
                  </a:cubicBezTo>
                  <a:cubicBezTo>
                    <a:pt x="200912" y="605351"/>
                    <a:pt x="310893" y="699018"/>
                    <a:pt x="420060" y="791869"/>
                  </a:cubicBezTo>
                  <a:cubicBezTo>
                    <a:pt x="453462" y="820377"/>
                    <a:pt x="487678" y="820377"/>
                    <a:pt x="521895" y="791869"/>
                  </a:cubicBezTo>
                  <a:cubicBezTo>
                    <a:pt x="554482" y="764177"/>
                    <a:pt x="588698" y="737299"/>
                    <a:pt x="620471" y="707977"/>
                  </a:cubicBezTo>
                  <a:cubicBezTo>
                    <a:pt x="700309" y="634673"/>
                    <a:pt x="782592" y="562998"/>
                    <a:pt x="858357" y="485621"/>
                  </a:cubicBezTo>
                  <a:cubicBezTo>
                    <a:pt x="930863" y="411503"/>
                    <a:pt x="956118" y="319466"/>
                    <a:pt x="934122" y="216840"/>
                  </a:cubicBezTo>
                  <a:cubicBezTo>
                    <a:pt x="904793" y="79191"/>
                    <a:pt x="771186" y="-14475"/>
                    <a:pt x="632691" y="3444"/>
                  </a:cubicBezTo>
                  <a:cubicBezTo>
                    <a:pt x="569961" y="11589"/>
                    <a:pt x="517007" y="38467"/>
                    <a:pt x="470570" y="84078"/>
                  </a:cubicBez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nvGrpSpPr>
            <p:cNvPr id="990" name="Google Shape;990;g3cf0640c514_2_375"/>
            <p:cNvGrpSpPr/>
            <p:nvPr/>
          </p:nvGrpSpPr>
          <p:grpSpPr>
            <a:xfrm>
              <a:off x="5495623" y="2716950"/>
              <a:ext cx="1439007" cy="1385585"/>
              <a:chOff x="5495623" y="2716950"/>
              <a:chExt cx="1439007" cy="1385585"/>
            </a:xfrm>
          </p:grpSpPr>
          <p:sp>
            <p:nvSpPr>
              <p:cNvPr id="991" name="Google Shape;991;g3cf0640c514_2_375"/>
              <p:cNvSpPr/>
              <p:nvPr/>
            </p:nvSpPr>
            <p:spPr>
              <a:xfrm>
                <a:off x="5495623" y="3470539"/>
                <a:ext cx="1439007" cy="631996"/>
              </a:xfrm>
              <a:custGeom>
                <a:avLst/>
                <a:gdLst/>
                <a:ahLst/>
                <a:cxnLst/>
                <a:rect l="l" t="t" r="r" b="b"/>
                <a:pathLst>
                  <a:path w="1439007" h="631996" extrusionOk="0">
                    <a:moveTo>
                      <a:pt x="936880" y="276112"/>
                    </a:moveTo>
                    <a:cubicBezTo>
                      <a:pt x="1001239" y="247605"/>
                      <a:pt x="1064784" y="219098"/>
                      <a:pt x="1128329" y="191405"/>
                    </a:cubicBezTo>
                    <a:cubicBezTo>
                      <a:pt x="1189430" y="164527"/>
                      <a:pt x="1250531" y="136834"/>
                      <a:pt x="1312446" y="110771"/>
                    </a:cubicBezTo>
                    <a:cubicBezTo>
                      <a:pt x="1348292" y="95295"/>
                      <a:pt x="1406949" y="100997"/>
                      <a:pt x="1428945" y="147423"/>
                    </a:cubicBezTo>
                    <a:cubicBezTo>
                      <a:pt x="1446053" y="183260"/>
                      <a:pt x="1441980" y="219098"/>
                      <a:pt x="1411837" y="245976"/>
                    </a:cubicBezTo>
                    <a:cubicBezTo>
                      <a:pt x="1380065" y="274483"/>
                      <a:pt x="1346663" y="302990"/>
                      <a:pt x="1310817" y="326610"/>
                    </a:cubicBezTo>
                    <a:cubicBezTo>
                      <a:pt x="1166619" y="421905"/>
                      <a:pt x="1021606" y="516386"/>
                      <a:pt x="874964" y="609238"/>
                    </a:cubicBezTo>
                    <a:cubicBezTo>
                      <a:pt x="830972" y="636931"/>
                      <a:pt x="781276" y="636116"/>
                      <a:pt x="731581" y="623899"/>
                    </a:cubicBezTo>
                    <a:cubicBezTo>
                      <a:pt x="597159" y="590505"/>
                      <a:pt x="461923" y="556296"/>
                      <a:pt x="327501" y="522902"/>
                    </a:cubicBezTo>
                    <a:cubicBezTo>
                      <a:pt x="325871" y="522902"/>
                      <a:pt x="323427" y="522902"/>
                      <a:pt x="320168" y="521273"/>
                    </a:cubicBezTo>
                    <a:cubicBezTo>
                      <a:pt x="315280" y="548966"/>
                      <a:pt x="295728" y="553038"/>
                      <a:pt x="272102" y="552224"/>
                    </a:cubicBezTo>
                    <a:cubicBezTo>
                      <a:pt x="194708" y="551409"/>
                      <a:pt x="116499" y="552224"/>
                      <a:pt x="39105" y="552224"/>
                    </a:cubicBezTo>
                    <a:cubicBezTo>
                      <a:pt x="10591" y="552224"/>
                      <a:pt x="0" y="541635"/>
                      <a:pt x="0" y="513943"/>
                    </a:cubicBezTo>
                    <a:cubicBezTo>
                      <a:pt x="0" y="355117"/>
                      <a:pt x="0" y="197106"/>
                      <a:pt x="0" y="38281"/>
                    </a:cubicBezTo>
                    <a:cubicBezTo>
                      <a:pt x="0" y="9774"/>
                      <a:pt x="10591" y="0"/>
                      <a:pt x="39105" y="0"/>
                    </a:cubicBezTo>
                    <a:cubicBezTo>
                      <a:pt x="119758" y="0"/>
                      <a:pt x="200411" y="0"/>
                      <a:pt x="281064" y="0"/>
                    </a:cubicBezTo>
                    <a:cubicBezTo>
                      <a:pt x="298987" y="0"/>
                      <a:pt x="311207" y="4887"/>
                      <a:pt x="317724" y="22806"/>
                    </a:cubicBezTo>
                    <a:cubicBezTo>
                      <a:pt x="318539" y="26064"/>
                      <a:pt x="325056" y="28507"/>
                      <a:pt x="329130" y="29322"/>
                    </a:cubicBezTo>
                    <a:cubicBezTo>
                      <a:pt x="350312" y="31765"/>
                      <a:pt x="371493" y="32580"/>
                      <a:pt x="392675" y="35023"/>
                    </a:cubicBezTo>
                    <a:cubicBezTo>
                      <a:pt x="439111" y="39910"/>
                      <a:pt x="480660" y="58643"/>
                      <a:pt x="518950" y="84707"/>
                    </a:cubicBezTo>
                    <a:cubicBezTo>
                      <a:pt x="552352" y="107512"/>
                      <a:pt x="585753" y="131133"/>
                      <a:pt x="619155" y="153938"/>
                    </a:cubicBezTo>
                    <a:cubicBezTo>
                      <a:pt x="668036" y="187333"/>
                      <a:pt x="722620" y="201993"/>
                      <a:pt x="780461" y="207695"/>
                    </a:cubicBezTo>
                    <a:cubicBezTo>
                      <a:pt x="804087" y="210138"/>
                      <a:pt x="827713" y="213396"/>
                      <a:pt x="851339" y="216654"/>
                    </a:cubicBezTo>
                    <a:cubicBezTo>
                      <a:pt x="887999" y="222355"/>
                      <a:pt x="918957" y="238645"/>
                      <a:pt x="936880" y="276112"/>
                    </a:cubicBezTo>
                    <a:close/>
                    <a:moveTo>
                      <a:pt x="320168" y="91223"/>
                    </a:moveTo>
                    <a:cubicBezTo>
                      <a:pt x="320168" y="94481"/>
                      <a:pt x="318539" y="96924"/>
                      <a:pt x="318539" y="98553"/>
                    </a:cubicBezTo>
                    <a:cubicBezTo>
                      <a:pt x="318539" y="215025"/>
                      <a:pt x="318539" y="332312"/>
                      <a:pt x="318539" y="448784"/>
                    </a:cubicBezTo>
                    <a:cubicBezTo>
                      <a:pt x="318539" y="452856"/>
                      <a:pt x="324242" y="459372"/>
                      <a:pt x="328315" y="460186"/>
                    </a:cubicBezTo>
                    <a:cubicBezTo>
                      <a:pt x="470069" y="496024"/>
                      <a:pt x="612638" y="531861"/>
                      <a:pt x="755207" y="566885"/>
                    </a:cubicBezTo>
                    <a:cubicBezTo>
                      <a:pt x="791052" y="575844"/>
                      <a:pt x="825269" y="570143"/>
                      <a:pt x="857041" y="548966"/>
                    </a:cubicBezTo>
                    <a:cubicBezTo>
                      <a:pt x="883926" y="531047"/>
                      <a:pt x="911625" y="515572"/>
                      <a:pt x="938509" y="498467"/>
                    </a:cubicBezTo>
                    <a:cubicBezTo>
                      <a:pt x="1059081" y="419462"/>
                      <a:pt x="1178839" y="339642"/>
                      <a:pt x="1298597" y="259822"/>
                    </a:cubicBezTo>
                    <a:cubicBezTo>
                      <a:pt x="1321408" y="244347"/>
                      <a:pt x="1342589" y="225613"/>
                      <a:pt x="1363771" y="207695"/>
                    </a:cubicBezTo>
                    <a:cubicBezTo>
                      <a:pt x="1373547" y="199550"/>
                      <a:pt x="1378435" y="189776"/>
                      <a:pt x="1372732" y="176744"/>
                    </a:cubicBezTo>
                    <a:cubicBezTo>
                      <a:pt x="1367030" y="163712"/>
                      <a:pt x="1355624" y="165341"/>
                      <a:pt x="1345033" y="166156"/>
                    </a:cubicBezTo>
                    <a:cubicBezTo>
                      <a:pt x="1338516" y="166156"/>
                      <a:pt x="1331999" y="168599"/>
                      <a:pt x="1326296" y="171043"/>
                    </a:cubicBezTo>
                    <a:cubicBezTo>
                      <a:pt x="1201650" y="226428"/>
                      <a:pt x="1077004" y="280999"/>
                      <a:pt x="952359" y="337199"/>
                    </a:cubicBezTo>
                    <a:cubicBezTo>
                      <a:pt x="946656" y="339642"/>
                      <a:pt x="940953" y="346973"/>
                      <a:pt x="939324" y="352674"/>
                    </a:cubicBezTo>
                    <a:cubicBezTo>
                      <a:pt x="931992" y="379552"/>
                      <a:pt x="915698" y="399914"/>
                      <a:pt x="891258" y="412946"/>
                    </a:cubicBezTo>
                    <a:cubicBezTo>
                      <a:pt x="868447" y="425978"/>
                      <a:pt x="844006" y="429236"/>
                      <a:pt x="817937" y="428421"/>
                    </a:cubicBezTo>
                    <a:cubicBezTo>
                      <a:pt x="727507" y="425978"/>
                      <a:pt x="638708" y="408059"/>
                      <a:pt x="550722" y="388511"/>
                    </a:cubicBezTo>
                    <a:cubicBezTo>
                      <a:pt x="528726" y="383625"/>
                      <a:pt x="517321" y="369778"/>
                      <a:pt x="521394" y="351859"/>
                    </a:cubicBezTo>
                    <a:cubicBezTo>
                      <a:pt x="525467" y="332312"/>
                      <a:pt x="540946" y="324167"/>
                      <a:pt x="563757" y="329054"/>
                    </a:cubicBezTo>
                    <a:cubicBezTo>
                      <a:pt x="583310" y="333126"/>
                      <a:pt x="602862" y="338828"/>
                      <a:pt x="623229" y="342086"/>
                    </a:cubicBezTo>
                    <a:cubicBezTo>
                      <a:pt x="688403" y="351045"/>
                      <a:pt x="753577" y="360004"/>
                      <a:pt x="819566" y="367335"/>
                    </a:cubicBezTo>
                    <a:cubicBezTo>
                      <a:pt x="831786" y="368964"/>
                      <a:pt x="845636" y="365706"/>
                      <a:pt x="857856" y="360819"/>
                    </a:cubicBezTo>
                    <a:cubicBezTo>
                      <a:pt x="877408" y="354303"/>
                      <a:pt x="883111" y="339642"/>
                      <a:pt x="880667" y="311135"/>
                    </a:cubicBezTo>
                    <a:cubicBezTo>
                      <a:pt x="879852" y="294845"/>
                      <a:pt x="869262" y="285071"/>
                      <a:pt x="854597" y="281813"/>
                    </a:cubicBezTo>
                    <a:cubicBezTo>
                      <a:pt x="837489" y="277741"/>
                      <a:pt x="819566" y="274483"/>
                      <a:pt x="802458" y="272854"/>
                    </a:cubicBezTo>
                    <a:cubicBezTo>
                      <a:pt x="705511" y="267152"/>
                      <a:pt x="617526" y="237016"/>
                      <a:pt x="540946" y="176744"/>
                    </a:cubicBezTo>
                    <a:cubicBezTo>
                      <a:pt x="514877" y="156382"/>
                      <a:pt x="487177" y="138463"/>
                      <a:pt x="458664" y="121359"/>
                    </a:cubicBezTo>
                    <a:cubicBezTo>
                      <a:pt x="416301" y="95295"/>
                      <a:pt x="367420" y="92852"/>
                      <a:pt x="319354" y="91223"/>
                    </a:cubicBezTo>
                    <a:close/>
                    <a:moveTo>
                      <a:pt x="61916" y="61901"/>
                    </a:moveTo>
                    <a:lnTo>
                      <a:pt x="61916" y="491137"/>
                    </a:lnTo>
                    <a:lnTo>
                      <a:pt x="255809" y="491137"/>
                    </a:lnTo>
                    <a:lnTo>
                      <a:pt x="255809" y="61901"/>
                    </a:lnTo>
                    <a:lnTo>
                      <a:pt x="61916" y="61901"/>
                    </a:ln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sp>
            <p:nvSpPr>
              <p:cNvPr id="992" name="Google Shape;992;g3cf0640c514_2_375"/>
              <p:cNvSpPr/>
              <p:nvPr/>
            </p:nvSpPr>
            <p:spPr>
              <a:xfrm>
                <a:off x="5768068" y="2716950"/>
                <a:ext cx="941772" cy="813556"/>
              </a:xfrm>
              <a:custGeom>
                <a:avLst/>
                <a:gdLst/>
                <a:ahLst/>
                <a:cxnLst/>
                <a:rect l="l" t="t" r="r" b="b"/>
                <a:pathLst>
                  <a:path w="941772" h="813556" extrusionOk="0">
                    <a:moveTo>
                      <a:pt x="470541" y="84078"/>
                    </a:moveTo>
                    <a:cubicBezTo>
                      <a:pt x="516163" y="39281"/>
                      <a:pt x="569932" y="11589"/>
                      <a:pt x="632662" y="3444"/>
                    </a:cubicBezTo>
                    <a:cubicBezTo>
                      <a:pt x="771158" y="-14475"/>
                      <a:pt x="904765" y="79191"/>
                      <a:pt x="934093" y="216840"/>
                    </a:cubicBezTo>
                    <a:cubicBezTo>
                      <a:pt x="956089" y="319466"/>
                      <a:pt x="930835" y="411503"/>
                      <a:pt x="858328" y="485622"/>
                    </a:cubicBezTo>
                    <a:cubicBezTo>
                      <a:pt x="782563" y="562998"/>
                      <a:pt x="700281" y="634673"/>
                      <a:pt x="620442" y="707977"/>
                    </a:cubicBezTo>
                    <a:cubicBezTo>
                      <a:pt x="588670" y="737299"/>
                      <a:pt x="555268" y="764177"/>
                      <a:pt x="521866" y="791869"/>
                    </a:cubicBezTo>
                    <a:cubicBezTo>
                      <a:pt x="487650" y="820377"/>
                      <a:pt x="454248" y="821191"/>
                      <a:pt x="420031" y="791869"/>
                    </a:cubicBezTo>
                    <a:cubicBezTo>
                      <a:pt x="310050" y="699018"/>
                      <a:pt x="200883" y="606166"/>
                      <a:pt x="99863" y="503540"/>
                    </a:cubicBezTo>
                    <a:cubicBezTo>
                      <a:pt x="48538" y="451413"/>
                      <a:pt x="13507" y="391141"/>
                      <a:pt x="2916" y="317837"/>
                    </a:cubicBezTo>
                    <a:cubicBezTo>
                      <a:pt x="-14192" y="204623"/>
                      <a:pt x="45279" y="85707"/>
                      <a:pt x="147114" y="31951"/>
                    </a:cubicBezTo>
                    <a:cubicBezTo>
                      <a:pt x="250578" y="-22620"/>
                      <a:pt x="376039" y="-6330"/>
                      <a:pt x="460765" y="73490"/>
                    </a:cubicBezTo>
                    <a:cubicBezTo>
                      <a:pt x="464024" y="75933"/>
                      <a:pt x="466468" y="79191"/>
                      <a:pt x="470541" y="82449"/>
                    </a:cubicBezTo>
                    <a:close/>
                    <a:moveTo>
                      <a:pt x="60758" y="279556"/>
                    </a:moveTo>
                    <a:cubicBezTo>
                      <a:pt x="60758" y="289330"/>
                      <a:pt x="61573" y="299918"/>
                      <a:pt x="63202" y="309692"/>
                    </a:cubicBezTo>
                    <a:cubicBezTo>
                      <a:pt x="71349" y="370779"/>
                      <a:pt x="101492" y="419648"/>
                      <a:pt x="143856" y="462816"/>
                    </a:cubicBezTo>
                    <a:cubicBezTo>
                      <a:pt x="244061" y="562998"/>
                      <a:pt x="351598" y="654221"/>
                      <a:pt x="459136" y="746258"/>
                    </a:cubicBezTo>
                    <a:cubicBezTo>
                      <a:pt x="468912" y="754403"/>
                      <a:pt x="474615" y="751959"/>
                      <a:pt x="482762" y="744629"/>
                    </a:cubicBezTo>
                    <a:cubicBezTo>
                      <a:pt x="535716" y="699018"/>
                      <a:pt x="590299" y="654221"/>
                      <a:pt x="641624" y="606980"/>
                    </a:cubicBezTo>
                    <a:cubicBezTo>
                      <a:pt x="701095" y="553224"/>
                      <a:pt x="759752" y="498653"/>
                      <a:pt x="815150" y="440825"/>
                    </a:cubicBezTo>
                    <a:cubicBezTo>
                      <a:pt x="867290" y="386254"/>
                      <a:pt x="888471" y="317837"/>
                      <a:pt x="874622" y="242904"/>
                    </a:cubicBezTo>
                    <a:cubicBezTo>
                      <a:pt x="859957" y="159826"/>
                      <a:pt x="811892" y="101183"/>
                      <a:pt x="731238" y="74304"/>
                    </a:cubicBezTo>
                    <a:cubicBezTo>
                      <a:pt x="651400" y="47426"/>
                      <a:pt x="578894" y="66160"/>
                      <a:pt x="516978" y="123988"/>
                    </a:cubicBezTo>
                    <a:cubicBezTo>
                      <a:pt x="508831" y="131319"/>
                      <a:pt x="501499" y="140278"/>
                      <a:pt x="493352" y="147609"/>
                    </a:cubicBezTo>
                    <a:cubicBezTo>
                      <a:pt x="477059" y="163084"/>
                      <a:pt x="460765" y="163084"/>
                      <a:pt x="445286" y="147609"/>
                    </a:cubicBezTo>
                    <a:cubicBezTo>
                      <a:pt x="438769" y="141907"/>
                      <a:pt x="433066" y="135391"/>
                      <a:pt x="427363" y="128875"/>
                    </a:cubicBezTo>
                    <a:cubicBezTo>
                      <a:pt x="363819" y="64531"/>
                      <a:pt x="274204" y="44983"/>
                      <a:pt x="193551" y="78377"/>
                    </a:cubicBezTo>
                    <a:cubicBezTo>
                      <a:pt x="112898" y="111771"/>
                      <a:pt x="60758" y="190776"/>
                      <a:pt x="59944" y="279556"/>
                    </a:cubicBez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sp>
          <p:nvSpPr>
            <p:cNvPr id="993" name="Google Shape;993;g3cf0640c514_2_375"/>
            <p:cNvSpPr/>
            <p:nvPr/>
          </p:nvSpPr>
          <p:spPr>
            <a:xfrm>
              <a:off x="5828826" y="2779264"/>
              <a:ext cx="818816" cy="688776"/>
            </a:xfrm>
            <a:custGeom>
              <a:avLst/>
              <a:gdLst/>
              <a:ahLst/>
              <a:cxnLst/>
              <a:rect l="l" t="t" r="r" b="b"/>
              <a:pathLst>
                <a:path w="818816" h="688776" extrusionOk="0">
                  <a:moveTo>
                    <a:pt x="0" y="217242"/>
                  </a:moveTo>
                  <a:cubicBezTo>
                    <a:pt x="0" y="128463"/>
                    <a:pt x="52954" y="49457"/>
                    <a:pt x="133607" y="16063"/>
                  </a:cubicBezTo>
                  <a:cubicBezTo>
                    <a:pt x="214260" y="-17331"/>
                    <a:pt x="303875" y="2217"/>
                    <a:pt x="367420" y="66561"/>
                  </a:cubicBezTo>
                  <a:cubicBezTo>
                    <a:pt x="373123" y="73078"/>
                    <a:pt x="379640" y="78779"/>
                    <a:pt x="385343" y="85295"/>
                  </a:cubicBezTo>
                  <a:cubicBezTo>
                    <a:pt x="400822" y="100770"/>
                    <a:pt x="417115" y="100770"/>
                    <a:pt x="433409" y="85295"/>
                  </a:cubicBezTo>
                  <a:cubicBezTo>
                    <a:pt x="441556" y="77150"/>
                    <a:pt x="448888" y="69005"/>
                    <a:pt x="457034" y="61674"/>
                  </a:cubicBezTo>
                  <a:cubicBezTo>
                    <a:pt x="518950" y="4660"/>
                    <a:pt x="590642" y="-14073"/>
                    <a:pt x="671295" y="11991"/>
                  </a:cubicBezTo>
                  <a:cubicBezTo>
                    <a:pt x="751948" y="38869"/>
                    <a:pt x="800014" y="97512"/>
                    <a:pt x="814678" y="180590"/>
                  </a:cubicBezTo>
                  <a:cubicBezTo>
                    <a:pt x="828528" y="256338"/>
                    <a:pt x="807346" y="323940"/>
                    <a:pt x="755207" y="378511"/>
                  </a:cubicBezTo>
                  <a:cubicBezTo>
                    <a:pt x="699808" y="436340"/>
                    <a:pt x="640337" y="490910"/>
                    <a:pt x="581680" y="544667"/>
                  </a:cubicBezTo>
                  <a:cubicBezTo>
                    <a:pt x="529541" y="591907"/>
                    <a:pt x="475772" y="636704"/>
                    <a:pt x="422818" y="682315"/>
                  </a:cubicBezTo>
                  <a:cubicBezTo>
                    <a:pt x="414671" y="688831"/>
                    <a:pt x="408968" y="692089"/>
                    <a:pt x="399192" y="683945"/>
                  </a:cubicBezTo>
                  <a:cubicBezTo>
                    <a:pt x="291655" y="592722"/>
                    <a:pt x="184117" y="500684"/>
                    <a:pt x="83912" y="400502"/>
                  </a:cubicBezTo>
                  <a:cubicBezTo>
                    <a:pt x="41549" y="357334"/>
                    <a:pt x="10591" y="308465"/>
                    <a:pt x="3259" y="247378"/>
                  </a:cubicBezTo>
                  <a:cubicBezTo>
                    <a:pt x="1629" y="237604"/>
                    <a:pt x="1629" y="227016"/>
                    <a:pt x="815" y="217242"/>
                  </a:cubicBezTo>
                  <a:close/>
                </a:path>
              </a:pathLst>
            </a:custGeom>
            <a:solidFill>
              <a:srgbClr val="CA7BB3"/>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g3cf0640c514_2_394"/>
          <p:cNvSpPr txBox="1">
            <a:spLocks noGrp="1"/>
          </p:cNvSpPr>
          <p:nvPr>
            <p:ph type="body" idx="1"/>
          </p:nvPr>
        </p:nvSpPr>
        <p:spPr>
          <a:xfrm>
            <a:off x="1610985" y="4142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Digitale færdigheder og selvtillid</a:t>
            </a:r>
            <a:endParaRPr/>
          </a:p>
        </p:txBody>
      </p:sp>
      <p:sp>
        <p:nvSpPr>
          <p:cNvPr id="999" name="Google Shape;999;g3cf0640c514_2_394"/>
          <p:cNvSpPr txBox="1">
            <a:spLocks noGrp="1"/>
          </p:cNvSpPr>
          <p:nvPr>
            <p:ph type="body" idx="2"/>
          </p:nvPr>
        </p:nvSpPr>
        <p:spPr>
          <a:xfrm>
            <a:off x="1609572" y="1114293"/>
            <a:ext cx="8961600" cy="120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a:t>At lære digitale færdigheder </a:t>
            </a:r>
            <a:r>
              <a:rPr lang="en-US"/>
              <a:t>hjælper dig med </a:t>
            </a:r>
            <a:r>
              <a:rPr lang="en-US" b="1"/>
              <a:t>at bruge teknologi med selvtillid</a:t>
            </a:r>
            <a:r>
              <a:rPr lang="en-US"/>
              <a:t>, </a:t>
            </a:r>
            <a:r>
              <a:rPr lang="en-US" b="1"/>
              <a:t>holde kontakten </a:t>
            </a:r>
            <a:r>
              <a:rPr lang="en-US"/>
              <a:t>med andre og </a:t>
            </a:r>
            <a:r>
              <a:rPr lang="en-US" b="1"/>
              <a:t>nyde større uafhængighed </a:t>
            </a:r>
            <a:r>
              <a:rPr lang="en-US"/>
              <a:t>i din dagligdag.</a:t>
            </a:r>
            <a:endParaRPr/>
          </a:p>
        </p:txBody>
      </p:sp>
      <p:sp>
        <p:nvSpPr>
          <p:cNvPr id="1000" name="Google Shape;1000;g3cf0640c514_2_394"/>
          <p:cNvSpPr/>
          <p:nvPr/>
        </p:nvSpPr>
        <p:spPr>
          <a:xfrm>
            <a:off x="689321" y="2435900"/>
            <a:ext cx="10850896" cy="4263014"/>
          </a:xfrm>
          <a:prstGeom prst="roundRect">
            <a:avLst>
              <a:gd name="adj" fmla="val 16667"/>
            </a:avLst>
          </a:prstGeom>
          <a:solidFill>
            <a:srgbClr val="5696D0"/>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242B62"/>
                </a:solidFill>
                <a:latin typeface="Calibri"/>
                <a:ea typeface="Calibri"/>
                <a:cs typeface="Calibri"/>
                <a:sym typeface="Calibri"/>
              </a:rPr>
              <a:t>Tips til at udvikle digitale færdigheder:</a:t>
            </a:r>
            <a:endParaRPr lang="da-DK" sz="2200" b="1" i="0" u="none" strike="noStrike" cap="none">
              <a:solidFill>
                <a:srgbClr val="242B62"/>
              </a:solidFill>
              <a:latin typeface="Calibri"/>
              <a:ea typeface="Calibri"/>
              <a:cs typeface="Calibri"/>
            </a:endParaRPr>
          </a:p>
          <a:p>
            <a:pPr>
              <a:buSzPts val="2200"/>
            </a:pPr>
            <a:endParaRPr lang="en-US" sz="2200" b="1">
              <a:solidFill>
                <a:srgbClr val="242B62"/>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200" b="1" i="0" u="none" strike="noStrike" cap="none">
                <a:solidFill>
                  <a:srgbClr val="242B62"/>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Digitale workshops</a:t>
            </a:r>
            <a:r>
              <a:rPr lang="en-US" sz="2200" b="0" i="0" u="none" strike="noStrike" cap="none">
                <a:solidFill>
                  <a:srgbClr val="242B62"/>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 </a:t>
            </a:r>
            <a:r>
              <a:rPr lang="en-US" sz="2200" b="0" i="0" u="none" strike="noStrike" cap="none">
                <a:solidFill>
                  <a:schemeClr val="lt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Deltag i kurser, der viser, hvordan AI forenkler daglige opgaver.</a:t>
            </a:r>
            <a:endParaRPr sz="2200" b="0" i="0" u="none" strike="noStrike" cap="none">
              <a:solidFill>
                <a:schemeClr val="lt1"/>
              </a:solidFill>
              <a:latin typeface="Calibri"/>
              <a:ea typeface="Calibri"/>
              <a:cs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200" b="1" i="0" u="none" strike="noStrike" cap="none">
                <a:solidFill>
                  <a:srgbClr val="242B62"/>
                </a:solidFill>
                <a:latin typeface="Calibri"/>
                <a:ea typeface="Calibri"/>
                <a:cs typeface="Calibri"/>
                <a:sym typeface="Calibri"/>
              </a:rPr>
              <a:t>Ugentlig øvelse</a:t>
            </a:r>
            <a:r>
              <a:rPr lang="en-US" sz="2200" b="0" i="0" u="none" strike="noStrike" cap="none">
                <a:solidFill>
                  <a:srgbClr val="242B62"/>
                </a:solidFill>
                <a:latin typeface="Calibri"/>
                <a:ea typeface="Calibri"/>
                <a:cs typeface="Calibri"/>
                <a:sym typeface="Calibri"/>
              </a:rPr>
              <a:t>: </a:t>
            </a:r>
            <a:r>
              <a:rPr lang="en-US" sz="2200" b="0" i="0" u="none" strike="noStrike" cap="none">
                <a:solidFill>
                  <a:schemeClr val="lt1"/>
                </a:solidFill>
                <a:latin typeface="Calibri"/>
                <a:ea typeface="Calibri"/>
                <a:cs typeface="Calibri"/>
                <a:sym typeface="Calibri"/>
              </a:rPr>
              <a:t>Prøv en AI-stemmekommando (f.eks. "Indstil en påmindelse") hver uge.</a:t>
            </a:r>
            <a:endParaRPr sz="2200" b="0" i="0" u="none" strike="noStrike" cap="none">
              <a:solidFill>
                <a:schemeClr val="lt1"/>
              </a:solidFill>
              <a:latin typeface="Calibri"/>
              <a:ea typeface="Calibri"/>
              <a:cs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200" b="1" i="0" u="none" strike="noStrike" cap="none">
                <a:solidFill>
                  <a:srgbClr val="242B62"/>
                </a:solidFill>
                <a:latin typeface="Calibri"/>
                <a:ea typeface="Calibri"/>
                <a:cs typeface="Calibri"/>
                <a:sym typeface="Calibri"/>
              </a:rPr>
              <a:t>Lettere læsning</a:t>
            </a:r>
            <a:r>
              <a:rPr lang="en-US" sz="2200" b="0" i="0" u="none" strike="noStrike" cap="none">
                <a:solidFill>
                  <a:srgbClr val="242B62"/>
                </a:solidFill>
                <a:latin typeface="Calibri"/>
                <a:ea typeface="Calibri"/>
                <a:cs typeface="Calibri"/>
                <a:sym typeface="Calibri"/>
              </a:rPr>
              <a:t>: </a:t>
            </a:r>
            <a:r>
              <a:rPr lang="en-US" sz="2200" b="0" i="0" u="none" strike="noStrike" cap="none">
                <a:solidFill>
                  <a:schemeClr val="lt1"/>
                </a:solidFill>
                <a:latin typeface="Calibri"/>
                <a:ea typeface="Calibri"/>
                <a:cs typeface="Calibri"/>
                <a:sym typeface="Calibri"/>
              </a:rPr>
              <a:t>Brug AI-indstillinger til automatisk at tilpasse tekst og lysstyrke, så det passer til dig.</a:t>
            </a:r>
            <a:endParaRPr sz="2200" b="0" i="0" u="none" strike="noStrike" cap="none">
              <a:solidFill>
                <a:schemeClr val="lt1"/>
              </a:solidFill>
              <a:latin typeface="Calibri"/>
              <a:ea typeface="Calibri"/>
              <a:cs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200" b="1" i="0" u="none" strike="noStrike" cap="none">
                <a:solidFill>
                  <a:srgbClr val="242B62"/>
                </a:solidFill>
                <a:latin typeface="Calibri"/>
                <a:ea typeface="Calibri"/>
                <a:cs typeface="Calibri"/>
                <a:sym typeface="Calibri"/>
              </a:rPr>
              <a:t>Digital balance</a:t>
            </a:r>
            <a:r>
              <a:rPr lang="en-US" sz="2200" b="0" i="0" u="none" strike="noStrike" cap="none">
                <a:solidFill>
                  <a:srgbClr val="242B62"/>
                </a:solidFill>
                <a:latin typeface="Calibri"/>
                <a:ea typeface="Calibri"/>
                <a:cs typeface="Calibri"/>
                <a:sym typeface="Calibri"/>
              </a:rPr>
              <a:t>: </a:t>
            </a:r>
            <a:r>
              <a:rPr lang="en-US" sz="2200" b="0" i="0" u="none" strike="noStrike" cap="none">
                <a:solidFill>
                  <a:schemeClr val="lt1"/>
                </a:solidFill>
                <a:latin typeface="Calibri"/>
                <a:ea typeface="Calibri"/>
                <a:cs typeface="Calibri"/>
                <a:sym typeface="Calibri"/>
              </a:rPr>
              <a:t>Lad AI filtrere notifikationer for at mindske distraktioner og skærmtræthed.</a:t>
            </a:r>
            <a:endParaRPr sz="2200" b="0" i="0" u="none" strike="noStrike" cap="none">
              <a:solidFill>
                <a:schemeClr val="lt1"/>
              </a:solidFill>
              <a:latin typeface="Calibri"/>
              <a:ea typeface="Calibri"/>
              <a:cs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200" b="1" i="0" u="none" strike="noStrike" cap="none">
                <a:solidFill>
                  <a:srgbClr val="242B62"/>
                </a:solidFill>
                <a:latin typeface="Calibri"/>
                <a:ea typeface="Calibri"/>
                <a:cs typeface="Calibri"/>
                <a:sym typeface="Calibri"/>
              </a:rPr>
              <a:t>Hjælp med det samme</a:t>
            </a:r>
            <a:r>
              <a:rPr lang="en-US" sz="2200" b="0" i="0" u="none" strike="noStrike" cap="none">
                <a:solidFill>
                  <a:srgbClr val="242B62"/>
                </a:solidFill>
                <a:latin typeface="Calibri"/>
                <a:ea typeface="Calibri"/>
                <a:cs typeface="Calibri"/>
                <a:sym typeface="Calibri"/>
              </a:rPr>
              <a:t>: </a:t>
            </a:r>
            <a:r>
              <a:rPr lang="en-US" sz="2200" b="0" i="0" u="none" strike="noStrike" cap="none">
                <a:solidFill>
                  <a:schemeClr val="lt1"/>
                </a:solidFill>
                <a:latin typeface="Calibri"/>
                <a:ea typeface="Calibri"/>
                <a:cs typeface="Calibri"/>
                <a:sym typeface="Calibri"/>
              </a:rPr>
              <a:t>Spørg en ven eller brug AI-chat til at få hurtige svar på "hvordan gør man"-spørgsmål.</a:t>
            </a:r>
            <a:endParaRPr sz="2200" b="0" i="0" u="none" strike="noStrike" cap="none">
              <a:solidFill>
                <a:schemeClr val="lt1"/>
              </a:solidFill>
              <a:latin typeface="Calibri"/>
              <a:ea typeface="Calibri"/>
              <a:cs typeface="Calibri"/>
            </a:endParaRPr>
          </a:p>
        </p:txBody>
      </p:sp>
      <p:grpSp>
        <p:nvGrpSpPr>
          <p:cNvPr id="1001" name="Google Shape;1001;g3cf0640c514_2_394"/>
          <p:cNvGrpSpPr/>
          <p:nvPr/>
        </p:nvGrpSpPr>
        <p:grpSpPr>
          <a:xfrm>
            <a:off x="8467622" y="163265"/>
            <a:ext cx="844602" cy="836402"/>
            <a:chOff x="10376768" y="2334933"/>
            <a:chExt cx="920484" cy="919581"/>
          </a:xfrm>
        </p:grpSpPr>
        <p:sp>
          <p:nvSpPr>
            <p:cNvPr id="1002" name="Google Shape;1002;g3cf0640c514_2_394"/>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03" name="Google Shape;1003;g3cf0640c514_2_394"/>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nvGrpSpPr>
            <p:cNvPr id="1004" name="Google Shape;1004;g3cf0640c514_2_394"/>
            <p:cNvGrpSpPr/>
            <p:nvPr/>
          </p:nvGrpSpPr>
          <p:grpSpPr>
            <a:xfrm>
              <a:off x="10376768" y="2334933"/>
              <a:ext cx="920484" cy="919581"/>
              <a:chOff x="10376768" y="2334933"/>
              <a:chExt cx="920484" cy="919581"/>
            </a:xfrm>
          </p:grpSpPr>
          <p:sp>
            <p:nvSpPr>
              <p:cNvPr id="1005" name="Google Shape;1005;g3cf0640c514_2_394"/>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010101"/>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06" name="Google Shape;1006;g3cf0640c514_2_394"/>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42B6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g3d3ae9d317c_1_48"/>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a:t>Eksempel: Slå lyd fra på sociale medier</a:t>
            </a:r>
            <a:endParaRPr/>
          </a:p>
        </p:txBody>
      </p:sp>
      <p:sp>
        <p:nvSpPr>
          <p:cNvPr id="1013" name="Google Shape;1013;g3d3ae9d317c_1_48"/>
          <p:cNvSpPr txBox="1">
            <a:spLocks noGrp="1"/>
          </p:cNvSpPr>
          <p:nvPr>
            <p:ph type="body" idx="2"/>
          </p:nvPr>
        </p:nvSpPr>
        <p:spPr>
          <a:xfrm>
            <a:off x="1632756" y="2167326"/>
            <a:ext cx="8961600" cy="4166700"/>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600"/>
              </a:spcAft>
              <a:buSzPts val="2400"/>
              <a:buAutoNum type="arabicPeriod"/>
            </a:pPr>
            <a:r>
              <a:rPr lang="en-US" b="1"/>
              <a:t>Åbn </a:t>
            </a:r>
            <a:r>
              <a:rPr lang="en-US" b="1" i="1">
                <a:solidFill>
                  <a:srgbClr val="635BA7"/>
                </a:solidFill>
              </a:rPr>
              <a:t>Indstillinger</a:t>
            </a:r>
            <a:r>
              <a:rPr lang="en-US"/>
              <a:t>: Det er det grå tandhjulsikon på skærmen.</a:t>
            </a:r>
          </a:p>
          <a:p>
            <a:pPr marL="457200" lvl="0" indent="-381000" algn="l" rtl="0">
              <a:lnSpc>
                <a:spcPct val="103333"/>
              </a:lnSpc>
              <a:spcBef>
                <a:spcPts val="0"/>
              </a:spcBef>
              <a:spcAft>
                <a:spcPts val="600"/>
              </a:spcAft>
              <a:buSzPts val="2400"/>
              <a:buAutoNum type="arabicPeriod"/>
            </a:pPr>
            <a:r>
              <a:rPr lang="en-US" b="1"/>
              <a:t>Tryk på </a:t>
            </a:r>
            <a:r>
              <a:rPr lang="en-US" b="1" i="1">
                <a:solidFill>
                  <a:srgbClr val="635BA7"/>
                </a:solidFill>
              </a:rPr>
              <a:t>Notifikationer</a:t>
            </a:r>
            <a:r>
              <a:rPr lang="en-US"/>
              <a:t>: Se efter klokkeikonet.</a:t>
            </a:r>
          </a:p>
          <a:p>
            <a:pPr marL="457200" lvl="0" indent="-381000" algn="l" rtl="0">
              <a:lnSpc>
                <a:spcPct val="103333"/>
              </a:lnSpc>
              <a:spcBef>
                <a:spcPts val="0"/>
              </a:spcBef>
              <a:spcAft>
                <a:spcPts val="600"/>
              </a:spcAft>
              <a:buSzPts val="2400"/>
              <a:buAutoNum type="arabicPeriod"/>
            </a:pPr>
            <a:r>
              <a:rPr lang="en-US" b="1"/>
              <a:t>Vælg </a:t>
            </a:r>
            <a:r>
              <a:rPr lang="en-US" b="1">
                <a:solidFill>
                  <a:srgbClr val="635BA7"/>
                </a:solidFill>
              </a:rPr>
              <a:t>appen: </a:t>
            </a:r>
            <a:r>
              <a:rPr lang="en-US"/>
              <a:t>Find den sociale medieplatform, du vil slå lyden fra, på listen.</a:t>
            </a:r>
          </a:p>
          <a:p>
            <a:pPr marL="457200" lvl="0" indent="-381000" algn="l" rtl="0">
              <a:lnSpc>
                <a:spcPct val="103333"/>
              </a:lnSpc>
              <a:spcBef>
                <a:spcPts val="0"/>
              </a:spcBef>
              <a:spcAft>
                <a:spcPts val="600"/>
              </a:spcAft>
              <a:buSzPts val="2400"/>
              <a:buAutoNum type="arabicPeriod"/>
            </a:pPr>
            <a:r>
              <a:rPr lang="en-US">
                <a:solidFill>
                  <a:srgbClr val="635BA7"/>
                </a:solidFill>
              </a:rPr>
              <a:t>Sluk for </a:t>
            </a:r>
            <a:r>
              <a:rPr lang="en-US" b="1" i="1">
                <a:solidFill>
                  <a:srgbClr val="635BA7"/>
                </a:solidFill>
              </a:rPr>
              <a:t>lyde </a:t>
            </a:r>
            <a:r>
              <a:rPr lang="en-US" b="1">
                <a:solidFill>
                  <a:srgbClr val="635BA7"/>
                </a:solidFill>
              </a:rPr>
              <a:t>og </a:t>
            </a:r>
            <a:r>
              <a:rPr lang="en-US" b="1" i="1">
                <a:solidFill>
                  <a:srgbClr val="635BA7"/>
                </a:solidFill>
              </a:rPr>
              <a:t>vibration</a:t>
            </a:r>
            <a:r>
              <a:rPr lang="en-US"/>
              <a:t>: Du vil se nogle kontakter med disse betegnelser. Skub dem til venstre, så de bliver grå.</a:t>
            </a:r>
          </a:p>
          <a:p>
            <a:pPr marL="457200" lvl="0" indent="-381000" algn="l" rtl="0">
              <a:lnSpc>
                <a:spcPct val="103333"/>
              </a:lnSpc>
              <a:spcBef>
                <a:spcPts val="0"/>
              </a:spcBef>
              <a:spcAft>
                <a:spcPts val="600"/>
              </a:spcAft>
              <a:buSzPts val="2400"/>
              <a:buAutoNum type="arabicPeriod"/>
            </a:pPr>
            <a:r>
              <a:rPr lang="en-US" b="1">
                <a:solidFill>
                  <a:srgbClr val="635BA7"/>
                </a:solidFill>
              </a:rPr>
              <a:t>Gentag: </a:t>
            </a:r>
            <a:r>
              <a:rPr lang="en-US"/>
              <a:t>Gør det samme for de 2 eller 3 apps, der distraherer dig mest.</a:t>
            </a:r>
            <a:endParaRPr/>
          </a:p>
        </p:txBody>
      </p:sp>
      <p:grpSp>
        <p:nvGrpSpPr>
          <p:cNvPr id="1014" name="Google Shape;1014;g3d3ae9d317c_1_48"/>
          <p:cNvGrpSpPr/>
          <p:nvPr/>
        </p:nvGrpSpPr>
        <p:grpSpPr>
          <a:xfrm>
            <a:off x="9370412" y="468144"/>
            <a:ext cx="1055059" cy="1054116"/>
            <a:chOff x="10376768" y="2334933"/>
            <a:chExt cx="920484" cy="919581"/>
          </a:xfrm>
        </p:grpSpPr>
        <p:sp>
          <p:nvSpPr>
            <p:cNvPr id="1015" name="Google Shape;1015;g3d3ae9d317c_1_48"/>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16" name="Google Shape;1016;g3d3ae9d317c_1_48"/>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nvGrpSpPr>
            <p:cNvPr id="1017" name="Google Shape;1017;g3d3ae9d317c_1_48"/>
            <p:cNvGrpSpPr/>
            <p:nvPr/>
          </p:nvGrpSpPr>
          <p:grpSpPr>
            <a:xfrm>
              <a:off x="10376768" y="2334933"/>
              <a:ext cx="920484" cy="919581"/>
              <a:chOff x="10376768" y="2334933"/>
              <a:chExt cx="920484" cy="919581"/>
            </a:xfrm>
          </p:grpSpPr>
          <p:sp>
            <p:nvSpPr>
              <p:cNvPr id="1018" name="Google Shape;1018;g3d3ae9d317c_1_48"/>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010101"/>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19" name="Google Shape;1019;g3d3ae9d317c_1_48"/>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42B6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11">
          <a:extLst>
            <a:ext uri="{FF2B5EF4-FFF2-40B4-BE49-F238E27FC236}">
              <a16:creationId xmlns:a16="http://schemas.microsoft.com/office/drawing/2014/main" id="{2E59AD07-5272-228F-F76A-FB75ECDE5F92}"/>
            </a:ext>
          </a:extLst>
        </p:cNvPr>
        <p:cNvGrpSpPr/>
        <p:nvPr/>
      </p:nvGrpSpPr>
      <p:grpSpPr>
        <a:xfrm>
          <a:off x="0" y="0"/>
          <a:ext cx="0" cy="0"/>
          <a:chOff x="0" y="0"/>
          <a:chExt cx="0" cy="0"/>
        </a:xfrm>
      </p:grpSpPr>
      <p:sp>
        <p:nvSpPr>
          <p:cNvPr id="1012" name="Google Shape;1012;g3d3ae9d317c_1_48">
            <a:extLst>
              <a:ext uri="{FF2B5EF4-FFF2-40B4-BE49-F238E27FC236}">
                <a16:creationId xmlns:a16="http://schemas.microsoft.com/office/drawing/2014/main" id="{8AD47902-8152-A1EC-ADC3-2F3D3434327D}"/>
              </a:ext>
            </a:extLst>
          </p:cNvPr>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a:t>Hvordan sletter man en konto?</a:t>
            </a:r>
            <a:endParaRPr/>
          </a:p>
        </p:txBody>
      </p:sp>
      <p:sp>
        <p:nvSpPr>
          <p:cNvPr id="1013" name="Google Shape;1013;g3d3ae9d317c_1_48">
            <a:extLst>
              <a:ext uri="{FF2B5EF4-FFF2-40B4-BE49-F238E27FC236}">
                <a16:creationId xmlns:a16="http://schemas.microsoft.com/office/drawing/2014/main" id="{F2211E31-F915-B190-4494-B782D4C3EC87}"/>
              </a:ext>
            </a:extLst>
          </p:cNvPr>
          <p:cNvSpPr txBox="1">
            <a:spLocks noGrp="1"/>
          </p:cNvSpPr>
          <p:nvPr>
            <p:ph type="body" idx="2"/>
          </p:nvPr>
        </p:nvSpPr>
        <p:spPr>
          <a:xfrm>
            <a:off x="548930" y="2860912"/>
            <a:ext cx="10698480" cy="2328996"/>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600"/>
              </a:spcAft>
              <a:buSzPts val="2400"/>
              <a:buAutoNum type="arabicPeriod"/>
            </a:pPr>
            <a:r>
              <a:rPr lang="en-US" b="1"/>
              <a:t>Åbn appen, og gå til </a:t>
            </a:r>
            <a:r>
              <a:rPr lang="en-US" b="1" i="1">
                <a:solidFill>
                  <a:srgbClr val="635BA7"/>
                </a:solidFill>
              </a:rPr>
              <a:t>Indstillinger</a:t>
            </a:r>
            <a:r>
              <a:rPr lang="en-US"/>
              <a:t>: Dette er normalt et gråt tandhjulsikon.</a:t>
            </a:r>
          </a:p>
          <a:p>
            <a:pPr marL="457200" lvl="0" indent="-381000" algn="l" rtl="0">
              <a:lnSpc>
                <a:spcPct val="103333"/>
              </a:lnSpc>
              <a:spcBef>
                <a:spcPts val="0"/>
              </a:spcBef>
              <a:spcAft>
                <a:spcPts val="600"/>
              </a:spcAft>
              <a:buSzPts val="2400"/>
              <a:buAutoNum type="arabicPeriod"/>
            </a:pPr>
            <a:r>
              <a:rPr lang="en-US" b="1"/>
              <a:t>Tryk på </a:t>
            </a:r>
            <a:r>
              <a:rPr lang="en-US" b="1" i="1">
                <a:solidFill>
                  <a:srgbClr val="635BA7"/>
                </a:solidFill>
              </a:rPr>
              <a:t>Kontocenter</a:t>
            </a:r>
            <a:r>
              <a:rPr lang="en-US"/>
              <a:t>: Se efter ikonet med en stiliseret personsilhuet.</a:t>
            </a:r>
          </a:p>
          <a:p>
            <a:pPr marL="457200" lvl="0" indent="-381000" algn="l" rtl="0">
              <a:lnSpc>
                <a:spcPct val="103333"/>
              </a:lnSpc>
              <a:spcBef>
                <a:spcPts val="0"/>
              </a:spcBef>
              <a:spcAft>
                <a:spcPts val="600"/>
              </a:spcAft>
              <a:buSzPts val="2400"/>
              <a:buAutoNum type="arabicPeriod"/>
            </a:pPr>
            <a:r>
              <a:rPr lang="en-US" b="1"/>
              <a:t>Tryk på </a:t>
            </a:r>
            <a:r>
              <a:rPr lang="en-US" b="1" i="1">
                <a:solidFill>
                  <a:srgbClr val="635BA7"/>
                </a:solidFill>
              </a:rPr>
              <a:t>Personlige oplysninger</a:t>
            </a:r>
            <a:r>
              <a:rPr lang="en-US" b="1">
                <a:solidFill>
                  <a:srgbClr val="635BA7"/>
                </a:solidFill>
              </a:rPr>
              <a:t>: </a:t>
            </a:r>
            <a:r>
              <a:rPr lang="en-US"/>
              <a:t>Gå derefter til "Kontoejerskab og kontrol"</a:t>
            </a:r>
          </a:p>
          <a:p>
            <a:pPr marL="457200" lvl="0" indent="-381000" algn="l" rtl="0">
              <a:lnSpc>
                <a:spcPct val="103333"/>
              </a:lnSpc>
              <a:spcBef>
                <a:spcPts val="0"/>
              </a:spcBef>
              <a:spcAft>
                <a:spcPts val="600"/>
              </a:spcAft>
              <a:buSzPts val="2400"/>
              <a:buAutoNum type="arabicPeriod"/>
            </a:pPr>
            <a:r>
              <a:rPr lang="en-US" b="1"/>
              <a:t>Vælg </a:t>
            </a:r>
            <a:r>
              <a:rPr lang="en-US" b="1" i="1">
                <a:solidFill>
                  <a:srgbClr val="635BA7"/>
                </a:solidFill>
              </a:rPr>
              <a:t>deaktivering eller sletning</a:t>
            </a:r>
            <a:r>
              <a:rPr lang="en-US"/>
              <a:t>: Hvis du har flere konti, skal du vælge den profil, du ønsker at slette.</a:t>
            </a:r>
          </a:p>
          <a:p>
            <a:pPr lvl="0" indent="-381000">
              <a:spcAft>
                <a:spcPts val="600"/>
              </a:spcAft>
              <a:buAutoNum type="arabicPeriod"/>
            </a:pPr>
            <a:r>
              <a:rPr lang="en-US" b="1"/>
              <a:t>Vælg </a:t>
            </a:r>
            <a:r>
              <a:rPr lang="en-US" b="1">
                <a:solidFill>
                  <a:srgbClr val="635BA7"/>
                </a:solidFill>
              </a:rPr>
              <a:t>"Slet konto": </a:t>
            </a:r>
            <a:r>
              <a:rPr lang="en-US"/>
              <a:t>Normalt bliver du bedt om at trykke på "Fortsæt" og indtaste adgangskoden</a:t>
            </a:r>
            <a:endParaRPr/>
          </a:p>
        </p:txBody>
      </p:sp>
      <p:sp>
        <p:nvSpPr>
          <p:cNvPr id="5" name="CuadroTexto 4">
            <a:extLst>
              <a:ext uri="{FF2B5EF4-FFF2-40B4-BE49-F238E27FC236}">
                <a16:creationId xmlns:a16="http://schemas.microsoft.com/office/drawing/2014/main" id="{C37FB517-5A7A-8D40-E683-308817290CFE}"/>
              </a:ext>
            </a:extLst>
          </p:cNvPr>
          <p:cNvSpPr txBox="1"/>
          <p:nvPr/>
        </p:nvSpPr>
        <p:spPr>
          <a:xfrm>
            <a:off x="1632567" y="1716602"/>
            <a:ext cx="8897112" cy="830997"/>
          </a:xfrm>
          <a:prstGeom prst="rect">
            <a:avLst/>
          </a:prstGeom>
          <a:noFill/>
        </p:spPr>
        <p:txBody>
          <a:bodyPr wrap="square">
            <a:spAutoFit/>
          </a:bodyPr>
          <a:lstStyle/>
          <a:p>
            <a:r>
              <a:rPr lang="en-US" sz="2400">
                <a:solidFill>
                  <a:srgbClr val="242B62"/>
                </a:solidFill>
                <a:latin typeface="Calibri"/>
                <a:ea typeface="Calibri"/>
                <a:cs typeface="Calibri"/>
                <a:sym typeface="Calibri"/>
              </a:rPr>
              <a:t>Nogle gange kan det være svært at slette en konto på sociale medier. </a:t>
            </a:r>
          </a:p>
          <a:p>
            <a:r>
              <a:rPr lang="en-US" sz="2400">
                <a:solidFill>
                  <a:srgbClr val="242B62"/>
                </a:solidFill>
                <a:latin typeface="Calibri"/>
                <a:ea typeface="Calibri"/>
                <a:cs typeface="Calibri"/>
                <a:sym typeface="Calibri"/>
              </a:rPr>
              <a:t>Lad os se, hvordan man gør! </a:t>
            </a:r>
            <a:endParaRPr lang="es-ES" sz="2400">
              <a:solidFill>
                <a:srgbClr val="242B62"/>
              </a:solidFill>
              <a:latin typeface="Calibri"/>
              <a:ea typeface="Calibri"/>
              <a:cs typeface="Calibri"/>
              <a:sym typeface="Calibri"/>
            </a:endParaRPr>
          </a:p>
        </p:txBody>
      </p:sp>
      <p:grpSp>
        <p:nvGrpSpPr>
          <p:cNvPr id="6" name="Google Shape;865;g3ce9ee2a4f8_0_0">
            <a:extLst>
              <a:ext uri="{FF2B5EF4-FFF2-40B4-BE49-F238E27FC236}">
                <a16:creationId xmlns:a16="http://schemas.microsoft.com/office/drawing/2014/main" id="{AFB0F6BC-6326-63E1-5D60-ECE02EBCACD9}"/>
              </a:ext>
            </a:extLst>
          </p:cNvPr>
          <p:cNvGrpSpPr/>
          <p:nvPr/>
        </p:nvGrpSpPr>
        <p:grpSpPr>
          <a:xfrm>
            <a:off x="8064441" y="300396"/>
            <a:ext cx="1195643" cy="1215394"/>
            <a:chOff x="9771782" y="1305233"/>
            <a:chExt cx="1360226" cy="1296438"/>
          </a:xfrm>
        </p:grpSpPr>
        <p:sp>
          <p:nvSpPr>
            <p:cNvPr id="7" name="Google Shape;866;g3ce9ee2a4f8_0_0">
              <a:hlinkClick r:id="rId3"/>
              <a:extLst>
                <a:ext uri="{FF2B5EF4-FFF2-40B4-BE49-F238E27FC236}">
                  <a16:creationId xmlns:a16="http://schemas.microsoft.com/office/drawing/2014/main" id="{C794C144-14DE-8FBF-EF10-CD6D9C62DD1B}"/>
                </a:ext>
              </a:extLst>
            </p:cNvPr>
            <p:cNvSpPr/>
            <p:nvPr/>
          </p:nvSpPr>
          <p:spPr>
            <a:xfrm rot="1335962">
              <a:off x="9771782" y="1305233"/>
              <a:ext cx="1360226" cy="1296438"/>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 name="Google Shape;867;g3ce9ee2a4f8_0_0">
              <a:extLst>
                <a:ext uri="{FF2B5EF4-FFF2-40B4-BE49-F238E27FC236}">
                  <a16:creationId xmlns:a16="http://schemas.microsoft.com/office/drawing/2014/main" id="{28C1B938-7742-4A7F-9242-87D7CCB96326}"/>
                </a:ext>
              </a:extLst>
            </p:cNvPr>
            <p:cNvGrpSpPr/>
            <p:nvPr/>
          </p:nvGrpSpPr>
          <p:grpSpPr>
            <a:xfrm>
              <a:off x="10350395" y="1654208"/>
              <a:ext cx="214914" cy="696682"/>
              <a:chOff x="4228565" y="1390736"/>
              <a:chExt cx="214914" cy="696682"/>
            </a:xfrm>
          </p:grpSpPr>
          <p:sp>
            <p:nvSpPr>
              <p:cNvPr id="14" name="Google Shape;868;g3ce9ee2a4f8_0_0">
                <a:extLst>
                  <a:ext uri="{FF2B5EF4-FFF2-40B4-BE49-F238E27FC236}">
                    <a16:creationId xmlns:a16="http://schemas.microsoft.com/office/drawing/2014/main" id="{2E1FB355-786F-EFFA-28C7-0D6823F58D7C}"/>
                  </a:ext>
                </a:extLst>
              </p:cNvPr>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5" name="Google Shape;869;g3ce9ee2a4f8_0_0">
                <a:extLst>
                  <a:ext uri="{FF2B5EF4-FFF2-40B4-BE49-F238E27FC236}">
                    <a16:creationId xmlns:a16="http://schemas.microsoft.com/office/drawing/2014/main" id="{4E569BC4-C8F2-AC63-3E03-E079E4A7EF98}"/>
                  </a:ext>
                </a:extLst>
              </p:cNvPr>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9" name="Google Shape;870;g3ce9ee2a4f8_0_0">
              <a:extLst>
                <a:ext uri="{FF2B5EF4-FFF2-40B4-BE49-F238E27FC236}">
                  <a16:creationId xmlns:a16="http://schemas.microsoft.com/office/drawing/2014/main" id="{F67112E1-B262-AD28-4985-535D3AFC0E51}"/>
                </a:ext>
              </a:extLst>
            </p:cNvPr>
            <p:cNvGrpSpPr/>
            <p:nvPr/>
          </p:nvGrpSpPr>
          <p:grpSpPr>
            <a:xfrm>
              <a:off x="10293848" y="1599835"/>
              <a:ext cx="742283" cy="807676"/>
              <a:chOff x="4172018" y="1336363"/>
              <a:chExt cx="742283" cy="807676"/>
            </a:xfrm>
          </p:grpSpPr>
          <p:sp>
            <p:nvSpPr>
              <p:cNvPr id="10" name="Google Shape;871;g3ce9ee2a4f8_0_0">
                <a:hlinkClick r:id="rId3"/>
                <a:extLst>
                  <a:ext uri="{FF2B5EF4-FFF2-40B4-BE49-F238E27FC236}">
                    <a16:creationId xmlns:a16="http://schemas.microsoft.com/office/drawing/2014/main" id="{5FE004A9-D980-6CC3-DB8E-E13426C8B0A1}"/>
                  </a:ext>
                </a:extLst>
              </p:cNvPr>
              <p:cNvSpPr/>
              <p:nvPr/>
            </p:nvSpPr>
            <p:spPr>
              <a:xfrm>
                <a:off x="4172018" y="1603143"/>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1" name="Google Shape;872;g3ce9ee2a4f8_0_0">
                <a:extLst>
                  <a:ext uri="{FF2B5EF4-FFF2-40B4-BE49-F238E27FC236}">
                    <a16:creationId xmlns:a16="http://schemas.microsoft.com/office/drawing/2014/main" id="{682AC951-5EC3-14BB-5F81-ACCFFF12B5AE}"/>
                  </a:ext>
                </a:extLst>
              </p:cNvPr>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2" name="Google Shape;873;g3ce9ee2a4f8_0_0">
                <a:extLst>
                  <a:ext uri="{FF2B5EF4-FFF2-40B4-BE49-F238E27FC236}">
                    <a16:creationId xmlns:a16="http://schemas.microsoft.com/office/drawing/2014/main" id="{B868B305-E488-42FF-3768-26D1FBFE656A}"/>
                  </a:ext>
                </a:extLst>
              </p:cNvPr>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3" name="Google Shape;874;g3ce9ee2a4f8_0_0">
                <a:extLst>
                  <a:ext uri="{FF2B5EF4-FFF2-40B4-BE49-F238E27FC236}">
                    <a16:creationId xmlns:a16="http://schemas.microsoft.com/office/drawing/2014/main" id="{6CF0CB95-34BB-5A4A-8007-4FD3D4716266}"/>
                  </a:ext>
                </a:extLst>
              </p:cNvPr>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spTree>
    <p:extLst>
      <p:ext uri="{BB962C8B-B14F-4D97-AF65-F5344CB8AC3E}">
        <p14:creationId xmlns:p14="http://schemas.microsoft.com/office/powerpoint/2010/main" val="11197580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Google Shape;1024;g3cf0640c514_2_406"/>
          <p:cNvSpPr txBox="1">
            <a:spLocks noGrp="1"/>
          </p:cNvSpPr>
          <p:nvPr>
            <p:ph type="body" idx="1"/>
          </p:nvPr>
        </p:nvSpPr>
        <p:spPr>
          <a:xfrm>
            <a:off x="1609350" y="558000"/>
            <a:ext cx="61731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1796"/>
              <a:buFont typeface="Arial"/>
              <a:buNone/>
            </a:pPr>
            <a:r>
              <a:rPr lang="en-US" b="1"/>
              <a:t>Det digitale trafiklys:</a:t>
            </a:r>
            <a:endParaRPr/>
          </a:p>
          <a:p>
            <a:pPr marL="0" lvl="0" indent="0" algn="l" rtl="0">
              <a:lnSpc>
                <a:spcPct val="103333"/>
              </a:lnSpc>
              <a:spcBef>
                <a:spcPts val="0"/>
              </a:spcBef>
              <a:spcAft>
                <a:spcPts val="0"/>
              </a:spcAft>
              <a:buClr>
                <a:srgbClr val="242B62"/>
              </a:buClr>
              <a:buSzPts val="3600"/>
              <a:buNone/>
            </a:pPr>
            <a:endParaRPr b="1"/>
          </a:p>
          <a:p>
            <a:pPr marL="0" lvl="0" indent="0" algn="l" rtl="0">
              <a:lnSpc>
                <a:spcPct val="103333"/>
              </a:lnSpc>
              <a:spcBef>
                <a:spcPts val="0"/>
              </a:spcBef>
              <a:spcAft>
                <a:spcPts val="0"/>
              </a:spcAft>
              <a:buClr>
                <a:srgbClr val="242B62"/>
              </a:buClr>
              <a:buSzPts val="3600"/>
              <a:buNone/>
            </a:pPr>
            <a:endParaRPr b="1"/>
          </a:p>
        </p:txBody>
      </p:sp>
      <p:sp>
        <p:nvSpPr>
          <p:cNvPr id="1025" name="Google Shape;1025;g3cf0640c514_2_406"/>
          <p:cNvSpPr txBox="1">
            <a:spLocks noGrp="1"/>
          </p:cNvSpPr>
          <p:nvPr>
            <p:ph type="body" idx="2"/>
          </p:nvPr>
        </p:nvSpPr>
        <p:spPr>
          <a:xfrm>
            <a:off x="518450" y="3976800"/>
            <a:ext cx="8461200" cy="2881500"/>
          </a:xfrm>
          <a:prstGeom prst="rect">
            <a:avLst/>
          </a:prstGeom>
          <a:noFill/>
          <a:ln>
            <a:noFill/>
          </a:ln>
        </p:spPr>
        <p:txBody>
          <a:bodyPr spcFirstLastPara="1" wrap="square" lIns="91425" tIns="45700" rIns="91425" bIns="45700" anchor="ctr" anchorCtr="0">
            <a:noAutofit/>
          </a:bodyPr>
          <a:lstStyle/>
          <a:p>
            <a:pPr marL="457200" lvl="0" indent="-368300" algn="l" rtl="0">
              <a:lnSpc>
                <a:spcPct val="103333"/>
              </a:lnSpc>
              <a:spcBef>
                <a:spcPts val="0"/>
              </a:spcBef>
              <a:spcAft>
                <a:spcPts val="0"/>
              </a:spcAft>
              <a:buClr>
                <a:srgbClr val="5696D0"/>
              </a:buClr>
              <a:buSzPts val="2200"/>
              <a:buChar char="❏"/>
            </a:pPr>
            <a:r>
              <a:rPr lang="en-US" b="1">
                <a:solidFill>
                  <a:srgbClr val="6296D0"/>
                </a:solidFill>
              </a:rPr>
              <a:t>Sene ping-</a:t>
            </a:r>
            <a:r>
              <a:rPr lang="en-US" b="1" err="1">
                <a:solidFill>
                  <a:srgbClr val="6296D0"/>
                </a:solidFill>
              </a:rPr>
              <a:t>beskeder</a:t>
            </a:r>
            <a:r>
              <a:rPr lang="en-US"/>
              <a:t>: Din WhatsApp-</a:t>
            </a:r>
            <a:r>
              <a:rPr lang="en-US" err="1"/>
              <a:t>gruppe</a:t>
            </a:r>
            <a:r>
              <a:rPr lang="en-US"/>
              <a:t> om </a:t>
            </a:r>
            <a:r>
              <a:rPr lang="en-US" err="1"/>
              <a:t>havearbejde</a:t>
            </a:r>
            <a:r>
              <a:rPr lang="en-US"/>
              <a:t> sender 20 </a:t>
            </a:r>
            <a:r>
              <a:rPr lang="en-US" err="1"/>
              <a:t>beskeder</a:t>
            </a:r>
            <a:r>
              <a:rPr lang="en-US"/>
              <a:t> kl. 23.30.</a:t>
            </a:r>
            <a:endParaRPr lang="da-DK"/>
          </a:p>
          <a:p>
            <a:pPr marL="457200" lvl="0" indent="-368300" algn="l" rtl="0">
              <a:lnSpc>
                <a:spcPct val="103333"/>
              </a:lnSpc>
              <a:spcBef>
                <a:spcPts val="0"/>
              </a:spcBef>
              <a:spcAft>
                <a:spcPts val="0"/>
              </a:spcAft>
              <a:buClr>
                <a:srgbClr val="5696D0"/>
              </a:buClr>
              <a:buSzPts val="2200"/>
              <a:buChar char="❏"/>
            </a:pPr>
            <a:r>
              <a:rPr lang="en-US" b="1" err="1">
                <a:solidFill>
                  <a:srgbClr val="6296D0"/>
                </a:solidFill>
              </a:rPr>
              <a:t>Talebesked</a:t>
            </a:r>
            <a:r>
              <a:rPr lang="en-US"/>
              <a:t>: "Mormor, </a:t>
            </a:r>
            <a:r>
              <a:rPr lang="en-US" err="1"/>
              <a:t>jeg</a:t>
            </a:r>
            <a:r>
              <a:rPr lang="en-US"/>
              <a:t> </a:t>
            </a:r>
            <a:r>
              <a:rPr lang="en-US" err="1"/>
              <a:t>har</a:t>
            </a:r>
            <a:r>
              <a:rPr lang="en-US"/>
              <a:t> </a:t>
            </a:r>
            <a:r>
              <a:rPr lang="en-US" err="1"/>
              <a:t>mistet</a:t>
            </a:r>
            <a:r>
              <a:rPr lang="en-US"/>
              <a:t> min </a:t>
            </a:r>
            <a:r>
              <a:rPr lang="en-US" err="1"/>
              <a:t>telefon</a:t>
            </a:r>
            <a:r>
              <a:rPr lang="en-US"/>
              <a:t>, </a:t>
            </a:r>
            <a:r>
              <a:rPr lang="en-US" err="1"/>
              <a:t>jeg</a:t>
            </a:r>
            <a:r>
              <a:rPr lang="en-US"/>
              <a:t> </a:t>
            </a:r>
            <a:r>
              <a:rPr lang="en-US" err="1"/>
              <a:t>har</a:t>
            </a:r>
            <a:r>
              <a:rPr lang="en-US"/>
              <a:t> </a:t>
            </a:r>
            <a:r>
              <a:rPr lang="en-US" err="1"/>
              <a:t>brug</a:t>
            </a:r>
            <a:r>
              <a:rPr lang="en-US"/>
              <a:t> for </a:t>
            </a:r>
            <a:r>
              <a:rPr lang="en-US" err="1"/>
              <a:t>penge</a:t>
            </a:r>
            <a:r>
              <a:rPr lang="en-US"/>
              <a:t>!", men </a:t>
            </a:r>
            <a:r>
              <a:rPr lang="en-US" err="1"/>
              <a:t>stemmen</a:t>
            </a:r>
            <a:r>
              <a:rPr lang="en-US"/>
              <a:t> </a:t>
            </a:r>
            <a:r>
              <a:rPr lang="en-US" err="1"/>
              <a:t>lyder</a:t>
            </a:r>
            <a:r>
              <a:rPr lang="en-US"/>
              <a:t> </a:t>
            </a:r>
            <a:r>
              <a:rPr lang="en-US" err="1"/>
              <a:t>fjernt</a:t>
            </a:r>
            <a:r>
              <a:rPr lang="en-US"/>
              <a:t> </a:t>
            </a:r>
            <a:r>
              <a:rPr lang="en-US" err="1"/>
              <a:t>eller</a:t>
            </a:r>
            <a:r>
              <a:rPr lang="en-US"/>
              <a:t> </a:t>
            </a:r>
            <a:r>
              <a:rPr lang="en-US" err="1"/>
              <a:t>mærkelig</a:t>
            </a:r>
            <a:r>
              <a:rPr lang="en-US"/>
              <a:t>.</a:t>
            </a:r>
            <a:endParaRPr/>
          </a:p>
          <a:p>
            <a:pPr marL="457200" lvl="0" indent="-368300" algn="l" rtl="0">
              <a:lnSpc>
                <a:spcPct val="103333"/>
              </a:lnSpc>
              <a:spcBef>
                <a:spcPts val="0"/>
              </a:spcBef>
              <a:spcAft>
                <a:spcPts val="0"/>
              </a:spcAft>
              <a:buClr>
                <a:srgbClr val="5696D0"/>
              </a:buClr>
              <a:buSzPts val="2200"/>
              <a:buChar char="❏"/>
            </a:pPr>
            <a:r>
              <a:rPr lang="en-US" b="1">
                <a:solidFill>
                  <a:srgbClr val="6296D0"/>
                </a:solidFill>
              </a:rPr>
              <a:t>Ny </a:t>
            </a:r>
            <a:r>
              <a:rPr lang="en-US" b="1" err="1">
                <a:solidFill>
                  <a:srgbClr val="6296D0"/>
                </a:solidFill>
              </a:rPr>
              <a:t>hobbygruppe</a:t>
            </a:r>
            <a:r>
              <a:rPr lang="en-US"/>
              <a:t>: Du </a:t>
            </a:r>
            <a:r>
              <a:rPr lang="en-US" err="1"/>
              <a:t>vil</a:t>
            </a:r>
            <a:r>
              <a:rPr lang="en-US"/>
              <a:t> gerne </a:t>
            </a:r>
            <a:r>
              <a:rPr lang="en-US" err="1"/>
              <a:t>melde</a:t>
            </a:r>
            <a:r>
              <a:rPr lang="en-US"/>
              <a:t> dig </a:t>
            </a:r>
            <a:r>
              <a:rPr lang="en-US" err="1"/>
              <a:t>ind</a:t>
            </a:r>
            <a:r>
              <a:rPr lang="en-US"/>
              <a:t> </a:t>
            </a:r>
            <a:r>
              <a:rPr lang="en-US" err="1"/>
              <a:t>i</a:t>
            </a:r>
            <a:r>
              <a:rPr lang="en-US"/>
              <a:t> </a:t>
            </a:r>
            <a:r>
              <a:rPr lang="en-US" err="1"/>
              <a:t>en</a:t>
            </a:r>
            <a:r>
              <a:rPr lang="en-US"/>
              <a:t> Zoom-»</a:t>
            </a:r>
            <a:r>
              <a:rPr lang="en-US" err="1"/>
              <a:t>historiklub</a:t>
            </a:r>
            <a:r>
              <a:rPr lang="en-US"/>
              <a:t>«, </a:t>
            </a:r>
            <a:r>
              <a:rPr lang="en-US" err="1"/>
              <a:t>som</a:t>
            </a:r>
            <a:r>
              <a:rPr lang="en-US"/>
              <a:t> </a:t>
            </a:r>
            <a:r>
              <a:rPr lang="en-US" err="1"/>
              <a:t>dit</a:t>
            </a:r>
            <a:r>
              <a:rPr lang="en-US"/>
              <a:t> </a:t>
            </a:r>
            <a:r>
              <a:rPr lang="en-US" err="1"/>
              <a:t>lokale</a:t>
            </a:r>
            <a:r>
              <a:rPr lang="en-US"/>
              <a:t> </a:t>
            </a:r>
            <a:r>
              <a:rPr lang="en-US" err="1"/>
              <a:t>bibliotek</a:t>
            </a:r>
            <a:r>
              <a:rPr lang="en-US"/>
              <a:t> </a:t>
            </a:r>
            <a:r>
              <a:rPr lang="en-US" err="1"/>
              <a:t>har</a:t>
            </a:r>
            <a:r>
              <a:rPr lang="en-US"/>
              <a:t> </a:t>
            </a:r>
            <a:r>
              <a:rPr lang="en-US" err="1"/>
              <a:t>anbefalet</a:t>
            </a:r>
            <a:r>
              <a:rPr lang="en-US"/>
              <a:t>.</a:t>
            </a:r>
            <a:endParaRPr/>
          </a:p>
        </p:txBody>
      </p:sp>
      <p:grpSp>
        <p:nvGrpSpPr>
          <p:cNvPr id="1026" name="Google Shape;1026;g3cf0640c514_2_406"/>
          <p:cNvGrpSpPr/>
          <p:nvPr/>
        </p:nvGrpSpPr>
        <p:grpSpPr>
          <a:xfrm>
            <a:off x="8573295" y="1163638"/>
            <a:ext cx="187325" cy="300037"/>
            <a:chOff x="6688138" y="1306513"/>
            <a:chExt cx="187325" cy="300037"/>
          </a:xfrm>
        </p:grpSpPr>
        <p:sp>
          <p:nvSpPr>
            <p:cNvPr id="1027" name="Google Shape;1027;g3cf0640c514_2_406"/>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8" name="Google Shape;1028;g3cf0640c514_2_406"/>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9" name="Google Shape;1029;g3cf0640c514_2_406"/>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30" name="Google Shape;1030;g3cf0640c514_2_406"/>
          <p:cNvSpPr/>
          <p:nvPr/>
        </p:nvSpPr>
        <p:spPr>
          <a:xfrm>
            <a:off x="8365332" y="3724275"/>
            <a:ext cx="614366" cy="547687"/>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031" name="Google Shape;1031;g3cf0640c514_2_406" title="semaforo-luz-roja-el.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767350" y="3128750"/>
            <a:ext cx="3070325" cy="3729250"/>
          </a:xfrm>
          <a:prstGeom prst="rect">
            <a:avLst/>
          </a:prstGeom>
          <a:noFill/>
          <a:ln>
            <a:noFill/>
          </a:ln>
        </p:spPr>
      </p:pic>
      <p:sp>
        <p:nvSpPr>
          <p:cNvPr id="1032" name="Google Shape;1032;g3cf0640c514_2_406"/>
          <p:cNvSpPr txBox="1">
            <a:spLocks noGrp="1"/>
          </p:cNvSpPr>
          <p:nvPr>
            <p:ph type="body" idx="2"/>
          </p:nvPr>
        </p:nvSpPr>
        <p:spPr>
          <a:xfrm>
            <a:off x="1609350" y="1424150"/>
            <a:ext cx="7826052" cy="1760700"/>
          </a:xfrm>
          <a:prstGeom prst="rect">
            <a:avLst/>
          </a:prstGeom>
          <a:noFill/>
          <a:ln>
            <a:noFill/>
          </a:ln>
        </p:spPr>
        <p:txBody>
          <a:bodyPr spcFirstLastPara="1" wrap="square" lIns="45625" tIns="22800" rIns="45625" bIns="22800" anchor="t" anchorCtr="0">
            <a:noAutofit/>
          </a:bodyPr>
          <a:lstStyle/>
          <a:p>
            <a:pPr marL="227965" lvl="0" indent="-227965" algn="l" rtl="0">
              <a:lnSpc>
                <a:spcPct val="103333"/>
              </a:lnSpc>
              <a:spcBef>
                <a:spcPts val="0"/>
              </a:spcBef>
              <a:spcAft>
                <a:spcPts val="0"/>
              </a:spcAft>
              <a:buSzPts val="2200"/>
              <a:buChar char="❏"/>
            </a:pPr>
            <a:r>
              <a:rPr lang="en-US" b="1">
                <a:solidFill>
                  <a:srgbClr val="FF0000"/>
                </a:solidFill>
              </a:rPr>
              <a:t>Rød </a:t>
            </a:r>
            <a:r>
              <a:rPr lang="en-US" b="1"/>
              <a:t>(Stop): </a:t>
            </a:r>
            <a:r>
              <a:rPr lang="en-US"/>
              <a:t>Høj risiko. Potentielt svindel eller deepfake.</a:t>
            </a:r>
            <a:endParaRPr lang="da-DK"/>
          </a:p>
          <a:p>
            <a:pPr marL="0" lvl="0" indent="0" algn="l" rtl="0">
              <a:lnSpc>
                <a:spcPct val="103333"/>
              </a:lnSpc>
              <a:spcBef>
                <a:spcPts val="0"/>
              </a:spcBef>
              <a:spcAft>
                <a:spcPts val="0"/>
              </a:spcAft>
              <a:buClr>
                <a:srgbClr val="242B62"/>
              </a:buClr>
              <a:buSzPts val="1198"/>
              <a:buNone/>
            </a:pPr>
            <a:endParaRPr/>
          </a:p>
          <a:p>
            <a:pPr marL="227965" lvl="0" indent="-227965" algn="l" rtl="0">
              <a:lnSpc>
                <a:spcPct val="103333"/>
              </a:lnSpc>
              <a:spcBef>
                <a:spcPts val="0"/>
              </a:spcBef>
              <a:spcAft>
                <a:spcPts val="0"/>
              </a:spcAft>
              <a:buSzPts val="2200"/>
              <a:buChar char="❏"/>
            </a:pPr>
            <a:r>
              <a:rPr lang="en-US" b="1">
                <a:solidFill>
                  <a:srgbClr val="C16D32"/>
                </a:solidFill>
              </a:rPr>
              <a:t>Gul </a:t>
            </a:r>
            <a:r>
              <a:rPr lang="en-US" b="1"/>
              <a:t>(Forsigtig): </a:t>
            </a:r>
            <a:r>
              <a:rPr lang="en-US"/>
              <a:t>Privatliv og trivsel. Sæt dine grænser.</a:t>
            </a:r>
            <a:endParaRPr/>
          </a:p>
          <a:p>
            <a:pPr marL="457200" lvl="0" indent="0" algn="l" rtl="0">
              <a:lnSpc>
                <a:spcPct val="103333"/>
              </a:lnSpc>
              <a:spcBef>
                <a:spcPts val="0"/>
              </a:spcBef>
              <a:spcAft>
                <a:spcPts val="0"/>
              </a:spcAft>
              <a:buSzPts val="2400"/>
              <a:buNone/>
            </a:pPr>
            <a:endParaRPr/>
          </a:p>
          <a:p>
            <a:pPr marL="227965" lvl="0" indent="-227965" algn="l" rtl="0">
              <a:lnSpc>
                <a:spcPct val="103333"/>
              </a:lnSpc>
              <a:spcBef>
                <a:spcPts val="0"/>
              </a:spcBef>
              <a:spcAft>
                <a:spcPts val="0"/>
              </a:spcAft>
              <a:buSzPts val="2200"/>
              <a:buChar char="❏"/>
            </a:pPr>
            <a:r>
              <a:rPr lang="en-US" b="1">
                <a:solidFill>
                  <a:srgbClr val="6AA84F"/>
                </a:solidFill>
              </a:rPr>
              <a:t>Grøn </a:t>
            </a:r>
            <a:r>
              <a:rPr lang="en-US" b="1"/>
              <a:t>(Gå): </a:t>
            </a:r>
            <a:r>
              <a:rPr lang="en-US"/>
              <a:t>Sikker og sund forbindelse.</a:t>
            </a:r>
            <a:endParaRPr/>
          </a:p>
        </p:txBody>
      </p:sp>
      <p:sp>
        <p:nvSpPr>
          <p:cNvPr id="1033" name="Google Shape;1033;g3cf0640c514_2_406"/>
          <p:cNvSpPr/>
          <p:nvPr/>
        </p:nvSpPr>
        <p:spPr>
          <a:xfrm>
            <a:off x="9402090" y="48075"/>
            <a:ext cx="2435585" cy="2244757"/>
          </a:xfrm>
          <a:prstGeom prst="ellipse">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g3cf0640c514_2_406"/>
          <p:cNvSpPr txBox="1"/>
          <p:nvPr/>
        </p:nvSpPr>
        <p:spPr>
          <a:xfrm>
            <a:off x="9255597" y="237607"/>
            <a:ext cx="2718956" cy="1182186"/>
          </a:xfrm>
          <a:prstGeom prst="rect">
            <a:avLst/>
          </a:prstGeom>
          <a:noFill/>
          <a:ln>
            <a:noFill/>
          </a:ln>
        </p:spPr>
        <p:txBody>
          <a:bodyPr spcFirstLastPara="1" wrap="square" lIns="91425" tIns="91425" rIns="91425" bIns="91425" anchor="t" anchorCtr="0">
            <a:noAutofit/>
          </a:bodyPr>
          <a:lstStyle/>
          <a:p>
            <a:pPr algn="ctr">
              <a:buSzPts val="1800"/>
            </a:pPr>
            <a:r>
              <a:rPr lang="en-US" sz="2000" b="1" i="0" u="none" strike="noStrike" cap="none" err="1">
                <a:solidFill>
                  <a:schemeClr val="lt1"/>
                </a:solidFill>
                <a:latin typeface="Calibri"/>
                <a:ea typeface="Calibri"/>
                <a:cs typeface="Calibri"/>
                <a:sym typeface="Calibri"/>
              </a:rPr>
              <a:t>Lær</a:t>
            </a:r>
            <a:r>
              <a:rPr lang="en-US" sz="2000" b="1" i="0" u="none" strike="noStrike" cap="none">
                <a:solidFill>
                  <a:schemeClr val="lt1"/>
                </a:solidFill>
                <a:latin typeface="Calibri"/>
                <a:ea typeface="Calibri"/>
                <a:cs typeface="Calibri"/>
                <a:sym typeface="Calibri"/>
              </a:rPr>
              <a:t>, </a:t>
            </a:r>
            <a:r>
              <a:rPr lang="en-US" sz="2000" b="1" i="0" u="none" strike="noStrike" cap="none" err="1">
                <a:solidFill>
                  <a:schemeClr val="lt1"/>
                </a:solidFill>
                <a:latin typeface="Calibri"/>
                <a:ea typeface="Calibri"/>
                <a:cs typeface="Calibri"/>
                <a:sym typeface="Calibri"/>
              </a:rPr>
              <a:t>hvornår</a:t>
            </a:r>
            <a:r>
              <a:rPr lang="en-US" sz="2000" b="1" i="0" u="none" strike="noStrike" cap="none">
                <a:solidFill>
                  <a:schemeClr val="lt1"/>
                </a:solidFill>
                <a:latin typeface="Calibri"/>
                <a:ea typeface="Calibri"/>
                <a:cs typeface="Calibri"/>
                <a:sym typeface="Calibri"/>
              </a:rPr>
              <a:t> </a:t>
            </a:r>
            <a:endParaRPr lang="da-DK" sz="2000" b="1">
              <a:solidFill>
                <a:schemeClr val="lt1"/>
              </a:solidFill>
              <a:ea typeface="Calibri"/>
              <a:sym typeface="Calibri"/>
            </a:endParaRPr>
          </a:p>
          <a:p>
            <a:pPr marL="0" marR="0" lvl="0" indent="0" algn="ctr">
              <a:lnSpc>
                <a:spcPct val="100000"/>
              </a:lnSpc>
              <a:spcBef>
                <a:spcPts val="0"/>
              </a:spcBef>
              <a:spcAft>
                <a:spcPts val="0"/>
              </a:spcAft>
              <a:buSzPts val="1800"/>
              <a:buFont typeface="Arial"/>
              <a:buNone/>
            </a:pPr>
            <a:r>
              <a:rPr lang="en-US" sz="2000" b="1" i="0" u="none" strike="noStrike" cap="none">
                <a:solidFill>
                  <a:schemeClr val="lt1"/>
                </a:solidFill>
                <a:latin typeface="Calibri"/>
                <a:ea typeface="Calibri"/>
                <a:cs typeface="Calibri"/>
                <a:sym typeface="Calibri"/>
              </a:rPr>
              <a:t>du </a:t>
            </a:r>
            <a:r>
              <a:rPr lang="en-US" sz="2000" b="1" i="0" u="none" strike="noStrike" cap="none" err="1">
                <a:solidFill>
                  <a:schemeClr val="lt1"/>
                </a:solidFill>
                <a:latin typeface="Calibri"/>
                <a:ea typeface="Calibri"/>
                <a:cs typeface="Calibri"/>
                <a:sym typeface="Calibri"/>
              </a:rPr>
              <a:t>skal</a:t>
            </a:r>
            <a:r>
              <a:rPr lang="en-US" sz="2000" b="1" i="0" u="none" strike="noStrike" cap="none">
                <a:solidFill>
                  <a:schemeClr val="lt1"/>
                </a:solidFill>
                <a:latin typeface="Calibri"/>
                <a:ea typeface="Calibri"/>
                <a:cs typeface="Calibri"/>
                <a:sym typeface="Calibri"/>
              </a:rPr>
              <a:t> stole </a:t>
            </a:r>
            <a:r>
              <a:rPr lang="en-US" sz="2000" b="1" i="0" u="none" strike="noStrike" cap="none" err="1">
                <a:solidFill>
                  <a:schemeClr val="lt1"/>
                </a:solidFill>
                <a:latin typeface="Calibri"/>
                <a:ea typeface="Calibri"/>
                <a:cs typeface="Calibri"/>
                <a:sym typeface="Calibri"/>
              </a:rPr>
              <a:t>på</a:t>
            </a:r>
            <a:r>
              <a:rPr lang="en-US" sz="2000" b="1" i="0" u="none" strike="noStrike" cap="none">
                <a:solidFill>
                  <a:schemeClr val="lt1"/>
                </a:solidFill>
                <a:latin typeface="Calibri"/>
                <a:ea typeface="Calibri"/>
                <a:cs typeface="Calibri"/>
                <a:sym typeface="Calibri"/>
              </a:rPr>
              <a:t>, </a:t>
            </a:r>
            <a:r>
              <a:rPr lang="en-US" sz="2000" b="1" i="0" u="none" strike="noStrike" cap="none" err="1">
                <a:solidFill>
                  <a:schemeClr val="lt1"/>
                </a:solidFill>
                <a:latin typeface="Calibri"/>
                <a:ea typeface="Calibri"/>
                <a:cs typeface="Calibri"/>
                <a:sym typeface="Calibri"/>
              </a:rPr>
              <a:t>hvornår</a:t>
            </a:r>
            <a:r>
              <a:rPr lang="en-US" sz="2000" b="1" i="0" u="none" strike="noStrike" cap="none">
                <a:solidFill>
                  <a:schemeClr val="lt1"/>
                </a:solidFill>
                <a:latin typeface="Calibri"/>
                <a:ea typeface="Calibri"/>
                <a:cs typeface="Calibri"/>
                <a:sym typeface="Calibri"/>
              </a:rPr>
              <a:t> du </a:t>
            </a:r>
            <a:r>
              <a:rPr lang="en-US" sz="2000" b="1" i="0" u="none" strike="noStrike" cap="none" err="1">
                <a:solidFill>
                  <a:schemeClr val="lt1"/>
                </a:solidFill>
                <a:latin typeface="Calibri"/>
                <a:ea typeface="Calibri"/>
                <a:cs typeface="Calibri"/>
                <a:sym typeface="Calibri"/>
              </a:rPr>
              <a:t>skal</a:t>
            </a:r>
            <a:r>
              <a:rPr lang="en-US" sz="2000" b="1" i="0" u="none" strike="noStrike" cap="none">
                <a:solidFill>
                  <a:schemeClr val="lt1"/>
                </a:solidFill>
                <a:latin typeface="Calibri"/>
                <a:ea typeface="Calibri"/>
                <a:cs typeface="Calibri"/>
                <a:sym typeface="Calibri"/>
              </a:rPr>
              <a:t> </a:t>
            </a:r>
            <a:r>
              <a:rPr lang="en-US" sz="2000" b="1" i="0" u="none" strike="noStrike" cap="none" err="1">
                <a:solidFill>
                  <a:schemeClr val="lt1"/>
                </a:solidFill>
                <a:latin typeface="Calibri"/>
                <a:ea typeface="Calibri"/>
                <a:cs typeface="Calibri"/>
                <a:sym typeface="Calibri"/>
              </a:rPr>
              <a:t>holde</a:t>
            </a:r>
            <a:r>
              <a:rPr lang="en-US" sz="2000" b="1" i="0" u="none" strike="noStrike" cap="none">
                <a:solidFill>
                  <a:schemeClr val="lt1"/>
                </a:solidFill>
                <a:latin typeface="Calibri"/>
                <a:ea typeface="Calibri"/>
                <a:cs typeface="Calibri"/>
                <a:sym typeface="Calibri"/>
              </a:rPr>
              <a:t> pause, </a:t>
            </a:r>
            <a:r>
              <a:rPr lang="en-US" sz="2000" b="1" i="0" u="none" strike="noStrike" cap="none" err="1">
                <a:solidFill>
                  <a:schemeClr val="lt1"/>
                </a:solidFill>
                <a:latin typeface="Calibri"/>
                <a:ea typeface="Calibri"/>
                <a:cs typeface="Calibri"/>
                <a:sym typeface="Calibri"/>
              </a:rPr>
              <a:t>og</a:t>
            </a:r>
            <a:r>
              <a:rPr lang="en-US" sz="2000" b="1" i="0" u="none" strike="noStrike" cap="none">
                <a:solidFill>
                  <a:schemeClr val="lt1"/>
                </a:solidFill>
                <a:latin typeface="Calibri"/>
                <a:ea typeface="Calibri"/>
                <a:cs typeface="Calibri"/>
                <a:sym typeface="Calibri"/>
              </a:rPr>
              <a:t> </a:t>
            </a:r>
            <a:r>
              <a:rPr lang="en-US" sz="2000" b="1" i="0" u="none" strike="noStrike" cap="none" err="1">
                <a:solidFill>
                  <a:schemeClr val="lt1"/>
                </a:solidFill>
                <a:latin typeface="Calibri"/>
                <a:ea typeface="Calibri"/>
                <a:cs typeface="Calibri"/>
                <a:sym typeface="Calibri"/>
              </a:rPr>
              <a:t>hvornår</a:t>
            </a:r>
            <a:r>
              <a:rPr lang="en-US" sz="2000" b="1" i="0" u="none" strike="noStrike" cap="none">
                <a:solidFill>
                  <a:schemeClr val="lt1"/>
                </a:solidFill>
                <a:latin typeface="Calibri"/>
                <a:ea typeface="Calibri"/>
                <a:cs typeface="Calibri"/>
                <a:sym typeface="Calibri"/>
              </a:rPr>
              <a:t> du </a:t>
            </a:r>
            <a:r>
              <a:rPr lang="en-US" sz="2000" b="1" i="0" u="none" strike="noStrike" cap="none" err="1">
                <a:solidFill>
                  <a:schemeClr val="lt1"/>
                </a:solidFill>
                <a:latin typeface="Calibri"/>
                <a:ea typeface="Calibri"/>
                <a:cs typeface="Calibri"/>
                <a:sym typeface="Calibri"/>
              </a:rPr>
              <a:t>skal</a:t>
            </a:r>
            <a:r>
              <a:rPr lang="en-US" sz="2000" b="1" i="0" u="none" strike="noStrike" cap="none">
                <a:solidFill>
                  <a:schemeClr val="lt1"/>
                </a:solidFill>
                <a:latin typeface="Calibri"/>
                <a:ea typeface="Calibri"/>
                <a:cs typeface="Calibri"/>
                <a:sym typeface="Calibri"/>
              </a:rPr>
              <a:t> </a:t>
            </a:r>
            <a:r>
              <a:rPr lang="en-US" sz="2000" b="1" i="0" u="none" strike="noStrike" cap="none" err="1">
                <a:solidFill>
                  <a:schemeClr val="lt1"/>
                </a:solidFill>
                <a:latin typeface="Calibri"/>
                <a:ea typeface="Calibri"/>
                <a:cs typeface="Calibri"/>
                <a:sym typeface="Calibri"/>
              </a:rPr>
              <a:t>blokere</a:t>
            </a:r>
            <a:r>
              <a:rPr lang="en-US" sz="2000" b="1" i="0" u="none" strike="noStrike" cap="none">
                <a:solidFill>
                  <a:schemeClr val="lt1"/>
                </a:solidFill>
                <a:latin typeface="Calibri"/>
                <a:ea typeface="Calibri"/>
                <a:cs typeface="Calibri"/>
                <a:sym typeface="Calibri"/>
              </a:rPr>
              <a:t>.</a:t>
            </a:r>
            <a:endParaRPr lang="da-DK" sz="2000" b="1" i="0" u="none" strike="noStrike" cap="none">
              <a:solidFill>
                <a:schemeClr val="lt1"/>
              </a:solidFill>
              <a:latin typeface="Arial"/>
              <a:ea typeface="Arial"/>
              <a:cs typeface="Arial"/>
            </a:endParaRPr>
          </a:p>
        </p:txBody>
      </p:sp>
      <p:sp>
        <p:nvSpPr>
          <p:cNvPr id="1035" name="Google Shape;1035;g3cf0640c514_2_406"/>
          <p:cNvSpPr/>
          <p:nvPr/>
        </p:nvSpPr>
        <p:spPr>
          <a:xfrm>
            <a:off x="3596250" y="3688175"/>
            <a:ext cx="3432900" cy="547800"/>
          </a:xfrm>
          <a:prstGeom prst="roundRect">
            <a:avLst>
              <a:gd name="adj" fmla="val 16667"/>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Hvad ville du gøre?</a:t>
            </a:r>
            <a:endParaRPr sz="2400" b="1" i="0" u="none" strike="noStrike" cap="none">
              <a:solidFill>
                <a:schemeClr val="lt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g3cf5f708819_0_10"/>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a:t>Spørgsmål til refleksion</a:t>
            </a:r>
            <a:endParaRPr/>
          </a:p>
        </p:txBody>
      </p:sp>
      <p:pic>
        <p:nvPicPr>
          <p:cNvPr id="1041" name="Google Shape;1041;g3cf5f708819_0_1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sp>
        <p:nvSpPr>
          <p:cNvPr id="1042" name="Google Shape;1042;g3cf5f708819_0_10"/>
          <p:cNvSpPr txBox="1">
            <a:spLocks noGrp="1"/>
          </p:cNvSpPr>
          <p:nvPr>
            <p:ph type="body" idx="2"/>
          </p:nvPr>
        </p:nvSpPr>
        <p:spPr>
          <a:xfrm>
            <a:off x="1034475" y="2756325"/>
            <a:ext cx="9382800" cy="30432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Hvordan ville du have det, hvis en AI-assistent spurgte dig om dit velbefindende?</a:t>
            </a:r>
            <a:endParaRPr/>
          </a:p>
          <a:p>
            <a:pPr marL="800100" lvl="0" indent="-342900" algn="l" rtl="0">
              <a:lnSpc>
                <a:spcPct val="103333"/>
              </a:lnSpc>
              <a:spcBef>
                <a:spcPts val="0"/>
              </a:spcBef>
              <a:spcAft>
                <a:spcPts val="0"/>
              </a:spcAft>
              <a:buSzPts val="2400"/>
              <a:buFont typeface="Arial" panose="020B0604020202020204" pitchFamily="34" charset="0"/>
              <a:buChar char="•"/>
            </a:pP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Ville du føle dig tryg ved at dele personlige oplysninger eller helbredsoplysninger med AI? Hvorfor eller hvorfor ikke?</a:t>
            </a:r>
            <a:endParaRPr/>
          </a:p>
          <a:p>
            <a:pPr marL="800100" lvl="0" indent="-342900" algn="l" rtl="0">
              <a:lnSpc>
                <a:spcPct val="103333"/>
              </a:lnSpc>
              <a:spcBef>
                <a:spcPts val="0"/>
              </a:spcBef>
              <a:spcAft>
                <a:spcPts val="0"/>
              </a:spcAft>
              <a:buSzPts val="2400"/>
              <a:buFont typeface="Arial" panose="020B0604020202020204" pitchFamily="34" charset="0"/>
              <a:buChar char="•"/>
            </a:pP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Hvordan kan AI hjælpe ældre med at holde kontakten eller få adgang til tjenester?</a:t>
            </a:r>
            <a:endParaRPr/>
          </a:p>
          <a:p>
            <a:pPr marL="800100" lvl="0" indent="-342900" algn="l" rtl="0">
              <a:lnSpc>
                <a:spcPct val="103333"/>
              </a:lnSpc>
              <a:spcBef>
                <a:spcPts val="0"/>
              </a:spcBef>
              <a:spcAft>
                <a:spcPts val="0"/>
              </a:spcAft>
              <a:buSzPts val="2400"/>
              <a:buFont typeface="Arial" panose="020B0604020202020204" pitchFamily="34" charset="0"/>
              <a:buChar char="•"/>
            </a:pP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Udover AI, hvilke andre former for støtte hjælper ældre med at holde kontakten?</a:t>
            </a:r>
            <a:endParaRPr sz="20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g39561785954_0_1"/>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a:extLst>
                  <a:ext uri="http://customooxmlschemas.google.com/">
                    <go:slidesCustomData xmlns="" xmlns:a14="http://schemas.microsoft.com/office/drawing/2010/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Nu </a:t>
            </a:r>
            <a:r>
              <a:rPr lang="en-US" b="1"/>
              <a:t>ved vi det:</a:t>
            </a:r>
            <a:endParaRPr/>
          </a:p>
        </p:txBody>
      </p:sp>
      <p:sp>
        <p:nvSpPr>
          <p:cNvPr id="1048" name="Google Shape;1048;g39561785954_0_1"/>
          <p:cNvSpPr txBox="1">
            <a:spLocks noGrp="1"/>
          </p:cNvSpPr>
          <p:nvPr>
            <p:ph type="body" idx="2"/>
          </p:nvPr>
        </p:nvSpPr>
        <p:spPr>
          <a:xfrm>
            <a:off x="911575" y="2908725"/>
            <a:ext cx="9829200" cy="31143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a:t>AI påvirker det, vi ser online, </a:t>
            </a:r>
            <a:r>
              <a:rPr lang="en-US"/>
              <a:t>gennem personaliserede anbefalinger.</a:t>
            </a: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a:t>Ikke alt på nettet er ægte </a:t>
            </a:r>
            <a:r>
              <a:rPr lang="en-US"/>
              <a:t>– der findes falske profiler, bots og AI-genereret indhold.</a:t>
            </a: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a:t>Vi kan bruge </a:t>
            </a:r>
            <a:r>
              <a:rPr lang="en-US" b="1"/>
              <a:t>digitale værktøjer </a:t>
            </a:r>
            <a:r>
              <a:rPr lang="en-US"/>
              <a:t>som videosamtaler og beskeder </a:t>
            </a:r>
            <a:r>
              <a:rPr lang="en-US" b="1"/>
              <a:t>sikkert </a:t>
            </a:r>
            <a:r>
              <a:rPr lang="en-US"/>
              <a:t>ved </a:t>
            </a:r>
            <a:r>
              <a:rPr lang="en-US" b="1"/>
              <a:t>at indstille privatlivs- og sikkerhedsindstillinger</a:t>
            </a:r>
            <a:r>
              <a:rPr lang="en-US"/>
              <a:t>.</a:t>
            </a: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a:t>Beskyt dine personlige oplysninger, </a:t>
            </a:r>
            <a:r>
              <a:rPr lang="en-US"/>
              <a:t>og </a:t>
            </a:r>
            <a:r>
              <a:rPr lang="en-US" b="1"/>
              <a:t>anmeld eller bloker </a:t>
            </a:r>
            <a:r>
              <a:rPr lang="en-US"/>
              <a:t>skadeligt eller vildledende indhold/kontakter.</a:t>
            </a:r>
            <a:endParaRPr/>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a:t>Brug </a:t>
            </a:r>
            <a:r>
              <a:rPr lang="en-US"/>
              <a:t>teknologien </a:t>
            </a:r>
            <a:r>
              <a:rPr lang="en-US" b="1"/>
              <a:t>på en afbalanceret og respektfuld måde for at holde kontakten </a:t>
            </a:r>
            <a:r>
              <a:rPr lang="en-US"/>
              <a:t>og </a:t>
            </a:r>
            <a:r>
              <a:rPr lang="en-US" b="1"/>
              <a:t>blive en del af </a:t>
            </a:r>
            <a:r>
              <a:rPr lang="en-US"/>
              <a:t>positive </a:t>
            </a:r>
            <a:r>
              <a:rPr lang="en-US" b="1"/>
              <a:t>fællesskaber</a:t>
            </a:r>
            <a:r>
              <a:rPr lang="en-US"/>
              <a:t>.</a:t>
            </a:r>
            <a:endParaRPr/>
          </a:p>
          <a:p>
            <a:pPr marL="0" lvl="0" indent="0" algn="l" rtl="0">
              <a:lnSpc>
                <a:spcPct val="103333"/>
              </a:lnSpc>
              <a:spcBef>
                <a:spcPts val="0"/>
              </a:spcBef>
              <a:spcAft>
                <a:spcPts val="0"/>
              </a:spcAft>
              <a:buSzPts val="2400"/>
              <a:buNone/>
            </a:pPr>
            <a:endParaRPr/>
          </a:p>
        </p:txBody>
      </p:sp>
      <p:pic>
        <p:nvPicPr>
          <p:cNvPr id="1049" name="Google Shape;1049;g39561785954_0_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03"/>
            <a:ext cx="3845287" cy="3119493"/>
          </a:xfrm>
          <a:prstGeom prst="rect">
            <a:avLst/>
          </a:prstGeom>
          <a:noFill/>
          <a:ln>
            <a:noFill/>
          </a:ln>
        </p:spPr>
      </p:pic>
      <p:sp>
        <p:nvSpPr>
          <p:cNvPr id="1050" name="Google Shape;1050;g39561785954_0_1"/>
          <p:cNvSpPr/>
          <p:nvPr/>
        </p:nvSpPr>
        <p:spPr>
          <a:xfrm>
            <a:off x="10269600" y="2537850"/>
            <a:ext cx="1922400" cy="1733100"/>
          </a:xfrm>
          <a:prstGeom prst="ellipse">
            <a:avLst/>
          </a:prstGeom>
          <a:solidFill>
            <a:srgbClr val="635B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lt1"/>
                </a:solidFill>
                <a:latin typeface="Calibri"/>
                <a:ea typeface="Calibri"/>
                <a:cs typeface="Calibri"/>
                <a:sym typeface="Calibri"/>
              </a:rPr>
              <a:t>Du har stadig kontrol over dine valg</a:t>
            </a:r>
            <a:endParaRPr sz="1700" b="1" i="0" u="none" strike="noStrike" cap="none">
              <a:solidFill>
                <a:schemeClr val="lt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a:t>www.ai4seniorsproject.eu</a:t>
            </a:r>
          </a:p>
          <a:p>
            <a:endParaRPr lang="en-US">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a:solidFill>
                  <a:schemeClr val="bg1"/>
                </a:solidFill>
              </a:rPr>
              <a:t>Følg vores rejse</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err="1">
                <a:ln>
                  <a:noFill/>
                </a:ln>
                <a:solidFill>
                  <a:srgbClr val="292668"/>
                </a:solidFill>
                <a:effectLst/>
                <a:uLnTx/>
                <a:uFillTx/>
                <a:latin typeface="Calibri" panose="020F0502020204030204"/>
                <a:ea typeface="+mn-ea"/>
                <a:cs typeface="+mn-cs"/>
              </a:rPr>
              <a:t>Tillykke</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du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har</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netop</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gennemført</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modul</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3.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Fortsæt</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din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læringsrejse</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1" i="0" u="none" strike="noStrike" kern="1200" cap="none" spc="0" normalizeH="0" baseline="0" noProof="0" dirty="0">
                <a:ln>
                  <a:noFill/>
                </a:ln>
                <a:solidFill>
                  <a:srgbClr val="31376B"/>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Modul 4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handler om </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AI </a:t>
            </a:r>
            <a:r>
              <a:rPr kumimoji="0" lang="en-IE" sz="3200" b="1" i="0" u="none" strike="noStrike" kern="1200" cap="none" spc="0" normalizeH="0" baseline="0" noProof="0" dirty="0" err="1">
                <a:ln>
                  <a:noFill/>
                </a:ln>
                <a:solidFill>
                  <a:srgbClr val="292668"/>
                </a:solidFill>
                <a:effectLst/>
                <a:uLnTx/>
                <a:uFillTx/>
                <a:latin typeface="Calibri" panose="020F0502020204030204"/>
                <a:ea typeface="+mn-ea"/>
                <a:cs typeface="+mn-cs"/>
              </a:rPr>
              <a:t>til</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1" i="0" u="none" strike="noStrike" kern="1200" cap="none" spc="0" normalizeH="0" baseline="0" noProof="0" dirty="0" err="1">
                <a:ln>
                  <a:noFill/>
                </a:ln>
                <a:solidFill>
                  <a:srgbClr val="292668"/>
                </a:solidFill>
                <a:effectLst/>
                <a:uLnTx/>
                <a:uFillTx/>
                <a:latin typeface="Calibri" panose="020F0502020204030204"/>
                <a:ea typeface="+mn-ea"/>
                <a:cs typeface="+mn-cs"/>
              </a:rPr>
              <a:t>hjælp</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 med </a:t>
            </a:r>
            <a:r>
              <a:rPr kumimoji="0" lang="en-IE" sz="3200" b="1" i="0" u="none" strike="noStrike" kern="1200" cap="none" spc="0" normalizeH="0" baseline="0" noProof="0" dirty="0" err="1">
                <a:ln>
                  <a:noFill/>
                </a:ln>
                <a:solidFill>
                  <a:srgbClr val="292668"/>
                </a:solidFill>
                <a:effectLst/>
                <a:uLnTx/>
                <a:uFillTx/>
                <a:latin typeface="Calibri" panose="020F0502020204030204"/>
                <a:ea typeface="+mn-ea"/>
                <a:cs typeface="+mn-cs"/>
              </a:rPr>
              <a:t>daglige</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1" i="0" u="none" strike="noStrike" kern="1200" cap="none" spc="0" normalizeH="0" baseline="0" noProof="0" dirty="0" err="1">
                <a:ln>
                  <a:noFill/>
                </a:ln>
                <a:solidFill>
                  <a:srgbClr val="292668"/>
                </a:solidFill>
                <a:effectLst/>
                <a:uLnTx/>
                <a:uFillTx/>
                <a:latin typeface="Calibri" panose="020F0502020204030204"/>
                <a:ea typeface="+mn-ea"/>
                <a:cs typeface="+mn-cs"/>
              </a:rPr>
              <a:t>opgaver</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164073377"/>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4415</Words>
  <Application>Microsoft Office PowerPoint</Application>
  <PresentationFormat>Widescreen</PresentationFormat>
  <Paragraphs>432</Paragraphs>
  <Slides>43</Slides>
  <Notes>40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43</vt:i4>
      </vt:variant>
    </vt:vector>
  </HeadingPairs>
  <TitlesOfParts>
    <vt:vector size="53" baseType="lpstr">
      <vt:lpstr>Montserrat</vt:lpstr>
      <vt:lpstr>Roboto</vt:lpstr>
      <vt:lpstr>Calibri</vt:lpstr>
      <vt:lpstr>Wingdings</vt:lpstr>
      <vt:lpstr>Arial</vt:lpstr>
      <vt:lpstr>Montserrat Light</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docId:D10C538EE488CC73E3995A60BD1A2A17</cp:keywords>
  <cp:lastModifiedBy>Paula Whyte ( Momentum Consulting )</cp:lastModifiedBy>
  <cp:revision>5</cp:revision>
  <dcterms:created xsi:type="dcterms:W3CDTF">2020-10-14T13:32:04Z</dcterms:created>
  <dcterms:modified xsi:type="dcterms:W3CDTF">2026-08-27T14:25:43Z</dcterms:modified>
</cp:coreProperties>
</file>