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3.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omments/modernComment_1120_CCD8676.xml" ContentType="application/vnd.ms-powerpoint.comments+xml"/>
  <Override PartName="/ppt/comments/modernComment_1121_6998C457.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3EF_7A4FB946.xml" ContentType="application/vnd.ms-powerpoint.comments+xml"/>
  <Override PartName="/ppt/notesSlides/notesSlide5.xml" ContentType="application/vnd.openxmlformats-officedocument.presentationml.notesSlide+xml"/>
  <Override PartName="/ppt/comments/modernComment_3F0_B2CB1796.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11A_0.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1148_A5FC7BF3.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modernComment_40A_0.xml" ContentType="application/vnd.ms-powerpoint.comment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omments/modernComment_11D_0.xml" ContentType="application/vnd.ms-powerpoint.comment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modernComment_120_0.xml" ContentType="application/vnd.ms-powerpoint.comment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82" r:id="rId2"/>
    <p:sldMasterId id="2147483714" r:id="rId3"/>
    <p:sldMasterId id="2147483736" r:id="rId4"/>
  </p:sldMasterIdLst>
  <p:notesMasterIdLst>
    <p:notesMasterId r:id="rId52"/>
  </p:notesMasterIdLst>
  <p:sldIdLst>
    <p:sldId id="4371" r:id="rId5"/>
    <p:sldId id="4428" r:id="rId6"/>
    <p:sldId id="1001" r:id="rId7"/>
    <p:sldId id="4384" r:id="rId8"/>
    <p:sldId id="4385" r:id="rId9"/>
    <p:sldId id="260" r:id="rId10"/>
    <p:sldId id="1006" r:id="rId11"/>
    <p:sldId id="1007" r:id="rId12"/>
    <p:sldId id="1008" r:id="rId13"/>
    <p:sldId id="1009" r:id="rId14"/>
    <p:sldId id="1010" r:id="rId15"/>
    <p:sldId id="1011" r:id="rId16"/>
    <p:sldId id="4393" r:id="rId17"/>
    <p:sldId id="1013" r:id="rId18"/>
    <p:sldId id="1014" r:id="rId19"/>
    <p:sldId id="4408" r:id="rId20"/>
    <p:sldId id="282" r:id="rId21"/>
    <p:sldId id="4409" r:id="rId22"/>
    <p:sldId id="4411" r:id="rId23"/>
    <p:sldId id="1020" r:id="rId24"/>
    <p:sldId id="4424" r:id="rId25"/>
    <p:sldId id="286" r:id="rId26"/>
    <p:sldId id="1500" r:id="rId27"/>
    <p:sldId id="4412" r:id="rId28"/>
    <p:sldId id="1023" r:id="rId29"/>
    <p:sldId id="1024" r:id="rId30"/>
    <p:sldId id="4414" r:id="rId31"/>
    <p:sldId id="4415" r:id="rId32"/>
    <p:sldId id="4416" r:id="rId33"/>
    <p:sldId id="1028" r:id="rId34"/>
    <p:sldId id="1029" r:id="rId35"/>
    <p:sldId id="1030" r:id="rId36"/>
    <p:sldId id="281" r:id="rId37"/>
    <p:sldId id="4418" r:id="rId38"/>
    <p:sldId id="1033" r:id="rId39"/>
    <p:sldId id="1034" r:id="rId40"/>
    <p:sldId id="1035" r:id="rId41"/>
    <p:sldId id="287" r:id="rId42"/>
    <p:sldId id="4419" r:id="rId43"/>
    <p:sldId id="4420" r:id="rId44"/>
    <p:sldId id="285" r:id="rId45"/>
    <p:sldId id="1040" r:id="rId46"/>
    <p:sldId id="1041" r:id="rId47"/>
    <p:sldId id="288" r:id="rId48"/>
    <p:sldId id="290" r:id="rId49"/>
    <p:sldId id="4426" r:id="rId50"/>
    <p:sldId id="4263" r:id="rId51"/>
  </p:sldIdLst>
  <p:sldSz cx="12192000" cy="6858000"/>
  <p:notesSz cx="6858000" cy="9144000"/>
  <p:embeddedFontLst>
    <p:embeddedFont>
      <p:font typeface="Montserrat" panose="00000500000000000000" pitchFamily="2" charset="0"/>
      <p:regular r:id="rId53"/>
      <p:bold r:id="rId54"/>
      <p:italic r:id="rId55"/>
      <p:boldItalic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61" roundtripDataSignature="AMtx7mi4ARdYT0fo4cmI1ERwY49vRQ56B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7BB3"/>
    <a:srgbClr val="EBCB1F"/>
    <a:srgbClr val="31376B"/>
    <a:srgbClr val="5496D1"/>
    <a:srgbClr val="002465"/>
    <a:srgbClr val="002C70"/>
    <a:srgbClr val="EFF8BA"/>
    <a:srgbClr val="E6E6E6"/>
    <a:srgbClr val="E1B5D4"/>
    <a:srgbClr val="ADCC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81534F-7125-482E-ABCA-27F4BF5E0A7D}" v="16" dt="2026-08-11T09:19:08.8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9" autoAdjust="0"/>
    <p:restoredTop sz="88377" autoAdjust="0"/>
  </p:normalViewPr>
  <p:slideViewPr>
    <p:cSldViewPr snapToGrid="0">
      <p:cViewPr varScale="1">
        <p:scale>
          <a:sx n="98" d="100"/>
          <a:sy n="98" d="100"/>
        </p:scale>
        <p:origin x="798" y="78"/>
      </p:cViewPr>
      <p:guideLst/>
    </p:cSldViewPr>
  </p:slideViewPr>
  <p:notesTextViewPr>
    <p:cViewPr>
      <p:scale>
        <a:sx n="1" d="1"/>
        <a:sy n="1" d="1"/>
      </p:scale>
      <p:origin x="0" y="0"/>
    </p:cViewPr>
  </p:notesTextViewPr>
  <p:sorterViewPr>
    <p:cViewPr>
      <p:scale>
        <a:sx n="100" d="100"/>
        <a:sy n="100" d="100"/>
      </p:scale>
      <p:origin x="0" y="-877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font" Target="fonts/font3.fntdata"/><Relationship Id="rId63" Type="http://schemas.openxmlformats.org/officeDocument/2006/relationships/viewProps" Target="viewProps.xml"/><Relationship Id="rId68" Type="http://schemas.microsoft.com/office/2018/10/relationships/authors" Target="author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1.fntdata"/><Relationship Id="rId66" Type="http://schemas.microsoft.com/office/2016/11/relationships/changesInfo" Target="changesInfos/changesInfo1.xml"/><Relationship Id="rId5" Type="http://schemas.openxmlformats.org/officeDocument/2006/relationships/slide" Target="slides/slide1.xml"/><Relationship Id="rId61" Type="http://customschemas.google.com/relationships/presentationmetadata" Target="meta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4.fntdata"/><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67"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2.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Sten" userId="cL5G5f0tC4QC7QAtsCFa4M1/jgkg9SXCqF4fqJnxCMM=" providerId="None" clId="Web-{F981534F-7125-482E-ABCA-27F4BF5E0A7D}"/>
    <pc:docChg chg="modSld">
      <pc:chgData name="Cecilia Sten" userId="cL5G5f0tC4QC7QAtsCFa4M1/jgkg9SXCqF4fqJnxCMM=" providerId="None" clId="Web-{F981534F-7125-482E-ABCA-27F4BF5E0A7D}" dt="2026-08-11T09:19:08.844" v="14" actId="1076"/>
      <pc:docMkLst>
        <pc:docMk/>
      </pc:docMkLst>
      <pc:sldChg chg="modSp">
        <pc:chgData name="Cecilia Sten" userId="cL5G5f0tC4QC7QAtsCFa4M1/jgkg9SXCqF4fqJnxCMM=" providerId="None" clId="Web-{F981534F-7125-482E-ABCA-27F4BF5E0A7D}" dt="2026-08-11T09:19:08.844" v="14" actId="1076"/>
        <pc:sldMkLst>
          <pc:docMk/>
          <pc:sldMk cId="3232638289" sldId="4371"/>
        </pc:sldMkLst>
        <pc:spChg chg="mod">
          <ac:chgData name="Cecilia Sten" userId="cL5G5f0tC4QC7QAtsCFa4M1/jgkg9SXCqF4fqJnxCMM=" providerId="None" clId="Web-{F981534F-7125-482E-ABCA-27F4BF5E0A7D}" dt="2026-08-11T09:19:02.547" v="13" actId="20577"/>
          <ac:spMkLst>
            <pc:docMk/>
            <pc:sldMk cId="3232638289" sldId="4371"/>
            <ac:spMk id="6" creationId="{2AC0BA0B-3904-0A61-3DE2-14DD0C6DEC07}"/>
          </ac:spMkLst>
        </pc:spChg>
        <pc:picChg chg="mod">
          <ac:chgData name="Cecilia Sten" userId="cL5G5f0tC4QC7QAtsCFa4M1/jgkg9SXCqF4fqJnxCMM=" providerId="None" clId="Web-{F981534F-7125-482E-ABCA-27F4BF5E0A7D}" dt="2026-08-11T09:19:08.844" v="14" actId="1076"/>
          <ac:picMkLst>
            <pc:docMk/>
            <pc:sldMk cId="3232638289" sldId="4371"/>
            <ac:picMk id="10" creationId="{1AE02E47-4846-3CD6-A1D1-C96DBA144DB1}"/>
          </ac:picMkLst>
        </pc:picChg>
      </pc:sldChg>
    </pc:docChg>
  </pc:docChgLst>
  <pc:docChgLst>
    <pc:chgData name="Cecilia Sten" userId="84a9bb6d-f331-411c-8349-2d6f999a32bc" providerId="ADAL" clId="{8B62A911-4E24-408A-BA96-80850647410A}"/>
    <pc:docChg chg="undo redo custSel modSld">
      <pc:chgData name="Cecilia Sten" userId="84a9bb6d-f331-411c-8349-2d6f999a32bc" providerId="ADAL" clId="{8B62A911-4E24-408A-BA96-80850647410A}" dt="2026-08-11T09:15:40.247" v="461" actId="1076"/>
      <pc:docMkLst>
        <pc:docMk/>
      </pc:docMkLst>
      <pc:sldChg chg="modSp mod">
        <pc:chgData name="Cecilia Sten" userId="84a9bb6d-f331-411c-8349-2d6f999a32bc" providerId="ADAL" clId="{8B62A911-4E24-408A-BA96-80850647410A}" dt="2026-08-11T08:16:18.103" v="19" actId="1076"/>
        <pc:sldMkLst>
          <pc:docMk/>
          <pc:sldMk cId="0" sldId="260"/>
        </pc:sldMkLst>
        <pc:spChg chg="mod">
          <ac:chgData name="Cecilia Sten" userId="84a9bb6d-f331-411c-8349-2d6f999a32bc" providerId="ADAL" clId="{8B62A911-4E24-408A-BA96-80850647410A}" dt="2026-08-11T08:16:18.103" v="19" actId="1076"/>
          <ac:spMkLst>
            <pc:docMk/>
            <pc:sldMk cId="0" sldId="260"/>
            <ac:spMk id="301" creationId="{00000000-0000-0000-0000-000000000000}"/>
          </ac:spMkLst>
        </pc:spChg>
      </pc:sldChg>
      <pc:sldChg chg="modSp mod">
        <pc:chgData name="Cecilia Sten" userId="84a9bb6d-f331-411c-8349-2d6f999a32bc" providerId="ADAL" clId="{8B62A911-4E24-408A-BA96-80850647410A}" dt="2026-08-11T08:58:45.896" v="263" actId="1076"/>
        <pc:sldMkLst>
          <pc:docMk/>
          <pc:sldMk cId="0" sldId="281"/>
        </pc:sldMkLst>
        <pc:picChg chg="mod">
          <ac:chgData name="Cecilia Sten" userId="84a9bb6d-f331-411c-8349-2d6f999a32bc" providerId="ADAL" clId="{8B62A911-4E24-408A-BA96-80850647410A}" dt="2026-08-11T08:58:45.896" v="263" actId="1076"/>
          <ac:picMkLst>
            <pc:docMk/>
            <pc:sldMk cId="0" sldId="281"/>
            <ac:picMk id="4" creationId="{EE900BA9-4827-A900-5D7D-09AEEE1054D6}"/>
          </ac:picMkLst>
        </pc:picChg>
      </pc:sldChg>
      <pc:sldChg chg="modSp mod modCm">
        <pc:chgData name="Cecilia Sten" userId="84a9bb6d-f331-411c-8349-2d6f999a32bc" providerId="ADAL" clId="{8B62A911-4E24-408A-BA96-80850647410A}" dt="2026-08-11T08:44:54.851" v="114" actId="1076"/>
        <pc:sldMkLst>
          <pc:docMk/>
          <pc:sldMk cId="0" sldId="282"/>
        </pc:sldMkLst>
        <pc:spChg chg="mod">
          <ac:chgData name="Cecilia Sten" userId="84a9bb6d-f331-411c-8349-2d6f999a32bc" providerId="ADAL" clId="{8B62A911-4E24-408A-BA96-80850647410A}" dt="2026-08-11T08:44:54.851" v="114" actId="1076"/>
          <ac:spMkLst>
            <pc:docMk/>
            <pc:sldMk cId="0" sldId="282"/>
            <ac:spMk id="15" creationId="{ED5798F6-C5D7-8AFE-6F5C-64374F0A0282}"/>
          </ac:spMkLst>
        </pc:spChg>
        <pc:spChg chg="mod">
          <ac:chgData name="Cecilia Sten" userId="84a9bb6d-f331-411c-8349-2d6f999a32bc" providerId="ADAL" clId="{8B62A911-4E24-408A-BA96-80850647410A}" dt="2026-08-11T08:44:49.995" v="113" actId="1076"/>
          <ac:spMkLst>
            <pc:docMk/>
            <pc:sldMk cId="0" sldId="282"/>
            <ac:spMk id="17" creationId="{16624A1E-C0E6-F711-8AED-210C95854EBB}"/>
          </ac:spMkLst>
        </pc:spChg>
        <pc:extLst>
          <p:ext xmlns:p="http://schemas.openxmlformats.org/presentationml/2006/main" uri="{D6D511B9-2390-475A-947B-AFAB55BFBCF1}">
            <pc226:cmChg xmlns:pc226="http://schemas.microsoft.com/office/powerpoint/2022/06/main/command" chg="mod">
              <pc226:chgData name="Cecilia Sten" userId="84a9bb6d-f331-411c-8349-2d6f999a32bc" providerId="ADAL" clId="{8B62A911-4E24-408A-BA96-80850647410A}" dt="2026-08-11T08:44:30.944" v="109" actId="20577"/>
              <pc2:cmMkLst xmlns:pc2="http://schemas.microsoft.com/office/powerpoint/2019/9/main/command">
                <pc:docMk/>
                <pc:sldMk cId="0" sldId="282"/>
                <pc2:cmMk id="{4A451A84-B381-4658-9F5E-E574010A981E}"/>
              </pc2:cmMkLst>
            </pc226:cmChg>
          </p:ext>
        </pc:extLst>
      </pc:sldChg>
      <pc:sldChg chg="modSp mod modCm">
        <pc:chgData name="Cecilia Sten" userId="84a9bb6d-f331-411c-8349-2d6f999a32bc" providerId="ADAL" clId="{8B62A911-4E24-408A-BA96-80850647410A}" dt="2026-08-11T09:08:54.597" v="378" actId="27636"/>
        <pc:sldMkLst>
          <pc:docMk/>
          <pc:sldMk cId="0" sldId="285"/>
        </pc:sldMkLst>
        <pc:spChg chg="mod">
          <ac:chgData name="Cecilia Sten" userId="84a9bb6d-f331-411c-8349-2d6f999a32bc" providerId="ADAL" clId="{8B62A911-4E24-408A-BA96-80850647410A}" dt="2026-08-11T09:04:37.746" v="315" actId="1076"/>
          <ac:spMkLst>
            <pc:docMk/>
            <pc:sldMk cId="0" sldId="285"/>
            <ac:spMk id="5" creationId="{BBAE134D-9754-FFFE-5C9A-9C1B84A2DC08}"/>
          </ac:spMkLst>
        </pc:spChg>
        <pc:spChg chg="mod">
          <ac:chgData name="Cecilia Sten" userId="84a9bb6d-f331-411c-8349-2d6f999a32bc" providerId="ADAL" clId="{8B62A911-4E24-408A-BA96-80850647410A}" dt="2026-08-11T09:06:03.336" v="331" actId="1076"/>
          <ac:spMkLst>
            <pc:docMk/>
            <pc:sldMk cId="0" sldId="285"/>
            <ac:spMk id="7" creationId="{287868BF-4A61-6F41-6E53-A74629CEE238}"/>
          </ac:spMkLst>
        </pc:spChg>
        <pc:spChg chg="mod">
          <ac:chgData name="Cecilia Sten" userId="84a9bb6d-f331-411c-8349-2d6f999a32bc" providerId="ADAL" clId="{8B62A911-4E24-408A-BA96-80850647410A}" dt="2026-08-11T09:07:18.817" v="352" actId="255"/>
          <ac:spMkLst>
            <pc:docMk/>
            <pc:sldMk cId="0" sldId="285"/>
            <ac:spMk id="9" creationId="{7C1262B7-FA8B-B842-3B27-D4C65852BEFA}"/>
          </ac:spMkLst>
        </pc:spChg>
        <pc:spChg chg="mod">
          <ac:chgData name="Cecilia Sten" userId="84a9bb6d-f331-411c-8349-2d6f999a32bc" providerId="ADAL" clId="{8B62A911-4E24-408A-BA96-80850647410A}" dt="2026-08-11T09:08:38.856" v="371" actId="1076"/>
          <ac:spMkLst>
            <pc:docMk/>
            <pc:sldMk cId="0" sldId="285"/>
            <ac:spMk id="11" creationId="{B54EF62E-4CB7-5064-6AF3-C19A946BFE25}"/>
          </ac:spMkLst>
        </pc:spChg>
        <pc:spChg chg="mod">
          <ac:chgData name="Cecilia Sten" userId="84a9bb6d-f331-411c-8349-2d6f999a32bc" providerId="ADAL" clId="{8B62A911-4E24-408A-BA96-80850647410A}" dt="2026-08-11T09:08:42.976" v="372" actId="1076"/>
          <ac:spMkLst>
            <pc:docMk/>
            <pc:sldMk cId="0" sldId="285"/>
            <ac:spMk id="13" creationId="{92BC0D7B-EF54-D542-5F1C-AA9622E08664}"/>
          </ac:spMkLst>
        </pc:spChg>
        <pc:spChg chg="mod">
          <ac:chgData name="Cecilia Sten" userId="84a9bb6d-f331-411c-8349-2d6f999a32bc" providerId="ADAL" clId="{8B62A911-4E24-408A-BA96-80850647410A}" dt="2026-08-11T09:08:45.904" v="373" actId="1076"/>
          <ac:spMkLst>
            <pc:docMk/>
            <pc:sldMk cId="0" sldId="285"/>
            <ac:spMk id="15" creationId="{02D2CE6D-89FF-CA32-DE25-22CEA915041F}"/>
          </ac:spMkLst>
        </pc:spChg>
        <pc:spChg chg="mod">
          <ac:chgData name="Cecilia Sten" userId="84a9bb6d-f331-411c-8349-2d6f999a32bc" providerId="ADAL" clId="{8B62A911-4E24-408A-BA96-80850647410A}" dt="2026-08-11T09:05:18.076" v="325" actId="1076"/>
          <ac:spMkLst>
            <pc:docMk/>
            <pc:sldMk cId="0" sldId="285"/>
            <ac:spMk id="17" creationId="{7B189787-9B68-A47C-0B76-AE4AF13155DE}"/>
          </ac:spMkLst>
        </pc:spChg>
        <pc:spChg chg="mod">
          <ac:chgData name="Cecilia Sten" userId="84a9bb6d-f331-411c-8349-2d6f999a32bc" providerId="ADAL" clId="{8B62A911-4E24-408A-BA96-80850647410A}" dt="2026-08-11T09:06:51.643" v="345" actId="1076"/>
          <ac:spMkLst>
            <pc:docMk/>
            <pc:sldMk cId="0" sldId="285"/>
            <ac:spMk id="19" creationId="{151F2266-DFED-825A-2769-991D940A594C}"/>
          </ac:spMkLst>
        </pc:spChg>
        <pc:spChg chg="mod">
          <ac:chgData name="Cecilia Sten" userId="84a9bb6d-f331-411c-8349-2d6f999a32bc" providerId="ADAL" clId="{8B62A911-4E24-408A-BA96-80850647410A}" dt="2026-08-11T09:08:28.200" v="370" actId="1076"/>
          <ac:spMkLst>
            <pc:docMk/>
            <pc:sldMk cId="0" sldId="285"/>
            <ac:spMk id="21" creationId="{24A8B59D-08DB-CF6B-E7DC-3D0D82350ACF}"/>
          </ac:spMkLst>
        </pc:spChg>
        <pc:spChg chg="mod">
          <ac:chgData name="Cecilia Sten" userId="84a9bb6d-f331-411c-8349-2d6f999a32bc" providerId="ADAL" clId="{8B62A911-4E24-408A-BA96-80850647410A}" dt="2026-08-11T09:04:07.270" v="308" actId="20577"/>
          <ac:spMkLst>
            <pc:docMk/>
            <pc:sldMk cId="0" sldId="285"/>
            <ac:spMk id="23" creationId="{A0513216-E548-252A-7FEC-F86CDC622A39}"/>
          </ac:spMkLst>
        </pc:spChg>
        <pc:spChg chg="mod">
          <ac:chgData name="Cecilia Sten" userId="84a9bb6d-f331-411c-8349-2d6f999a32bc" providerId="ADAL" clId="{8B62A911-4E24-408A-BA96-80850647410A}" dt="2026-08-11T09:04:22.058" v="310" actId="20577"/>
          <ac:spMkLst>
            <pc:docMk/>
            <pc:sldMk cId="0" sldId="285"/>
            <ac:spMk id="25" creationId="{AC6801DE-25A8-1A43-FE85-990735A963A0}"/>
          </ac:spMkLst>
        </pc:spChg>
        <pc:spChg chg="mod">
          <ac:chgData name="Cecilia Sten" userId="84a9bb6d-f331-411c-8349-2d6f999a32bc" providerId="ADAL" clId="{8B62A911-4E24-408A-BA96-80850647410A}" dt="2026-08-11T09:08:54.597" v="378" actId="27636"/>
          <ac:spMkLst>
            <pc:docMk/>
            <pc:sldMk cId="0" sldId="285"/>
            <ac:spMk id="31" creationId="{13714707-3294-A1B7-58EB-F277C9E9F351}"/>
          </ac:spMkLst>
        </pc:spChg>
        <pc:extLst>
          <p:ext xmlns:p="http://schemas.openxmlformats.org/presentationml/2006/main" uri="{D6D511B9-2390-475A-947B-AFAB55BFBCF1}">
            <pc226:cmChg xmlns:pc226="http://schemas.microsoft.com/office/powerpoint/2022/06/main/command" chg="mod">
              <pc226:chgData name="Cecilia Sten" userId="84a9bb6d-f331-411c-8349-2d6f999a32bc" providerId="ADAL" clId="{8B62A911-4E24-408A-BA96-80850647410A}" dt="2026-08-11T09:05:25.032" v="326" actId="20577"/>
              <pc2:cmMkLst xmlns:pc2="http://schemas.microsoft.com/office/powerpoint/2019/9/main/command">
                <pc:docMk/>
                <pc:sldMk cId="0" sldId="285"/>
                <pc2:cmMk id="{63B9D0C2-31C2-4D1E-90B2-15D8EBE7EC10}"/>
              </pc2:cmMkLst>
            </pc226:cmChg>
          </p:ext>
        </pc:extLst>
      </pc:sldChg>
      <pc:sldChg chg="modSp mod">
        <pc:chgData name="Cecilia Sten" userId="84a9bb6d-f331-411c-8349-2d6f999a32bc" providerId="ADAL" clId="{8B62A911-4E24-408A-BA96-80850647410A}" dt="2026-08-11T08:55:18.446" v="229" actId="1076"/>
        <pc:sldMkLst>
          <pc:docMk/>
          <pc:sldMk cId="0" sldId="286"/>
        </pc:sldMkLst>
        <pc:spChg chg="mod">
          <ac:chgData name="Cecilia Sten" userId="84a9bb6d-f331-411c-8349-2d6f999a32bc" providerId="ADAL" clId="{8B62A911-4E24-408A-BA96-80850647410A}" dt="2026-08-11T08:55:18.446" v="229" actId="1076"/>
          <ac:spMkLst>
            <pc:docMk/>
            <pc:sldMk cId="0" sldId="286"/>
            <ac:spMk id="5" creationId="{69236051-2BE5-8F5B-14AF-9BF0FF2E1A41}"/>
          </ac:spMkLst>
        </pc:spChg>
        <pc:spChg chg="mod">
          <ac:chgData name="Cecilia Sten" userId="84a9bb6d-f331-411c-8349-2d6f999a32bc" providerId="ADAL" clId="{8B62A911-4E24-408A-BA96-80850647410A}" dt="2026-08-11T08:54:47.690" v="224" actId="255"/>
          <ac:spMkLst>
            <pc:docMk/>
            <pc:sldMk cId="0" sldId="286"/>
            <ac:spMk id="10" creationId="{A4474337-335C-9BBC-C2B6-B030E1318565}"/>
          </ac:spMkLst>
        </pc:spChg>
        <pc:spChg chg="mod">
          <ac:chgData name="Cecilia Sten" userId="84a9bb6d-f331-411c-8349-2d6f999a32bc" providerId="ADAL" clId="{8B62A911-4E24-408A-BA96-80850647410A}" dt="2026-08-11T08:54:53.930" v="225" actId="255"/>
          <ac:spMkLst>
            <pc:docMk/>
            <pc:sldMk cId="0" sldId="286"/>
            <ac:spMk id="12" creationId="{191AA718-B0AC-4FE1-4E59-4DCAC407D461}"/>
          </ac:spMkLst>
        </pc:spChg>
        <pc:spChg chg="mod">
          <ac:chgData name="Cecilia Sten" userId="84a9bb6d-f331-411c-8349-2d6f999a32bc" providerId="ADAL" clId="{8B62A911-4E24-408A-BA96-80850647410A}" dt="2026-08-11T08:54:59.323" v="226" actId="255"/>
          <ac:spMkLst>
            <pc:docMk/>
            <pc:sldMk cId="0" sldId="286"/>
            <ac:spMk id="14" creationId="{2457933C-5EE8-39D0-C1AA-21FA2A9B177F}"/>
          </ac:spMkLst>
        </pc:spChg>
        <pc:spChg chg="mod">
          <ac:chgData name="Cecilia Sten" userId="84a9bb6d-f331-411c-8349-2d6f999a32bc" providerId="ADAL" clId="{8B62A911-4E24-408A-BA96-80850647410A}" dt="2026-08-11T08:55:03.942" v="227" actId="255"/>
          <ac:spMkLst>
            <pc:docMk/>
            <pc:sldMk cId="0" sldId="286"/>
            <ac:spMk id="16" creationId="{98F341A9-50A7-4050-7AF7-E3C827F01B9D}"/>
          </ac:spMkLst>
        </pc:spChg>
        <pc:spChg chg="mod">
          <ac:chgData name="Cecilia Sten" userId="84a9bb6d-f331-411c-8349-2d6f999a32bc" providerId="ADAL" clId="{8B62A911-4E24-408A-BA96-80850647410A}" dt="2026-08-11T08:55:08.785" v="228" actId="255"/>
          <ac:spMkLst>
            <pc:docMk/>
            <pc:sldMk cId="0" sldId="286"/>
            <ac:spMk id="18" creationId="{4E016D8A-214B-9DB3-7ED9-26D63733BCB3}"/>
          </ac:spMkLst>
        </pc:spChg>
      </pc:sldChg>
      <pc:sldChg chg="modSp mod">
        <pc:chgData name="Cecilia Sten" userId="84a9bb6d-f331-411c-8349-2d6f999a32bc" providerId="ADAL" clId="{8B62A911-4E24-408A-BA96-80850647410A}" dt="2026-08-11T09:02:04.639" v="293" actId="20577"/>
        <pc:sldMkLst>
          <pc:docMk/>
          <pc:sldMk cId="0" sldId="287"/>
        </pc:sldMkLst>
        <pc:spChg chg="mod">
          <ac:chgData name="Cecilia Sten" userId="84a9bb6d-f331-411c-8349-2d6f999a32bc" providerId="ADAL" clId="{8B62A911-4E24-408A-BA96-80850647410A}" dt="2026-08-11T09:02:04.639" v="293" actId="20577"/>
          <ac:spMkLst>
            <pc:docMk/>
            <pc:sldMk cId="0" sldId="287"/>
            <ac:spMk id="1131" creationId="{00000000-0000-0000-0000-000000000000}"/>
          </ac:spMkLst>
        </pc:spChg>
      </pc:sldChg>
      <pc:sldChg chg="modSp mod">
        <pc:chgData name="Cecilia Sten" userId="84a9bb6d-f331-411c-8349-2d6f999a32bc" providerId="ADAL" clId="{8B62A911-4E24-408A-BA96-80850647410A}" dt="2026-08-11T09:14:52.388" v="455" actId="20577"/>
        <pc:sldMkLst>
          <pc:docMk/>
          <pc:sldMk cId="0" sldId="288"/>
        </pc:sldMkLst>
        <pc:spChg chg="mod">
          <ac:chgData name="Cecilia Sten" userId="84a9bb6d-f331-411c-8349-2d6f999a32bc" providerId="ADAL" clId="{8B62A911-4E24-408A-BA96-80850647410A}" dt="2026-08-11T09:14:52.388" v="455" actId="20577"/>
          <ac:spMkLst>
            <pc:docMk/>
            <pc:sldMk cId="0" sldId="288"/>
            <ac:spMk id="3" creationId="{D62D67F0-127D-F873-E7B6-C4168CE327A2}"/>
          </ac:spMkLst>
        </pc:spChg>
        <pc:spChg chg="mod">
          <ac:chgData name="Cecilia Sten" userId="84a9bb6d-f331-411c-8349-2d6f999a32bc" providerId="ADAL" clId="{8B62A911-4E24-408A-BA96-80850647410A}" dt="2026-08-11T09:10:53.686" v="391" actId="20577"/>
          <ac:spMkLst>
            <pc:docMk/>
            <pc:sldMk cId="0" sldId="288"/>
            <ac:spMk id="7" creationId="{9A93EDD5-4415-7519-6DE2-7DED660F3F54}"/>
          </ac:spMkLst>
        </pc:spChg>
        <pc:spChg chg="mod">
          <ac:chgData name="Cecilia Sten" userId="84a9bb6d-f331-411c-8349-2d6f999a32bc" providerId="ADAL" clId="{8B62A911-4E24-408A-BA96-80850647410A}" dt="2026-08-11T09:13:40.428" v="423" actId="1076"/>
          <ac:spMkLst>
            <pc:docMk/>
            <pc:sldMk cId="0" sldId="288"/>
            <ac:spMk id="9" creationId="{16EA7725-F43D-7F51-252C-2965B5A3500A}"/>
          </ac:spMkLst>
        </pc:spChg>
        <pc:spChg chg="mod">
          <ac:chgData name="Cecilia Sten" userId="84a9bb6d-f331-411c-8349-2d6f999a32bc" providerId="ADAL" clId="{8B62A911-4E24-408A-BA96-80850647410A}" dt="2026-08-11T09:14:10.241" v="434"/>
          <ac:spMkLst>
            <pc:docMk/>
            <pc:sldMk cId="0" sldId="288"/>
            <ac:spMk id="11" creationId="{FE15E419-2D84-46BA-5B30-BF041199780B}"/>
          </ac:spMkLst>
        </pc:spChg>
        <pc:spChg chg="mod">
          <ac:chgData name="Cecilia Sten" userId="84a9bb6d-f331-411c-8349-2d6f999a32bc" providerId="ADAL" clId="{8B62A911-4E24-408A-BA96-80850647410A}" dt="2026-08-11T09:10:37.581" v="384" actId="27636"/>
          <ac:spMkLst>
            <pc:docMk/>
            <pc:sldMk cId="0" sldId="288"/>
            <ac:spMk id="15" creationId="{C6F40401-2779-8D0A-9AB8-1B6C6DEEDDEF}"/>
          </ac:spMkLst>
        </pc:spChg>
        <pc:spChg chg="mod">
          <ac:chgData name="Cecilia Sten" userId="84a9bb6d-f331-411c-8349-2d6f999a32bc" providerId="ADAL" clId="{8B62A911-4E24-408A-BA96-80850647410A}" dt="2026-08-11T09:12:47.844" v="407" actId="20577"/>
          <ac:spMkLst>
            <pc:docMk/>
            <pc:sldMk cId="0" sldId="288"/>
            <ac:spMk id="17" creationId="{3821BDA3-F5B5-8067-19C0-521DA18447FD}"/>
          </ac:spMkLst>
        </pc:spChg>
        <pc:spChg chg="mod">
          <ac:chgData name="Cecilia Sten" userId="84a9bb6d-f331-411c-8349-2d6f999a32bc" providerId="ADAL" clId="{8B62A911-4E24-408A-BA96-80850647410A}" dt="2026-08-11T09:13:56.879" v="428" actId="27636"/>
          <ac:spMkLst>
            <pc:docMk/>
            <pc:sldMk cId="0" sldId="288"/>
            <ac:spMk id="19" creationId="{5F5850A7-DC9D-55A3-E20A-C2D4A5B9F7C9}"/>
          </ac:spMkLst>
        </pc:spChg>
        <pc:spChg chg="mod">
          <ac:chgData name="Cecilia Sten" userId="84a9bb6d-f331-411c-8349-2d6f999a32bc" providerId="ADAL" clId="{8B62A911-4E24-408A-BA96-80850647410A}" dt="2026-08-11T09:14:19.357" v="439" actId="27636"/>
          <ac:spMkLst>
            <pc:docMk/>
            <pc:sldMk cId="0" sldId="288"/>
            <ac:spMk id="21" creationId="{D232B32A-4B9B-1464-A6F7-51C739271F36}"/>
          </ac:spMkLst>
        </pc:spChg>
        <pc:spChg chg="mod">
          <ac:chgData name="Cecilia Sten" userId="84a9bb6d-f331-411c-8349-2d6f999a32bc" providerId="ADAL" clId="{8B62A911-4E24-408A-BA96-80850647410A}" dt="2026-08-11T09:14:30.698" v="443"/>
          <ac:spMkLst>
            <pc:docMk/>
            <pc:sldMk cId="0" sldId="288"/>
            <ac:spMk id="25" creationId="{AD7C3B9A-4221-9A75-468F-BC0F31A5B281}"/>
          </ac:spMkLst>
        </pc:spChg>
        <pc:spChg chg="mod">
          <ac:chgData name="Cecilia Sten" userId="84a9bb6d-f331-411c-8349-2d6f999a32bc" providerId="ADAL" clId="{8B62A911-4E24-408A-BA96-80850647410A}" dt="2026-08-11T09:13:28.335" v="420" actId="1076"/>
          <ac:spMkLst>
            <pc:docMk/>
            <pc:sldMk cId="0" sldId="288"/>
            <ac:spMk id="1159" creationId="{00000000-0000-0000-0000-000000000000}"/>
          </ac:spMkLst>
        </pc:spChg>
        <pc:picChg chg="mod">
          <ac:chgData name="Cecilia Sten" userId="84a9bb6d-f331-411c-8349-2d6f999a32bc" providerId="ADAL" clId="{8B62A911-4E24-408A-BA96-80850647410A}" dt="2026-08-11T09:14:47.717" v="444" actId="1076"/>
          <ac:picMkLst>
            <pc:docMk/>
            <pc:sldMk cId="0" sldId="288"/>
            <ac:picMk id="27" creationId="{FB4FE269-F27F-D926-0DE3-168322FD7B12}"/>
          </ac:picMkLst>
        </pc:picChg>
      </pc:sldChg>
      <pc:sldChg chg="modSp mod">
        <pc:chgData name="Cecilia Sten" userId="84a9bb6d-f331-411c-8349-2d6f999a32bc" providerId="ADAL" clId="{8B62A911-4E24-408A-BA96-80850647410A}" dt="2026-08-11T09:15:40.247" v="461" actId="1076"/>
        <pc:sldMkLst>
          <pc:docMk/>
          <pc:sldMk cId="0" sldId="290"/>
        </pc:sldMkLst>
        <pc:spChg chg="mod">
          <ac:chgData name="Cecilia Sten" userId="84a9bb6d-f331-411c-8349-2d6f999a32bc" providerId="ADAL" clId="{8B62A911-4E24-408A-BA96-80850647410A}" dt="2026-08-11T09:15:09.898" v="458" actId="1076"/>
          <ac:spMkLst>
            <pc:docMk/>
            <pc:sldMk cId="0" sldId="290"/>
            <ac:spMk id="1298" creationId="{00000000-0000-0000-0000-000000000000}"/>
          </ac:spMkLst>
        </pc:spChg>
        <pc:spChg chg="mod">
          <ac:chgData name="Cecilia Sten" userId="84a9bb6d-f331-411c-8349-2d6f999a32bc" providerId="ADAL" clId="{8B62A911-4E24-408A-BA96-80850647410A}" dt="2026-08-11T09:15:05.275" v="457" actId="14100"/>
          <ac:spMkLst>
            <pc:docMk/>
            <pc:sldMk cId="0" sldId="290"/>
            <ac:spMk id="1299" creationId="{00000000-0000-0000-0000-000000000000}"/>
          </ac:spMkLst>
        </pc:spChg>
        <pc:spChg chg="mod">
          <ac:chgData name="Cecilia Sten" userId="84a9bb6d-f331-411c-8349-2d6f999a32bc" providerId="ADAL" clId="{8B62A911-4E24-408A-BA96-80850647410A}" dt="2026-08-11T09:15:40.247" v="461" actId="1076"/>
          <ac:spMkLst>
            <pc:docMk/>
            <pc:sldMk cId="0" sldId="290"/>
            <ac:spMk id="1300" creationId="{00000000-0000-0000-0000-000000000000}"/>
          </ac:spMkLst>
        </pc:spChg>
        <pc:spChg chg="mod">
          <ac:chgData name="Cecilia Sten" userId="84a9bb6d-f331-411c-8349-2d6f999a32bc" providerId="ADAL" clId="{8B62A911-4E24-408A-BA96-80850647410A}" dt="2026-08-11T09:15:02.569" v="456" actId="1076"/>
          <ac:spMkLst>
            <pc:docMk/>
            <pc:sldMk cId="0" sldId="290"/>
            <ac:spMk id="1301" creationId="{00000000-0000-0000-0000-000000000000}"/>
          </ac:spMkLst>
        </pc:spChg>
        <pc:spChg chg="mod">
          <ac:chgData name="Cecilia Sten" userId="84a9bb6d-f331-411c-8349-2d6f999a32bc" providerId="ADAL" clId="{8B62A911-4E24-408A-BA96-80850647410A}" dt="2026-08-11T09:15:35.251" v="460" actId="14100"/>
          <ac:spMkLst>
            <pc:docMk/>
            <pc:sldMk cId="0" sldId="290"/>
            <ac:spMk id="1302" creationId="{00000000-0000-0000-0000-000000000000}"/>
          </ac:spMkLst>
        </pc:spChg>
      </pc:sldChg>
      <pc:sldChg chg="addSp delSp modSp mod modCm">
        <pc:chgData name="Cecilia Sten" userId="84a9bb6d-f331-411c-8349-2d6f999a32bc" providerId="ADAL" clId="{8B62A911-4E24-408A-BA96-80850647410A}" dt="2026-08-11T08:39:13.304" v="63" actId="20577"/>
        <pc:sldMkLst>
          <pc:docMk/>
          <pc:sldMk cId="2052045126" sldId="1007"/>
        </pc:sldMkLst>
        <pc:spChg chg="add del mod">
          <ac:chgData name="Cecilia Sten" userId="84a9bb6d-f331-411c-8349-2d6f999a32bc" providerId="ADAL" clId="{8B62A911-4E24-408A-BA96-80850647410A}" dt="2026-08-11T08:39:13.304" v="63" actId="20577"/>
          <ac:spMkLst>
            <pc:docMk/>
            <pc:sldMk cId="2052045126" sldId="1007"/>
            <ac:spMk id="3" creationId="{5A29260C-0C5C-700E-69A2-C7B186EE401F}"/>
          </ac:spMkLst>
        </pc:spChg>
        <pc:spChg chg="add del mod">
          <ac:chgData name="Cecilia Sten" userId="84a9bb6d-f331-411c-8349-2d6f999a32bc" providerId="ADAL" clId="{8B62A911-4E24-408A-BA96-80850647410A}" dt="2026-08-11T08:19:20.086" v="24" actId="21"/>
          <ac:spMkLst>
            <pc:docMk/>
            <pc:sldMk cId="2052045126" sldId="1007"/>
            <ac:spMk id="5" creationId="{F95E5F0C-5D62-A663-FB44-D7B7164EEF13}"/>
          </ac:spMkLst>
        </pc:spChg>
        <pc:spChg chg="add mod">
          <ac:chgData name="Cecilia Sten" userId="84a9bb6d-f331-411c-8349-2d6f999a32bc" providerId="ADAL" clId="{8B62A911-4E24-408A-BA96-80850647410A}" dt="2026-08-11T08:19:26.694" v="38"/>
          <ac:spMkLst>
            <pc:docMk/>
            <pc:sldMk cId="2052045126" sldId="1007"/>
            <ac:spMk id="6" creationId="{5A29260C-0C5C-700E-69A2-C7B186EE401F}"/>
          </ac:spMkLst>
        </pc:spChg>
        <pc:spChg chg="add mod">
          <ac:chgData name="Cecilia Sten" userId="84a9bb6d-f331-411c-8349-2d6f999a32bc" providerId="ADAL" clId="{8B62A911-4E24-408A-BA96-80850647410A}" dt="2026-08-11T08:19:31.590" v="51"/>
          <ac:spMkLst>
            <pc:docMk/>
            <pc:sldMk cId="2052045126" sldId="1007"/>
            <ac:spMk id="7" creationId="{C1761EE5-8FF3-913E-7515-EB4CF71E9D52}"/>
          </ac:spMkLst>
        </pc:spChg>
        <pc:extLst>
          <p:ext xmlns:p="http://schemas.openxmlformats.org/presentationml/2006/main" uri="{D6D511B9-2390-475A-947B-AFAB55BFBCF1}">
            <pc226:cmChg xmlns:pc226="http://schemas.microsoft.com/office/powerpoint/2022/06/main/command" chg="mod">
              <pc226:chgData name="Cecilia Sten" userId="84a9bb6d-f331-411c-8349-2d6f999a32bc" providerId="ADAL" clId="{8B62A911-4E24-408A-BA96-80850647410A}" dt="2026-08-11T08:39:13.304" v="63" actId="20577"/>
              <pc2:cmMkLst xmlns:pc2="http://schemas.microsoft.com/office/powerpoint/2019/9/main/command">
                <pc:docMk/>
                <pc:sldMk cId="2052045126" sldId="1007"/>
                <pc2:cmMk id="{D6CE25FA-D5D1-4C90-B24C-C08394E0461F}"/>
              </pc2:cmMkLst>
            </pc226:cmChg>
          </p:ext>
        </pc:extLst>
      </pc:sldChg>
      <pc:sldChg chg="modSp mod modCm">
        <pc:chgData name="Cecilia Sten" userId="84a9bb6d-f331-411c-8349-2d6f999a32bc" providerId="ADAL" clId="{8B62A911-4E24-408A-BA96-80850647410A}" dt="2026-08-11T08:39:37.090" v="69" actId="1076"/>
        <pc:sldMkLst>
          <pc:docMk/>
          <pc:sldMk cId="2999654294" sldId="1008"/>
        </pc:sldMkLst>
        <pc:spChg chg="mod">
          <ac:chgData name="Cecilia Sten" userId="84a9bb6d-f331-411c-8349-2d6f999a32bc" providerId="ADAL" clId="{8B62A911-4E24-408A-BA96-80850647410A}" dt="2026-08-11T08:39:37.090" v="69" actId="1076"/>
          <ac:spMkLst>
            <pc:docMk/>
            <pc:sldMk cId="2999654294" sldId="1008"/>
            <ac:spMk id="3" creationId="{348554BA-8140-C652-7E3F-E78D0480742C}"/>
          </ac:spMkLst>
        </pc:spChg>
        <pc:extLst>
          <p:ext xmlns:p="http://schemas.openxmlformats.org/presentationml/2006/main" uri="{D6D511B9-2390-475A-947B-AFAB55BFBCF1}">
            <pc226:cmChg xmlns:pc226="http://schemas.microsoft.com/office/powerpoint/2022/06/main/command" chg="mod">
              <pc226:chgData name="Cecilia Sten" userId="84a9bb6d-f331-411c-8349-2d6f999a32bc" providerId="ADAL" clId="{8B62A911-4E24-408A-BA96-80850647410A}" dt="2026-08-11T08:39:27.521" v="67" actId="20577"/>
              <pc2:cmMkLst xmlns:pc2="http://schemas.microsoft.com/office/powerpoint/2019/9/main/command">
                <pc:docMk/>
                <pc:sldMk cId="2999654294" sldId="1008"/>
                <pc2:cmMk id="{37C52A21-753A-4F98-8A0B-05D36D07384F}"/>
              </pc2:cmMkLst>
            </pc226:cmChg>
          </p:ext>
        </pc:extLst>
      </pc:sldChg>
      <pc:sldChg chg="modSp mod">
        <pc:chgData name="Cecilia Sten" userId="84a9bb6d-f331-411c-8349-2d6f999a32bc" providerId="ADAL" clId="{8B62A911-4E24-408A-BA96-80850647410A}" dt="2026-08-11T08:42:03.483" v="73" actId="1076"/>
        <pc:sldMkLst>
          <pc:docMk/>
          <pc:sldMk cId="3754404871" sldId="1009"/>
        </pc:sldMkLst>
        <pc:spChg chg="mod">
          <ac:chgData name="Cecilia Sten" userId="84a9bb6d-f331-411c-8349-2d6f999a32bc" providerId="ADAL" clId="{8B62A911-4E24-408A-BA96-80850647410A}" dt="2026-08-11T08:41:40.048" v="70" actId="20577"/>
          <ac:spMkLst>
            <pc:docMk/>
            <pc:sldMk cId="3754404871" sldId="1009"/>
            <ac:spMk id="5" creationId="{661B3ECD-BCEF-F5F0-8E9C-2349ECC50B82}"/>
          </ac:spMkLst>
        </pc:spChg>
        <pc:spChg chg="mod">
          <ac:chgData name="Cecilia Sten" userId="84a9bb6d-f331-411c-8349-2d6f999a32bc" providerId="ADAL" clId="{8B62A911-4E24-408A-BA96-80850647410A}" dt="2026-08-11T08:42:03.483" v="73" actId="1076"/>
          <ac:spMkLst>
            <pc:docMk/>
            <pc:sldMk cId="3754404871" sldId="1009"/>
            <ac:spMk id="12" creationId="{44563077-EC3D-EEBD-DA65-523AED256E96}"/>
          </ac:spMkLst>
        </pc:spChg>
        <pc:spChg chg="mod">
          <ac:chgData name="Cecilia Sten" userId="84a9bb6d-f331-411c-8349-2d6f999a32bc" providerId="ADAL" clId="{8B62A911-4E24-408A-BA96-80850647410A}" dt="2026-08-11T08:41:50.209" v="71" actId="1076"/>
          <ac:spMkLst>
            <pc:docMk/>
            <pc:sldMk cId="3754404871" sldId="1009"/>
            <ac:spMk id="15" creationId="{9637FC47-5DB6-4E2F-EEDF-0DBD8CD69409}"/>
          </ac:spMkLst>
        </pc:spChg>
      </pc:sldChg>
      <pc:sldChg chg="modSp mod">
        <pc:chgData name="Cecilia Sten" userId="84a9bb6d-f331-411c-8349-2d6f999a32bc" providerId="ADAL" clId="{8B62A911-4E24-408A-BA96-80850647410A}" dt="2026-08-11T08:43:07.083" v="86" actId="1076"/>
        <pc:sldMkLst>
          <pc:docMk/>
          <pc:sldMk cId="481844775" sldId="1011"/>
        </pc:sldMkLst>
        <pc:spChg chg="mod">
          <ac:chgData name="Cecilia Sten" userId="84a9bb6d-f331-411c-8349-2d6f999a32bc" providerId="ADAL" clId="{8B62A911-4E24-408A-BA96-80850647410A}" dt="2026-08-11T08:43:01.724" v="85" actId="20577"/>
          <ac:spMkLst>
            <pc:docMk/>
            <pc:sldMk cId="481844775" sldId="1011"/>
            <ac:spMk id="3" creationId="{BB727DEC-BDB8-BA3B-DF79-8C90B3C512ED}"/>
          </ac:spMkLst>
        </pc:spChg>
        <pc:spChg chg="mod">
          <ac:chgData name="Cecilia Sten" userId="84a9bb6d-f331-411c-8349-2d6f999a32bc" providerId="ADAL" clId="{8B62A911-4E24-408A-BA96-80850647410A}" dt="2026-08-11T08:43:07.083" v="86" actId="1076"/>
          <ac:spMkLst>
            <pc:docMk/>
            <pc:sldMk cId="481844775" sldId="1011"/>
            <ac:spMk id="5" creationId="{73F482E6-087C-B856-C94A-3DDC2D094A0F}"/>
          </ac:spMkLst>
        </pc:spChg>
      </pc:sldChg>
      <pc:sldChg chg="modSp mod">
        <pc:chgData name="Cecilia Sten" userId="84a9bb6d-f331-411c-8349-2d6f999a32bc" providerId="ADAL" clId="{8B62A911-4E24-408A-BA96-80850647410A}" dt="2026-08-11T08:56:23.576" v="242" actId="1076"/>
        <pc:sldMkLst>
          <pc:docMk/>
          <pc:sldMk cId="2590935556" sldId="1023"/>
        </pc:sldMkLst>
        <pc:spChg chg="mod">
          <ac:chgData name="Cecilia Sten" userId="84a9bb6d-f331-411c-8349-2d6f999a32bc" providerId="ADAL" clId="{8B62A911-4E24-408A-BA96-80850647410A}" dt="2026-08-11T08:56:23.576" v="242" actId="1076"/>
          <ac:spMkLst>
            <pc:docMk/>
            <pc:sldMk cId="2590935556" sldId="1023"/>
            <ac:spMk id="4" creationId="{92C26E3F-9F00-262B-A5CC-7C6FC726E3ED}"/>
          </ac:spMkLst>
        </pc:spChg>
      </pc:sldChg>
      <pc:sldChg chg="modSp mod">
        <pc:chgData name="Cecilia Sten" userId="84a9bb6d-f331-411c-8349-2d6f999a32bc" providerId="ADAL" clId="{8B62A911-4E24-408A-BA96-80850647410A}" dt="2026-08-11T08:56:42.692" v="245" actId="20577"/>
        <pc:sldMkLst>
          <pc:docMk/>
          <pc:sldMk cId="1629291480" sldId="1024"/>
        </pc:sldMkLst>
        <pc:spChg chg="mod">
          <ac:chgData name="Cecilia Sten" userId="84a9bb6d-f331-411c-8349-2d6f999a32bc" providerId="ADAL" clId="{8B62A911-4E24-408A-BA96-80850647410A}" dt="2026-08-11T08:56:42.692" v="245" actId="20577"/>
          <ac:spMkLst>
            <pc:docMk/>
            <pc:sldMk cId="1629291480" sldId="1024"/>
            <ac:spMk id="11" creationId="{7B574AB0-0649-71BE-7826-381D88109B6D}"/>
          </ac:spMkLst>
        </pc:spChg>
      </pc:sldChg>
      <pc:sldChg chg="modSp mod">
        <pc:chgData name="Cecilia Sten" userId="84a9bb6d-f331-411c-8349-2d6f999a32bc" providerId="ADAL" clId="{8B62A911-4E24-408A-BA96-80850647410A}" dt="2026-08-11T08:57:12.176" v="248" actId="20577"/>
        <pc:sldMkLst>
          <pc:docMk/>
          <pc:sldMk cId="3299651276" sldId="1028"/>
        </pc:sldMkLst>
        <pc:spChg chg="mod">
          <ac:chgData name="Cecilia Sten" userId="84a9bb6d-f331-411c-8349-2d6f999a32bc" providerId="ADAL" clId="{8B62A911-4E24-408A-BA96-80850647410A}" dt="2026-08-11T08:57:12.176" v="248" actId="20577"/>
          <ac:spMkLst>
            <pc:docMk/>
            <pc:sldMk cId="3299651276" sldId="1028"/>
            <ac:spMk id="6" creationId="{10D87E9C-9676-DAC5-F0E2-CC7F07BEBCCC}"/>
          </ac:spMkLst>
        </pc:spChg>
      </pc:sldChg>
      <pc:sldChg chg="modSp mod">
        <pc:chgData name="Cecilia Sten" userId="84a9bb6d-f331-411c-8349-2d6f999a32bc" providerId="ADAL" clId="{8B62A911-4E24-408A-BA96-80850647410A}" dt="2026-08-11T08:57:56.734" v="257" actId="1076"/>
        <pc:sldMkLst>
          <pc:docMk/>
          <pc:sldMk cId="3063157634" sldId="1029"/>
        </pc:sldMkLst>
        <pc:spChg chg="mod">
          <ac:chgData name="Cecilia Sten" userId="84a9bb6d-f331-411c-8349-2d6f999a32bc" providerId="ADAL" clId="{8B62A911-4E24-408A-BA96-80850647410A}" dt="2026-08-11T08:57:56.734" v="257" actId="1076"/>
          <ac:spMkLst>
            <pc:docMk/>
            <pc:sldMk cId="3063157634" sldId="1029"/>
            <ac:spMk id="100" creationId="{00000000-0000-0000-0000-000000000000}"/>
          </ac:spMkLst>
        </pc:spChg>
        <pc:spChg chg="mod">
          <ac:chgData name="Cecilia Sten" userId="84a9bb6d-f331-411c-8349-2d6f999a32bc" providerId="ADAL" clId="{8B62A911-4E24-408A-BA96-80850647410A}" dt="2026-08-11T08:57:41.024" v="253" actId="1076"/>
          <ac:spMkLst>
            <pc:docMk/>
            <pc:sldMk cId="3063157634" sldId="1029"/>
            <ac:spMk id="102" creationId="{00000000-0000-0000-0000-000000000000}"/>
          </ac:spMkLst>
        </pc:spChg>
        <pc:spChg chg="mod">
          <ac:chgData name="Cecilia Sten" userId="84a9bb6d-f331-411c-8349-2d6f999a32bc" providerId="ADAL" clId="{8B62A911-4E24-408A-BA96-80850647410A}" dt="2026-08-11T08:57:41.492" v="254" actId="1076"/>
          <ac:spMkLst>
            <pc:docMk/>
            <pc:sldMk cId="3063157634" sldId="1029"/>
            <ac:spMk id="103" creationId="{00000000-0000-0000-0000-000000000000}"/>
          </ac:spMkLst>
        </pc:spChg>
        <pc:spChg chg="mod">
          <ac:chgData name="Cecilia Sten" userId="84a9bb6d-f331-411c-8349-2d6f999a32bc" providerId="ADAL" clId="{8B62A911-4E24-408A-BA96-80850647410A}" dt="2026-08-11T08:57:24.997" v="249" actId="255"/>
          <ac:spMkLst>
            <pc:docMk/>
            <pc:sldMk cId="3063157634" sldId="1029"/>
            <ac:spMk id="104" creationId="{00000000-0000-0000-0000-000000000000}"/>
          </ac:spMkLst>
        </pc:spChg>
        <pc:spChg chg="mod">
          <ac:chgData name="Cecilia Sten" userId="84a9bb6d-f331-411c-8349-2d6f999a32bc" providerId="ADAL" clId="{8B62A911-4E24-408A-BA96-80850647410A}" dt="2026-08-11T08:57:30.488" v="250" actId="255"/>
          <ac:spMkLst>
            <pc:docMk/>
            <pc:sldMk cId="3063157634" sldId="1029"/>
            <ac:spMk id="106" creationId="{00000000-0000-0000-0000-000000000000}"/>
          </ac:spMkLst>
        </pc:spChg>
      </pc:sldChg>
      <pc:sldChg chg="modSp mod">
        <pc:chgData name="Cecilia Sten" userId="84a9bb6d-f331-411c-8349-2d6f999a32bc" providerId="ADAL" clId="{8B62A911-4E24-408A-BA96-80850647410A}" dt="2026-08-11T08:58:39.012" v="262" actId="1076"/>
        <pc:sldMkLst>
          <pc:docMk/>
          <pc:sldMk cId="3023443997" sldId="1030"/>
        </pc:sldMkLst>
        <pc:spChg chg="mod">
          <ac:chgData name="Cecilia Sten" userId="84a9bb6d-f331-411c-8349-2d6f999a32bc" providerId="ADAL" clId="{8B62A911-4E24-408A-BA96-80850647410A}" dt="2026-08-11T08:58:30.992" v="261" actId="20577"/>
          <ac:spMkLst>
            <pc:docMk/>
            <pc:sldMk cId="3023443997" sldId="1030"/>
            <ac:spMk id="3" creationId="{90E80CFE-EDA0-6E89-ECF5-C8CAFA88CDCC}"/>
          </ac:spMkLst>
        </pc:spChg>
        <pc:picChg chg="mod">
          <ac:chgData name="Cecilia Sten" userId="84a9bb6d-f331-411c-8349-2d6f999a32bc" providerId="ADAL" clId="{8B62A911-4E24-408A-BA96-80850647410A}" dt="2026-08-11T08:58:39.012" v="262" actId="1076"/>
          <ac:picMkLst>
            <pc:docMk/>
            <pc:sldMk cId="3023443997" sldId="1030"/>
            <ac:picMk id="2050" creationId="{C2E61DEE-8E12-2E30-519E-A0239C931D2E}"/>
          </ac:picMkLst>
        </pc:picChg>
      </pc:sldChg>
      <pc:sldChg chg="modSp mod modCm">
        <pc:chgData name="Cecilia Sten" userId="84a9bb6d-f331-411c-8349-2d6f999a32bc" providerId="ADAL" clId="{8B62A911-4E24-408A-BA96-80850647410A}" dt="2026-08-11T09:01:21.032" v="275" actId="1076"/>
        <pc:sldMkLst>
          <pc:docMk/>
          <pc:sldMk cId="0" sldId="1034"/>
        </pc:sldMkLst>
        <pc:spChg chg="mod">
          <ac:chgData name="Cecilia Sten" userId="84a9bb6d-f331-411c-8349-2d6f999a32bc" providerId="ADAL" clId="{8B62A911-4E24-408A-BA96-80850647410A}" dt="2026-08-11T09:01:21.032" v="275" actId="1076"/>
          <ac:spMkLst>
            <pc:docMk/>
            <pc:sldMk cId="0" sldId="1034"/>
            <ac:spMk id="101" creationId="{00000000-0000-0000-0000-000000000000}"/>
          </ac:spMkLst>
        </pc:spChg>
        <pc:spChg chg="mod">
          <ac:chgData name="Cecilia Sten" userId="84a9bb6d-f331-411c-8349-2d6f999a32bc" providerId="ADAL" clId="{8B62A911-4E24-408A-BA96-80850647410A}" dt="2026-08-11T08:59:15.291" v="266" actId="1076"/>
          <ac:spMkLst>
            <pc:docMk/>
            <pc:sldMk cId="0" sldId="1034"/>
            <ac:spMk id="105" creationId="{00000000-0000-0000-0000-000000000000}"/>
          </ac:spMkLst>
        </pc:spChg>
        <pc:spChg chg="mod">
          <ac:chgData name="Cecilia Sten" userId="84a9bb6d-f331-411c-8349-2d6f999a32bc" providerId="ADAL" clId="{8B62A911-4E24-408A-BA96-80850647410A}" dt="2026-08-11T08:59:24.138" v="268" actId="1076"/>
          <ac:spMkLst>
            <pc:docMk/>
            <pc:sldMk cId="0" sldId="1034"/>
            <ac:spMk id="109" creationId="{00000000-0000-0000-0000-000000000000}"/>
          </ac:spMkLst>
        </pc:spChg>
        <pc:spChg chg="mod">
          <ac:chgData name="Cecilia Sten" userId="84a9bb6d-f331-411c-8349-2d6f999a32bc" providerId="ADAL" clId="{8B62A911-4E24-408A-BA96-80850647410A}" dt="2026-08-11T08:59:32.699" v="270" actId="1076"/>
          <ac:spMkLst>
            <pc:docMk/>
            <pc:sldMk cId="0" sldId="1034"/>
            <ac:spMk id="113" creationId="{00000000-0000-0000-0000-000000000000}"/>
          </ac:spMkLst>
        </pc:spChg>
        <pc:spChg chg="mod">
          <ac:chgData name="Cecilia Sten" userId="84a9bb6d-f331-411c-8349-2d6f999a32bc" providerId="ADAL" clId="{8B62A911-4E24-408A-BA96-80850647410A}" dt="2026-08-11T09:01:10.202" v="274" actId="255"/>
          <ac:spMkLst>
            <pc:docMk/>
            <pc:sldMk cId="0" sldId="1034"/>
            <ac:spMk id="115" creationId="{00000000-0000-0000-0000-000000000000}"/>
          </ac:spMkLst>
        </pc:spChg>
        <pc:extLst>
          <p:ext xmlns:p="http://schemas.openxmlformats.org/presentationml/2006/main" uri="{D6D511B9-2390-475A-947B-AFAB55BFBCF1}">
            <pc226:cmChg xmlns:pc226="http://schemas.microsoft.com/office/powerpoint/2022/06/main/command" chg="mod">
              <pc226:chgData name="Cecilia Sten" userId="84a9bb6d-f331-411c-8349-2d6f999a32bc" providerId="ADAL" clId="{8B62A911-4E24-408A-BA96-80850647410A}" dt="2026-08-11T09:01:03.896" v="273"/>
              <pc2:cmMkLst xmlns:pc2="http://schemas.microsoft.com/office/powerpoint/2019/9/main/command">
                <pc:docMk/>
                <pc:sldMk cId="0" sldId="1034"/>
                <pc2:cmMk id="{330350B4-415A-499F-BC84-EC5442D504BF}"/>
              </pc2:cmMkLst>
            </pc226:cmChg>
          </p:ext>
        </pc:extLst>
      </pc:sldChg>
      <pc:sldChg chg="modSp mod">
        <pc:chgData name="Cecilia Sten" userId="84a9bb6d-f331-411c-8349-2d6f999a32bc" providerId="ADAL" clId="{8B62A911-4E24-408A-BA96-80850647410A}" dt="2026-08-11T09:01:35.459" v="280" actId="20577"/>
        <pc:sldMkLst>
          <pc:docMk/>
          <pc:sldMk cId="1409940394" sldId="1035"/>
        </pc:sldMkLst>
        <pc:spChg chg="mod">
          <ac:chgData name="Cecilia Sten" userId="84a9bb6d-f331-411c-8349-2d6f999a32bc" providerId="ADAL" clId="{8B62A911-4E24-408A-BA96-80850647410A}" dt="2026-08-11T09:01:35.459" v="280" actId="20577"/>
          <ac:spMkLst>
            <pc:docMk/>
            <pc:sldMk cId="1409940394" sldId="1035"/>
            <ac:spMk id="4" creationId="{0DFFCDD0-A301-4F0F-641B-14FF9D723886}"/>
          </ac:spMkLst>
        </pc:spChg>
      </pc:sldChg>
      <pc:sldChg chg="modSp mod">
        <pc:chgData name="Cecilia Sten" userId="84a9bb6d-f331-411c-8349-2d6f999a32bc" providerId="ADAL" clId="{8B62A911-4E24-408A-BA96-80850647410A}" dt="2026-08-11T09:09:12.066" v="379" actId="1076"/>
        <pc:sldMkLst>
          <pc:docMk/>
          <pc:sldMk cId="1300192524" sldId="1040"/>
        </pc:sldMkLst>
        <pc:spChg chg="mod">
          <ac:chgData name="Cecilia Sten" userId="84a9bb6d-f331-411c-8349-2d6f999a32bc" providerId="ADAL" clId="{8B62A911-4E24-408A-BA96-80850647410A}" dt="2026-08-11T09:09:12.066" v="379" actId="1076"/>
          <ac:spMkLst>
            <pc:docMk/>
            <pc:sldMk cId="1300192524" sldId="1040"/>
            <ac:spMk id="4" creationId="{D9D9A15A-554F-D0EE-3146-EBDE56A9988D}"/>
          </ac:spMkLst>
        </pc:spChg>
      </pc:sldChg>
      <pc:sldChg chg="modSp mod">
        <pc:chgData name="Cecilia Sten" userId="84a9bb6d-f331-411c-8349-2d6f999a32bc" providerId="ADAL" clId="{8B62A911-4E24-408A-BA96-80850647410A}" dt="2026-08-11T08:56:04.822" v="241" actId="20577"/>
        <pc:sldMkLst>
          <pc:docMk/>
          <pc:sldMk cId="4108925650" sldId="1500"/>
        </pc:sldMkLst>
        <pc:spChg chg="mod">
          <ac:chgData name="Cecilia Sten" userId="84a9bb6d-f331-411c-8349-2d6f999a32bc" providerId="ADAL" clId="{8B62A911-4E24-408A-BA96-80850647410A}" dt="2026-08-11T08:55:36.904" v="234" actId="1076"/>
          <ac:spMkLst>
            <pc:docMk/>
            <pc:sldMk cId="4108925650" sldId="1500"/>
            <ac:spMk id="2" creationId="{00000000-0000-0000-0000-000000000000}"/>
          </ac:spMkLst>
        </pc:spChg>
        <pc:spChg chg="mod">
          <ac:chgData name="Cecilia Sten" userId="84a9bb6d-f331-411c-8349-2d6f999a32bc" providerId="ADAL" clId="{8B62A911-4E24-408A-BA96-80850647410A}" dt="2026-08-11T08:56:04.822" v="241" actId="20577"/>
          <ac:spMkLst>
            <pc:docMk/>
            <pc:sldMk cId="4108925650" sldId="1500"/>
            <ac:spMk id="102" creationId="{00000000-0000-0000-0000-000000000000}"/>
          </ac:spMkLst>
        </pc:spChg>
        <pc:spChg chg="mod">
          <ac:chgData name="Cecilia Sten" userId="84a9bb6d-f331-411c-8349-2d6f999a32bc" providerId="ADAL" clId="{8B62A911-4E24-408A-BA96-80850647410A}" dt="2026-08-11T08:55:42.684" v="235" actId="255"/>
          <ac:spMkLst>
            <pc:docMk/>
            <pc:sldMk cId="4108925650" sldId="1500"/>
            <ac:spMk id="103" creationId="{00000000-0000-0000-0000-000000000000}"/>
          </ac:spMkLst>
        </pc:spChg>
        <pc:spChg chg="mod">
          <ac:chgData name="Cecilia Sten" userId="84a9bb6d-f331-411c-8349-2d6f999a32bc" providerId="ADAL" clId="{8B62A911-4E24-408A-BA96-80850647410A}" dt="2026-08-11T08:55:49.880" v="236" actId="255"/>
          <ac:spMkLst>
            <pc:docMk/>
            <pc:sldMk cId="4108925650" sldId="1500"/>
            <ac:spMk id="107" creationId="{00000000-0000-0000-0000-000000000000}"/>
          </ac:spMkLst>
        </pc:spChg>
        <pc:picChg chg="mod">
          <ac:chgData name="Cecilia Sten" userId="84a9bb6d-f331-411c-8349-2d6f999a32bc" providerId="ADAL" clId="{8B62A911-4E24-408A-BA96-80850647410A}" dt="2026-08-11T08:55:26.550" v="230" actId="1076"/>
          <ac:picMkLst>
            <pc:docMk/>
            <pc:sldMk cId="4108925650" sldId="1500"/>
            <ac:picMk id="5" creationId="{1E7C40D0-A866-6A38-9A54-8990C551A5FD}"/>
          </ac:picMkLst>
        </pc:picChg>
      </pc:sldChg>
      <pc:sldChg chg="modSp mod modCm">
        <pc:chgData name="Cecilia Sten" userId="84a9bb6d-f331-411c-8349-2d6f999a32bc" providerId="ADAL" clId="{8B62A911-4E24-408A-BA96-80850647410A}" dt="2026-08-11T08:15:39.362" v="9" actId="1076"/>
        <pc:sldMkLst>
          <pc:docMk/>
          <pc:sldMk cId="214795894" sldId="4384"/>
        </pc:sldMkLst>
        <pc:spChg chg="mod">
          <ac:chgData name="Cecilia Sten" userId="84a9bb6d-f331-411c-8349-2d6f999a32bc" providerId="ADAL" clId="{8B62A911-4E24-408A-BA96-80850647410A}" dt="2026-08-11T08:15:39.362" v="9" actId="1076"/>
          <ac:spMkLst>
            <pc:docMk/>
            <pc:sldMk cId="214795894" sldId="4384"/>
            <ac:spMk id="4" creationId="{050A9FAB-7655-F46C-B526-9C62EB0B490C}"/>
          </ac:spMkLst>
        </pc:spChg>
        <pc:extLst>
          <p:ext xmlns:p="http://schemas.openxmlformats.org/presentationml/2006/main" uri="{D6D511B9-2390-475A-947B-AFAB55BFBCF1}">
            <pc226:cmChg xmlns:pc226="http://schemas.microsoft.com/office/powerpoint/2022/06/main/command" chg="mod">
              <pc226:chgData name="Cecilia Sten" userId="84a9bb6d-f331-411c-8349-2d6f999a32bc" providerId="ADAL" clId="{8B62A911-4E24-408A-BA96-80850647410A}" dt="2026-08-11T08:15:02.084" v="7" actId="20577"/>
              <pc2:cmMkLst xmlns:pc2="http://schemas.microsoft.com/office/powerpoint/2019/9/main/command">
                <pc:docMk/>
                <pc:sldMk cId="214795894" sldId="4384"/>
                <pc2:cmMk id="{5A75D53F-5C05-401F-A3CE-C05703A4A8C1}"/>
              </pc2:cmMkLst>
            </pc226:cmChg>
          </p:ext>
        </pc:extLst>
      </pc:sldChg>
      <pc:sldChg chg="modSp mod modCm">
        <pc:chgData name="Cecilia Sten" userId="84a9bb6d-f331-411c-8349-2d6f999a32bc" providerId="ADAL" clId="{8B62A911-4E24-408A-BA96-80850647410A}" dt="2026-08-11T08:16:08.610" v="18" actId="1076"/>
        <pc:sldMkLst>
          <pc:docMk/>
          <pc:sldMk cId="1771619415" sldId="4385"/>
        </pc:sldMkLst>
        <pc:spChg chg="mod">
          <ac:chgData name="Cecilia Sten" userId="84a9bb6d-f331-411c-8349-2d6f999a32bc" providerId="ADAL" clId="{8B62A911-4E24-408A-BA96-80850647410A}" dt="2026-08-11T08:16:08.610" v="18" actId="1076"/>
          <ac:spMkLst>
            <pc:docMk/>
            <pc:sldMk cId="1771619415" sldId="4385"/>
            <ac:spMk id="4" creationId="{A22D4852-387B-AE7D-22BB-BEE35FB57D10}"/>
          </ac:spMkLst>
        </pc:spChg>
        <pc:extLst>
          <p:ext xmlns:p="http://schemas.openxmlformats.org/presentationml/2006/main" uri="{D6D511B9-2390-475A-947B-AFAB55BFBCF1}">
            <pc226:cmChg xmlns:pc226="http://schemas.microsoft.com/office/powerpoint/2022/06/main/command" chg="mod">
              <pc226:chgData name="Cecilia Sten" userId="84a9bb6d-f331-411c-8349-2d6f999a32bc" providerId="ADAL" clId="{8B62A911-4E24-408A-BA96-80850647410A}" dt="2026-08-11T08:16:03.024" v="17" actId="20577"/>
              <pc2:cmMkLst xmlns:pc2="http://schemas.microsoft.com/office/powerpoint/2019/9/main/command">
                <pc:docMk/>
                <pc:sldMk cId="1771619415" sldId="4385"/>
                <pc2:cmMk id="{D1328D60-AD21-45F9-A556-EC260BA869C5}"/>
              </pc2:cmMkLst>
            </pc226:cmChg>
          </p:ext>
        </pc:extLst>
      </pc:sldChg>
      <pc:sldChg chg="modSp mod">
        <pc:chgData name="Cecilia Sten" userId="84a9bb6d-f331-411c-8349-2d6f999a32bc" providerId="ADAL" clId="{8B62A911-4E24-408A-BA96-80850647410A}" dt="2026-08-11T08:45:07.680" v="115" actId="1076"/>
        <pc:sldMkLst>
          <pc:docMk/>
          <pc:sldMk cId="770741877" sldId="4409"/>
        </pc:sldMkLst>
        <pc:spChg chg="mod">
          <ac:chgData name="Cecilia Sten" userId="84a9bb6d-f331-411c-8349-2d6f999a32bc" providerId="ADAL" clId="{8B62A911-4E24-408A-BA96-80850647410A}" dt="2026-08-11T08:45:07.680" v="115" actId="1076"/>
          <ac:spMkLst>
            <pc:docMk/>
            <pc:sldMk cId="770741877" sldId="4409"/>
            <ac:spMk id="6" creationId="{AB3BC1D9-87F9-E65F-152D-74674AD8B1B5}"/>
          </ac:spMkLst>
        </pc:spChg>
      </pc:sldChg>
      <pc:sldChg chg="modSp mod">
        <pc:chgData name="Cecilia Sten" userId="84a9bb6d-f331-411c-8349-2d6f999a32bc" providerId="ADAL" clId="{8B62A911-4E24-408A-BA96-80850647410A}" dt="2026-08-11T08:45:22.500" v="117" actId="1076"/>
        <pc:sldMkLst>
          <pc:docMk/>
          <pc:sldMk cId="2200961221" sldId="4411"/>
        </pc:sldMkLst>
        <pc:spChg chg="mod">
          <ac:chgData name="Cecilia Sten" userId="84a9bb6d-f331-411c-8349-2d6f999a32bc" providerId="ADAL" clId="{8B62A911-4E24-408A-BA96-80850647410A}" dt="2026-08-11T08:45:22.500" v="117" actId="1076"/>
          <ac:spMkLst>
            <pc:docMk/>
            <pc:sldMk cId="2200961221" sldId="4411"/>
            <ac:spMk id="4" creationId="{E12FBE79-BC94-C26A-8787-EFD6404B6A8C}"/>
          </ac:spMkLst>
        </pc:spChg>
      </pc:sldChg>
      <pc:sldChg chg="modSp mod">
        <pc:chgData name="Cecilia Sten" userId="84a9bb6d-f331-411c-8349-2d6f999a32bc" providerId="ADAL" clId="{8B62A911-4E24-408A-BA96-80850647410A}" dt="2026-08-11T08:58:54.437" v="264" actId="14100"/>
        <pc:sldMkLst>
          <pc:docMk/>
          <pc:sldMk cId="2087384946" sldId="4418"/>
        </pc:sldMkLst>
        <pc:spChg chg="mod">
          <ac:chgData name="Cecilia Sten" userId="84a9bb6d-f331-411c-8349-2d6f999a32bc" providerId="ADAL" clId="{8B62A911-4E24-408A-BA96-80850647410A}" dt="2026-08-11T08:58:54.437" v="264" actId="14100"/>
          <ac:spMkLst>
            <pc:docMk/>
            <pc:sldMk cId="2087384946" sldId="4418"/>
            <ac:spMk id="4" creationId="{7685A84D-0096-78C1-980D-FA1DD108C898}"/>
          </ac:spMkLst>
        </pc:spChg>
      </pc:sldChg>
      <pc:sldChg chg="modSp mod">
        <pc:chgData name="Cecilia Sten" userId="84a9bb6d-f331-411c-8349-2d6f999a32bc" providerId="ADAL" clId="{8B62A911-4E24-408A-BA96-80850647410A}" dt="2026-08-11T09:02:21.112" v="294" actId="20577"/>
        <pc:sldMkLst>
          <pc:docMk/>
          <pc:sldMk cId="2227878116" sldId="4420"/>
        </pc:sldMkLst>
        <pc:spChg chg="mod">
          <ac:chgData name="Cecilia Sten" userId="84a9bb6d-f331-411c-8349-2d6f999a32bc" providerId="ADAL" clId="{8B62A911-4E24-408A-BA96-80850647410A}" dt="2026-08-11T09:02:21.112" v="294" actId="20577"/>
          <ac:spMkLst>
            <pc:docMk/>
            <pc:sldMk cId="2227878116" sldId="4420"/>
            <ac:spMk id="6" creationId="{9DFB0FE0-DA18-9C60-B9F9-97D2165B03D8}"/>
          </ac:spMkLst>
        </pc:spChg>
      </pc:sldChg>
      <pc:sldChg chg="modSp mod modCm">
        <pc:chgData name="Cecilia Sten" userId="84a9bb6d-f331-411c-8349-2d6f999a32bc" providerId="ADAL" clId="{8B62A911-4E24-408A-BA96-80850647410A}" dt="2026-08-11T08:54:05.681" v="221" actId="14100"/>
        <pc:sldMkLst>
          <pc:docMk/>
          <pc:sldMk cId="2784787443" sldId="4424"/>
        </pc:sldMkLst>
        <pc:spChg chg="mod">
          <ac:chgData name="Cecilia Sten" userId="84a9bb6d-f331-411c-8349-2d6f999a32bc" providerId="ADAL" clId="{8B62A911-4E24-408A-BA96-80850647410A}" dt="2026-08-11T08:51:17.050" v="182" actId="14100"/>
          <ac:spMkLst>
            <pc:docMk/>
            <pc:sldMk cId="2784787443" sldId="4424"/>
            <ac:spMk id="6" creationId="{2CD62617-79D7-6750-3BCF-660261BB9462}"/>
          </ac:spMkLst>
        </pc:spChg>
        <pc:spChg chg="mod">
          <ac:chgData name="Cecilia Sten" userId="84a9bb6d-f331-411c-8349-2d6f999a32bc" providerId="ADAL" clId="{8B62A911-4E24-408A-BA96-80850647410A}" dt="2026-08-11T08:54:05.681" v="221" actId="14100"/>
          <ac:spMkLst>
            <pc:docMk/>
            <pc:sldMk cId="2784787443" sldId="4424"/>
            <ac:spMk id="8" creationId="{9280948E-12BD-9902-6555-12F571721D99}"/>
          </ac:spMkLst>
        </pc:spChg>
        <pc:spChg chg="mod">
          <ac:chgData name="Cecilia Sten" userId="84a9bb6d-f331-411c-8349-2d6f999a32bc" providerId="ADAL" clId="{8B62A911-4E24-408A-BA96-80850647410A}" dt="2026-08-11T08:48:17.833" v="147" actId="20577"/>
          <ac:spMkLst>
            <pc:docMk/>
            <pc:sldMk cId="2784787443" sldId="4424"/>
            <ac:spMk id="14" creationId="{A270DB42-5F30-3FEC-2E3F-258DD095FEA8}"/>
          </ac:spMkLst>
        </pc:spChg>
        <pc:spChg chg="mod">
          <ac:chgData name="Cecilia Sten" userId="84a9bb6d-f331-411c-8349-2d6f999a32bc" providerId="ADAL" clId="{8B62A911-4E24-408A-BA96-80850647410A}" dt="2026-08-11T08:54:01.208" v="220" actId="14100"/>
          <ac:spMkLst>
            <pc:docMk/>
            <pc:sldMk cId="2784787443" sldId="4424"/>
            <ac:spMk id="36" creationId="{36787C54-AF8F-15B3-F4C6-23111B868FCB}"/>
          </ac:spMkLst>
        </pc:spChg>
        <pc:spChg chg="mod">
          <ac:chgData name="Cecilia Sten" userId="84a9bb6d-f331-411c-8349-2d6f999a32bc" providerId="ADAL" clId="{8B62A911-4E24-408A-BA96-80850647410A}" dt="2026-08-11T08:51:00.938" v="178" actId="1076"/>
          <ac:spMkLst>
            <pc:docMk/>
            <pc:sldMk cId="2784787443" sldId="4424"/>
            <ac:spMk id="40" creationId="{B5DA45BA-3CC0-B891-7FFD-8284038E2753}"/>
          </ac:spMkLst>
        </pc:spChg>
        <pc:spChg chg="mod">
          <ac:chgData name="Cecilia Sten" userId="84a9bb6d-f331-411c-8349-2d6f999a32bc" providerId="ADAL" clId="{8B62A911-4E24-408A-BA96-80850647410A}" dt="2026-08-11T08:51:04.108" v="179" actId="1076"/>
          <ac:spMkLst>
            <pc:docMk/>
            <pc:sldMk cId="2784787443" sldId="4424"/>
            <ac:spMk id="44" creationId="{CFAEEDD4-C012-D6EC-7F64-848068A8B1F9}"/>
          </ac:spMkLst>
        </pc:spChg>
        <pc:spChg chg="mod">
          <ac:chgData name="Cecilia Sten" userId="84a9bb6d-f331-411c-8349-2d6f999a32bc" providerId="ADAL" clId="{8B62A911-4E24-408A-BA96-80850647410A}" dt="2026-08-11T08:51:09.197" v="181" actId="1076"/>
          <ac:spMkLst>
            <pc:docMk/>
            <pc:sldMk cId="2784787443" sldId="4424"/>
            <ac:spMk id="48" creationId="{596EEED9-30E1-D47A-5F8B-FA0B5A3DBB67}"/>
          </ac:spMkLst>
        </pc:spChg>
        <pc:spChg chg="mod">
          <ac:chgData name="Cecilia Sten" userId="84a9bb6d-f331-411c-8349-2d6f999a32bc" providerId="ADAL" clId="{8B62A911-4E24-408A-BA96-80850647410A}" dt="2026-08-11T08:51:06.545" v="180" actId="1076"/>
          <ac:spMkLst>
            <pc:docMk/>
            <pc:sldMk cId="2784787443" sldId="4424"/>
            <ac:spMk id="52" creationId="{A66C6A78-282A-BF64-F900-73DE13648777}"/>
          </ac:spMkLst>
        </pc:spChg>
        <pc:spChg chg="mod">
          <ac:chgData name="Cecilia Sten" userId="84a9bb6d-f331-411c-8349-2d6f999a32bc" providerId="ADAL" clId="{8B62A911-4E24-408A-BA96-80850647410A}" dt="2026-08-11T08:51:40.781" v="190" actId="1076"/>
          <ac:spMkLst>
            <pc:docMk/>
            <pc:sldMk cId="2784787443" sldId="4424"/>
            <ac:spMk id="54" creationId="{408AF830-1C29-7D9B-5522-5734E807793A}"/>
          </ac:spMkLst>
        </pc:spChg>
        <pc:spChg chg="mod">
          <ac:chgData name="Cecilia Sten" userId="84a9bb6d-f331-411c-8349-2d6f999a32bc" providerId="ADAL" clId="{8B62A911-4E24-408A-BA96-80850647410A}" dt="2026-08-11T08:52:59.467" v="207" actId="1076"/>
          <ac:spMkLst>
            <pc:docMk/>
            <pc:sldMk cId="2784787443" sldId="4424"/>
            <ac:spMk id="56" creationId="{EA611A0C-8428-A7E0-D318-A2F6C751F465}"/>
          </ac:spMkLst>
        </pc:spChg>
        <pc:spChg chg="mod">
          <ac:chgData name="Cecilia Sten" userId="84a9bb6d-f331-411c-8349-2d6f999a32bc" providerId="ADAL" clId="{8B62A911-4E24-408A-BA96-80850647410A}" dt="2026-08-11T08:52:52.911" v="205" actId="1076"/>
          <ac:spMkLst>
            <pc:docMk/>
            <pc:sldMk cId="2784787443" sldId="4424"/>
            <ac:spMk id="58" creationId="{93013153-AC8C-AEEE-0D0E-E5AE6B4BDC5E}"/>
          </ac:spMkLst>
        </pc:spChg>
        <pc:spChg chg="mod">
          <ac:chgData name="Cecilia Sten" userId="84a9bb6d-f331-411c-8349-2d6f999a32bc" providerId="ADAL" clId="{8B62A911-4E24-408A-BA96-80850647410A}" dt="2026-08-11T08:52:48.791" v="204" actId="1076"/>
          <ac:spMkLst>
            <pc:docMk/>
            <pc:sldMk cId="2784787443" sldId="4424"/>
            <ac:spMk id="60" creationId="{359916E8-7EE8-B2EA-4A6A-59CEF6D9D789}"/>
          </ac:spMkLst>
        </pc:spChg>
        <pc:spChg chg="mod">
          <ac:chgData name="Cecilia Sten" userId="84a9bb6d-f331-411c-8349-2d6f999a32bc" providerId="ADAL" clId="{8B62A911-4E24-408A-BA96-80850647410A}" dt="2026-08-11T08:52:56.057" v="206" actId="1076"/>
          <ac:spMkLst>
            <pc:docMk/>
            <pc:sldMk cId="2784787443" sldId="4424"/>
            <ac:spMk id="62" creationId="{A06C3332-0708-FFE4-0767-32D8A6BC9257}"/>
          </ac:spMkLst>
        </pc:spChg>
        <pc:spChg chg="mod">
          <ac:chgData name="Cecilia Sten" userId="84a9bb6d-f331-411c-8349-2d6f999a32bc" providerId="ADAL" clId="{8B62A911-4E24-408A-BA96-80850647410A}" dt="2026-08-11T08:48:28.858" v="149" actId="14100"/>
          <ac:spMkLst>
            <pc:docMk/>
            <pc:sldMk cId="2784787443" sldId="4424"/>
            <ac:spMk id="72" creationId="{D613A97B-D288-6137-3484-136825128612}"/>
          </ac:spMkLst>
        </pc:spChg>
        <pc:spChg chg="mod">
          <ac:chgData name="Cecilia Sten" userId="84a9bb6d-f331-411c-8349-2d6f999a32bc" providerId="ADAL" clId="{8B62A911-4E24-408A-BA96-80850647410A}" dt="2026-08-11T08:53:48.728" v="219" actId="20577"/>
          <ac:spMkLst>
            <pc:docMk/>
            <pc:sldMk cId="2784787443" sldId="4424"/>
            <ac:spMk id="74" creationId="{5D7266C5-6702-EDB0-1867-6ECCC4C980E0}"/>
          </ac:spMkLst>
        </pc:spChg>
        <pc:extLst>
          <p:ext xmlns:p="http://schemas.openxmlformats.org/presentationml/2006/main" uri="{D6D511B9-2390-475A-947B-AFAB55BFBCF1}">
            <pc226:cmChg xmlns:pc226="http://schemas.microsoft.com/office/powerpoint/2022/06/main/command" chg="mod">
              <pc226:chgData name="Cecilia Sten" userId="84a9bb6d-f331-411c-8349-2d6f999a32bc" providerId="ADAL" clId="{8B62A911-4E24-408A-BA96-80850647410A}" dt="2026-08-11T08:48:17.833" v="147" actId="20577"/>
              <pc2:cmMkLst xmlns:pc2="http://schemas.microsoft.com/office/powerpoint/2019/9/main/command">
                <pc:docMk/>
                <pc:sldMk cId="2784787443" sldId="4424"/>
                <pc2:cmMk id="{96A31EEF-5E67-441F-8F3A-EDE4562F4235}"/>
              </pc2:cmMkLst>
            </pc226:cmChg>
          </p:ext>
        </pc:extLst>
      </pc:sldChg>
      <pc:sldChg chg="modSp mod">
        <pc:chgData name="Cecilia Sten" userId="84a9bb6d-f331-411c-8349-2d6f999a32bc" providerId="ADAL" clId="{8B62A911-4E24-408A-BA96-80850647410A}" dt="2026-08-11T08:14:48.189" v="0" actId="1076"/>
        <pc:sldMkLst>
          <pc:docMk/>
          <pc:sldMk cId="4201379495" sldId="4428"/>
        </pc:sldMkLst>
        <pc:spChg chg="mod">
          <ac:chgData name="Cecilia Sten" userId="84a9bb6d-f331-411c-8349-2d6f999a32bc" providerId="ADAL" clId="{8B62A911-4E24-408A-BA96-80850647410A}" dt="2026-08-11T08:14:48.189" v="0" actId="1076"/>
          <ac:spMkLst>
            <pc:docMk/>
            <pc:sldMk cId="4201379495" sldId="4428"/>
            <ac:spMk id="4" creationId="{2A227B00-8530-E563-C75F-D5EDE6F8D65B}"/>
          </ac:spMkLst>
        </pc:spChg>
      </pc:sldChg>
    </pc:docChg>
  </pc:docChgLst>
</pc:chgInfo>
</file>

<file path=ppt/comments/modernComment_1120_CCD8676.xml><?xml version="1.0" encoding="utf-8"?>
<p188:cmLst xmlns:a="http://schemas.openxmlformats.org/drawingml/2006/main" xmlns:r="http://schemas.openxmlformats.org/officeDocument/2006/relationships" xmlns:p188="http://schemas.microsoft.com/office/powerpoint/2018/8/main">
  <p188:cm id="{5A75D53F-5C05-401F-A3CE-C05703A4A8C1}" authorId="{782496B7-485F-7B69-F7DE-F8CDD527168F}" status="resolved" created="2026-07-07T14:12:29.572" complete="100000">
    <ac:txMkLst xmlns:ac="http://schemas.microsoft.com/office/drawing/2013/main/command">
      <pc:docMk xmlns:pc="http://schemas.microsoft.com/office/powerpoint/2013/main/command"/>
      <pc:sldMk xmlns:pc="http://schemas.microsoft.com/office/powerpoint/2013/main/command" cId="214795894" sldId="4384"/>
      <ac:spMk id="4" creationId="{050A9FAB-7655-F46C-B526-9C62EB0B490C}"/>
      <ac:txMk cp="154">
        <ac:context len="487" hash="2801086755"/>
      </ac:txMk>
    </ac:txMkLst>
    <p188:pos x="4269738" y="1737952"/>
    <p188:txBody>
      <a:bodyPr/>
      <a:lstStyle/>
      <a:p>
        <a:r>
          <a:rPr lang="en-IE"/>
          <a:t>localise</a:t>
        </a:r>
      </a:p>
    </p188:txBody>
  </p188:cm>
</p188:cmLst>
</file>

<file path=ppt/comments/modernComment_1121_6998C457.xml><?xml version="1.0" encoding="utf-8"?>
<p188:cmLst xmlns:a="http://schemas.openxmlformats.org/drawingml/2006/main" xmlns:r="http://schemas.openxmlformats.org/officeDocument/2006/relationships" xmlns:p188="http://schemas.microsoft.com/office/powerpoint/2018/8/main">
  <p188:cm id="{D1328D60-AD21-45F9-A556-EC260BA869C5}" authorId="{782496B7-485F-7B69-F7DE-F8CDD527168F}" status="resolved" created="2026-07-07T14:13:10.134" complete="100000">
    <ac:txMkLst xmlns:ac="http://schemas.microsoft.com/office/drawing/2013/main/command">
      <pc:docMk xmlns:pc="http://schemas.microsoft.com/office/powerpoint/2013/main/command"/>
      <pc:sldMk xmlns:pc="http://schemas.microsoft.com/office/powerpoint/2013/main/command" cId="1771619415" sldId="4385"/>
      <ac:spMk id="4" creationId="{A22D4852-387B-AE7D-22BB-BEE35FB57D10}"/>
      <ac:txMk cp="424">
        <ac:context len="550" hash="1457027622"/>
      </ac:txMk>
    </ac:txMkLst>
    <p188:pos x="5493592" y="4660368"/>
    <p188:txBody>
      <a:bodyPr/>
      <a:lstStyle/>
      <a:p>
        <a:r>
          <a:rPr lang="en-IE"/>
          <a:t>localise</a:t>
        </a:r>
      </a:p>
    </p188:txBody>
  </p188:cm>
</p188:cmLst>
</file>

<file path=ppt/comments/modernComment_1148_A5FC7BF3.xml><?xml version="1.0" encoding="utf-8"?>
<p188:cmLst xmlns:a="http://schemas.openxmlformats.org/drawingml/2006/main" xmlns:r="http://schemas.openxmlformats.org/officeDocument/2006/relationships" xmlns:p188="http://schemas.microsoft.com/office/powerpoint/2018/8/main">
  <p188:cm id="{96A31EEF-5E67-441F-8F3A-EDE4562F4235}" authorId="{782496B7-485F-7B69-F7DE-F8CDD527168F}" created="2026-07-07T14:32:03.246">
    <ac:txMkLst xmlns:ac="http://schemas.microsoft.com/office/drawing/2013/main/command">
      <pc:docMk xmlns:pc="http://schemas.microsoft.com/office/powerpoint/2013/main/command"/>
      <pc:sldMk xmlns:pc="http://schemas.microsoft.com/office/powerpoint/2013/main/command" cId="2784787443" sldId="4424"/>
      <ac:spMk id="14" creationId="{A270DB42-5F30-3FEC-2E3F-258DD095FEA8}"/>
      <ac:txMk cp="18">
        <ac:context len="25" hash="2637439270"/>
      </ac:txMk>
    </ac:txMkLst>
    <p188:pos x="5500305" y="267892"/>
    <p188:txBody>
      <a:bodyPr/>
      <a:lstStyle/>
      <a:p>
        <a:r>
          <a:rPr lang="en-IE"/>
          <a:t>Localise the entire page with suitable examples for your country</a:t>
        </a:r>
      </a:p>
    </p188:txBody>
  </p188:cm>
</p188:cmLst>
</file>

<file path=ppt/comments/modernComment_11A_0.xml><?xml version="1.0" encoding="utf-8"?>
<p188:cmLst xmlns:a="http://schemas.openxmlformats.org/drawingml/2006/main" xmlns:r="http://schemas.openxmlformats.org/officeDocument/2006/relationships" xmlns:p188="http://schemas.microsoft.com/office/powerpoint/2018/8/main">
  <p188:cm id="{4A451A84-B381-4658-9F5E-E574010A981E}" authorId="{782496B7-485F-7B69-F7DE-F8CDD527168F}" status="resolved" created="2026-07-07T14:28:57.256" complete="100000">
    <ac:txMkLst xmlns:ac="http://schemas.microsoft.com/office/drawing/2013/main/command">
      <pc:docMk xmlns:pc="http://schemas.microsoft.com/office/powerpoint/2013/main/command"/>
      <pc:sldMk xmlns:pc="http://schemas.microsoft.com/office/powerpoint/2013/main/command" cId="0" sldId="282"/>
      <ac:spMk id="17" creationId="{16624A1E-C0E6-F711-8AED-210C95854EBB}"/>
      <ac:txMk cp="14">
        <ac:context len="197" hash="2470866563"/>
      </ac:txMk>
    </ac:txMkLst>
    <p188:pos x="4903187" y="422344"/>
    <p188:txBody>
      <a:bodyPr/>
      <a:lstStyle/>
      <a:p>
        <a:r>
          <a:rPr lang="en-IE"/>
          <a:t>localise</a:t>
        </a:r>
      </a:p>
    </p188:txBody>
  </p188:cm>
</p188:cmLst>
</file>

<file path=ppt/comments/modernComment_11D_0.xml><?xml version="1.0" encoding="utf-8"?>
<p188:cmLst xmlns:a="http://schemas.openxmlformats.org/drawingml/2006/main" xmlns:r="http://schemas.openxmlformats.org/officeDocument/2006/relationships" xmlns:p188="http://schemas.microsoft.com/office/powerpoint/2018/8/main">
  <p188:cm id="{63B9D0C2-31C2-4D1E-90B2-15D8EBE7EC10}" authorId="{782496B7-485F-7B69-F7DE-F8CDD527168F}" status="resolved" created="2026-07-07T14:43:48.500" complete="100000">
    <ac:txMkLst xmlns:ac="http://schemas.microsoft.com/office/drawing/2013/main/command">
      <pc:docMk xmlns:pc="http://schemas.microsoft.com/office/powerpoint/2013/main/command"/>
      <pc:sldMk xmlns:pc="http://schemas.microsoft.com/office/powerpoint/2013/main/command" cId="0" sldId="285"/>
      <ac:spMk id="11" creationId="{B54EF62E-4CB7-5064-6AF3-C19A946BFE25}"/>
      <ac:txMk cp="1">
        <ac:context len="141" hash="453613351"/>
      </ac:txMk>
    </ac:txMkLst>
    <p188:pos x="2313952" y="87397"/>
    <p188:txBody>
      <a:bodyPr/>
      <a:lstStyle/>
      <a:p>
        <a:r>
          <a:rPr lang="en-IE"/>
          <a:t>Localise each example</a:t>
        </a:r>
      </a:p>
    </p188:txBody>
  </p188:cm>
</p188:cmLst>
</file>

<file path=ppt/comments/modernComment_120_0.xml><?xml version="1.0" encoding="utf-8"?>
<p188:cmLst xmlns:a="http://schemas.openxmlformats.org/drawingml/2006/main" xmlns:r="http://schemas.openxmlformats.org/officeDocument/2006/relationships" xmlns:p188="http://schemas.microsoft.com/office/powerpoint/2018/8/main">
  <p188:cm id="{79343D70-0E5F-4E6D-8C54-0D0E255982F2}" authorId="{782496B7-485F-7B69-F7DE-F8CDD527168F}" status="resolved" created="2026-07-07T14:45:40.186" complete="100000">
    <ac:deMkLst xmlns:ac="http://schemas.microsoft.com/office/drawing/2013/main/command">
      <pc:docMk xmlns:pc="http://schemas.microsoft.com/office/powerpoint/2013/main/command"/>
      <pc:sldMk xmlns:pc="http://schemas.microsoft.com/office/powerpoint/2013/main/command" cId="0" sldId="288"/>
      <ac:spMk id="3" creationId="{D62D67F0-127D-F873-E7B6-C4168CE327A2}"/>
    </ac:deMkLst>
    <p188:txBody>
      <a:bodyPr/>
      <a:lstStyle/>
      <a:p>
        <a:r>
          <a:rPr lang="en-IE"/>
          <a:t>Localise the entire page</a:t>
        </a:r>
      </a:p>
    </p188:txBody>
  </p188:cm>
</p188:cmLst>
</file>

<file path=ppt/comments/modernComment_3EF_7A4FB946.xml><?xml version="1.0" encoding="utf-8"?>
<p188:cmLst xmlns:a="http://schemas.openxmlformats.org/drawingml/2006/main" xmlns:r="http://schemas.openxmlformats.org/officeDocument/2006/relationships" xmlns:p188="http://schemas.microsoft.com/office/powerpoint/2018/8/main">
  <p188:cm id="{D6CE25FA-D5D1-4C90-B24C-C08394E0461F}" authorId="{782496B7-485F-7B69-F7DE-F8CDD527168F}" status="resolved" created="2026-07-07T14:13:59.919" complete="100000">
    <ac:txMkLst xmlns:ac="http://schemas.microsoft.com/office/drawing/2013/main/command">
      <pc:docMk xmlns:pc="http://schemas.microsoft.com/office/powerpoint/2013/main/command"/>
      <pc:sldMk xmlns:pc="http://schemas.microsoft.com/office/powerpoint/2013/main/command" cId="2052045126" sldId="1007"/>
      <ac:spMk id="3" creationId="{5A29260C-0C5C-700E-69A2-C7B186EE401F}"/>
      <ac:txMk cp="284">
        <ac:context len="531" hash="2183662585"/>
      </ac:txMk>
    </ac:txMkLst>
    <p188:pos x="9741516" y="5416745"/>
    <p188:txBody>
      <a:bodyPr/>
      <a:lstStyle/>
      <a:p>
        <a:r>
          <a:rPr lang="en-IE"/>
          <a:t>localise</a:t>
        </a:r>
      </a:p>
    </p188:txBody>
  </p188:cm>
</p188:cmLst>
</file>

<file path=ppt/comments/modernComment_3F0_B2CB1796.xml><?xml version="1.0" encoding="utf-8"?>
<p188:cmLst xmlns:a="http://schemas.openxmlformats.org/drawingml/2006/main" xmlns:r="http://schemas.openxmlformats.org/officeDocument/2006/relationships" xmlns:p188="http://schemas.microsoft.com/office/powerpoint/2018/8/main">
  <p188:cm id="{37C52A21-753A-4F98-8A0B-05D36D07384F}" authorId="{782496B7-485F-7B69-F7DE-F8CDD527168F}" created="2026-07-07T14:14:48.137">
    <ac:txMkLst xmlns:ac="http://schemas.microsoft.com/office/drawing/2013/main/command">
      <pc:docMk xmlns:pc="http://schemas.microsoft.com/office/powerpoint/2013/main/command"/>
      <pc:sldMk xmlns:pc="http://schemas.microsoft.com/office/powerpoint/2013/main/command" cId="2999654294" sldId="1008"/>
      <ac:spMk id="3" creationId="{348554BA-8140-C652-7E3F-E78D0480742C}"/>
      <ac:txMk cp="144">
        <ac:context len="628" hash="4029233333"/>
      </ac:txMk>
    </ac:txMkLst>
    <p188:pos x="10917406" y="2618892"/>
    <p188:txBody>
      <a:bodyPr/>
      <a:lstStyle/>
      <a:p>
        <a:r>
          <a:rPr lang="en-IE"/>
          <a:t>localise</a:t>
        </a:r>
      </a:p>
    </p188:txBody>
  </p188:cm>
</p188:cmLst>
</file>

<file path=ppt/comments/modernComment_40A_0.xml><?xml version="1.0" encoding="utf-8"?>
<p188:cmLst xmlns:a="http://schemas.openxmlformats.org/drawingml/2006/main" xmlns:r="http://schemas.openxmlformats.org/officeDocument/2006/relationships" xmlns:p188="http://schemas.microsoft.com/office/powerpoint/2018/8/main">
  <p188:cm id="{330350B4-415A-499F-BC84-EC5442D504BF}" authorId="{782496B7-485F-7B69-F7DE-F8CDD527168F}" status="resolved" created="2026-07-07T14:41:39.409" complete="100000">
    <ac:txMkLst xmlns:ac="http://schemas.microsoft.com/office/drawing/2013/main/command">
      <pc:docMk xmlns:pc="http://schemas.microsoft.com/office/powerpoint/2013/main/command"/>
      <pc:sldMk xmlns:pc="http://schemas.microsoft.com/office/powerpoint/2013/main/command" cId="0" sldId="1034"/>
      <ac:spMk id="115" creationId="{00000000-0000-0000-0000-000000000000}"/>
      <ac:txMk cp="115">
        <ac:context len="224" hash="1026038220"/>
      </ac:txMk>
    </ac:txMkLst>
    <p188:pos x="6441524" y="591550"/>
    <p188:txBody>
      <a:bodyPr/>
      <a:lstStyle/>
      <a:p>
        <a:r>
          <a:rPr lang="en-IE"/>
          <a:t>localise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unsplash.com/@emkal?utm_source=unsplash&amp;utm_medium=referral&amp;utm_content=creditCopyText"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unsplash.com/photos/black-leather-bifold-wallet-on-persons-hand-2s9N9qHsSCI?utm_source=unsplash&amp;utm_medium=referral&amp;utm_content=creditCopyText"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8" name="Google Shape;22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****LOKALT EXEMPEL****</a:t>
            </a:r>
            <a:endParaRPr dirty="0"/>
          </a:p>
        </p:txBody>
      </p:sp>
      <p:sp>
        <p:nvSpPr>
          <p:cNvPr id="628" name="Google Shape;628;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LÄNK </a:t>
            </a:r>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176746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UNSPLASH FOTO:https://unsplash.com/photos/black-iphone-5-on-yellow-textile-DoWZMPZ-M9s</a:t>
            </a: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t>20</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1815143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****LOKALT EXEMPEL****</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018063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0"/>
        <p:cNvGrpSpPr/>
        <p:nvPr/>
      </p:nvGrpSpPr>
      <p:grpSpPr>
        <a:xfrm>
          <a:off x="0" y="0"/>
          <a:ext cx="0" cy="0"/>
          <a:chOff x="0" y="0"/>
          <a:chExt cx="0" cy="0"/>
        </a:xfrm>
      </p:grpSpPr>
      <p:sp>
        <p:nvSpPr>
          <p:cNvPr id="1091" name="Google Shape;1091;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2" name="Google Shape;1092;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135852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UNSPLASH FOTO:https://unsplash.com/photos/scam-spelled-with-scrabbles-on-a-wooden-table-FjyseC7iV3k</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155234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FOTOKREDITER – https://x.com/MenloParkPD/status/1846960843411611887/photo/1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437387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390841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97588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UNSPLASH FOTOKREDIT – https://unsplash.com/photos/a-white-robot-with-blue-eyes-and-a-laptop--0xMiYQmk8g</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223680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9" name="Google Shape;549;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endParaRPr dirty="0"/>
          </a:p>
        </p:txBody>
      </p:sp>
      <p:sp>
        <p:nvSpPr>
          <p:cNvPr id="425" name="Google Shape;42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UNSPLASH FOTOKREDIT – https://unsplash.com/photos/white-heart-shaped-balloon-on-white-surface-1vZAezBEADw</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89306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0"/>
        <p:cNvGrpSpPr/>
        <p:nvPr/>
      </p:nvGrpSpPr>
      <p:grpSpPr>
        <a:xfrm>
          <a:off x="0" y="0"/>
          <a:ext cx="0" cy="0"/>
          <a:chOff x="0" y="0"/>
          <a:chExt cx="0" cy="0"/>
        </a:xfrm>
      </p:grpSpPr>
      <p:sp>
        <p:nvSpPr>
          <p:cNvPr id="1121" name="Google Shape;1121;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2" name="Google Shape;1122;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19359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Google Shape;1036;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****LOKALA EXEMPEL****</a:t>
            </a:r>
            <a:endParaRPr dirty="0"/>
          </a:p>
        </p:txBody>
      </p:sp>
      <p:sp>
        <p:nvSpPr>
          <p:cNvPr id="1037" name="Google Shape;1037;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8" name="Google Shape;548;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9"/>
        <p:cNvGrpSpPr/>
        <p:nvPr/>
      </p:nvGrpSpPr>
      <p:grpSpPr>
        <a:xfrm>
          <a:off x="0" y="0"/>
          <a:ext cx="0" cy="0"/>
          <a:chOff x="0" y="0"/>
          <a:chExt cx="0" cy="0"/>
        </a:xfrm>
      </p:grpSpPr>
      <p:sp>
        <p:nvSpPr>
          <p:cNvPr id="1150" name="Google Shape;1150;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****LOKALT EXEMPEL****</a:t>
            </a:r>
            <a:endParaRPr dirty="0"/>
          </a:p>
        </p:txBody>
      </p:sp>
      <p:sp>
        <p:nvSpPr>
          <p:cNvPr id="1151" name="Google Shape;1151;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3"/>
        <p:cNvGrpSpPr/>
        <p:nvPr/>
      </p:nvGrpSpPr>
      <p:grpSpPr>
        <a:xfrm>
          <a:off x="0" y="0"/>
          <a:ext cx="0" cy="0"/>
          <a:chOff x="0" y="0"/>
          <a:chExt cx="0" cy="0"/>
        </a:xfrm>
      </p:grpSpPr>
      <p:sp>
        <p:nvSpPr>
          <p:cNvPr id="1284" name="Google Shape;1284;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5" name="Google Shape;1285;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FOTO FRÅN UNSPLASH – Foto av </a:t>
            </a:r>
            <a:r>
              <a:rPr lang="en-US" dirty="0">
                <a:hlinkClick r:id="rId3"/>
              </a:rPr>
              <a:t>Emil </a:t>
            </a:r>
            <a:r>
              <a:rPr lang="en-US" dirty="0" err="1">
                <a:hlinkClick r:id="rId3"/>
              </a:rPr>
              <a:t>Kalibradov </a:t>
            </a:r>
            <a:r>
              <a:rPr lang="en-US" dirty="0"/>
              <a:t>på </a:t>
            </a:r>
            <a:r>
              <a:rPr lang="en-US" dirty="0" err="1">
                <a:hlinkClick r:id="rId4"/>
              </a:rPr>
              <a:t>Unsplash</a:t>
            </a:r>
            <a:r>
              <a:rPr lang="en-US" dirty="0"/>
              <a:t> </a:t>
            </a:r>
            <a:endParaRPr dirty="0"/>
          </a:p>
        </p:txBody>
      </p:sp>
      <p:sp>
        <p:nvSpPr>
          <p:cNvPr id="286" name="Google Shape;28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219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****LOKALT EXEMPEL****</a:t>
            </a:r>
          </a:p>
          <a:p>
            <a:r>
              <a:rPr lang="en-GB" dirty="0"/>
              <a:t>STATISTIK FRÅN – https://ec.europa.eu/eurostat/statistics-explained/index.php?title=Digital_society_statistics_at_regional_level&amp;utm</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53800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AB2AA-2843-DD3A-9FD7-BC84DF51B6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2B2B90-6D2F-6E57-EA64-6B4F0051CE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763D6-FA97-183F-A42E-D4F76BD00C03}"/>
              </a:ext>
            </a:extLst>
          </p:cNvPr>
          <p:cNvSpPr>
            <a:spLocks noGrp="1"/>
          </p:cNvSpPr>
          <p:nvPr>
            <p:ph type="body" idx="1"/>
          </p:nvPr>
        </p:nvSpPr>
        <p:spPr/>
        <p:txBody>
          <a:bodyPr/>
          <a:lstStyle/>
          <a:p>
            <a:r>
              <a:rPr lang="en-GB" dirty="0"/>
              <a:t>****LOKALA EXEMPEL*****</a:t>
            </a:r>
          </a:p>
        </p:txBody>
      </p:sp>
      <p:sp>
        <p:nvSpPr>
          <p:cNvPr id="4" name="Slide Number Placeholder 3">
            <a:extLst>
              <a:ext uri="{FF2B5EF4-FFF2-40B4-BE49-F238E27FC236}">
                <a16:creationId xmlns:a16="http://schemas.microsoft.com/office/drawing/2014/main" id="{BBE4CFFA-36ED-04B1-1257-CF4503344E78}"/>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49142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6366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FOTOKREDITERINGAR FRÅN UNSPLASH – https://unsplash.com/photos/a-woman-holding-her-head-in-her-hands-XWGUsWWopJc</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61695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****LOKALT EXEMPEL****</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92784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UNSPLASH FOTOKREDIT – https://unsplash.com/photos/the-bank-of-ornate-classical-columns-and-facade-714uXLBwczM</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339131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17.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Master" Target="../slideMasters/slideMaster4.xml"/><Relationship Id="rId4" Type="http://schemas.openxmlformats.org/officeDocument/2006/relationships/image" Target="../media/image25.png"/></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Master" Target="../slideMasters/slideMaster4.xml"/><Relationship Id="rId4" Type="http://schemas.openxmlformats.org/officeDocument/2006/relationships/image" Target="../media/image27.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17"/>
        <p:cNvGrpSpPr/>
        <p:nvPr/>
      </p:nvGrpSpPr>
      <p:grpSpPr>
        <a:xfrm>
          <a:off x="0" y="0"/>
          <a:ext cx="0" cy="0"/>
          <a:chOff x="0" y="0"/>
          <a:chExt cx="0" cy="0"/>
        </a:xfrm>
      </p:grpSpPr>
      <p:sp>
        <p:nvSpPr>
          <p:cNvPr id="18" name="Google Shape;18;p41"/>
          <p:cNvSpPr>
            <a:spLocks noGrp="1"/>
          </p:cNvSpPr>
          <p:nvPr>
            <p:ph type="pic" idx="2"/>
          </p:nvPr>
        </p:nvSpPr>
        <p:spPr>
          <a:xfrm>
            <a:off x="0" y="2853114"/>
            <a:ext cx="12192000" cy="3094978"/>
          </a:xfrm>
          <a:prstGeom prst="rect">
            <a:avLst/>
          </a:prstGeom>
          <a:solidFill>
            <a:srgbClr val="BFBFBF"/>
          </a:solidFill>
          <a:ln>
            <a:noFill/>
          </a:ln>
        </p:spPr>
      </p:sp>
      <p:pic>
        <p:nvPicPr>
          <p:cNvPr id="19" name="Google Shape;19;p41" descr="A logo for a company&#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454521" y="-204061"/>
            <a:ext cx="3540255" cy="3291816"/>
          </a:xfrm>
          <a:prstGeom prst="rect">
            <a:avLst/>
          </a:prstGeom>
          <a:noFill/>
          <a:ln>
            <a:noFill/>
          </a:ln>
        </p:spPr>
      </p:pic>
      <p:pic>
        <p:nvPicPr>
          <p:cNvPr id="20" name="Google Shape;20;p4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7344" y="6176903"/>
            <a:ext cx="1787365" cy="397996"/>
          </a:xfrm>
          <a:prstGeom prst="rect">
            <a:avLst/>
          </a:prstGeom>
          <a:noFill/>
          <a:ln>
            <a:noFill/>
          </a:ln>
        </p:spPr>
      </p:pic>
      <p:sp>
        <p:nvSpPr>
          <p:cNvPr id="21" name="Google Shape;21;p41"/>
          <p:cNvSpPr txBox="1"/>
          <p:nvPr/>
        </p:nvSpPr>
        <p:spPr>
          <a:xfrm>
            <a:off x="2334709" y="617690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i="0">
              <a:solidFill>
                <a:srgbClr val="242B62"/>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arge Photo Slide - Pruple">
  <p:cSld name="Large Photo Slide - Pruple">
    <p:spTree>
      <p:nvGrpSpPr>
        <p:cNvPr id="1" name="Shape 138"/>
        <p:cNvGrpSpPr/>
        <p:nvPr/>
      </p:nvGrpSpPr>
      <p:grpSpPr>
        <a:xfrm>
          <a:off x="0" y="0"/>
          <a:ext cx="0" cy="0"/>
          <a:chOff x="0" y="0"/>
          <a:chExt cx="0" cy="0"/>
        </a:xfrm>
      </p:grpSpPr>
      <p:sp>
        <p:nvSpPr>
          <p:cNvPr id="139" name="Google Shape;139;p56"/>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 name="Google Shape;140;p56"/>
          <p:cNvSpPr>
            <a:spLocks noGrp="1"/>
          </p:cNvSpPr>
          <p:nvPr>
            <p:ph type="pic" idx="2"/>
          </p:nvPr>
        </p:nvSpPr>
        <p:spPr>
          <a:xfrm>
            <a:off x="0" y="0"/>
            <a:ext cx="12192000" cy="6858000"/>
          </a:xfrm>
          <a:prstGeom prst="rect">
            <a:avLst/>
          </a:prstGeom>
          <a:noFill/>
          <a:ln>
            <a:noFill/>
          </a:ln>
        </p:spPr>
      </p:sp>
      <p:sp>
        <p:nvSpPr>
          <p:cNvPr id="141" name="Google Shape;141;p56"/>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 name="Google Shape;142;p56"/>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56"/>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Phone Slid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E6B1AE-FA37-EFED-7BCD-90167349E758}"/>
              </a:ext>
            </a:extLst>
          </p:cNvPr>
          <p:cNvSpPr/>
          <p:nvPr userDrawn="1"/>
        </p:nvSpPr>
        <p:spPr>
          <a:xfrm>
            <a:off x="-515319" y="612732"/>
            <a:ext cx="1422400" cy="1524001"/>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D46F0B-5A07-1E2B-A642-85458F1114C2}"/>
              </a:ext>
            </a:extLst>
          </p:cNvPr>
          <p:cNvSpPr/>
          <p:nvPr userDrawn="1"/>
        </p:nvSpPr>
        <p:spPr>
          <a:xfrm>
            <a:off x="10781837" y="0"/>
            <a:ext cx="1422400" cy="288448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rgbClr val="D9D9D9"/>
          </a:solidFill>
        </p:spPr>
        <p:txBody>
          <a:bodyPr/>
          <a:lstStyle>
            <a:lvl1pPr>
              <a:defRPr>
                <a:solidFill>
                  <a:srgbClr val="D9D9D9"/>
                </a:solidFill>
              </a:defRPr>
            </a:lvl1pPr>
          </a:lstStyle>
          <a:p>
            <a:endParaRPr lang="fr-CA"/>
          </a:p>
        </p:txBody>
      </p:sp>
      <p:sp>
        <p:nvSpPr>
          <p:cNvPr id="6" name="Text Placeholder 23">
            <a:extLst>
              <a:ext uri="{FF2B5EF4-FFF2-40B4-BE49-F238E27FC236}">
                <a16:creationId xmlns:a16="http://schemas.microsoft.com/office/drawing/2014/main" id="{1976A41F-13B4-059C-5D7D-BC46C155049A}"/>
              </a:ext>
            </a:extLst>
          </p:cNvPr>
          <p:cNvSpPr>
            <a:spLocks noGrp="1"/>
          </p:cNvSpPr>
          <p:nvPr>
            <p:ph type="body" sz="quarter" idx="16" hasCustomPrompt="1"/>
          </p:nvPr>
        </p:nvSpPr>
        <p:spPr>
          <a:xfrm>
            <a:off x="1651559" y="1086752"/>
            <a:ext cx="407815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EB72BE20-20AD-B6F8-A431-9E561287EA58}"/>
              </a:ext>
            </a:extLst>
          </p:cNvPr>
          <p:cNvSpPr>
            <a:spLocks noGrp="1"/>
          </p:cNvSpPr>
          <p:nvPr>
            <p:ph type="body" sz="quarter" idx="17" hasCustomPrompt="1"/>
          </p:nvPr>
        </p:nvSpPr>
        <p:spPr>
          <a:xfrm>
            <a:off x="1644852" y="2136733"/>
            <a:ext cx="4072958"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679882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410883" y="4928291"/>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1595563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149"/>
        <p:cNvGrpSpPr/>
        <p:nvPr/>
      </p:nvGrpSpPr>
      <p:grpSpPr>
        <a:xfrm>
          <a:off x="0" y="0"/>
          <a:ext cx="0" cy="0"/>
          <a:chOff x="0" y="0"/>
          <a:chExt cx="0" cy="0"/>
        </a:xfrm>
      </p:grpSpPr>
      <p:sp>
        <p:nvSpPr>
          <p:cNvPr id="150" name="Google Shape;150;p58"/>
          <p:cNvSpPr/>
          <p:nvPr/>
        </p:nvSpPr>
        <p:spPr>
          <a:xfrm>
            <a:off x="-36717" y="643325"/>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 name="Google Shape;151;p58"/>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2" name="Google Shape;152;p5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153" name="Google Shape;153;p58"/>
          <p:cNvSpPr>
            <a:spLocks noGrp="1"/>
          </p:cNvSpPr>
          <p:nvPr>
            <p:ph type="pic" idx="2"/>
          </p:nvPr>
        </p:nvSpPr>
        <p:spPr>
          <a:xfrm>
            <a:off x="6966760" y="2884487"/>
            <a:ext cx="3896842" cy="3973513"/>
          </a:xfrm>
          <a:prstGeom prst="rect">
            <a:avLst/>
          </a:prstGeom>
          <a:solidFill>
            <a:srgbClr val="D9D9D9"/>
          </a:solidFill>
          <a:ln>
            <a:noFill/>
          </a:ln>
        </p:spPr>
      </p:sp>
      <p:sp>
        <p:nvSpPr>
          <p:cNvPr id="154" name="Google Shape;154;p58"/>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58"/>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2"/>
                                        </p:tgtEl>
                                        <p:attrNameLst>
                                          <p:attrName>style.visibility</p:attrName>
                                        </p:attrNameLst>
                                      </p:cBhvr>
                                      <p:to>
                                        <p:strVal val="visible"/>
                                      </p:to>
                                    </p:set>
                                    <p:animEffect transition="in" filter="fade">
                                      <p:cBhvr>
                                        <p:cTn id="7" dur="500"/>
                                        <p:tgtEl>
                                          <p:spTgt spid="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166"/>
        <p:cNvGrpSpPr/>
        <p:nvPr/>
      </p:nvGrpSpPr>
      <p:grpSpPr>
        <a:xfrm>
          <a:off x="0" y="0"/>
          <a:ext cx="0" cy="0"/>
          <a:chOff x="0" y="0"/>
          <a:chExt cx="0" cy="0"/>
        </a:xfrm>
      </p:grpSpPr>
      <p:sp>
        <p:nvSpPr>
          <p:cNvPr id="167" name="Google Shape;167;p61"/>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8" name="Google Shape;168;p61"/>
          <p:cNvSpPr/>
          <p:nvPr/>
        </p:nvSpPr>
        <p:spPr>
          <a:xfrm>
            <a:off x="10771750" y="-3967"/>
            <a:ext cx="1420250" cy="1932666"/>
          </a:xfrm>
          <a:prstGeom prst="rect">
            <a:avLst/>
          </a:prstGeom>
          <a:solidFill>
            <a:srgbClr val="615AA6">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9" name="Google Shape;169;p61"/>
          <p:cNvPicPr preferRelativeResize="0"/>
          <p:nvPr/>
        </p:nvPicPr>
        <p:blipFill rotWithShape="1">
          <a:blip r:embed="rId2" cstate="email">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170" name="Google Shape;170;p61"/>
          <p:cNvSpPr>
            <a:spLocks noGrp="1"/>
          </p:cNvSpPr>
          <p:nvPr>
            <p:ph type="pic" idx="2"/>
          </p:nvPr>
        </p:nvSpPr>
        <p:spPr>
          <a:xfrm>
            <a:off x="1114362" y="2802349"/>
            <a:ext cx="4981638" cy="3090444"/>
          </a:xfrm>
          <a:prstGeom prst="rect">
            <a:avLst/>
          </a:prstGeom>
          <a:solidFill>
            <a:srgbClr val="D9D9D9"/>
          </a:solidFill>
          <a:ln>
            <a:noFill/>
          </a:ln>
        </p:spPr>
      </p:sp>
      <p:sp>
        <p:nvSpPr>
          <p:cNvPr id="171" name="Google Shape;171;p61"/>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 name="Google Shape;172;p61"/>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178"/>
        <p:cNvGrpSpPr/>
        <p:nvPr/>
      </p:nvGrpSpPr>
      <p:grpSpPr>
        <a:xfrm>
          <a:off x="0" y="0"/>
          <a:ext cx="0" cy="0"/>
          <a:chOff x="0" y="0"/>
          <a:chExt cx="0" cy="0"/>
        </a:xfrm>
      </p:grpSpPr>
      <p:sp>
        <p:nvSpPr>
          <p:cNvPr id="179" name="Google Shape;179;p63"/>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0" name="Google Shape;180;p63"/>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1" name="Google Shape;181;p63"/>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189"/>
        <p:cNvGrpSpPr/>
        <p:nvPr/>
      </p:nvGrpSpPr>
      <p:grpSpPr>
        <a:xfrm>
          <a:off x="0" y="0"/>
          <a:ext cx="0" cy="0"/>
          <a:chOff x="0" y="0"/>
          <a:chExt cx="0" cy="0"/>
        </a:xfrm>
      </p:grpSpPr>
      <p:sp>
        <p:nvSpPr>
          <p:cNvPr id="190" name="Google Shape;190;p65"/>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1" name="Google Shape;191;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2" name="Google Shape;192;p6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92668"/>
              </a:buClr>
              <a:buSzPts val="2400"/>
              <a:buFont typeface="Arial"/>
              <a:buNone/>
              <a:defRPr sz="2400" b="0" i="0" u="none" strike="noStrike" cap="none">
                <a:solidFill>
                  <a:srgbClr val="292668"/>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193"/>
        <p:cNvGrpSpPr/>
        <p:nvPr/>
      </p:nvGrpSpPr>
      <p:grpSpPr>
        <a:xfrm>
          <a:off x="0" y="0"/>
          <a:ext cx="0" cy="0"/>
          <a:chOff x="0" y="0"/>
          <a:chExt cx="0" cy="0"/>
        </a:xfrm>
      </p:grpSpPr>
      <p:sp>
        <p:nvSpPr>
          <p:cNvPr id="194" name="Google Shape;194;p66"/>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5" name="Google Shape;195;p66"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96" name="Google Shape;196;p6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197" name="Google Shape;197;p66"/>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8" name="Google Shape;198;p66"/>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9" name="Google Shape;199;p66"/>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00" name="Google Shape;200;p66"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age">
  <p:cSld name="Blank Page">
    <p:spTree>
      <p:nvGrpSpPr>
        <p:cNvPr id="1" name="Shape 20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202"/>
        <p:cNvGrpSpPr/>
        <p:nvPr/>
      </p:nvGrpSpPr>
      <p:grpSpPr>
        <a:xfrm>
          <a:off x="0" y="0"/>
          <a:ext cx="0" cy="0"/>
          <a:chOff x="0" y="0"/>
          <a:chExt cx="0" cy="0"/>
        </a:xfrm>
      </p:grpSpPr>
      <p:sp>
        <p:nvSpPr>
          <p:cNvPr id="203" name="Google Shape;203;p68"/>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4" name="Google Shape;204;p6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6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68"/>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215"/>
        <p:cNvGrpSpPr/>
        <p:nvPr/>
      </p:nvGrpSpPr>
      <p:grpSpPr>
        <a:xfrm>
          <a:off x="0" y="0"/>
          <a:ext cx="0" cy="0"/>
          <a:chOff x="0" y="0"/>
          <a:chExt cx="0" cy="0"/>
        </a:xfrm>
      </p:grpSpPr>
      <p:sp>
        <p:nvSpPr>
          <p:cNvPr id="216" name="Google Shape;216;p70"/>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7" name="Google Shape;217;p70"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18" name="Google Shape;218;p7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19" name="Google Shape;219;p7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0" name="Google Shape;220;p7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1" name="Google Shape;221;p7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22" name="Google Shape;222;p70"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223"/>
        <p:cNvGrpSpPr/>
        <p:nvPr/>
      </p:nvGrpSpPr>
      <p:grpSpPr>
        <a:xfrm>
          <a:off x="0" y="0"/>
          <a:ext cx="0" cy="0"/>
          <a:chOff x="0" y="0"/>
          <a:chExt cx="0" cy="0"/>
        </a:xfrm>
      </p:grpSpPr>
      <p:sp>
        <p:nvSpPr>
          <p:cNvPr id="224" name="Google Shape;224;p71"/>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25" name="Google Shape;225;p71"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26" name="Google Shape;226;p7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27" name="Google Shape;227;p71"/>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8" name="Google Shape;228;p71"/>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9" name="Google Shape;229;p71"/>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30" name="Google Shape;230;p71"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22"/>
        <p:cNvGrpSpPr/>
        <p:nvPr/>
      </p:nvGrpSpPr>
      <p:grpSpPr>
        <a:xfrm>
          <a:off x="0" y="0"/>
          <a:ext cx="0" cy="0"/>
          <a:chOff x="0" y="0"/>
          <a:chExt cx="0" cy="0"/>
        </a:xfrm>
      </p:grpSpPr>
      <p:sp>
        <p:nvSpPr>
          <p:cNvPr id="23" name="Google Shape;23;p42"/>
          <p:cNvSpPr>
            <a:spLocks noGrp="1"/>
          </p:cNvSpPr>
          <p:nvPr>
            <p:ph type="pic" idx="2"/>
          </p:nvPr>
        </p:nvSpPr>
        <p:spPr>
          <a:xfrm>
            <a:off x="3310" y="17886"/>
            <a:ext cx="12188690" cy="5750526"/>
          </a:xfrm>
          <a:prstGeom prst="rect">
            <a:avLst/>
          </a:prstGeom>
          <a:solidFill>
            <a:srgbClr val="BFBFBF"/>
          </a:solidFill>
          <a:ln>
            <a:noFill/>
          </a:ln>
        </p:spPr>
      </p:sp>
      <p:sp>
        <p:nvSpPr>
          <p:cNvPr id="24" name="Google Shape;24;p42"/>
          <p:cNvSpPr/>
          <p:nvPr/>
        </p:nvSpPr>
        <p:spPr>
          <a:xfrm>
            <a:off x="0" y="385061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spcBef>
                <a:spcPts val="0"/>
              </a:spcBef>
              <a:spcAft>
                <a:spcPts val="0"/>
              </a:spcAft>
              <a:buNone/>
            </a:pPr>
            <a:endParaRPr sz="529">
              <a:solidFill>
                <a:schemeClr val="lt1"/>
              </a:solidFill>
              <a:latin typeface="Calibri"/>
              <a:ea typeface="Calibri"/>
              <a:cs typeface="Calibri"/>
              <a:sym typeface="Calibri"/>
            </a:endParaRPr>
          </a:p>
        </p:txBody>
      </p:sp>
      <p:pic>
        <p:nvPicPr>
          <p:cNvPr id="25" name="Google Shape;25;p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060110" y="6096129"/>
            <a:ext cx="1787365" cy="397996"/>
          </a:xfrm>
          <a:prstGeom prst="rect">
            <a:avLst/>
          </a:prstGeom>
          <a:noFill/>
          <a:ln>
            <a:noFill/>
          </a:ln>
        </p:spPr>
      </p:pic>
      <p:sp>
        <p:nvSpPr>
          <p:cNvPr id="26" name="Google Shape;26;p42"/>
          <p:cNvSpPr txBox="1"/>
          <p:nvPr/>
        </p:nvSpPr>
        <p:spPr>
          <a:xfrm>
            <a:off x="8847475" y="609612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i="0">
              <a:solidFill>
                <a:srgbClr val="242B62"/>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2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12576874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8396576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824206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Large Photo Slide - Pruple">
  <p:cSld name="1_Large Photo Slide - Pruple">
    <p:spTree>
      <p:nvGrpSpPr>
        <p:cNvPr id="1" name="Shape 109"/>
        <p:cNvGrpSpPr/>
        <p:nvPr/>
      </p:nvGrpSpPr>
      <p:grpSpPr>
        <a:xfrm>
          <a:off x="0" y="0"/>
          <a:ext cx="0" cy="0"/>
          <a:chOff x="0" y="0"/>
          <a:chExt cx="0" cy="0"/>
        </a:xfrm>
      </p:grpSpPr>
      <p:sp>
        <p:nvSpPr>
          <p:cNvPr id="110" name="Google Shape;110;p62"/>
          <p:cNvSpPr/>
          <p:nvPr/>
        </p:nvSpPr>
        <p:spPr>
          <a:xfrm>
            <a:off x="-1" y="-16255"/>
            <a:ext cx="6884895" cy="5977784"/>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 name="Google Shape;111;p62"/>
          <p:cNvSpPr>
            <a:spLocks noGrp="1"/>
          </p:cNvSpPr>
          <p:nvPr>
            <p:ph type="pic" idx="2"/>
          </p:nvPr>
        </p:nvSpPr>
        <p:spPr>
          <a:xfrm>
            <a:off x="-1" y="-16255"/>
            <a:ext cx="13698071" cy="7654184"/>
          </a:xfrm>
          <a:prstGeom prst="rect">
            <a:avLst/>
          </a:prstGeom>
          <a:noFill/>
          <a:ln>
            <a:noFill/>
          </a:ln>
        </p:spPr>
      </p:sp>
      <p:sp>
        <p:nvSpPr>
          <p:cNvPr id="112" name="Google Shape;112;p62"/>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 name="Google Shape;113;p62"/>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62"/>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4925511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174912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17623377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09938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96691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spTree>
    <p:extLst>
      <p:ext uri="{BB962C8B-B14F-4D97-AF65-F5344CB8AC3E}">
        <p14:creationId xmlns:p14="http://schemas.microsoft.com/office/powerpoint/2010/main" val="33134077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938990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53"/>
        <p:cNvGrpSpPr/>
        <p:nvPr/>
      </p:nvGrpSpPr>
      <p:grpSpPr>
        <a:xfrm>
          <a:off x="0" y="0"/>
          <a:ext cx="0" cy="0"/>
          <a:chOff x="0" y="0"/>
          <a:chExt cx="0" cy="0"/>
        </a:xfrm>
      </p:grpSpPr>
      <p:sp>
        <p:nvSpPr>
          <p:cNvPr id="54" name="Google Shape;54;p44"/>
          <p:cNvSpPr/>
          <p:nvPr/>
        </p:nvSpPr>
        <p:spPr>
          <a:xfrm rot="10800000" flipH="1">
            <a:off x="-89796" y="14541"/>
            <a:ext cx="1382400"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 name="Google Shape;55;p44"/>
          <p:cNvSpPr>
            <a:spLocks noGrp="1"/>
          </p:cNvSpPr>
          <p:nvPr>
            <p:ph type="pic" idx="2"/>
          </p:nvPr>
        </p:nvSpPr>
        <p:spPr>
          <a:xfrm>
            <a:off x="788894" y="288801"/>
            <a:ext cx="11403106" cy="2223235"/>
          </a:xfrm>
          <a:prstGeom prst="rect">
            <a:avLst/>
          </a:prstGeom>
          <a:solidFill>
            <a:srgbClr val="D9D9D9"/>
          </a:solidFill>
          <a:ln>
            <a:noFill/>
          </a:ln>
        </p:spPr>
      </p:sp>
      <p:sp>
        <p:nvSpPr>
          <p:cNvPr id="56" name="Google Shape;56;p44"/>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44"/>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44"/>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44"/>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0" name="Google Shape;60;p44"/>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44"/>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2" name="Google Shape;62;p44"/>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 name="Google Shape;63;p44"/>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64" name="Google Shape;64;p44"/>
          <p:cNvCxnSpPr/>
          <p:nvPr/>
        </p:nvCxnSpPr>
        <p:spPr>
          <a:xfrm rot="10800000" flipH="1">
            <a:off x="1956469" y="3431696"/>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65" name="Google Shape;65;p44"/>
          <p:cNvCxnSpPr/>
          <p:nvPr/>
        </p:nvCxnSpPr>
        <p:spPr>
          <a:xfrm rot="10800000" flipH="1">
            <a:off x="1956469" y="4009519"/>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66" name="Google Shape;66;p44"/>
          <p:cNvCxnSpPr/>
          <p:nvPr/>
        </p:nvCxnSpPr>
        <p:spPr>
          <a:xfrm rot="10800000" flipH="1">
            <a:off x="1956469" y="4587342"/>
            <a:ext cx="9108000" cy="14543"/>
          </a:xfrm>
          <a:prstGeom prst="straightConnector1">
            <a:avLst/>
          </a:prstGeom>
          <a:noFill/>
          <a:ln w="19050" cap="flat" cmpd="sng">
            <a:solidFill>
              <a:srgbClr val="CA7BB3"/>
            </a:solidFill>
            <a:prstDash val="solid"/>
            <a:miter lim="800000"/>
            <a:headEnd type="none" w="sm" len="sm"/>
            <a:tailEnd type="none" w="sm" len="sm"/>
          </a:ln>
        </p:spPr>
      </p:cxnSp>
      <p:sp>
        <p:nvSpPr>
          <p:cNvPr id="67" name="Google Shape;67;p44"/>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44"/>
          <p:cNvSpPr txBox="1">
            <a:spLocks noGrp="1"/>
          </p:cNvSpPr>
          <p:nvPr>
            <p:ph type="body" idx="14"/>
          </p:nvPr>
        </p:nvSpPr>
        <p:spPr>
          <a:xfrm>
            <a:off x="2753780" y="519514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69" name="Google Shape;69;p44"/>
          <p:cNvCxnSpPr/>
          <p:nvPr/>
        </p:nvCxnSpPr>
        <p:spPr>
          <a:xfrm rot="10800000" flipH="1">
            <a:off x="1943996" y="5179438"/>
            <a:ext cx="9108000" cy="14543"/>
          </a:xfrm>
          <a:prstGeom prst="straightConnector1">
            <a:avLst/>
          </a:prstGeom>
          <a:noFill/>
          <a:ln w="19050" cap="flat" cmpd="sng">
            <a:solidFill>
              <a:srgbClr val="CA7BB3"/>
            </a:solidFill>
            <a:prstDash val="solid"/>
            <a:miter lim="800000"/>
            <a:headEnd type="none" w="sm" len="sm"/>
            <a:tailEnd type="none" w="sm" len="sm"/>
          </a:ln>
        </p:spPr>
      </p:cxnSp>
      <p:pic>
        <p:nvPicPr>
          <p:cNvPr id="3" name="Picture 2">
            <a:extLst>
              <a:ext uri="{FF2B5EF4-FFF2-40B4-BE49-F238E27FC236}">
                <a16:creationId xmlns:a16="http://schemas.microsoft.com/office/drawing/2014/main" id="{52843E5E-BC80-BAB4-D0F5-208511BFED2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5" name="TextBox 4">
            <a:extLst>
              <a:ext uri="{FF2B5EF4-FFF2-40B4-BE49-F238E27FC236}">
                <a16:creationId xmlns:a16="http://schemas.microsoft.com/office/drawing/2014/main" id="{03F35B98-DA2B-CDFC-553A-D7EDF0DC9178}"/>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31376B"/>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31376B"/>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46BDC1BD-9468-61D2-39D9-5E08D540FF34}"/>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0" dirty="0">
                <a:solidFill>
                  <a:srgbClr val="292668"/>
                </a:solidFill>
                <a:latin typeface="Calibri" panose="020F0502020204030204" pitchFamily="34" charset="0"/>
                <a:ea typeface="Calibri" panose="020F0502020204030204" pitchFamily="34" charset="0"/>
                <a:cs typeface="Calibri" panose="020F0502020204030204" pitchFamily="34" charset="0"/>
              </a:rPr>
              <a:t>This license enables </a:t>
            </a:r>
            <a:r>
              <a:rPr lang="en-IE" sz="650" dirty="0" err="1">
                <a:solidFill>
                  <a:srgbClr val="292668"/>
                </a:solidFill>
                <a:latin typeface="Calibri" panose="020F0502020204030204" pitchFamily="34" charset="0"/>
                <a:ea typeface="Calibri" panose="020F0502020204030204" pitchFamily="34" charset="0"/>
                <a:cs typeface="Calibri" panose="020F0502020204030204" pitchFamily="34" charset="0"/>
              </a:rPr>
              <a:t>reusers</a:t>
            </a:r>
            <a:r>
              <a:rPr lang="en-IE" sz="650" dirty="0">
                <a:solidFill>
                  <a:srgbClr val="292668"/>
                </a:solidFill>
                <a:latin typeface="Calibri" panose="020F0502020204030204" pitchFamily="34" charset="0"/>
                <a:ea typeface="Calibri" panose="020F0502020204030204" pitchFamily="34" charset="0"/>
                <a:cs typeface="Calibri" panose="020F0502020204030204" pitchFamily="34" charset="0"/>
              </a:rPr>
              <a:t> to distribute, remix, adapt, and build upon the material in any medium or format, so long as </a:t>
            </a:r>
            <a:r>
              <a:rPr lang="en-US" sz="650" dirty="0">
                <a:solidFill>
                  <a:srgbClr val="292668"/>
                </a:solidFill>
                <a:latin typeface="Calibri" panose="020F0502020204030204" pitchFamily="34" charset="0"/>
                <a:ea typeface="Calibri" panose="020F0502020204030204" pitchFamily="34" charset="0"/>
                <a:cs typeface="Calibri" panose="020F0502020204030204" pitchFamily="34" charset="0"/>
              </a:rPr>
              <a:t>attribution is given to the creator. The license allows for commercial use. CC BY includes the following elements: </a:t>
            </a:r>
          </a:p>
          <a:p>
            <a:pPr algn="just">
              <a:lnSpc>
                <a:spcPts val="650"/>
              </a:lnSpc>
            </a:pPr>
            <a:r>
              <a:rPr lang="en-US" sz="650" dirty="0">
                <a:solidFill>
                  <a:srgbClr val="292668"/>
                </a:solidFill>
                <a:latin typeface="Calibri" panose="020F0502020204030204" pitchFamily="34" charset="0"/>
                <a:ea typeface="Calibri" panose="020F0502020204030204" pitchFamily="34" charset="0"/>
                <a:cs typeface="Calibri" panose="020F0502020204030204" pitchFamily="34" charset="0"/>
              </a:rPr>
              <a:t>BY: credit must be given to the creator.</a:t>
            </a:r>
          </a:p>
        </p:txBody>
      </p:sp>
      <p:pic>
        <p:nvPicPr>
          <p:cNvPr id="9" name="Picture 8" descr="A grey and black sign with a person in a circle&#10;&#10;AI-generated content may be incorrect.">
            <a:extLst>
              <a:ext uri="{FF2B5EF4-FFF2-40B4-BE49-F238E27FC236}">
                <a16:creationId xmlns:a16="http://schemas.microsoft.com/office/drawing/2014/main" id="{29ABC25A-D3BE-BB00-CFBD-A06AB76FF76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BCE5167-8C72-C8B3-7F3B-75B11DE468F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8" dirty="0">
                <a:solidFill>
                  <a:srgbClr val="292668"/>
                </a:solidFill>
              </a:rPr>
              <a:t>This license enables </a:t>
            </a:r>
            <a:r>
              <a:rPr lang="en-IE" sz="658" dirty="0" err="1">
                <a:solidFill>
                  <a:srgbClr val="292668"/>
                </a:solidFill>
              </a:rPr>
              <a:t>reusers</a:t>
            </a:r>
            <a:r>
              <a:rPr lang="en-IE" sz="658" dirty="0">
                <a:solidFill>
                  <a:srgbClr val="292668"/>
                </a:solidFill>
              </a:rPr>
              <a:t> to distribute, remix, adapt, and build upon the material in any medium or format, so long as </a:t>
            </a:r>
            <a:r>
              <a:rPr lang="en-US" sz="658" dirty="0">
                <a:solidFill>
                  <a:srgbClr val="292668"/>
                </a:solidFill>
              </a:rPr>
              <a:t>attribution is given to the creator. The license allows for commercial use. CC BY includes the following elements: </a:t>
            </a:r>
          </a:p>
          <a:p>
            <a:pPr algn="just">
              <a:lnSpc>
                <a:spcPts val="650"/>
              </a:lnSpc>
            </a:pPr>
            <a:r>
              <a:rPr lang="en-US" sz="658" dirty="0">
                <a:solidFill>
                  <a:srgbClr val="292668"/>
                </a:solidFill>
              </a:rPr>
              <a:t>BY: credit must be given to the creator.</a:t>
            </a:r>
            <a:endParaRPr lang="en-US" sz="658" dirty="0">
              <a:solidFill>
                <a:srgbClr val="292668"/>
              </a:solidFill>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97EEB236-F5FC-0F01-0E3A-86962387EA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extLst>
      <p:ext uri="{BB962C8B-B14F-4D97-AF65-F5344CB8AC3E}">
        <p14:creationId xmlns:p14="http://schemas.microsoft.com/office/powerpoint/2010/main" val="19404312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531438" y="154627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257550" y="154627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531438" y="21253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257550" y="2125346"/>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531438" y="270767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257550" y="270767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531438" y="328677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257550" y="3286771"/>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447766" y="2115417"/>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447766" y="2693240"/>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447766" y="327106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531438" y="387335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257550" y="387335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531438" y="445568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257550" y="445568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531438" y="503478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257550" y="503478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447766" y="386342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447766" y="4441252"/>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447766" y="501907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052398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131610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6475655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706760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6884895" cy="5977784"/>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1" y="-16255"/>
            <a:ext cx="13698071" cy="7654184"/>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166438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02185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11802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0037482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106495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
  <p:cSld name="Divider ">
    <p:spTree>
      <p:nvGrpSpPr>
        <p:cNvPr id="1" name="Shape 76"/>
        <p:cNvGrpSpPr/>
        <p:nvPr/>
      </p:nvGrpSpPr>
      <p:grpSpPr>
        <a:xfrm>
          <a:off x="0" y="0"/>
          <a:ext cx="0" cy="0"/>
          <a:chOff x="0" y="0"/>
          <a:chExt cx="0" cy="0"/>
        </a:xfrm>
      </p:grpSpPr>
      <p:sp>
        <p:nvSpPr>
          <p:cNvPr id="77" name="Google Shape;77;p46"/>
          <p:cNvSpPr/>
          <p:nvPr/>
        </p:nvSpPr>
        <p:spPr>
          <a:xfrm>
            <a:off x="6850169" y="543238"/>
            <a:ext cx="4721156" cy="5802284"/>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sp>
        <p:nvSpPr>
          <p:cNvPr id="78" name="Google Shape;78;p46"/>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46"/>
          <p:cNvSpPr>
            <a:spLocks noGrp="1"/>
          </p:cNvSpPr>
          <p:nvPr>
            <p:ph type="pic" idx="2"/>
          </p:nvPr>
        </p:nvSpPr>
        <p:spPr>
          <a:xfrm>
            <a:off x="238772" y="2626822"/>
            <a:ext cx="7708195" cy="3396829"/>
          </a:xfrm>
          <a:prstGeom prst="rect">
            <a:avLst/>
          </a:prstGeom>
          <a:solidFill>
            <a:srgbClr val="D9D9D9"/>
          </a:solidFill>
          <a:ln>
            <a:noFill/>
          </a:ln>
        </p:spPr>
      </p:sp>
      <p:pic>
        <p:nvPicPr>
          <p:cNvPr id="80" name="Google Shape;80;p46"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1537891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5052548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9220919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3350602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756561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31698870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119C0F9B-E54B-184B-BD64-CF054A84D3CB}"/>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3">
            <a:extLst>
              <a:ext uri="{FF2B5EF4-FFF2-40B4-BE49-F238E27FC236}">
                <a16:creationId xmlns:a16="http://schemas.microsoft.com/office/drawing/2014/main" id="{96D99E2D-DA0C-1C9A-59A0-4B16ACC43234}"/>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9" name="Text Placeholder 23">
            <a:extLst>
              <a:ext uri="{FF2B5EF4-FFF2-40B4-BE49-F238E27FC236}">
                <a16:creationId xmlns:a16="http://schemas.microsoft.com/office/drawing/2014/main" id="{D5BB39D9-9BDB-3141-7C1A-E6A717AD2EFC}"/>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2" name="Picture 1" descr="A colorful circles with white lines and dots&#10;&#10;AI-generated content may be incorrect.">
            <a:extLst>
              <a:ext uri="{FF2B5EF4-FFF2-40B4-BE49-F238E27FC236}">
                <a16:creationId xmlns:a16="http://schemas.microsoft.com/office/drawing/2014/main" id="{B3AFE2EE-ED26-B450-5A7C-63F12E0CDD8C}"/>
              </a:ext>
            </a:extLst>
          </p:cNvPr>
          <p:cNvPicPr>
            <a:picLocks noChangeAspect="1"/>
          </p:cNvPicPr>
          <p:nvPr userDrawn="1"/>
        </p:nvPicPr>
        <p:blipFill>
          <a:blip r:embed="rId2" cstate="email">
            <a:extLst>
              <a:ext uri="{28A0092B-C50C-407E-A947-70E740481C1C}">
                <a14:useLocalDpi xmlns:a14="http://schemas.microsoft.com/office/drawing/2010/main"/>
              </a:ext>
            </a:extLst>
          </a:blip>
          <a:srcRect l="-5129" t="-7198" r="-1" b="-1"/>
          <a:stretch>
            <a:fillRect/>
          </a:stretch>
        </p:blipFill>
        <p:spPr>
          <a:xfrm rot="4323731">
            <a:off x="27559" y="2752821"/>
            <a:ext cx="3845287" cy="3119494"/>
          </a:xfrm>
          <a:prstGeom prst="rect">
            <a:avLst/>
          </a:prstGeom>
        </p:spPr>
      </p:pic>
    </p:spTree>
    <p:extLst>
      <p:ext uri="{BB962C8B-B14F-4D97-AF65-F5344CB8AC3E}">
        <p14:creationId xmlns:p14="http://schemas.microsoft.com/office/powerpoint/2010/main" val="16681020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DEB85EB-B4D4-18AB-0442-FD0CA53A8CB7}"/>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5F17DB20-8D1B-BDA2-8064-56C47C3E9C0C}"/>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4" name="Text Placeholder 23">
            <a:extLst>
              <a:ext uri="{FF2B5EF4-FFF2-40B4-BE49-F238E27FC236}">
                <a16:creationId xmlns:a16="http://schemas.microsoft.com/office/drawing/2014/main" id="{37C686D6-0259-ED14-4887-40169AB2C302}"/>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7" name="Picture 6" descr="A colorful circles with white lines and dots&#10;&#10;AI-generated content may be incorrect.">
            <a:extLst>
              <a:ext uri="{FF2B5EF4-FFF2-40B4-BE49-F238E27FC236}">
                <a16:creationId xmlns:a16="http://schemas.microsoft.com/office/drawing/2014/main" id="{1846F862-A89C-E7AC-667F-E0827F4D3CA6}"/>
              </a:ext>
            </a:extLst>
          </p:cNvPr>
          <p:cNvPicPr>
            <a:picLocks noChangeAspect="1"/>
          </p:cNvPicPr>
          <p:nvPr userDrawn="1"/>
        </p:nvPicPr>
        <p:blipFill>
          <a:blip r:embed="rId2" cstate="email">
            <a:extLst>
              <a:ext uri="{28A0092B-C50C-407E-A947-70E740481C1C}">
                <a14:useLocalDpi xmlns:a14="http://schemas.microsoft.com/office/drawing/2010/main"/>
              </a:ext>
            </a:extLst>
          </a:blip>
          <a:srcRect l="-5129" t="-7198" r="-1" b="-1"/>
          <a:stretch>
            <a:fillRect/>
          </a:stretch>
        </p:blipFill>
        <p:spPr>
          <a:xfrm rot="3551861">
            <a:off x="413750" y="2668847"/>
            <a:ext cx="3845287" cy="3119494"/>
          </a:xfrm>
          <a:prstGeom prst="rect">
            <a:avLst/>
          </a:prstGeom>
        </p:spPr>
      </p:pic>
    </p:spTree>
    <p:extLst>
      <p:ext uri="{BB962C8B-B14F-4D97-AF65-F5344CB8AC3E}">
        <p14:creationId xmlns:p14="http://schemas.microsoft.com/office/powerpoint/2010/main" val="2850090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17086529" flipH="1">
            <a:off x="-975088" y="537869"/>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9909108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615AA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571290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one Slide 01">
  <p:cSld name="Phone Slide 01">
    <p:spTree>
      <p:nvGrpSpPr>
        <p:cNvPr id="1" name="Shape 95"/>
        <p:cNvGrpSpPr/>
        <p:nvPr/>
      </p:nvGrpSpPr>
      <p:grpSpPr>
        <a:xfrm>
          <a:off x="0" y="0"/>
          <a:ext cx="0" cy="0"/>
          <a:chOff x="0" y="0"/>
          <a:chExt cx="0" cy="0"/>
        </a:xfrm>
      </p:grpSpPr>
      <p:sp>
        <p:nvSpPr>
          <p:cNvPr id="96" name="Google Shape;96;p49"/>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7" name="Google Shape;97;p49"/>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49"/>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99" name="Google Shape;99;p49"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180489" y="523265"/>
            <a:ext cx="3540487" cy="2482534"/>
          </a:xfrm>
          <a:prstGeom prst="rect">
            <a:avLst/>
          </a:prstGeom>
          <a:noFill/>
          <a:ln>
            <a:noFill/>
          </a:ln>
        </p:spPr>
      </p:pic>
      <p:sp>
        <p:nvSpPr>
          <p:cNvPr id="100" name="Google Shape;100;p49"/>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101" name="Google Shape;101;p49"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102" name="Google Shape;102;p49" descr="iPhone6_mockup_front_white.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03" name="Google Shape;103;p49"/>
          <p:cNvSpPr>
            <a:spLocks noGrp="1"/>
          </p:cNvSpPr>
          <p:nvPr>
            <p:ph type="pic" idx="3"/>
          </p:nvPr>
        </p:nvSpPr>
        <p:spPr>
          <a:xfrm>
            <a:off x="7735037" y="1373925"/>
            <a:ext cx="2444127" cy="4336988"/>
          </a:xfrm>
          <a:prstGeom prst="rect">
            <a:avLst/>
          </a:prstGeom>
          <a:solidFill>
            <a:srgbClr val="D8D8D8"/>
          </a:solidFill>
          <a:ln>
            <a:noFill/>
          </a:ln>
        </p:spPr>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111908997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Phone Slid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E6B1AE-FA37-EFED-7BCD-90167349E758}"/>
              </a:ext>
            </a:extLst>
          </p:cNvPr>
          <p:cNvSpPr/>
          <p:nvPr userDrawn="1"/>
        </p:nvSpPr>
        <p:spPr>
          <a:xfrm>
            <a:off x="-515319" y="612732"/>
            <a:ext cx="1422400" cy="1524001"/>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D46F0B-5A07-1E2B-A642-85458F1114C2}"/>
              </a:ext>
            </a:extLst>
          </p:cNvPr>
          <p:cNvSpPr/>
          <p:nvPr userDrawn="1"/>
        </p:nvSpPr>
        <p:spPr>
          <a:xfrm>
            <a:off x="10781837" y="0"/>
            <a:ext cx="1422400" cy="288448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rgbClr val="D9D9D9"/>
          </a:solidFill>
        </p:spPr>
        <p:txBody>
          <a:bodyPr/>
          <a:lstStyle>
            <a:lvl1pPr>
              <a:defRPr>
                <a:solidFill>
                  <a:srgbClr val="D9D9D9"/>
                </a:solidFill>
              </a:defRPr>
            </a:lvl1pPr>
          </a:lstStyle>
          <a:p>
            <a:endParaRPr lang="fr-CA"/>
          </a:p>
        </p:txBody>
      </p:sp>
      <p:sp>
        <p:nvSpPr>
          <p:cNvPr id="6" name="Text Placeholder 23">
            <a:extLst>
              <a:ext uri="{FF2B5EF4-FFF2-40B4-BE49-F238E27FC236}">
                <a16:creationId xmlns:a16="http://schemas.microsoft.com/office/drawing/2014/main" id="{1976A41F-13B4-059C-5D7D-BC46C155049A}"/>
              </a:ext>
            </a:extLst>
          </p:cNvPr>
          <p:cNvSpPr>
            <a:spLocks noGrp="1"/>
          </p:cNvSpPr>
          <p:nvPr>
            <p:ph type="body" sz="quarter" idx="16" hasCustomPrompt="1"/>
          </p:nvPr>
        </p:nvSpPr>
        <p:spPr>
          <a:xfrm>
            <a:off x="1651559" y="1086752"/>
            <a:ext cx="407815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EB72BE20-20AD-B6F8-A431-9E561287EA58}"/>
              </a:ext>
            </a:extLst>
          </p:cNvPr>
          <p:cNvSpPr>
            <a:spLocks noGrp="1"/>
          </p:cNvSpPr>
          <p:nvPr>
            <p:ph type="body" sz="quarter" idx="17" hasCustomPrompt="1"/>
          </p:nvPr>
        </p:nvSpPr>
        <p:spPr>
          <a:xfrm>
            <a:off x="1644852" y="2136733"/>
            <a:ext cx="4072958"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57079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5824855" y="1132820"/>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sp>
        <p:nvSpPr>
          <p:cNvPr id="3" name="TextBox 2">
            <a:extLst>
              <a:ext uri="{FF2B5EF4-FFF2-40B4-BE49-F238E27FC236}">
                <a16:creationId xmlns:a16="http://schemas.microsoft.com/office/drawing/2014/main" id="{36A8659E-3A21-CEF8-C294-DC966C94AD2F}"/>
              </a:ext>
            </a:extLst>
          </p:cNvPr>
          <p:cNvSpPr txBox="1"/>
          <p:nvPr userDrawn="1"/>
        </p:nvSpPr>
        <p:spPr>
          <a:xfrm>
            <a:off x="2409353" y="610225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340271455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Photo/Text Slide 01">
  <p:cSld name="1_Photo/Text Slide 01">
    <p:spTree>
      <p:nvGrpSpPr>
        <p:cNvPr id="1" name="Shape 57"/>
        <p:cNvGrpSpPr/>
        <p:nvPr/>
      </p:nvGrpSpPr>
      <p:grpSpPr>
        <a:xfrm>
          <a:off x="0" y="0"/>
          <a:ext cx="0" cy="0"/>
          <a:chOff x="0" y="0"/>
          <a:chExt cx="0" cy="0"/>
        </a:xfrm>
      </p:grpSpPr>
      <p:sp>
        <p:nvSpPr>
          <p:cNvPr id="58" name="Google Shape;58;p53"/>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 name="Google Shape;59;p53"/>
          <p:cNvSpPr>
            <a:spLocks noGrp="1"/>
          </p:cNvSpPr>
          <p:nvPr>
            <p:ph type="pic" idx="2"/>
          </p:nvPr>
        </p:nvSpPr>
        <p:spPr>
          <a:xfrm>
            <a:off x="6083676" y="0"/>
            <a:ext cx="5361066" cy="6858000"/>
          </a:xfrm>
          <a:prstGeom prst="rect">
            <a:avLst/>
          </a:prstGeom>
          <a:solidFill>
            <a:srgbClr val="D8D8D8"/>
          </a:solidFill>
          <a:ln>
            <a:noFill/>
          </a:ln>
        </p:spPr>
      </p:sp>
      <p:sp>
        <p:nvSpPr>
          <p:cNvPr id="60" name="Google Shape;60;p53"/>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53"/>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30375754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1_Text Slide 01 ">
  <p:cSld name="4_Text Slide 01 ">
    <p:spTree>
      <p:nvGrpSpPr>
        <p:cNvPr id="1" name="Shape 62"/>
        <p:cNvGrpSpPr/>
        <p:nvPr/>
      </p:nvGrpSpPr>
      <p:grpSpPr>
        <a:xfrm>
          <a:off x="0" y="0"/>
          <a:ext cx="0" cy="0"/>
          <a:chOff x="0" y="0"/>
          <a:chExt cx="0" cy="0"/>
        </a:xfrm>
      </p:grpSpPr>
      <p:sp>
        <p:nvSpPr>
          <p:cNvPr id="63" name="Google Shape;63;p54"/>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4" name="Google Shape;64;p54"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65" name="Google Shape;65;p54"/>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66" name="Google Shape;66;p54"/>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54"/>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54"/>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69" name="Google Shape;69;p54"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42244997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Phone Slide 01">
  <p:cSld name="1_Phone Slide 01">
    <p:spTree>
      <p:nvGrpSpPr>
        <p:cNvPr id="1" name="Shape 79"/>
        <p:cNvGrpSpPr/>
        <p:nvPr/>
      </p:nvGrpSpPr>
      <p:grpSpPr>
        <a:xfrm>
          <a:off x="0" y="0"/>
          <a:ext cx="0" cy="0"/>
          <a:chOff x="0" y="0"/>
          <a:chExt cx="0" cy="0"/>
        </a:xfrm>
      </p:grpSpPr>
      <p:sp>
        <p:nvSpPr>
          <p:cNvPr id="80" name="Google Shape;80;p56"/>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1" name="Google Shape;81;p56"/>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56"/>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83" name="Google Shape;83;p56"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180489" y="523265"/>
            <a:ext cx="3540487" cy="2482534"/>
          </a:xfrm>
          <a:prstGeom prst="rect">
            <a:avLst/>
          </a:prstGeom>
          <a:noFill/>
          <a:ln>
            <a:noFill/>
          </a:ln>
        </p:spPr>
      </p:pic>
      <p:sp>
        <p:nvSpPr>
          <p:cNvPr id="84" name="Google Shape;84;p56"/>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85" name="Google Shape;85;p56"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86" name="Google Shape;86;p56" descr="iPhone6_mockup_front_white.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87" name="Google Shape;87;p56"/>
          <p:cNvSpPr>
            <a:spLocks noGrp="1"/>
          </p:cNvSpPr>
          <p:nvPr>
            <p:ph type="pic" idx="3"/>
          </p:nvPr>
        </p:nvSpPr>
        <p:spPr>
          <a:xfrm>
            <a:off x="7735037" y="1373925"/>
            <a:ext cx="2444127" cy="4336988"/>
          </a:xfrm>
          <a:prstGeom prst="rect">
            <a:avLst/>
          </a:prstGeom>
          <a:solidFill>
            <a:srgbClr val="D8D8D8"/>
          </a:solidFill>
          <a:ln>
            <a:noFill/>
          </a:ln>
        </p:spPr>
      </p:sp>
    </p:spTree>
    <p:extLst>
      <p:ext uri="{BB962C8B-B14F-4D97-AF65-F5344CB8AC3E}">
        <p14:creationId xmlns:p14="http://schemas.microsoft.com/office/powerpoint/2010/main" val="18049747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1_Cover 01">
  <p:cSld name="1_Cover 01">
    <p:spTree>
      <p:nvGrpSpPr>
        <p:cNvPr id="1" name="Shape 12"/>
        <p:cNvGrpSpPr/>
        <p:nvPr/>
      </p:nvGrpSpPr>
      <p:grpSpPr>
        <a:xfrm>
          <a:off x="0" y="0"/>
          <a:ext cx="0" cy="0"/>
          <a:chOff x="0" y="0"/>
          <a:chExt cx="0" cy="0"/>
        </a:xfrm>
      </p:grpSpPr>
      <p:pic>
        <p:nvPicPr>
          <p:cNvPr id="13" name="Google Shape;13;p4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9110208" y="6051093"/>
            <a:ext cx="2054262" cy="457426"/>
          </a:xfrm>
          <a:prstGeom prst="rect">
            <a:avLst/>
          </a:prstGeom>
          <a:noFill/>
          <a:ln>
            <a:noFill/>
          </a:ln>
        </p:spPr>
      </p:pic>
      <p:pic>
        <p:nvPicPr>
          <p:cNvPr id="14" name="Google Shape;14;p47" descr="A logo for a company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075095" y="349480"/>
            <a:ext cx="3700312" cy="3440641"/>
          </a:xfrm>
          <a:prstGeom prst="rect">
            <a:avLst/>
          </a:prstGeom>
          <a:noFill/>
          <a:ln>
            <a:noFill/>
          </a:ln>
        </p:spPr>
      </p:pic>
      <p:sp>
        <p:nvSpPr>
          <p:cNvPr id="15" name="Google Shape;15;p47"/>
          <p:cNvSpPr>
            <a:spLocks noGrp="1"/>
          </p:cNvSpPr>
          <p:nvPr>
            <p:ph type="pic" idx="2"/>
          </p:nvPr>
        </p:nvSpPr>
        <p:spPr>
          <a:xfrm>
            <a:off x="548891" y="0"/>
            <a:ext cx="7137369" cy="6858000"/>
          </a:xfrm>
          <a:prstGeom prst="rect">
            <a:avLst/>
          </a:prstGeom>
          <a:solidFill>
            <a:srgbClr val="BFBFBF"/>
          </a:solidFill>
          <a:ln>
            <a:noFill/>
          </a:ln>
        </p:spPr>
      </p:sp>
      <p:sp>
        <p:nvSpPr>
          <p:cNvPr id="16" name="Google Shape;16;p47"/>
          <p:cNvSpPr/>
          <p:nvPr/>
        </p:nvSpPr>
        <p:spPr>
          <a:xfrm>
            <a:off x="0" y="390667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spcBef>
                <a:spcPts val="0"/>
              </a:spcBef>
              <a:spcAft>
                <a:spcPts val="0"/>
              </a:spcAft>
              <a:buNone/>
            </a:pPr>
            <a:endParaRPr sz="529">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4414182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17"/>
        <p:cNvGrpSpPr/>
        <p:nvPr/>
      </p:nvGrpSpPr>
      <p:grpSpPr>
        <a:xfrm>
          <a:off x="0" y="0"/>
          <a:ext cx="0" cy="0"/>
          <a:chOff x="0" y="0"/>
          <a:chExt cx="0" cy="0"/>
        </a:xfrm>
      </p:grpSpPr>
      <p:sp>
        <p:nvSpPr>
          <p:cNvPr id="18" name="Google Shape;18;p48"/>
          <p:cNvSpPr/>
          <p:nvPr/>
        </p:nvSpPr>
        <p:spPr>
          <a:xfrm rot="10800000" flipH="1">
            <a:off x="-89796" y="14541"/>
            <a:ext cx="1382400"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 name="Google Shape;19;p48"/>
          <p:cNvSpPr>
            <a:spLocks noGrp="1"/>
          </p:cNvSpPr>
          <p:nvPr>
            <p:ph type="pic" idx="2"/>
          </p:nvPr>
        </p:nvSpPr>
        <p:spPr>
          <a:xfrm>
            <a:off x="788894" y="288801"/>
            <a:ext cx="11403106" cy="2223235"/>
          </a:xfrm>
          <a:prstGeom prst="rect">
            <a:avLst/>
          </a:prstGeom>
          <a:solidFill>
            <a:srgbClr val="D9D9D9"/>
          </a:solidFill>
          <a:ln>
            <a:noFill/>
          </a:ln>
        </p:spPr>
      </p:sp>
      <p:sp>
        <p:nvSpPr>
          <p:cNvPr id="20" name="Google Shape;20;p48"/>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 name="Google Shape;21;p48"/>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 name="Google Shape;22;p48"/>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 name="Google Shape;23;p48"/>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 name="Google Shape;24;p48"/>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48"/>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 name="Google Shape;26;p48"/>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 name="Google Shape;27;p48"/>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8" name="Google Shape;28;p48"/>
          <p:cNvCxnSpPr/>
          <p:nvPr/>
        </p:nvCxnSpPr>
        <p:spPr>
          <a:xfrm rot="10800000" flipH="1">
            <a:off x="1956469" y="3431696"/>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9" name="Google Shape;29;p48"/>
          <p:cNvCxnSpPr/>
          <p:nvPr/>
        </p:nvCxnSpPr>
        <p:spPr>
          <a:xfrm rot="10800000" flipH="1">
            <a:off x="1956469" y="4009519"/>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30" name="Google Shape;30;p48"/>
          <p:cNvCxnSpPr/>
          <p:nvPr/>
        </p:nvCxnSpPr>
        <p:spPr>
          <a:xfrm rot="10800000" flipH="1">
            <a:off x="1956469" y="4587342"/>
            <a:ext cx="9108000" cy="14543"/>
          </a:xfrm>
          <a:prstGeom prst="straightConnector1">
            <a:avLst/>
          </a:prstGeom>
          <a:noFill/>
          <a:ln w="19050" cap="flat" cmpd="sng">
            <a:solidFill>
              <a:srgbClr val="CA7BB3"/>
            </a:solidFill>
            <a:prstDash val="solid"/>
            <a:miter lim="800000"/>
            <a:headEnd type="none" w="sm" len="sm"/>
            <a:tailEnd type="none" w="sm" len="sm"/>
          </a:ln>
        </p:spPr>
      </p:cxnSp>
      <p:sp>
        <p:nvSpPr>
          <p:cNvPr id="31" name="Google Shape;31;p48"/>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48"/>
          <p:cNvSpPr txBox="1">
            <a:spLocks noGrp="1"/>
          </p:cNvSpPr>
          <p:nvPr>
            <p:ph type="body" idx="14"/>
          </p:nvPr>
        </p:nvSpPr>
        <p:spPr>
          <a:xfrm>
            <a:off x="2753780" y="519514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3" name="Google Shape;33;p48"/>
          <p:cNvCxnSpPr/>
          <p:nvPr/>
        </p:nvCxnSpPr>
        <p:spPr>
          <a:xfrm rot="10800000" flipH="1">
            <a:off x="1943996" y="5179438"/>
            <a:ext cx="9108000" cy="14543"/>
          </a:xfrm>
          <a:prstGeom prst="straightConnector1">
            <a:avLst/>
          </a:prstGeom>
          <a:noFill/>
          <a:ln w="19050" cap="flat" cmpd="sng">
            <a:solidFill>
              <a:srgbClr val="CA7BB3"/>
            </a:solidFill>
            <a:prstDash val="solid"/>
            <a:miter lim="800000"/>
            <a:headEnd type="none" w="sm" len="sm"/>
            <a:tailEnd type="none" w="sm" len="sm"/>
          </a:ln>
        </p:spPr>
      </p:cxnSp>
      <p:pic>
        <p:nvPicPr>
          <p:cNvPr id="34" name="Google Shape;34;p4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943996" y="6097889"/>
            <a:ext cx="1787365" cy="397996"/>
          </a:xfrm>
          <a:prstGeom prst="rect">
            <a:avLst/>
          </a:prstGeom>
          <a:noFill/>
          <a:ln>
            <a:noFill/>
          </a:ln>
        </p:spPr>
      </p:pic>
      <p:sp>
        <p:nvSpPr>
          <p:cNvPr id="35" name="Google Shape;35;p48"/>
          <p:cNvSpPr txBox="1"/>
          <p:nvPr/>
        </p:nvSpPr>
        <p:spPr>
          <a:xfrm>
            <a:off x="3731361" y="609788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i="0">
              <a:solidFill>
                <a:srgbClr val="242B62"/>
              </a:solidFill>
              <a:latin typeface="Calibri"/>
              <a:ea typeface="Calibri"/>
              <a:cs typeface="Calibri"/>
              <a:sym typeface="Calibri"/>
            </a:endParaRPr>
          </a:p>
        </p:txBody>
      </p:sp>
    </p:spTree>
    <p:extLst>
      <p:ext uri="{BB962C8B-B14F-4D97-AF65-F5344CB8AC3E}">
        <p14:creationId xmlns:p14="http://schemas.microsoft.com/office/powerpoint/2010/main" val="14970516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36"/>
        <p:cNvGrpSpPr/>
        <p:nvPr/>
      </p:nvGrpSpPr>
      <p:grpSpPr>
        <a:xfrm>
          <a:off x="0" y="0"/>
          <a:ext cx="0" cy="0"/>
          <a:chOff x="0" y="0"/>
          <a:chExt cx="0" cy="0"/>
        </a:xfrm>
      </p:grpSpPr>
      <p:sp>
        <p:nvSpPr>
          <p:cNvPr id="37" name="Google Shape;37;p49"/>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 name="Google Shape;38;p49"/>
          <p:cNvSpPr/>
          <p:nvPr/>
        </p:nvSpPr>
        <p:spPr>
          <a:xfrm>
            <a:off x="10771750" y="-3967"/>
            <a:ext cx="1420250" cy="1932666"/>
          </a:xfrm>
          <a:prstGeom prst="rect">
            <a:avLst/>
          </a:prstGeom>
          <a:solidFill>
            <a:srgbClr val="615AA6">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 name="Google Shape;39;p49"/>
          <p:cNvPicPr preferRelativeResize="0"/>
          <p:nvPr/>
        </p:nvPicPr>
        <p:blipFill rotWithShape="1">
          <a:blip r:embed="rId2" cstate="email">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40" name="Google Shape;40;p49"/>
          <p:cNvSpPr>
            <a:spLocks noGrp="1"/>
          </p:cNvSpPr>
          <p:nvPr>
            <p:ph type="pic" idx="2"/>
          </p:nvPr>
        </p:nvSpPr>
        <p:spPr>
          <a:xfrm>
            <a:off x="1114362" y="2802349"/>
            <a:ext cx="4981638" cy="3090444"/>
          </a:xfrm>
          <a:prstGeom prst="rect">
            <a:avLst/>
          </a:prstGeom>
          <a:solidFill>
            <a:srgbClr val="D9D9D9"/>
          </a:solidFill>
          <a:ln>
            <a:noFill/>
          </a:ln>
        </p:spPr>
      </p:sp>
      <p:sp>
        <p:nvSpPr>
          <p:cNvPr id="41" name="Google Shape;41;p49"/>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49"/>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34325659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Divider ">
  <p:cSld name="Divider ">
    <p:spTree>
      <p:nvGrpSpPr>
        <p:cNvPr id="1" name="Shape 52"/>
        <p:cNvGrpSpPr/>
        <p:nvPr/>
      </p:nvGrpSpPr>
      <p:grpSpPr>
        <a:xfrm>
          <a:off x="0" y="0"/>
          <a:ext cx="0" cy="0"/>
          <a:chOff x="0" y="0"/>
          <a:chExt cx="0" cy="0"/>
        </a:xfrm>
      </p:grpSpPr>
      <p:sp>
        <p:nvSpPr>
          <p:cNvPr id="53" name="Google Shape;53;p52"/>
          <p:cNvSpPr/>
          <p:nvPr/>
        </p:nvSpPr>
        <p:spPr>
          <a:xfrm>
            <a:off x="6850169" y="543238"/>
            <a:ext cx="4721156" cy="5802284"/>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sp>
        <p:nvSpPr>
          <p:cNvPr id="54" name="Google Shape;54;p52"/>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52"/>
          <p:cNvSpPr>
            <a:spLocks noGrp="1"/>
          </p:cNvSpPr>
          <p:nvPr>
            <p:ph type="pic" idx="2"/>
          </p:nvPr>
        </p:nvSpPr>
        <p:spPr>
          <a:xfrm>
            <a:off x="238772" y="2626822"/>
            <a:ext cx="7708195" cy="3396829"/>
          </a:xfrm>
          <a:prstGeom prst="rect">
            <a:avLst/>
          </a:prstGeom>
          <a:solidFill>
            <a:srgbClr val="D9D9D9"/>
          </a:solidFill>
          <a:ln>
            <a:noFill/>
          </a:ln>
        </p:spPr>
      </p:sp>
      <p:pic>
        <p:nvPicPr>
          <p:cNvPr id="56" name="Google Shape;56;p52"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Tree>
    <p:extLst>
      <p:ext uri="{BB962C8B-B14F-4D97-AF65-F5344CB8AC3E}">
        <p14:creationId xmlns:p14="http://schemas.microsoft.com/office/powerpoint/2010/main" val="1810355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104"/>
        <p:cNvGrpSpPr/>
        <p:nvPr/>
      </p:nvGrpSpPr>
      <p:grpSpPr>
        <a:xfrm>
          <a:off x="0" y="0"/>
          <a:ext cx="0" cy="0"/>
          <a:chOff x="0" y="0"/>
          <a:chExt cx="0" cy="0"/>
        </a:xfrm>
      </p:grpSpPr>
      <p:sp>
        <p:nvSpPr>
          <p:cNvPr id="105" name="Google Shape;105;p50"/>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6" name="Google Shape;106;p50"/>
          <p:cNvSpPr>
            <a:spLocks noGrp="1"/>
          </p:cNvSpPr>
          <p:nvPr>
            <p:ph type="pic" idx="2"/>
          </p:nvPr>
        </p:nvSpPr>
        <p:spPr>
          <a:xfrm>
            <a:off x="6083676" y="0"/>
            <a:ext cx="5361066" cy="6858000"/>
          </a:xfrm>
          <a:prstGeom prst="rect">
            <a:avLst/>
          </a:prstGeom>
          <a:solidFill>
            <a:srgbClr val="D8D8D8"/>
          </a:solidFill>
          <a:ln>
            <a:noFill/>
          </a:ln>
        </p:spPr>
      </p:sp>
      <p:sp>
        <p:nvSpPr>
          <p:cNvPr id="107" name="Google Shape;107;p50"/>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50"/>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57"/>
        <p:cNvGrpSpPr/>
        <p:nvPr/>
      </p:nvGrpSpPr>
      <p:grpSpPr>
        <a:xfrm>
          <a:off x="0" y="0"/>
          <a:ext cx="0" cy="0"/>
          <a:chOff x="0" y="0"/>
          <a:chExt cx="0" cy="0"/>
        </a:xfrm>
      </p:grpSpPr>
      <p:sp>
        <p:nvSpPr>
          <p:cNvPr id="58" name="Google Shape;58;p53"/>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 name="Google Shape;59;p53"/>
          <p:cNvSpPr>
            <a:spLocks noGrp="1"/>
          </p:cNvSpPr>
          <p:nvPr>
            <p:ph type="pic" idx="2"/>
          </p:nvPr>
        </p:nvSpPr>
        <p:spPr>
          <a:xfrm>
            <a:off x="6083676" y="0"/>
            <a:ext cx="5361066" cy="6858000"/>
          </a:xfrm>
          <a:prstGeom prst="rect">
            <a:avLst/>
          </a:prstGeom>
          <a:solidFill>
            <a:srgbClr val="D8D8D8"/>
          </a:solidFill>
          <a:ln>
            <a:noFill/>
          </a:ln>
        </p:spPr>
      </p:sp>
      <p:sp>
        <p:nvSpPr>
          <p:cNvPr id="60" name="Google Shape;60;p53"/>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53"/>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13967188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62"/>
        <p:cNvGrpSpPr/>
        <p:nvPr/>
      </p:nvGrpSpPr>
      <p:grpSpPr>
        <a:xfrm>
          <a:off x="0" y="0"/>
          <a:ext cx="0" cy="0"/>
          <a:chOff x="0" y="0"/>
          <a:chExt cx="0" cy="0"/>
        </a:xfrm>
      </p:grpSpPr>
      <p:sp>
        <p:nvSpPr>
          <p:cNvPr id="63" name="Google Shape;63;p54"/>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4" name="Google Shape;64;p54"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65" name="Google Shape;65;p54"/>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66" name="Google Shape;66;p54"/>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54"/>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54"/>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69" name="Google Shape;69;p54"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249263020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70"/>
        <p:cNvGrpSpPr/>
        <p:nvPr/>
      </p:nvGrpSpPr>
      <p:grpSpPr>
        <a:xfrm>
          <a:off x="0" y="0"/>
          <a:ext cx="0" cy="0"/>
          <a:chOff x="0" y="0"/>
          <a:chExt cx="0" cy="0"/>
        </a:xfrm>
      </p:grpSpPr>
      <p:sp>
        <p:nvSpPr>
          <p:cNvPr id="71" name="Google Shape;71;p55"/>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 name="Google Shape;72;p55"/>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p55"/>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4" name="Google Shape;74;p55"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4513471" flipH="1">
            <a:off x="-975088" y="537869"/>
            <a:ext cx="3540487" cy="2482534"/>
          </a:xfrm>
          <a:prstGeom prst="rect">
            <a:avLst/>
          </a:prstGeom>
          <a:noFill/>
          <a:ln>
            <a:noFill/>
          </a:ln>
        </p:spPr>
      </p:pic>
      <p:sp>
        <p:nvSpPr>
          <p:cNvPr id="75" name="Google Shape;75;p55"/>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76" name="Google Shape;76;p55"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77" name="Google Shape;77;p55"/>
          <p:cNvPicPr preferRelativeResize="0"/>
          <p:nvPr/>
        </p:nvPicPr>
        <p:blipFill rotWithShape="1">
          <a:blip r:embed="rId4" cstate="email">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78" name="Google Shape;78;p55"/>
          <p:cNvSpPr>
            <a:spLocks noGrp="1"/>
          </p:cNvSpPr>
          <p:nvPr>
            <p:ph type="pic" idx="3"/>
          </p:nvPr>
        </p:nvSpPr>
        <p:spPr>
          <a:xfrm>
            <a:off x="635768" y="2347106"/>
            <a:ext cx="4501280" cy="3433062"/>
          </a:xfrm>
          <a:prstGeom prst="rect">
            <a:avLst/>
          </a:prstGeom>
          <a:solidFill>
            <a:srgbClr val="D8D8D8"/>
          </a:solidFill>
          <a:ln>
            <a:noFill/>
          </a:ln>
        </p:spPr>
      </p:sp>
    </p:spTree>
    <p:extLst>
      <p:ext uri="{BB962C8B-B14F-4D97-AF65-F5344CB8AC3E}">
        <p14:creationId xmlns:p14="http://schemas.microsoft.com/office/powerpoint/2010/main" val="385765910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Phone Slide 01">
  <p:cSld name="Phone Slide 01">
    <p:spTree>
      <p:nvGrpSpPr>
        <p:cNvPr id="1" name="Shape 79"/>
        <p:cNvGrpSpPr/>
        <p:nvPr/>
      </p:nvGrpSpPr>
      <p:grpSpPr>
        <a:xfrm>
          <a:off x="0" y="0"/>
          <a:ext cx="0" cy="0"/>
          <a:chOff x="0" y="0"/>
          <a:chExt cx="0" cy="0"/>
        </a:xfrm>
      </p:grpSpPr>
      <p:sp>
        <p:nvSpPr>
          <p:cNvPr id="80" name="Google Shape;80;p56"/>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1" name="Google Shape;81;p56"/>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56"/>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83" name="Google Shape;83;p56"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180489" y="523265"/>
            <a:ext cx="3540487" cy="2482534"/>
          </a:xfrm>
          <a:prstGeom prst="rect">
            <a:avLst/>
          </a:prstGeom>
          <a:noFill/>
          <a:ln>
            <a:noFill/>
          </a:ln>
        </p:spPr>
      </p:pic>
      <p:sp>
        <p:nvSpPr>
          <p:cNvPr id="84" name="Google Shape;84;p56"/>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85" name="Google Shape;85;p56"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86" name="Google Shape;86;p56" descr="iPhone6_mockup_front_white.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87" name="Google Shape;87;p56"/>
          <p:cNvSpPr>
            <a:spLocks noGrp="1"/>
          </p:cNvSpPr>
          <p:nvPr>
            <p:ph type="pic" idx="3"/>
          </p:nvPr>
        </p:nvSpPr>
        <p:spPr>
          <a:xfrm>
            <a:off x="7735037" y="1373925"/>
            <a:ext cx="2444127" cy="4336988"/>
          </a:xfrm>
          <a:prstGeom prst="rect">
            <a:avLst/>
          </a:prstGeom>
          <a:solidFill>
            <a:srgbClr val="D8D8D8"/>
          </a:solidFill>
          <a:ln>
            <a:noFill/>
          </a:ln>
        </p:spPr>
      </p:sp>
    </p:spTree>
    <p:extLst>
      <p:ext uri="{BB962C8B-B14F-4D97-AF65-F5344CB8AC3E}">
        <p14:creationId xmlns:p14="http://schemas.microsoft.com/office/powerpoint/2010/main" val="17225541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88"/>
        <p:cNvGrpSpPr/>
        <p:nvPr/>
      </p:nvGrpSpPr>
      <p:grpSpPr>
        <a:xfrm>
          <a:off x="0" y="0"/>
          <a:ext cx="0" cy="0"/>
          <a:chOff x="0" y="0"/>
          <a:chExt cx="0" cy="0"/>
        </a:xfrm>
      </p:grpSpPr>
      <p:sp>
        <p:nvSpPr>
          <p:cNvPr id="89" name="Google Shape;89;p57"/>
          <p:cNvSpPr>
            <a:spLocks noGrp="1"/>
          </p:cNvSpPr>
          <p:nvPr>
            <p:ph type="pic" idx="2"/>
          </p:nvPr>
        </p:nvSpPr>
        <p:spPr>
          <a:xfrm>
            <a:off x="0" y="3919655"/>
            <a:ext cx="11125201" cy="2342319"/>
          </a:xfrm>
          <a:prstGeom prst="rect">
            <a:avLst/>
          </a:prstGeom>
          <a:solidFill>
            <a:srgbClr val="D9D9D9"/>
          </a:solidFill>
          <a:ln>
            <a:noFill/>
          </a:ln>
        </p:spPr>
      </p:sp>
      <p:sp>
        <p:nvSpPr>
          <p:cNvPr id="90" name="Google Shape;90;p57"/>
          <p:cNvSpPr txBox="1">
            <a:spLocks noGrp="1"/>
          </p:cNvSpPr>
          <p:nvPr>
            <p:ph type="body" idx="1"/>
          </p:nvPr>
        </p:nvSpPr>
        <p:spPr>
          <a:xfrm>
            <a:off x="1338470" y="820615"/>
            <a:ext cx="978673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1" name="Google Shape;91;p57"/>
          <p:cNvSpPr txBox="1">
            <a:spLocks noGrp="1"/>
          </p:cNvSpPr>
          <p:nvPr>
            <p:ph type="body" idx="3"/>
          </p:nvPr>
        </p:nvSpPr>
        <p:spPr>
          <a:xfrm>
            <a:off x="1332138" y="1870597"/>
            <a:ext cx="9774260" cy="18244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3806687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92"/>
        <p:cNvGrpSpPr/>
        <p:nvPr/>
      </p:nvGrpSpPr>
      <p:grpSpPr>
        <a:xfrm>
          <a:off x="0" y="0"/>
          <a:ext cx="0" cy="0"/>
          <a:chOff x="0" y="0"/>
          <a:chExt cx="0" cy="0"/>
        </a:xfrm>
      </p:grpSpPr>
      <p:sp>
        <p:nvSpPr>
          <p:cNvPr id="93" name="Google Shape;93;p58"/>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 name="Google Shape;94;p58"/>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5" name="Google Shape;95;p58"/>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65799751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96"/>
        <p:cNvGrpSpPr/>
        <p:nvPr/>
      </p:nvGrpSpPr>
      <p:grpSpPr>
        <a:xfrm>
          <a:off x="0" y="0"/>
          <a:ext cx="0" cy="0"/>
          <a:chOff x="0" y="0"/>
          <a:chExt cx="0" cy="0"/>
        </a:xfrm>
      </p:grpSpPr>
      <p:sp>
        <p:nvSpPr>
          <p:cNvPr id="97" name="Google Shape;97;p59"/>
          <p:cNvSpPr/>
          <p:nvPr/>
        </p:nvSpPr>
        <p:spPr>
          <a:xfrm>
            <a:off x="-346354" y="5333997"/>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8" name="Google Shape;98;p59"/>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9" name="Google Shape;99;p5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100" name="Google Shape;100;p59"/>
          <p:cNvSpPr>
            <a:spLocks noGrp="1"/>
          </p:cNvSpPr>
          <p:nvPr>
            <p:ph type="pic" idx="2"/>
          </p:nvPr>
        </p:nvSpPr>
        <p:spPr>
          <a:xfrm>
            <a:off x="6966760" y="2884487"/>
            <a:ext cx="3896842" cy="3973513"/>
          </a:xfrm>
          <a:prstGeom prst="rect">
            <a:avLst/>
          </a:prstGeom>
          <a:solidFill>
            <a:srgbClr val="D9D9D9"/>
          </a:solidFill>
          <a:ln>
            <a:noFill/>
          </a:ln>
        </p:spPr>
      </p:sp>
      <p:sp>
        <p:nvSpPr>
          <p:cNvPr id="101" name="Google Shape;101;p59"/>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59"/>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826477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9"/>
                                        </p:tgtEl>
                                        <p:attrNameLst>
                                          <p:attrName>style.visibility</p:attrName>
                                        </p:attrNameLst>
                                      </p:cBhvr>
                                      <p:to>
                                        <p:strVal val="visible"/>
                                      </p:to>
                                    </p:set>
                                    <p:animEffect transition="in" filter="fade">
                                      <p:cBhvr>
                                        <p:cTn id="7" dur="500"/>
                                        <p:tgtEl>
                                          <p:spTgt spid="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Quote Slide 02">
  <p:cSld name="Quote Slide 02">
    <p:spTree>
      <p:nvGrpSpPr>
        <p:cNvPr id="1" name="Shape 104"/>
        <p:cNvGrpSpPr/>
        <p:nvPr/>
      </p:nvGrpSpPr>
      <p:grpSpPr>
        <a:xfrm>
          <a:off x="0" y="0"/>
          <a:ext cx="0" cy="0"/>
          <a:chOff x="0" y="0"/>
          <a:chExt cx="0" cy="0"/>
        </a:xfrm>
      </p:grpSpPr>
      <p:sp>
        <p:nvSpPr>
          <p:cNvPr id="105" name="Google Shape;105;p61"/>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6" name="Google Shape;106;p61"/>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61"/>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08" name="Google Shape;108;p61"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l="-5129" t="-7198" r="-1" b="-1"/>
          <a:stretch/>
        </p:blipFill>
        <p:spPr>
          <a:xfrm rot="3551861">
            <a:off x="413751" y="2668846"/>
            <a:ext cx="3845287" cy="3119494"/>
          </a:xfrm>
          <a:prstGeom prst="rect">
            <a:avLst/>
          </a:prstGeom>
          <a:noFill/>
          <a:ln>
            <a:noFill/>
          </a:ln>
        </p:spPr>
      </p:pic>
    </p:spTree>
    <p:extLst>
      <p:ext uri="{BB962C8B-B14F-4D97-AF65-F5344CB8AC3E}">
        <p14:creationId xmlns:p14="http://schemas.microsoft.com/office/powerpoint/2010/main" val="399890852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1_Large Photo Slide - Pruple">
  <p:cSld name="1_Large Photo Slide - Pruple">
    <p:spTree>
      <p:nvGrpSpPr>
        <p:cNvPr id="1" name="Shape 109"/>
        <p:cNvGrpSpPr/>
        <p:nvPr/>
      </p:nvGrpSpPr>
      <p:grpSpPr>
        <a:xfrm>
          <a:off x="0" y="0"/>
          <a:ext cx="0" cy="0"/>
          <a:chOff x="0" y="0"/>
          <a:chExt cx="0" cy="0"/>
        </a:xfrm>
      </p:grpSpPr>
      <p:sp>
        <p:nvSpPr>
          <p:cNvPr id="110" name="Google Shape;110;p62"/>
          <p:cNvSpPr/>
          <p:nvPr/>
        </p:nvSpPr>
        <p:spPr>
          <a:xfrm>
            <a:off x="-1" y="-16255"/>
            <a:ext cx="6884895" cy="5977784"/>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 name="Google Shape;111;p62"/>
          <p:cNvSpPr>
            <a:spLocks noGrp="1"/>
          </p:cNvSpPr>
          <p:nvPr>
            <p:ph type="pic" idx="2"/>
          </p:nvPr>
        </p:nvSpPr>
        <p:spPr>
          <a:xfrm>
            <a:off x="-1" y="-16255"/>
            <a:ext cx="13698071" cy="7654184"/>
          </a:xfrm>
          <a:prstGeom prst="rect">
            <a:avLst/>
          </a:prstGeom>
          <a:noFill/>
          <a:ln>
            <a:noFill/>
          </a:ln>
        </p:spPr>
      </p:sp>
      <p:sp>
        <p:nvSpPr>
          <p:cNvPr id="112" name="Google Shape;112;p62"/>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 name="Google Shape;113;p62"/>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62"/>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1771405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Large Photo Slide - Pruple">
  <p:cSld name="Large Photo Slide - Pruple">
    <p:spTree>
      <p:nvGrpSpPr>
        <p:cNvPr id="1" name="Shape 125"/>
        <p:cNvGrpSpPr/>
        <p:nvPr/>
      </p:nvGrpSpPr>
      <p:grpSpPr>
        <a:xfrm>
          <a:off x="0" y="0"/>
          <a:ext cx="0" cy="0"/>
          <a:chOff x="0" y="0"/>
          <a:chExt cx="0" cy="0"/>
        </a:xfrm>
      </p:grpSpPr>
      <p:sp>
        <p:nvSpPr>
          <p:cNvPr id="126" name="Google Shape;126;p65"/>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7" name="Google Shape;127;p65"/>
          <p:cNvSpPr>
            <a:spLocks noGrp="1"/>
          </p:cNvSpPr>
          <p:nvPr>
            <p:ph type="pic" idx="2"/>
          </p:nvPr>
        </p:nvSpPr>
        <p:spPr>
          <a:xfrm>
            <a:off x="0" y="0"/>
            <a:ext cx="12192000" cy="6858000"/>
          </a:xfrm>
          <a:prstGeom prst="rect">
            <a:avLst/>
          </a:prstGeom>
          <a:noFill/>
          <a:ln>
            <a:noFill/>
          </a:ln>
        </p:spPr>
      </p:sp>
      <p:sp>
        <p:nvSpPr>
          <p:cNvPr id="128" name="Google Shape;128;p65"/>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129;p65"/>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65"/>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128683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Slide 01">
  <p:cSld name="Quote Slide 01">
    <p:spTree>
      <p:nvGrpSpPr>
        <p:cNvPr id="1" name="Shape 109"/>
        <p:cNvGrpSpPr/>
        <p:nvPr/>
      </p:nvGrpSpPr>
      <p:grpSpPr>
        <a:xfrm>
          <a:off x="0" y="0"/>
          <a:ext cx="0" cy="0"/>
          <a:chOff x="0" y="0"/>
          <a:chExt cx="0" cy="0"/>
        </a:xfrm>
      </p:grpSpPr>
      <p:sp>
        <p:nvSpPr>
          <p:cNvPr id="110" name="Google Shape;110;p51"/>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 name="Google Shape;111;p51"/>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51"/>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3" name="Google Shape;113;p51"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l="-5129" t="-7198" r="-1" b="-1"/>
          <a:stretch/>
        </p:blipFill>
        <p:spPr>
          <a:xfrm rot="4323731">
            <a:off x="27559" y="2752821"/>
            <a:ext cx="3845287" cy="3119494"/>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194"/>
        <p:cNvGrpSpPr/>
        <p:nvPr/>
      </p:nvGrpSpPr>
      <p:grpSpPr>
        <a:xfrm>
          <a:off x="0" y="0"/>
          <a:ext cx="0" cy="0"/>
          <a:chOff x="0" y="0"/>
          <a:chExt cx="0" cy="0"/>
        </a:xfrm>
      </p:grpSpPr>
      <p:sp>
        <p:nvSpPr>
          <p:cNvPr id="195" name="Google Shape;195;p73"/>
          <p:cNvSpPr/>
          <p:nvPr/>
        </p:nvSpPr>
        <p:spPr>
          <a:xfrm rot="-5400000">
            <a:off x="2679826" y="-2679826"/>
            <a:ext cx="6858001" cy="12217652"/>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6" name="Google Shape;196;p73"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97" name="Google Shape;197;p73"/>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198" name="Google Shape;198;p73"/>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9" name="Google Shape;199;p73"/>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0" name="Google Shape;200;p73"/>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01" name="Google Shape;201;p73"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118106727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202"/>
        <p:cNvGrpSpPr/>
        <p:nvPr/>
      </p:nvGrpSpPr>
      <p:grpSpPr>
        <a:xfrm>
          <a:off x="0" y="0"/>
          <a:ext cx="0" cy="0"/>
          <a:chOff x="0" y="0"/>
          <a:chExt cx="0" cy="0"/>
        </a:xfrm>
      </p:grpSpPr>
      <p:sp>
        <p:nvSpPr>
          <p:cNvPr id="203" name="Google Shape;203;p74"/>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74"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05" name="Google Shape;205;p74"/>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06" name="Google Shape;206;p74"/>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7" name="Google Shape;207;p74"/>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8" name="Google Shape;208;p74"/>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09" name="Google Shape;209;p74"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116299887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210"/>
        <p:cNvGrpSpPr/>
        <p:nvPr/>
      </p:nvGrpSpPr>
      <p:grpSpPr>
        <a:xfrm>
          <a:off x="0" y="0"/>
          <a:ext cx="0" cy="0"/>
          <a:chOff x="0" y="0"/>
          <a:chExt cx="0" cy="0"/>
        </a:xfrm>
      </p:grpSpPr>
      <p:sp>
        <p:nvSpPr>
          <p:cNvPr id="211" name="Google Shape;211;p75"/>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2" name="Google Shape;212;p75"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13" name="Google Shape;213;p75"/>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14" name="Google Shape;214;p75"/>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5" name="Google Shape;215;p75"/>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6" name="Google Shape;216;p75"/>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17" name="Google Shape;217;p75"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321391851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0629634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102685441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0672130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3315944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spTree>
    <p:extLst>
      <p:ext uri="{BB962C8B-B14F-4D97-AF65-F5344CB8AC3E}">
        <p14:creationId xmlns:p14="http://schemas.microsoft.com/office/powerpoint/2010/main" val="300970554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24362063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BCE5167-8C72-C8B3-7F3B-75B11DE468F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8" dirty="0">
                <a:solidFill>
                  <a:srgbClr val="292668"/>
                </a:solidFill>
              </a:rPr>
              <a:t>This license enables </a:t>
            </a:r>
            <a:r>
              <a:rPr lang="en-IE" sz="658" dirty="0" err="1">
                <a:solidFill>
                  <a:srgbClr val="292668"/>
                </a:solidFill>
              </a:rPr>
              <a:t>reusers</a:t>
            </a:r>
            <a:r>
              <a:rPr lang="en-IE" sz="658" dirty="0">
                <a:solidFill>
                  <a:srgbClr val="292668"/>
                </a:solidFill>
              </a:rPr>
              <a:t> to distribute, remix, adapt, and build upon the material in any medium or format, so long as </a:t>
            </a:r>
            <a:r>
              <a:rPr lang="en-US" sz="658" dirty="0">
                <a:solidFill>
                  <a:srgbClr val="292668"/>
                </a:solidFill>
              </a:rPr>
              <a:t>attribution is given to the creator. The license allows for commercial use. CC BY includes the following elements: </a:t>
            </a:r>
          </a:p>
          <a:p>
            <a:pPr algn="just">
              <a:lnSpc>
                <a:spcPts val="650"/>
              </a:lnSpc>
            </a:pPr>
            <a:r>
              <a:rPr lang="en-US" sz="658" dirty="0">
                <a:solidFill>
                  <a:srgbClr val="292668"/>
                </a:solidFill>
              </a:rPr>
              <a:t>BY: credit must be given to the creator.</a:t>
            </a:r>
            <a:endParaRPr lang="en-US" sz="658" dirty="0">
              <a:solidFill>
                <a:srgbClr val="292668"/>
              </a:solidFill>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97EEB236-F5FC-0F01-0E3A-86962387EA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extLst>
      <p:ext uri="{BB962C8B-B14F-4D97-AF65-F5344CB8AC3E}">
        <p14:creationId xmlns:p14="http://schemas.microsoft.com/office/powerpoint/2010/main" val="795289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114"/>
        <p:cNvGrpSpPr/>
        <p:nvPr/>
      </p:nvGrpSpPr>
      <p:grpSpPr>
        <a:xfrm>
          <a:off x="0" y="0"/>
          <a:ext cx="0" cy="0"/>
          <a:chOff x="0" y="0"/>
          <a:chExt cx="0" cy="0"/>
        </a:xfrm>
      </p:grpSpPr>
      <p:sp>
        <p:nvSpPr>
          <p:cNvPr id="115" name="Google Shape;115;p52"/>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52"/>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52"/>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8" name="Google Shape;118;p52"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4513471" flipH="1">
            <a:off x="-975088" y="537869"/>
            <a:ext cx="3540487" cy="2482534"/>
          </a:xfrm>
          <a:prstGeom prst="rect">
            <a:avLst/>
          </a:prstGeom>
          <a:noFill/>
          <a:ln>
            <a:noFill/>
          </a:ln>
        </p:spPr>
      </p:pic>
      <p:sp>
        <p:nvSpPr>
          <p:cNvPr id="119" name="Google Shape;119;p52"/>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120" name="Google Shape;120;p52"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121" name="Google Shape;121;p52"/>
          <p:cNvPicPr preferRelativeResize="0"/>
          <p:nvPr/>
        </p:nvPicPr>
        <p:blipFill rotWithShape="1">
          <a:blip r:embed="rId4" cstate="email">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122" name="Google Shape;122;p52"/>
          <p:cNvSpPr>
            <a:spLocks noGrp="1"/>
          </p:cNvSpPr>
          <p:nvPr>
            <p:ph type="pic" idx="3"/>
          </p:nvPr>
        </p:nvSpPr>
        <p:spPr>
          <a:xfrm>
            <a:off x="635768" y="2347106"/>
            <a:ext cx="4501280" cy="3433062"/>
          </a:xfrm>
          <a:prstGeom prst="rect">
            <a:avLst/>
          </a:prstGeom>
          <a:solidFill>
            <a:srgbClr val="D8D8D8"/>
          </a:solidFill>
          <a:ln>
            <a:noFill/>
          </a:ln>
        </p:spPr>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531438" y="154627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257550" y="154627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531438" y="21253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257550" y="2125346"/>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531438" y="270767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257550" y="270767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531438" y="328677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257550" y="3286771"/>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447766" y="2115417"/>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447766" y="2693240"/>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447766" y="327106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531438" y="387335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257550" y="387335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531438" y="445568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257550" y="445568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531438" y="503478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257550" y="503478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447766" y="386342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447766" y="4441252"/>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447766" y="501907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4100611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53325789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3499136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83006508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6884895" cy="5977784"/>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1" y="-16255"/>
            <a:ext cx="13698071" cy="7654184"/>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18664199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754940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8938804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81133123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23163772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144226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134"/>
        <p:cNvGrpSpPr/>
        <p:nvPr/>
      </p:nvGrpSpPr>
      <p:grpSpPr>
        <a:xfrm>
          <a:off x="0" y="0"/>
          <a:ext cx="0" cy="0"/>
          <a:chOff x="0" y="0"/>
          <a:chExt cx="0" cy="0"/>
        </a:xfrm>
      </p:grpSpPr>
      <p:sp>
        <p:nvSpPr>
          <p:cNvPr id="135" name="Google Shape;135;p55"/>
          <p:cNvSpPr>
            <a:spLocks noGrp="1"/>
          </p:cNvSpPr>
          <p:nvPr>
            <p:ph type="pic" idx="2"/>
          </p:nvPr>
        </p:nvSpPr>
        <p:spPr>
          <a:xfrm>
            <a:off x="0" y="3919655"/>
            <a:ext cx="11125201" cy="2342319"/>
          </a:xfrm>
          <a:prstGeom prst="rect">
            <a:avLst/>
          </a:prstGeom>
          <a:solidFill>
            <a:srgbClr val="D9D9D9"/>
          </a:solidFill>
          <a:ln>
            <a:noFill/>
          </a:ln>
        </p:spPr>
      </p:sp>
      <p:sp>
        <p:nvSpPr>
          <p:cNvPr id="136" name="Google Shape;136;p55"/>
          <p:cNvSpPr txBox="1">
            <a:spLocks noGrp="1"/>
          </p:cNvSpPr>
          <p:nvPr>
            <p:ph type="body" idx="1"/>
          </p:nvPr>
        </p:nvSpPr>
        <p:spPr>
          <a:xfrm>
            <a:off x="1338470" y="820615"/>
            <a:ext cx="978673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55"/>
          <p:cNvSpPr txBox="1">
            <a:spLocks noGrp="1"/>
          </p:cNvSpPr>
          <p:nvPr>
            <p:ph type="body" idx="3"/>
          </p:nvPr>
        </p:nvSpPr>
        <p:spPr>
          <a:xfrm>
            <a:off x="1332138" y="1870597"/>
            <a:ext cx="9774260" cy="18244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65061446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95499102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6884747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58665709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226849723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119C0F9B-E54B-184B-BD64-CF054A84D3CB}"/>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3">
            <a:extLst>
              <a:ext uri="{FF2B5EF4-FFF2-40B4-BE49-F238E27FC236}">
                <a16:creationId xmlns:a16="http://schemas.microsoft.com/office/drawing/2014/main" id="{96D99E2D-DA0C-1C9A-59A0-4B16ACC43234}"/>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9" name="Text Placeholder 23">
            <a:extLst>
              <a:ext uri="{FF2B5EF4-FFF2-40B4-BE49-F238E27FC236}">
                <a16:creationId xmlns:a16="http://schemas.microsoft.com/office/drawing/2014/main" id="{D5BB39D9-9BDB-3141-7C1A-E6A717AD2EFC}"/>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2" name="Picture 1" descr="A colorful circles with white lines and dots&#10;&#10;AI-generated content may be incorrect.">
            <a:extLst>
              <a:ext uri="{FF2B5EF4-FFF2-40B4-BE49-F238E27FC236}">
                <a16:creationId xmlns:a16="http://schemas.microsoft.com/office/drawing/2014/main" id="{B3AFE2EE-ED26-B450-5A7C-63F12E0CDD8C}"/>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4323731">
            <a:off x="27559" y="2752821"/>
            <a:ext cx="3845287" cy="3119494"/>
          </a:xfrm>
          <a:prstGeom prst="rect">
            <a:avLst/>
          </a:prstGeom>
        </p:spPr>
      </p:pic>
    </p:spTree>
    <p:extLst>
      <p:ext uri="{BB962C8B-B14F-4D97-AF65-F5344CB8AC3E}">
        <p14:creationId xmlns:p14="http://schemas.microsoft.com/office/powerpoint/2010/main" val="185187967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DEB85EB-B4D4-18AB-0442-FD0CA53A8CB7}"/>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5F17DB20-8D1B-BDA2-8064-56C47C3E9C0C}"/>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4" name="Text Placeholder 23">
            <a:extLst>
              <a:ext uri="{FF2B5EF4-FFF2-40B4-BE49-F238E27FC236}">
                <a16:creationId xmlns:a16="http://schemas.microsoft.com/office/drawing/2014/main" id="{37C686D6-0259-ED14-4887-40169AB2C302}"/>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7" name="Picture 6" descr="A colorful circles with white lines and dots&#10;&#10;AI-generated content may be incorrect.">
            <a:extLst>
              <a:ext uri="{FF2B5EF4-FFF2-40B4-BE49-F238E27FC236}">
                <a16:creationId xmlns:a16="http://schemas.microsoft.com/office/drawing/2014/main" id="{1846F862-A89C-E7AC-667F-E0827F4D3CA6}"/>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3551861">
            <a:off x="413750" y="2668847"/>
            <a:ext cx="3845287" cy="3119494"/>
          </a:xfrm>
          <a:prstGeom prst="rect">
            <a:avLst/>
          </a:prstGeom>
        </p:spPr>
      </p:pic>
    </p:spTree>
    <p:extLst>
      <p:ext uri="{BB962C8B-B14F-4D97-AF65-F5344CB8AC3E}">
        <p14:creationId xmlns:p14="http://schemas.microsoft.com/office/powerpoint/2010/main" val="42365889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17086529" flipH="1">
            <a:off x="-975088" y="537869"/>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83035348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615AA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26127098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89220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slideLayout" Target="../slideLayouts/slideLayout49.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34" Type="http://schemas.openxmlformats.org/officeDocument/2006/relationships/image" Target="../media/image14.png"/><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33" Type="http://schemas.openxmlformats.org/officeDocument/2006/relationships/theme" Target="../theme/theme2.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29" Type="http://schemas.openxmlformats.org/officeDocument/2006/relationships/slideLayout" Target="../slideLayouts/slideLayout52.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32" Type="http://schemas.openxmlformats.org/officeDocument/2006/relationships/slideLayout" Target="../slideLayouts/slideLayout55.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31" Type="http://schemas.openxmlformats.org/officeDocument/2006/relationships/slideLayout" Target="../slideLayouts/slideLayout5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30" Type="http://schemas.openxmlformats.org/officeDocument/2006/relationships/slideLayout" Target="../slideLayouts/slideLayout53.xml"/><Relationship Id="rId8"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theme" Target="../theme/theme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19" Type="http://schemas.openxmlformats.org/officeDocument/2006/relationships/image" Target="../media/image19.png"/><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18" Type="http://schemas.openxmlformats.org/officeDocument/2006/relationships/slideLayout" Target="../slideLayouts/slideLayout90.xml"/><Relationship Id="rId26" Type="http://schemas.openxmlformats.org/officeDocument/2006/relationships/slideLayout" Target="../slideLayouts/slideLayout98.xml"/><Relationship Id="rId3" Type="http://schemas.openxmlformats.org/officeDocument/2006/relationships/slideLayout" Target="../slideLayouts/slideLayout75.xml"/><Relationship Id="rId21" Type="http://schemas.openxmlformats.org/officeDocument/2006/relationships/slideLayout" Target="../slideLayouts/slideLayout93.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5" Type="http://schemas.openxmlformats.org/officeDocument/2006/relationships/slideLayout" Target="../slideLayouts/slideLayout97.xml"/><Relationship Id="rId2" Type="http://schemas.openxmlformats.org/officeDocument/2006/relationships/slideLayout" Target="../slideLayouts/slideLayout74.xml"/><Relationship Id="rId16" Type="http://schemas.openxmlformats.org/officeDocument/2006/relationships/slideLayout" Target="../slideLayouts/slideLayout88.xml"/><Relationship Id="rId20" Type="http://schemas.openxmlformats.org/officeDocument/2006/relationships/slideLayout" Target="../slideLayouts/slideLayout92.xml"/><Relationship Id="rId29" Type="http://schemas.openxmlformats.org/officeDocument/2006/relationships/slideLayout" Target="../slideLayouts/slideLayout101.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24" Type="http://schemas.openxmlformats.org/officeDocument/2006/relationships/slideLayout" Target="../slideLayouts/slideLayout96.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23" Type="http://schemas.openxmlformats.org/officeDocument/2006/relationships/slideLayout" Target="../slideLayouts/slideLayout95.xml"/><Relationship Id="rId28" Type="http://schemas.openxmlformats.org/officeDocument/2006/relationships/slideLayout" Target="../slideLayouts/slideLayout100.xml"/><Relationship Id="rId10" Type="http://schemas.openxmlformats.org/officeDocument/2006/relationships/slideLayout" Target="../slideLayouts/slideLayout82.xml"/><Relationship Id="rId19" Type="http://schemas.openxmlformats.org/officeDocument/2006/relationships/slideLayout" Target="../slideLayouts/slideLayout91.xml"/><Relationship Id="rId31" Type="http://schemas.openxmlformats.org/officeDocument/2006/relationships/image" Target="../media/image14.png"/><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 Id="rId22" Type="http://schemas.openxmlformats.org/officeDocument/2006/relationships/slideLayout" Target="../slideLayouts/slideLayout94.xml"/><Relationship Id="rId27" Type="http://schemas.openxmlformats.org/officeDocument/2006/relationships/slideLayout" Target="../slideLayouts/slideLayout99.xml"/><Relationship Id="rId30"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0" i="0" u="none" strike="noStrike" cap="none">
                <a:solidFill>
                  <a:srgbClr val="242B62"/>
                </a:solidFill>
                <a:latin typeface="Calibri"/>
                <a:ea typeface="Calibri"/>
                <a:cs typeface="Calibri"/>
                <a:sym typeface="Calibri"/>
              </a:rPr>
              <a:t>Kunskapsutbyte, brobyggande mellan generationer</a:t>
            </a:r>
            <a:endParaRPr/>
          </a:p>
        </p:txBody>
      </p:sp>
      <p:pic>
        <p:nvPicPr>
          <p:cNvPr id="11" name="Google Shape;11;p39" descr="A colorful circles with white lines and dots&#10;&#10;AI-generated content may be incorrect."/>
          <p:cNvPicPr preferRelativeResize="0"/>
          <p:nvPr/>
        </p:nvPicPr>
        <p:blipFill rotWithShape="1">
          <a:blip r:embed="rId25" cstate="email">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0" r:id="rId1"/>
    <p:sldLayoutId id="2147483651" r:id="rId2"/>
    <p:sldLayoutId id="2147483653" r:id="rId3"/>
    <p:sldLayoutId id="2147483655" r:id="rId4"/>
    <p:sldLayoutId id="2147483658" r:id="rId5"/>
    <p:sldLayoutId id="2147483659" r:id="rId6"/>
    <p:sldLayoutId id="2147483660" r:id="rId7"/>
    <p:sldLayoutId id="2147483661" r:id="rId8"/>
    <p:sldLayoutId id="2147483664" r:id="rId9"/>
    <p:sldLayoutId id="2147483665" r:id="rId10"/>
    <p:sldLayoutId id="2147483667" r:id="rId11"/>
    <p:sldLayoutId id="2147483670" r:id="rId12"/>
    <p:sldLayoutId id="2147483672" r:id="rId13"/>
    <p:sldLayoutId id="2147483674" r:id="rId14"/>
    <p:sldLayoutId id="2147483675" r:id="rId15"/>
    <p:sldLayoutId id="2147483676" r:id="rId16"/>
    <p:sldLayoutId id="2147483677" r:id="rId17"/>
    <p:sldLayoutId id="2147483679" r:id="rId18"/>
    <p:sldLayoutId id="2147483680" r:id="rId19"/>
    <p:sldLayoutId id="2147483681" r:id="rId20"/>
    <p:sldLayoutId id="2147483712" r:id="rId21"/>
    <p:sldLayoutId id="2147483713" r:id="rId22"/>
    <p:sldLayoutId id="2147483735"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Kunskapsutbyte, broar mellan generationer</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34" cstate="email">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32919225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 id="2147483701" r:id="rId19"/>
    <p:sldLayoutId id="2147483702" r:id="rId20"/>
    <p:sldLayoutId id="2147483703" r:id="rId21"/>
    <p:sldLayoutId id="2147483704" r:id="rId22"/>
    <p:sldLayoutId id="2147483705" r:id="rId23"/>
    <p:sldLayoutId id="2147483706" r:id="rId24"/>
    <p:sldLayoutId id="2147483707" r:id="rId25"/>
    <p:sldLayoutId id="2147483708" r:id="rId26"/>
    <p:sldLayoutId id="2147483709" r:id="rId27"/>
    <p:sldLayoutId id="2147483710" r:id="rId28"/>
    <p:sldLayoutId id="2147483711" r:id="rId29"/>
    <p:sldLayoutId id="2147483732" r:id="rId30"/>
    <p:sldLayoutId id="2147483733" r:id="rId31"/>
    <p:sldLayoutId id="2147483734" r:id="rId3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6"/>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0" i="0" u="none" strike="noStrike" cap="none">
                <a:solidFill>
                  <a:srgbClr val="242B62"/>
                </a:solidFill>
                <a:latin typeface="Calibri"/>
                <a:ea typeface="Calibri"/>
                <a:cs typeface="Calibri"/>
                <a:sym typeface="Calibri"/>
              </a:rPr>
              <a:t>Kunskapsutbyte, brobyggande mellan generationer</a:t>
            </a:r>
            <a:endParaRPr/>
          </a:p>
        </p:txBody>
      </p:sp>
      <p:pic>
        <p:nvPicPr>
          <p:cNvPr id="11" name="Google Shape;11;p46" descr="A colorful circles with white lines and dots  AI-generated content may be incorrect."/>
          <p:cNvPicPr preferRelativeResize="0"/>
          <p:nvPr/>
        </p:nvPicPr>
        <p:blipFill rotWithShape="1">
          <a:blip r:embed="rId19" cstate="email">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extLst>
      <p:ext uri="{BB962C8B-B14F-4D97-AF65-F5344CB8AC3E}">
        <p14:creationId xmlns:p14="http://schemas.microsoft.com/office/powerpoint/2010/main" val="3312186219"/>
      </p:ext>
    </p:extLst>
  </p:cSld>
  <p:clrMap bg1="lt1" tx1="dk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Kunskapsutbyte, brobyggande mellan generationer</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378007632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 id="2147483754" r:id="rId18"/>
    <p:sldLayoutId id="2147483755" r:id="rId19"/>
    <p:sldLayoutId id="2147483756" r:id="rId20"/>
    <p:sldLayoutId id="2147483757" r:id="rId21"/>
    <p:sldLayoutId id="2147483758" r:id="rId22"/>
    <p:sldLayoutId id="2147483759" r:id="rId23"/>
    <p:sldLayoutId id="2147483760" r:id="rId24"/>
    <p:sldLayoutId id="2147483761" r:id="rId25"/>
    <p:sldLayoutId id="2147483762" r:id="rId26"/>
    <p:sldLayoutId id="2147483763" r:id="rId27"/>
    <p:sldLayoutId id="2147483764" r:id="rId28"/>
    <p:sldLayoutId id="2147483765"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hyperlink" Target="https://www.youtube.com/watch?v=2RH1s7jYygQ"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2.png"/><Relationship Id="rId1" Type="http://schemas.openxmlformats.org/officeDocument/2006/relationships/slideLayout" Target="../slideLayouts/slideLayout10.xml"/><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microsoft.com/office/2018/10/relationships/comments" Target="../comments/modernComment_11A_0.xml"/><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2.xml"/><Relationship Id="rId1" Type="http://schemas.openxmlformats.org/officeDocument/2006/relationships/slideLayout" Target="../slideLayouts/slideLayout68.xml"/><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microsoft.com/office/2018/10/relationships/comments" Target="../comments/modernComment_1148_A5FC7BF3.xml"/><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61.xml"/></Relationships>
</file>

<file path=ppt/slides/_rels/slide2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48.png"/><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9.xml"/><Relationship Id="rId1" Type="http://schemas.openxmlformats.org/officeDocument/2006/relationships/slideLayout" Target="../slideLayouts/slideLayout5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3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0.xml"/><Relationship Id="rId1" Type="http://schemas.openxmlformats.org/officeDocument/2006/relationships/slideLayout" Target="../slideLayouts/slideLayout55.xml"/><Relationship Id="rId4" Type="http://schemas.openxmlformats.org/officeDocument/2006/relationships/image" Target="../media/image57.png"/></Relationships>
</file>

<file path=ppt/slides/_rels/slide33.xml.rels><?xml version="1.0" encoding="UTF-8" standalone="yes"?>
<Relationships xmlns="http://schemas.openxmlformats.org/package/2006/relationships"><Relationship Id="rId3" Type="http://schemas.openxmlformats.org/officeDocument/2006/relationships/hyperlink" Target="../Dropbox/AI4Seniors%20-/Final%20Modules/AI4S%20-%20Module%201%20Online%20Security%20&amp;%20Digital%20Safety.pptx" TargetMode="External"/><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58.png"/></Relationships>
</file>

<file path=ppt/slides/_rels/slide3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microsoft.com/office/2018/10/relationships/comments" Target="../comments/modernComment_40A_0.xml"/><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4.xml"/><Relationship Id="rId1" Type="http://schemas.openxmlformats.org/officeDocument/2006/relationships/slideLayout" Target="../slideLayouts/slideLayout16.xml"/><Relationship Id="rId5" Type="http://schemas.openxmlformats.org/officeDocument/2006/relationships/image" Target="../media/image58.png"/><Relationship Id="rId4" Type="http://schemas.openxmlformats.org/officeDocument/2006/relationships/hyperlink" Target="../Dropbox/AI4Seniors%20-/Final%20Modules/AI4S%20-%20Module%201%20Online%20Security%20&amp;%20Digital%20Safety.pptx"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31.png"/><Relationship Id="rId2" Type="http://schemas.microsoft.com/office/2018/10/relationships/comments" Target="../comments/modernComment_1120_CCD8676.xml"/><Relationship Id="rId1" Type="http://schemas.openxmlformats.org/officeDocument/2006/relationships/slideLayout" Target="../slideLayouts/slideLayout49.xml"/></Relationships>
</file>

<file path=ppt/slides/_rels/slide4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3" Type="http://schemas.microsoft.com/office/2018/10/relationships/comments" Target="../comments/modernComment_11D_0.xml"/><Relationship Id="rId2" Type="http://schemas.openxmlformats.org/officeDocument/2006/relationships/notesSlide" Target="../notesSlides/notesSlide26.xml"/><Relationship Id="rId1" Type="http://schemas.openxmlformats.org/officeDocument/2006/relationships/slideLayout" Target="../slideLayouts/slideLayout16.xml"/><Relationship Id="rId4" Type="http://schemas.openxmlformats.org/officeDocument/2006/relationships/image" Target="../media/image65.png"/></Relationships>
</file>

<file path=ppt/slides/_rels/slide42.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3" Type="http://schemas.microsoft.com/office/2018/10/relationships/comments" Target="../comments/modernComment_120_0.xml"/><Relationship Id="rId2" Type="http://schemas.openxmlformats.org/officeDocument/2006/relationships/notesSlide" Target="../notesSlides/notesSlide28.xml"/><Relationship Id="rId1" Type="http://schemas.openxmlformats.org/officeDocument/2006/relationships/slideLayout" Target="../slideLayouts/slideLayout14.xml"/><Relationship Id="rId4" Type="http://schemas.openxmlformats.org/officeDocument/2006/relationships/image" Target="../media/image68.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0.xml"/><Relationship Id="rId1" Type="http://schemas.openxmlformats.org/officeDocument/2006/relationships/slideLayout" Target="../slideLayouts/slideLayout101.xml"/><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microsoft.com/office/2018/10/relationships/comments" Target="../comments/modernComment_1121_6998C457.xml"/><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3" Type="http://schemas.microsoft.com/office/2018/10/relationships/comments" Target="../comments/modernComment_3EF_7A4FB946.xml"/><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microsoft.com/office/2018/10/relationships/comments" Target="../comments/modernComment_3F0_B2CB1796.xml"/><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B5133A5-4E90-289E-FCFD-BE39647BAE88}"/>
              </a:ext>
            </a:extLst>
          </p:cNvPr>
          <p:cNvSpPr txBox="1"/>
          <p:nvPr/>
        </p:nvSpPr>
        <p:spPr>
          <a:xfrm>
            <a:off x="7959012" y="4053526"/>
            <a:ext cx="3918761" cy="923330"/>
          </a:xfrm>
          <a:prstGeom prst="rect">
            <a:avLst/>
          </a:prstGeom>
          <a:noFill/>
        </p:spPr>
        <p:txBody>
          <a:bodyPr wrap="square" rtlCol="0">
            <a:spAutoFit/>
          </a:bodyPr>
          <a:lstStyle/>
          <a:p>
            <a:r>
              <a:rPr lang="en-IE" sz="5400" b="1" dirty="0">
                <a:solidFill>
                  <a:srgbClr val="242B62"/>
                </a:solidFill>
                <a:latin typeface="Calibri" panose="020F0502020204030204" pitchFamily="34" charset="0"/>
                <a:cs typeface="Calibri" panose="020F0502020204030204" pitchFamily="34" charset="0"/>
              </a:rPr>
              <a:t>MODUL 2</a:t>
            </a:r>
          </a:p>
        </p:txBody>
      </p:sp>
      <p:sp>
        <p:nvSpPr>
          <p:cNvPr id="6" name="TextBox 5">
            <a:extLst>
              <a:ext uri="{FF2B5EF4-FFF2-40B4-BE49-F238E27FC236}">
                <a16:creationId xmlns:a16="http://schemas.microsoft.com/office/drawing/2014/main" id="{2AC0BA0B-3904-0A61-3DE2-14DD0C6DEC07}"/>
              </a:ext>
            </a:extLst>
          </p:cNvPr>
          <p:cNvSpPr txBox="1"/>
          <p:nvPr/>
        </p:nvSpPr>
        <p:spPr>
          <a:xfrm>
            <a:off x="196466" y="4348801"/>
            <a:ext cx="6448556" cy="1015663"/>
          </a:xfrm>
          <a:prstGeom prst="rect">
            <a:avLst/>
          </a:prstGeom>
          <a:noFill/>
        </p:spPr>
        <p:txBody>
          <a:bodyPr wrap="square" lIns="91440" tIns="45720" rIns="91440" bIns="45720" rtlCol="0" anchor="t">
            <a:spAutoFit/>
          </a:bodyPr>
          <a:lstStyle/>
          <a:p>
            <a:r>
              <a:rPr lang="en-IE" sz="3000" dirty="0">
                <a:solidFill>
                  <a:schemeClr val="bg1"/>
                </a:solidFill>
                <a:latin typeface="Calibri"/>
                <a:cs typeface="Calibri"/>
              </a:rPr>
              <a:t>Privatekonomi och bedrägeribekämpning </a:t>
            </a:r>
            <a:endParaRPr lang="sv-SE" sz="3000">
              <a:solidFill>
                <a:schemeClr val="bg1"/>
              </a:solidFill>
              <a:latin typeface="Calibri"/>
              <a:cs typeface="Calibri"/>
            </a:endParaRPr>
          </a:p>
        </p:txBody>
      </p:sp>
      <p:pic>
        <p:nvPicPr>
          <p:cNvPr id="10" name="Picture Placeholder 9">
            <a:extLst>
              <a:ext uri="{FF2B5EF4-FFF2-40B4-BE49-F238E27FC236}">
                <a16:creationId xmlns:a16="http://schemas.microsoft.com/office/drawing/2014/main" id="{1AE02E47-4846-3CD6-A1D1-C96DBA144DB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xfrm>
            <a:off x="2156"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rgbClr val="FFFFFF">
              <a:lumMod val="75000"/>
            </a:srgbClr>
          </a:solidFill>
        </p:spPr>
      </p:pic>
    </p:spTree>
    <p:extLst>
      <p:ext uri="{BB962C8B-B14F-4D97-AF65-F5344CB8AC3E}">
        <p14:creationId xmlns:p14="http://schemas.microsoft.com/office/powerpoint/2010/main" val="3232638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31D38DAB-4C96-4F49-1535-EDED2E5B978F}"/>
              </a:ext>
            </a:extLst>
          </p:cNvPr>
          <p:cNvSpPr/>
          <p:nvPr/>
        </p:nvSpPr>
        <p:spPr>
          <a:xfrm>
            <a:off x="715222" y="1285585"/>
            <a:ext cx="5504509" cy="5466783"/>
          </a:xfrm>
          <a:prstGeom prst="ellipse">
            <a:avLst/>
          </a:prstGeom>
          <a:solidFill>
            <a:srgbClr val="5496D1"/>
          </a:solidFill>
          <a:ln>
            <a:solidFill>
              <a:srgbClr val="5496D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Oval 4">
            <a:extLst>
              <a:ext uri="{FF2B5EF4-FFF2-40B4-BE49-F238E27FC236}">
                <a16:creationId xmlns:a16="http://schemas.microsoft.com/office/drawing/2014/main" id="{661B3ECD-BCEF-F5F0-8E9C-2349ECC50B82}"/>
              </a:ext>
            </a:extLst>
          </p:cNvPr>
          <p:cNvSpPr/>
          <p:nvPr/>
        </p:nvSpPr>
        <p:spPr>
          <a:xfrm>
            <a:off x="5513058" y="1285587"/>
            <a:ext cx="5504509" cy="5466783"/>
          </a:xfrm>
          <a:prstGeom prst="ellipse">
            <a:avLst/>
          </a:prstGeom>
          <a:solidFill>
            <a:srgbClr val="EBCB1F"/>
          </a:solidFill>
          <a:ln>
            <a:solidFill>
              <a:srgbClr val="EBCB1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400" b="1"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Risker</a:t>
            </a:r>
          </a:p>
          <a:p>
            <a:endParaRPr lang="en-US" sz="1100" dirty="0">
              <a:latin typeface="Calibri" panose="020F0502020204030204" pitchFamily="34" charset="0"/>
              <a:cs typeface="Calibri" panose="020F0502020204030204" pitchFamily="34" charset="0"/>
            </a:endParaRPr>
          </a:p>
          <a:p>
            <a:pPr marL="342900" indent="-342900">
              <a:buClr>
                <a:srgbClr val="FFFFFF"/>
              </a:buClr>
              <a:buFont typeface="Arial" panose="020B0604020202020204" pitchFamily="34" charset="0"/>
              <a:buChar char="•"/>
            </a:pPr>
            <a:r>
              <a:rPr lang="en-US" sz="2400" dirty="0">
                <a:latin typeface="Calibri" panose="020F0502020204030204" pitchFamily="34" charset="0"/>
                <a:cs typeface="Calibri" panose="020F0502020204030204" pitchFamily="34" charset="0"/>
              </a:rPr>
              <a:t>falska meddelanden</a:t>
            </a:r>
          </a:p>
          <a:p>
            <a:pPr marL="342900" indent="-342900">
              <a:buClr>
                <a:srgbClr val="FFFFFF"/>
              </a:buClr>
              <a:buFont typeface="Arial" panose="020B0604020202020204" pitchFamily="34" charset="0"/>
              <a:buChar char="•"/>
            </a:pPr>
            <a:r>
              <a:rPr lang="en-US" sz="2400" dirty="0">
                <a:latin typeface="Calibri" panose="020F0502020204030204" pitchFamily="34" charset="0"/>
                <a:cs typeface="Calibri" panose="020F0502020204030204" pitchFamily="34" charset="0"/>
              </a:rPr>
              <a:t>kopierade appar eller webbplatser</a:t>
            </a:r>
          </a:p>
          <a:p>
            <a:pPr marL="342900" indent="-342900">
              <a:buClr>
                <a:srgbClr val="FFFFFF"/>
              </a:buClr>
              <a:buFont typeface="Arial" panose="020B0604020202020204" pitchFamily="34" charset="0"/>
              <a:buChar char="•"/>
            </a:pPr>
            <a:r>
              <a:rPr lang="en-US" sz="2400" dirty="0">
                <a:latin typeface="Calibri" panose="020F0502020204030204" pitchFamily="34" charset="0"/>
                <a:cs typeface="Calibri" panose="020F0502020204030204" pitchFamily="34" charset="0"/>
              </a:rPr>
              <a:t>påtryckningar att agera snabbt</a:t>
            </a:r>
          </a:p>
          <a:p>
            <a:pPr marL="342900" indent="-342900">
              <a:buClr>
                <a:srgbClr val="FFFFFF"/>
              </a:buClr>
              <a:buFont typeface="Arial" panose="020B0604020202020204" pitchFamily="34" charset="0"/>
              <a:buChar char="•"/>
            </a:pPr>
            <a:r>
              <a:rPr lang="en-US" sz="2400" dirty="0">
                <a:latin typeface="Calibri" panose="020F0502020204030204" pitchFamily="34" charset="0"/>
                <a:cs typeface="Calibri" panose="020F0502020204030204" pitchFamily="34" charset="0"/>
              </a:rPr>
              <a:t>bedrägerier där någon utger sig för att vara någon annan</a:t>
            </a:r>
          </a:p>
          <a:p>
            <a:pPr marL="342900" indent="-342900">
              <a:buClr>
                <a:srgbClr val="FFFFFF"/>
              </a:buClr>
              <a:buFont typeface="Arial" panose="020B0604020202020204" pitchFamily="34" charset="0"/>
              <a:buChar char="•"/>
            </a:pPr>
            <a:r>
              <a:rPr lang="en-US" sz="2400" dirty="0">
                <a:latin typeface="Calibri" panose="020F0502020204030204" pitchFamily="34" charset="0"/>
                <a:cs typeface="Calibri" panose="020F0502020204030204" pitchFamily="34" charset="0"/>
              </a:rPr>
              <a:t>förfrågningar om pengar eller information</a:t>
            </a:r>
          </a:p>
        </p:txBody>
      </p:sp>
      <p:sp>
        <p:nvSpPr>
          <p:cNvPr id="10" name="Oval 9">
            <a:extLst>
              <a:ext uri="{FF2B5EF4-FFF2-40B4-BE49-F238E27FC236}">
                <a16:creationId xmlns:a16="http://schemas.microsoft.com/office/drawing/2014/main" id="{6580FAB9-68F0-4C2C-D2A5-2A753392A475}"/>
              </a:ext>
            </a:extLst>
          </p:cNvPr>
          <p:cNvSpPr/>
          <p:nvPr/>
        </p:nvSpPr>
        <p:spPr>
          <a:xfrm>
            <a:off x="715222" y="1285590"/>
            <a:ext cx="5504509" cy="5466782"/>
          </a:xfrm>
          <a:prstGeom prst="ellipse">
            <a:avLst/>
          </a:prstGeom>
          <a:noFill/>
          <a:ln>
            <a:solidFill>
              <a:srgbClr val="5496D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44563077-EC3D-EEBD-DA65-523AED256E96}"/>
              </a:ext>
            </a:extLst>
          </p:cNvPr>
          <p:cNvSpPr txBox="1"/>
          <p:nvPr/>
        </p:nvSpPr>
        <p:spPr>
          <a:xfrm>
            <a:off x="1713723" y="501296"/>
            <a:ext cx="10626000" cy="584775"/>
          </a:xfrm>
          <a:prstGeom prst="rect">
            <a:avLst/>
          </a:prstGeom>
          <a:noFill/>
        </p:spPr>
        <p:txBody>
          <a:bodyPr wrap="square">
            <a:spAutoFit/>
          </a:bodyPr>
          <a:lstStyle/>
          <a:p>
            <a:r>
              <a:rPr lang="en-US" sz="3200" b="1" dirty="0">
                <a:solidFill>
                  <a:srgbClr val="002060"/>
                </a:solidFill>
                <a:latin typeface="Calibri" panose="020F0502020204030204" pitchFamily="34" charset="0"/>
                <a:cs typeface="Calibri" panose="020F0502020204030204" pitchFamily="34" charset="0"/>
              </a:rPr>
              <a:t>Digitala finanser medför både fördelar och risker</a:t>
            </a:r>
            <a:endParaRPr lang="en-GB" sz="3200" b="1" dirty="0">
              <a:solidFill>
                <a:srgbClr val="002060"/>
              </a:solidFill>
              <a:latin typeface="Calibri" panose="020F0502020204030204" pitchFamily="34" charset="0"/>
              <a:cs typeface="Calibri" panose="020F0502020204030204" pitchFamily="34" charset="0"/>
            </a:endParaRPr>
          </a:p>
        </p:txBody>
      </p:sp>
      <p:pic>
        <p:nvPicPr>
          <p:cNvPr id="13" name="Google Shape;290;p8" descr="A colorful circles with white lines and dots  AI-generated content may be incorrect.">
            <a:extLst>
              <a:ext uri="{FF2B5EF4-FFF2-40B4-BE49-F238E27FC236}">
                <a16:creationId xmlns:a16="http://schemas.microsoft.com/office/drawing/2014/main" id="{FE60DBDA-314E-2EC2-96E5-F20CEAC25793}"/>
              </a:ext>
            </a:extLst>
          </p:cNvPr>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12543937">
            <a:off x="9663825" y="-435739"/>
            <a:ext cx="3845287" cy="3119494"/>
          </a:xfrm>
          <a:prstGeom prst="rect">
            <a:avLst/>
          </a:prstGeom>
          <a:noFill/>
          <a:ln>
            <a:noFill/>
          </a:ln>
        </p:spPr>
      </p:pic>
      <p:sp>
        <p:nvSpPr>
          <p:cNvPr id="15" name="TextBox 14">
            <a:extLst>
              <a:ext uri="{FF2B5EF4-FFF2-40B4-BE49-F238E27FC236}">
                <a16:creationId xmlns:a16="http://schemas.microsoft.com/office/drawing/2014/main" id="{9637FC47-5DB6-4E2F-EEDF-0DBD8CD69409}"/>
              </a:ext>
            </a:extLst>
          </p:cNvPr>
          <p:cNvSpPr txBox="1"/>
          <p:nvPr/>
        </p:nvSpPr>
        <p:spPr>
          <a:xfrm>
            <a:off x="1547225" y="2129720"/>
            <a:ext cx="4091165" cy="2431435"/>
          </a:xfrm>
          <a:prstGeom prst="rect">
            <a:avLst/>
          </a:prstGeom>
          <a:noFill/>
        </p:spPr>
        <p:txBody>
          <a:bodyPr wrap="square">
            <a:spAutoFit/>
          </a:bodyPr>
          <a:lstStyle/>
          <a:p>
            <a:r>
              <a:rPr lang="en-US" sz="2400" b="1" dirty="0">
                <a:solidFill>
                  <a:schemeClr val="bg1"/>
                </a:solidFill>
                <a:latin typeface="Calibri" panose="020F0502020204030204" pitchFamily="34" charset="0"/>
                <a:cs typeface="Calibri" panose="020F0502020204030204" pitchFamily="34" charset="0"/>
              </a:rPr>
              <a:t>Fördelar</a:t>
            </a:r>
          </a:p>
          <a:p>
            <a:endParaRPr lang="en-US" sz="800" dirty="0">
              <a:solidFill>
                <a:schemeClr val="bg1"/>
              </a:solidFill>
              <a:latin typeface="Calibri" panose="020F0502020204030204" pitchFamily="34" charset="0"/>
              <a:cs typeface="Calibri" panose="020F0502020204030204" pitchFamily="34" charset="0"/>
            </a:endParaRP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sparar tid</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underlättar betalningar</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hjälper till att hålla koll på utgifterna</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främjar självständighet</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ger tillgång hemifrån</a:t>
            </a:r>
          </a:p>
        </p:txBody>
      </p:sp>
    </p:spTree>
    <p:extLst>
      <p:ext uri="{BB962C8B-B14F-4D97-AF65-F5344CB8AC3E}">
        <p14:creationId xmlns:p14="http://schemas.microsoft.com/office/powerpoint/2010/main" val="3754404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5BEF7E4-8B15-B76F-6A32-D92C06D59E3E}"/>
              </a:ext>
            </a:extLst>
          </p:cNvPr>
          <p:cNvSpPr>
            <a:spLocks noGrp="1"/>
          </p:cNvSpPr>
          <p:nvPr>
            <p:ph type="body" idx="3"/>
          </p:nvPr>
        </p:nvSpPr>
        <p:spPr>
          <a:xfrm>
            <a:off x="356615" y="0"/>
            <a:ext cx="7307835" cy="6858000"/>
          </a:xfrm>
          <a:solidFill>
            <a:srgbClr val="CA7BB3"/>
          </a:solidFill>
          <a:ln>
            <a:solidFill>
              <a:srgbClr val="CA7BB3"/>
            </a:solidFill>
          </a:ln>
        </p:spPr>
        <p:txBody>
          <a:bodyPr/>
          <a:lstStyle/>
          <a:p>
            <a:endParaRPr lang="en-US" sz="1600" b="1" dirty="0">
              <a:solidFill>
                <a:srgbClr val="EBCB1F"/>
              </a:solidFill>
            </a:endParaRPr>
          </a:p>
          <a:p>
            <a:r>
              <a:rPr lang="en-US" sz="3600" b="1" dirty="0">
                <a:solidFill>
                  <a:srgbClr val="002465"/>
                </a:solidFill>
              </a:rPr>
              <a:t>Varför äldre ofta blir utsatta</a:t>
            </a:r>
            <a:endParaRPr lang="en-US" sz="1100" b="1" dirty="0">
              <a:solidFill>
                <a:srgbClr val="002465"/>
              </a:solidFill>
            </a:endParaRPr>
          </a:p>
          <a:p>
            <a:endParaRPr lang="en-US" sz="500" dirty="0"/>
          </a:p>
          <a:p>
            <a:endParaRPr lang="en-US" sz="100" b="1" dirty="0"/>
          </a:p>
          <a:p>
            <a:r>
              <a:rPr lang="en-US" dirty="0"/>
              <a:t>Bedragare kan rikta in sig på personer som:</a:t>
            </a:r>
          </a:p>
          <a:p>
            <a:pPr marL="571500" indent="-342900">
              <a:buFont typeface="Arial" panose="020B0604020202020204" pitchFamily="34" charset="0"/>
              <a:buChar char="•"/>
            </a:pPr>
            <a:r>
              <a:rPr lang="en-US" dirty="0"/>
              <a:t>litar på välkända organisationer </a:t>
            </a:r>
          </a:p>
          <a:p>
            <a:pPr marL="571500" indent="-342900">
              <a:buFont typeface="Arial" panose="020B0604020202020204" pitchFamily="34" charset="0"/>
              <a:buChar char="•"/>
            </a:pPr>
            <a:r>
              <a:rPr lang="en-US" dirty="0"/>
              <a:t>är mindre vana vid digitala system </a:t>
            </a:r>
          </a:p>
          <a:p>
            <a:pPr marL="571500" indent="-342900">
              <a:buFont typeface="Arial" panose="020B0604020202020204" pitchFamily="34" charset="0"/>
              <a:buChar char="•"/>
            </a:pPr>
            <a:r>
              <a:rPr lang="en-US" dirty="0"/>
              <a:t>vill agera snabbt för att lösa ett problem </a:t>
            </a:r>
          </a:p>
          <a:p>
            <a:endParaRPr lang="en-US" sz="1400" dirty="0"/>
          </a:p>
          <a:p>
            <a:r>
              <a:rPr lang="en-US" b="1" dirty="0"/>
              <a:t>Viktig påminnelse</a:t>
            </a:r>
          </a:p>
          <a:p>
            <a:endParaRPr lang="en-US" sz="400" b="1" dirty="0"/>
          </a:p>
          <a:p>
            <a:r>
              <a:rPr lang="en-US" b="1" dirty="0">
                <a:solidFill>
                  <a:srgbClr val="002465"/>
                </a:solidFill>
              </a:rPr>
              <a:t>Att bli utsatt är inte ett tecken på svaghet</a:t>
            </a:r>
          </a:p>
          <a:p>
            <a:endParaRPr lang="en-US" sz="200" dirty="0"/>
          </a:p>
          <a:p>
            <a:r>
              <a:rPr lang="en-US" dirty="0"/>
              <a:t>Bedragare är tränade att skapa:</a:t>
            </a:r>
          </a:p>
          <a:p>
            <a:pPr marL="571500" indent="-342900">
              <a:buFont typeface="Arial" panose="020B0604020202020204" pitchFamily="34" charset="0"/>
              <a:buChar char="•"/>
            </a:pPr>
            <a:r>
              <a:rPr lang="en-US" dirty="0"/>
              <a:t>en känsla av brådska </a:t>
            </a:r>
          </a:p>
          <a:p>
            <a:pPr marL="571500" indent="-342900">
              <a:buFont typeface="Arial" panose="020B0604020202020204" pitchFamily="34" charset="0"/>
              <a:buChar char="•"/>
            </a:pPr>
            <a:r>
              <a:rPr lang="en-US" dirty="0"/>
              <a:t>rädsla </a:t>
            </a:r>
          </a:p>
          <a:p>
            <a:pPr marL="571500" indent="-342900">
              <a:buFont typeface="Arial" panose="020B0604020202020204" pitchFamily="34" charset="0"/>
              <a:buChar char="•"/>
            </a:pPr>
            <a:r>
              <a:rPr lang="en-US" dirty="0"/>
              <a:t>förvirring </a:t>
            </a:r>
          </a:p>
          <a:p>
            <a:pPr marL="571500" indent="-342900">
              <a:buFont typeface="Arial" panose="020B0604020202020204" pitchFamily="34" charset="0"/>
              <a:buChar char="•"/>
            </a:pPr>
            <a:r>
              <a:rPr lang="en-US" dirty="0"/>
              <a:t>känslomässigt tryck </a:t>
            </a:r>
          </a:p>
          <a:p>
            <a:endParaRPr lang="en-US" sz="1050" b="1" dirty="0"/>
          </a:p>
          <a:p>
            <a:r>
              <a:rPr lang="en-US" b="1" dirty="0"/>
              <a:t>Detta är normala mänskliga reaktioner</a:t>
            </a:r>
            <a:endParaRPr lang="en-US" dirty="0"/>
          </a:p>
        </p:txBody>
      </p:sp>
      <p:pic>
        <p:nvPicPr>
          <p:cNvPr id="4098" name="Picture 2" descr="a woman holding her head in her hands">
            <a:extLst>
              <a:ext uri="{FF2B5EF4-FFF2-40B4-BE49-F238E27FC236}">
                <a16:creationId xmlns:a16="http://schemas.microsoft.com/office/drawing/2014/main" id="{4432AE95-553C-96DC-A963-178DA42665E9}"/>
              </a:ext>
            </a:extLst>
          </p:cNvPr>
          <p:cNvPicPr>
            <a:picLocks noGrp="1" noChangeAspect="1" noChangeArrowheads="1"/>
          </p:cNvPicPr>
          <p:nvPr>
            <p:ph type="pic" idx="2"/>
          </p:nvPr>
        </p:nvPicPr>
        <p:blipFill rotWithShape="1">
          <a:blip r:embed="rId3" cstate="email">
            <a:extLst>
              <a:ext uri="{28A0092B-C50C-407E-A947-70E740481C1C}">
                <a14:useLocalDpi xmlns:a14="http://schemas.microsoft.com/office/drawing/2010/main"/>
              </a:ext>
            </a:extLst>
          </a:blip>
          <a:srcRect/>
          <a:stretch>
            <a:fillRect/>
          </a:stretch>
        </p:blipFill>
        <p:spPr bwMode="auto">
          <a:xfrm>
            <a:off x="8178229" y="443622"/>
            <a:ext cx="3421295" cy="6155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5498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B727DEC-BDB8-BA3B-DF79-8C90B3C512ED}"/>
              </a:ext>
            </a:extLst>
          </p:cNvPr>
          <p:cNvSpPr>
            <a:spLocks noGrp="1"/>
          </p:cNvSpPr>
          <p:nvPr>
            <p:ph type="body" idx="2"/>
          </p:nvPr>
        </p:nvSpPr>
        <p:spPr>
          <a:xfrm>
            <a:off x="5694119" y="828040"/>
            <a:ext cx="6079889" cy="4372867"/>
          </a:xfrm>
        </p:spPr>
        <p:txBody>
          <a:bodyPr/>
          <a:lstStyle/>
          <a:p>
            <a:r>
              <a:rPr lang="en-US" sz="3600" b="1" dirty="0">
                <a:solidFill>
                  <a:srgbClr val="CA7BB3"/>
                </a:solidFill>
              </a:rPr>
              <a:t>Titta och reflektera</a:t>
            </a:r>
          </a:p>
          <a:p>
            <a:pPr algn="just"/>
            <a:endParaRPr lang="en-US" sz="1100" b="1" dirty="0"/>
          </a:p>
          <a:p>
            <a:r>
              <a:rPr lang="en-US" dirty="0"/>
              <a:t>Digitala banktjänster kan vara praktiska, men det </a:t>
            </a:r>
            <a:r>
              <a:rPr lang="en-US" dirty="0" err="1"/>
              <a:t>är</a:t>
            </a:r>
            <a:r>
              <a:rPr lang="en-US" dirty="0"/>
              <a:t> </a:t>
            </a:r>
            <a:r>
              <a:rPr lang="en-US" dirty="0" err="1"/>
              <a:t>viktigt</a:t>
            </a:r>
            <a:r>
              <a:rPr lang="en-US" dirty="0"/>
              <a:t> att </a:t>
            </a:r>
            <a:r>
              <a:rPr lang="en-US" dirty="0" err="1"/>
              <a:t>använda</a:t>
            </a:r>
            <a:r>
              <a:rPr lang="en-US" dirty="0"/>
              <a:t> de </a:t>
            </a:r>
            <a:r>
              <a:rPr lang="en-US" dirty="0" err="1"/>
              <a:t>säkerhetsfunktioner</a:t>
            </a:r>
            <a:r>
              <a:rPr lang="en-US" dirty="0"/>
              <a:t> som finns tillgängliga</a:t>
            </a:r>
          </a:p>
          <a:p>
            <a:r>
              <a:rPr lang="en-US" dirty="0"/>
              <a:t>via din bank och din </a:t>
            </a:r>
            <a:r>
              <a:rPr lang="en-US" dirty="0" err="1"/>
              <a:t>enhet</a:t>
            </a:r>
            <a:r>
              <a:rPr lang="en-US" dirty="0"/>
              <a:t>.</a:t>
            </a:r>
            <a:endParaRPr lang="en-US" sz="1200" dirty="0">
              <a:solidFill>
                <a:srgbClr val="002060"/>
              </a:solidFill>
            </a:endParaRPr>
          </a:p>
          <a:p>
            <a:endParaRPr lang="en-US" b="1" dirty="0">
              <a:solidFill>
                <a:srgbClr val="002060"/>
              </a:solidFill>
            </a:endParaRPr>
          </a:p>
          <a:p>
            <a:r>
              <a:rPr lang="en-US" b="1" dirty="0">
                <a:solidFill>
                  <a:srgbClr val="002060"/>
                </a:solidFill>
              </a:rPr>
              <a:t>När du tittar, fundera på</a:t>
            </a:r>
            <a:endParaRPr lang="en-US" dirty="0">
              <a:solidFill>
                <a:srgbClr val="002060"/>
              </a:solidFill>
            </a:endParaRPr>
          </a:p>
          <a:p>
            <a:pPr marL="571500" indent="-342900">
              <a:buFont typeface="Arial" panose="020B0604020202020204" pitchFamily="34" charset="0"/>
              <a:buChar char="•"/>
            </a:pPr>
            <a:r>
              <a:rPr lang="en-US" dirty="0">
                <a:solidFill>
                  <a:srgbClr val="002060"/>
                </a:solidFill>
              </a:rPr>
              <a:t>Vilka skyddsåtgärder verkar mest användbara? </a:t>
            </a:r>
          </a:p>
          <a:p>
            <a:pPr marL="571500" indent="-342900">
              <a:buFont typeface="Arial" panose="020B0604020202020204" pitchFamily="34" charset="0"/>
              <a:buChar char="•"/>
            </a:pPr>
            <a:r>
              <a:rPr lang="en-US" dirty="0">
                <a:solidFill>
                  <a:srgbClr val="002060"/>
                </a:solidFill>
              </a:rPr>
              <a:t>Vilka inställningar använder du redan? </a:t>
            </a:r>
          </a:p>
          <a:p>
            <a:pPr marL="571500" indent="-342900">
              <a:buFont typeface="Arial" panose="020B0604020202020204" pitchFamily="34" charset="0"/>
              <a:buChar char="•"/>
            </a:pPr>
            <a:r>
              <a:rPr lang="en-US" dirty="0">
                <a:solidFill>
                  <a:srgbClr val="002060"/>
                </a:solidFill>
              </a:rPr>
              <a:t>Vad kan du kontrollera senare på ditt eget </a:t>
            </a:r>
            <a:r>
              <a:rPr lang="en-US" dirty="0"/>
              <a:t>konto? </a:t>
            </a:r>
          </a:p>
        </p:txBody>
      </p:sp>
      <p:pic>
        <p:nvPicPr>
          <p:cNvPr id="2" name="Google Shape;290;p8" descr="A colorful circles with white lines and dots  AI-generated content may be incorrect.">
            <a:extLst>
              <a:ext uri="{FF2B5EF4-FFF2-40B4-BE49-F238E27FC236}">
                <a16:creationId xmlns:a16="http://schemas.microsoft.com/office/drawing/2014/main" id="{5D25B00D-58B3-C17C-DD13-5955329887E0}"/>
              </a:ext>
            </a:extLst>
          </p:cNvPr>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5786722">
            <a:off x="-797485" y="21054"/>
            <a:ext cx="4034970" cy="3237251"/>
          </a:xfrm>
          <a:prstGeom prst="rect">
            <a:avLst/>
          </a:prstGeom>
          <a:noFill/>
          <a:ln>
            <a:noFill/>
          </a:ln>
        </p:spPr>
      </p:pic>
      <p:sp>
        <p:nvSpPr>
          <p:cNvPr id="5" name="TextBox 4">
            <a:extLst>
              <a:ext uri="{FF2B5EF4-FFF2-40B4-BE49-F238E27FC236}">
                <a16:creationId xmlns:a16="http://schemas.microsoft.com/office/drawing/2014/main" id="{73F482E6-087C-B856-C94A-3DDC2D094A0F}"/>
              </a:ext>
            </a:extLst>
          </p:cNvPr>
          <p:cNvSpPr txBox="1"/>
          <p:nvPr/>
        </p:nvSpPr>
        <p:spPr>
          <a:xfrm>
            <a:off x="5182444" y="5711495"/>
            <a:ext cx="7294227" cy="830997"/>
          </a:xfrm>
          <a:prstGeom prst="rect">
            <a:avLst/>
          </a:prstGeom>
          <a:noFill/>
        </p:spPr>
        <p:txBody>
          <a:bodyPr wrap="square">
            <a:spAutoFit/>
          </a:bodyPr>
          <a:lstStyle/>
          <a:p>
            <a:pPr algn="ctr"/>
            <a:r>
              <a:rPr lang="en-US" sz="1500" b="1" i="1" dirty="0">
                <a:solidFill>
                  <a:srgbClr val="8DA73C"/>
                </a:solidFill>
              </a:rPr>
              <a:t>5 bankinställningar som förhindrar ekonomiskt bedrägeri mot äldre</a:t>
            </a:r>
            <a:endParaRPr lang="en-US" sz="1500" b="1" dirty="0"/>
          </a:p>
          <a:p>
            <a:pPr lvl="0" algn="ctr">
              <a:defRPr/>
            </a:pPr>
            <a:r>
              <a:rPr lang="en-US" sz="1500" b="1" dirty="0">
                <a:solidFill>
                  <a:srgbClr val="8DA73C"/>
                </a:solidFill>
                <a:hlinkClick r:id="rId4"/>
              </a:rPr>
              <a:t>https://www.youtube.com/watch?v=2RH1s7jYygQ</a:t>
            </a:r>
            <a:endParaRPr lang="en-US" sz="1500" b="1" dirty="0">
              <a:solidFill>
                <a:srgbClr val="8DA73C"/>
              </a:solidFill>
            </a:endParaRPr>
          </a:p>
          <a:p>
            <a:pPr lvl="0" algn="ctr">
              <a:defRPr/>
            </a:pPr>
            <a:endParaRPr lang="en-GB" sz="1600" b="1" dirty="0">
              <a:solidFill>
                <a:srgbClr val="8DA73C"/>
              </a:solidFill>
            </a:endParaRPr>
          </a:p>
        </p:txBody>
      </p:sp>
      <p:pic>
        <p:nvPicPr>
          <p:cNvPr id="7" name="Picture 6">
            <a:extLst>
              <a:ext uri="{FF2B5EF4-FFF2-40B4-BE49-F238E27FC236}">
                <a16:creationId xmlns:a16="http://schemas.microsoft.com/office/drawing/2014/main" id="{28302B96-A062-85C1-8490-77A72077A98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01882" y="315508"/>
            <a:ext cx="1060796" cy="1207113"/>
          </a:xfrm>
          <a:prstGeom prst="rect">
            <a:avLst/>
          </a:prstGeom>
        </p:spPr>
      </p:pic>
      <p:pic>
        <p:nvPicPr>
          <p:cNvPr id="11" name="Picture Placeholder 10">
            <a:hlinkClick r:id="rId4"/>
            <a:extLst>
              <a:ext uri="{FF2B5EF4-FFF2-40B4-BE49-F238E27FC236}">
                <a16:creationId xmlns:a16="http://schemas.microsoft.com/office/drawing/2014/main" id="{02D3C815-0DFE-66D8-C9DC-F36D56FC3E57}"/>
              </a:ext>
            </a:extLst>
          </p:cNvPr>
          <p:cNvPicPr>
            <a:picLocks noGrp="1" noChangeAspect="1"/>
          </p:cNvPicPr>
          <p:nvPr>
            <p:ph type="pic" idx="3"/>
          </p:nvPr>
        </p:nvPicPr>
        <p:blipFill>
          <a:blip r:embed="rId6"/>
          <a:srcRect l="11900" r="11900"/>
          <a:stretch/>
        </p:blipFill>
        <p:spPr>
          <a:prstGeom prst="rect">
            <a:avLst/>
          </a:prstGeom>
          <a:solidFill>
            <a:srgbClr val="D8D8D8"/>
          </a:solidFill>
          <a:ln>
            <a:noFill/>
          </a:ln>
        </p:spPr>
      </p:pic>
      <p:sp>
        <p:nvSpPr>
          <p:cNvPr id="12" name="Isosceles Triangle 11">
            <a:hlinkClick r:id="rId4"/>
            <a:extLst>
              <a:ext uri="{FF2B5EF4-FFF2-40B4-BE49-F238E27FC236}">
                <a16:creationId xmlns:a16="http://schemas.microsoft.com/office/drawing/2014/main" id="{DDC41AE8-2805-58AF-1CF5-2723BFABA9B0}"/>
              </a:ext>
            </a:extLst>
          </p:cNvPr>
          <p:cNvSpPr/>
          <p:nvPr/>
        </p:nvSpPr>
        <p:spPr>
          <a:xfrm rot="5400000">
            <a:off x="2249424" y="3749040"/>
            <a:ext cx="914400" cy="667512"/>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solidFill>
                <a:schemeClr val="bg1"/>
              </a:solidFill>
            </a:endParaRPr>
          </a:p>
        </p:txBody>
      </p:sp>
    </p:spTree>
    <p:extLst>
      <p:ext uri="{BB962C8B-B14F-4D97-AF65-F5344CB8AC3E}">
        <p14:creationId xmlns:p14="http://schemas.microsoft.com/office/powerpoint/2010/main" val="481844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3301AA-7DE9-3109-60F1-1F30D73AC350}"/>
              </a:ext>
            </a:extLst>
          </p:cNvPr>
          <p:cNvSpPr>
            <a:spLocks noGrp="1"/>
          </p:cNvSpPr>
          <p:nvPr>
            <p:ph type="body" sz="quarter" idx="17"/>
          </p:nvPr>
        </p:nvSpPr>
        <p:spPr>
          <a:xfrm>
            <a:off x="7276362" y="543238"/>
            <a:ext cx="3126070" cy="582221"/>
          </a:xfrm>
        </p:spPr>
        <p:txBody>
          <a:bodyPr/>
          <a:lstStyle/>
          <a:p>
            <a:r>
              <a:rPr lang="en-IE" dirty="0"/>
              <a:t>02</a:t>
            </a:r>
          </a:p>
        </p:txBody>
      </p:sp>
      <p:pic>
        <p:nvPicPr>
          <p:cNvPr id="17" name="Picture Placeholder 16">
            <a:extLst>
              <a:ext uri="{FF2B5EF4-FFF2-40B4-BE49-F238E27FC236}">
                <a16:creationId xmlns:a16="http://schemas.microsoft.com/office/drawing/2014/main" id="{4770E5ED-DD8C-7E69-D612-3A02D320028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pic>
      <p:sp>
        <p:nvSpPr>
          <p:cNvPr id="4" name="Rectangle 3">
            <a:extLst>
              <a:ext uri="{FF2B5EF4-FFF2-40B4-BE49-F238E27FC236}">
                <a16:creationId xmlns:a16="http://schemas.microsoft.com/office/drawing/2014/main" id="{11127891-4D2E-1EDE-F523-6BC12DC89AB0}"/>
              </a:ext>
            </a:extLst>
          </p:cNvPr>
          <p:cNvSpPr/>
          <p:nvPr/>
        </p:nvSpPr>
        <p:spPr>
          <a:xfrm>
            <a:off x="5722297" y="3429000"/>
            <a:ext cx="4680135"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AA3DB6AC-C3FC-8302-169B-ED03EFBA1F45}"/>
              </a:ext>
            </a:extLst>
          </p:cNvPr>
          <p:cNvSpPr txBox="1"/>
          <p:nvPr/>
        </p:nvSpPr>
        <p:spPr>
          <a:xfrm>
            <a:off x="5906320" y="3481298"/>
            <a:ext cx="4604753" cy="1754326"/>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HUR DIN BANK ANVÄNDER AI FÖR ATT SKYDDA DIG </a:t>
            </a:r>
          </a:p>
        </p:txBody>
      </p:sp>
    </p:spTree>
    <p:extLst>
      <p:ext uri="{BB962C8B-B14F-4D97-AF65-F5344CB8AC3E}">
        <p14:creationId xmlns:p14="http://schemas.microsoft.com/office/powerpoint/2010/main" val="4104436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25151CF-B1BB-96DD-BFD1-05C7A0BCA3F6}"/>
              </a:ext>
            </a:extLst>
          </p:cNvPr>
          <p:cNvSpPr txBox="1"/>
          <p:nvPr/>
        </p:nvSpPr>
        <p:spPr>
          <a:xfrm>
            <a:off x="512064" y="128096"/>
            <a:ext cx="7129812" cy="6124754"/>
          </a:xfrm>
          <a:prstGeom prst="rect">
            <a:avLst/>
          </a:prstGeom>
          <a:noFill/>
        </p:spPr>
        <p:txBody>
          <a:bodyPr wrap="square">
            <a:spAutoFit/>
          </a:bodyPr>
          <a:lstStyle/>
          <a:p>
            <a:r>
              <a:rPr lang="en-US" sz="3600" b="1" dirty="0">
                <a:solidFill>
                  <a:srgbClr val="CA7BB3"/>
                </a:solidFill>
                <a:latin typeface="Calibri" panose="020F0502020204030204" pitchFamily="34" charset="0"/>
                <a:cs typeface="Calibri" panose="020F0502020204030204" pitchFamily="34" charset="0"/>
              </a:rPr>
              <a:t>Så här fungerar AI i din bank</a:t>
            </a:r>
          </a:p>
          <a:p>
            <a:endParaRPr lang="en-US" dirty="0">
              <a:solidFill>
                <a:srgbClr val="EBCB1F"/>
              </a:solidFill>
              <a:latin typeface="Calibri" panose="020F0502020204030204" pitchFamily="34" charset="0"/>
              <a:cs typeface="Calibri" panose="020F0502020204030204" pitchFamily="34" charset="0"/>
            </a:endParaRPr>
          </a:p>
          <a:p>
            <a:r>
              <a:rPr lang="en-US" sz="2400" dirty="0">
                <a:solidFill>
                  <a:srgbClr val="002465"/>
                </a:solidFill>
                <a:latin typeface="Calibri" panose="020F0502020204030204" pitchFamily="34" charset="0"/>
                <a:cs typeface="Calibri" panose="020F0502020204030204" pitchFamily="34" charset="0"/>
              </a:rPr>
              <a:t>Många banksystem använder AI för att sköta driften i bakgrunden.</a:t>
            </a:r>
          </a:p>
          <a:p>
            <a:endParaRPr lang="en-US" sz="600" dirty="0">
              <a:solidFill>
                <a:srgbClr val="002465"/>
              </a:solidFill>
              <a:latin typeface="Calibri" panose="020F0502020204030204" pitchFamily="34" charset="0"/>
              <a:cs typeface="Calibri" panose="020F0502020204030204" pitchFamily="34" charset="0"/>
            </a:endParaRPr>
          </a:p>
          <a:p>
            <a:r>
              <a:rPr lang="en-US" sz="2400" dirty="0">
                <a:solidFill>
                  <a:srgbClr val="002465"/>
                </a:solidFill>
                <a:latin typeface="Calibri" panose="020F0502020204030204" pitchFamily="34" charset="0"/>
                <a:cs typeface="Calibri" panose="020F0502020204030204" pitchFamily="34" charset="0"/>
              </a:rPr>
              <a:t>Det hjälper till att:</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hantera stora mängder transaktioner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identifiera mönster i din kontoaktivitet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förstå vad som är normalt för dig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reagera snabbt när något förändras </a:t>
            </a:r>
          </a:p>
          <a:p>
            <a:endParaRPr lang="en-US" dirty="0">
              <a:solidFill>
                <a:srgbClr val="002465"/>
              </a:solidFill>
              <a:latin typeface="Calibri" panose="020F0502020204030204" pitchFamily="34" charset="0"/>
              <a:cs typeface="Calibri" panose="020F0502020204030204" pitchFamily="34" charset="0"/>
            </a:endParaRPr>
          </a:p>
          <a:p>
            <a:r>
              <a:rPr lang="en-US" sz="2400" dirty="0">
                <a:solidFill>
                  <a:srgbClr val="002465"/>
                </a:solidFill>
                <a:latin typeface="Calibri" panose="020F0502020204030204" pitchFamily="34" charset="0"/>
                <a:cs typeface="Calibri" panose="020F0502020204030204" pitchFamily="34" charset="0"/>
              </a:rPr>
              <a:t>Du kanske märker detta när:</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din bank ber dig bekräfta en betalning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en transaktion pausas eller försenas </a:t>
            </a:r>
          </a:p>
          <a:p>
            <a:pPr marL="342900" indent="-342900">
              <a:spcAft>
                <a:spcPts val="1200"/>
              </a:spcAft>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du får aviseringar eller påminnelser </a:t>
            </a:r>
          </a:p>
          <a:p>
            <a:pPr>
              <a:spcAft>
                <a:spcPts val="1200"/>
              </a:spcAft>
              <a:buClr>
                <a:srgbClr val="002465"/>
              </a:buClr>
            </a:pPr>
            <a:r>
              <a:rPr lang="en-US" sz="2400" dirty="0">
                <a:solidFill>
                  <a:srgbClr val="002465"/>
                </a:solidFill>
                <a:latin typeface="Calibri" panose="020F0502020204030204" pitchFamily="34" charset="0"/>
                <a:cs typeface="Calibri" panose="020F0502020204030204" pitchFamily="34" charset="0"/>
              </a:rPr>
              <a:t>AI hjälper din bank att reagera snabbt och skydda ditt konto.</a:t>
            </a:r>
          </a:p>
        </p:txBody>
      </p:sp>
      <p:pic>
        <p:nvPicPr>
          <p:cNvPr id="2050" name="Picture 2" descr="The bank of ornate classical columns and facade">
            <a:extLst>
              <a:ext uri="{FF2B5EF4-FFF2-40B4-BE49-F238E27FC236}">
                <a16:creationId xmlns:a16="http://schemas.microsoft.com/office/drawing/2014/main" id="{B68D27B9-EE84-C0EC-1668-6F4541275F17}"/>
              </a:ext>
            </a:extLst>
          </p:cNvPr>
          <p:cNvPicPr>
            <a:picLocks noGrp="1" noChangeAspect="1" noChangeArrowheads="1"/>
          </p:cNvPicPr>
          <p:nvPr>
            <p:ph type="pic" idx="3"/>
          </p:nvPr>
        </p:nvPicPr>
        <p:blipFill>
          <a:blip r:embed="rId3" cstate="email">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4547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411ECD8-EEDF-DC34-0234-4C22D02D4086}"/>
              </a:ext>
            </a:extLst>
          </p:cNvPr>
          <p:cNvSpPr>
            <a:spLocks noGrp="1"/>
          </p:cNvSpPr>
          <p:nvPr>
            <p:ph type="body" idx="3"/>
          </p:nvPr>
        </p:nvSpPr>
        <p:spPr>
          <a:xfrm>
            <a:off x="5585116" y="621723"/>
            <a:ext cx="6448548" cy="6004969"/>
          </a:xfrm>
        </p:spPr>
        <p:txBody>
          <a:bodyPr/>
          <a:lstStyle/>
          <a:p>
            <a:r>
              <a:rPr lang="en-US" sz="3600" b="1" dirty="0">
                <a:solidFill>
                  <a:srgbClr val="EBCB1F"/>
                </a:solidFill>
                <a:latin typeface="Calibri" panose="020F0502020204030204" pitchFamily="34" charset="0"/>
                <a:cs typeface="Calibri" panose="020F0502020204030204" pitchFamily="34" charset="0"/>
              </a:rPr>
              <a:t>  </a:t>
            </a:r>
            <a:r>
              <a:rPr lang="en-US" sz="3600" b="1" dirty="0">
                <a:solidFill>
                  <a:srgbClr val="CA7BB3"/>
                </a:solidFill>
                <a:latin typeface="Calibri" panose="020F0502020204030204" pitchFamily="34" charset="0"/>
                <a:cs typeface="Calibri" panose="020F0502020204030204" pitchFamily="34" charset="0"/>
              </a:rPr>
              <a:t>Hur banker hanterar ovanlig aktivitet</a:t>
            </a:r>
          </a:p>
          <a:p>
            <a:endParaRPr lang="en-US" sz="1400" dirty="0">
              <a:solidFill>
                <a:srgbClr val="EBCB1F"/>
              </a:solidFill>
              <a:latin typeface="Calibri" panose="020F0502020204030204" pitchFamily="34" charset="0"/>
              <a:cs typeface="Calibri" panose="020F0502020204030204" pitchFamily="34" charset="0"/>
            </a:endParaRPr>
          </a:p>
          <a:p>
            <a:r>
              <a:rPr lang="en-US" dirty="0">
                <a:solidFill>
                  <a:srgbClr val="002465"/>
                </a:solidFill>
              </a:rPr>
              <a:t>Om något avviker från din vanliga aktivitet,</a:t>
            </a:r>
          </a:p>
          <a:p>
            <a:r>
              <a:rPr lang="en-US" dirty="0">
                <a:solidFill>
                  <a:srgbClr val="002465"/>
                </a:solidFill>
              </a:rPr>
              <a:t>kan din bank:</a:t>
            </a:r>
          </a:p>
          <a:p>
            <a:pPr marL="571500" indent="-342900">
              <a:buClr>
                <a:srgbClr val="002465"/>
              </a:buClr>
              <a:buFont typeface="Arial" panose="020B0604020202020204" pitchFamily="34" charset="0"/>
              <a:buChar char="•"/>
            </a:pPr>
            <a:r>
              <a:rPr lang="en-US" dirty="0">
                <a:solidFill>
                  <a:srgbClr val="002465"/>
                </a:solidFill>
              </a:rPr>
              <a:t>skicka en varning till dig </a:t>
            </a:r>
          </a:p>
          <a:p>
            <a:pPr marL="571500" indent="-342900">
              <a:buClr>
                <a:srgbClr val="002465"/>
              </a:buClr>
              <a:buFont typeface="Arial" panose="020B0604020202020204" pitchFamily="34" charset="0"/>
              <a:buChar char="•"/>
            </a:pPr>
            <a:r>
              <a:rPr lang="en-US" dirty="0">
                <a:solidFill>
                  <a:srgbClr val="002465"/>
                </a:solidFill>
              </a:rPr>
              <a:t>stänga av en betalning </a:t>
            </a:r>
          </a:p>
          <a:p>
            <a:pPr marL="571500" indent="-342900">
              <a:buClr>
                <a:srgbClr val="002465"/>
              </a:buClr>
              <a:buFont typeface="Arial" panose="020B0604020202020204" pitchFamily="34" charset="0"/>
              <a:buChar char="•"/>
            </a:pPr>
            <a:r>
              <a:rPr lang="en-US" dirty="0">
                <a:solidFill>
                  <a:srgbClr val="002465"/>
                </a:solidFill>
              </a:rPr>
              <a:t>be dig bekräfta din identitet </a:t>
            </a:r>
          </a:p>
          <a:p>
            <a:endParaRPr lang="en-US" dirty="0">
              <a:solidFill>
                <a:srgbClr val="002465"/>
              </a:solidFill>
            </a:endParaRPr>
          </a:p>
          <a:p>
            <a:r>
              <a:rPr lang="en-US" dirty="0">
                <a:solidFill>
                  <a:srgbClr val="002465"/>
                </a:solidFill>
              </a:rPr>
              <a:t>Detta ger dig tid att:</a:t>
            </a:r>
          </a:p>
          <a:p>
            <a:pPr marL="571500" indent="-342900">
              <a:buClr>
                <a:srgbClr val="002465"/>
              </a:buClr>
              <a:buFont typeface="Arial" panose="020B0604020202020204" pitchFamily="34" charset="0"/>
              <a:buChar char="•"/>
            </a:pPr>
            <a:r>
              <a:rPr lang="en-US" dirty="0">
                <a:solidFill>
                  <a:srgbClr val="002465"/>
                </a:solidFill>
              </a:rPr>
              <a:t>granska vad som händer </a:t>
            </a:r>
          </a:p>
          <a:p>
            <a:pPr marL="571500" indent="-342900">
              <a:buClr>
                <a:srgbClr val="002465"/>
              </a:buClr>
              <a:buFont typeface="Arial" panose="020B0604020202020204" pitchFamily="34" charset="0"/>
              <a:buChar char="•"/>
            </a:pPr>
            <a:r>
              <a:rPr lang="en-US" dirty="0">
                <a:solidFill>
                  <a:srgbClr val="002465"/>
                </a:solidFill>
              </a:rPr>
              <a:t>bestämma vad du ska göra härnäst </a:t>
            </a:r>
          </a:p>
          <a:p>
            <a:endParaRPr lang="en-US" sz="1200" dirty="0">
              <a:solidFill>
                <a:srgbClr val="002465"/>
              </a:solidFill>
            </a:endParaRPr>
          </a:p>
          <a:p>
            <a:r>
              <a:rPr lang="en-US" dirty="0">
                <a:solidFill>
                  <a:srgbClr val="002465"/>
                </a:solidFill>
              </a:rPr>
              <a:t>Dessa kontroller finns till för att skydda dina pengar.</a:t>
            </a:r>
          </a:p>
          <a:p>
            <a:endParaRPr lang="en-GB" dirty="0"/>
          </a:p>
        </p:txBody>
      </p:sp>
      <p:pic>
        <p:nvPicPr>
          <p:cNvPr id="26628" name="Picture 4" descr="black iphone 5 on white surface">
            <a:extLst>
              <a:ext uri="{FF2B5EF4-FFF2-40B4-BE49-F238E27FC236}">
                <a16:creationId xmlns:a16="http://schemas.microsoft.com/office/drawing/2014/main" id="{13486BBF-24BE-CDED-26A0-C9F8C119E76F}"/>
              </a:ext>
            </a:extLst>
          </p:cNvPr>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ackgroundRemoval t="200" b="99450" l="0" r="100000"/>
                    </a14:imgEffect>
                  </a14:imgLayer>
                </a14:imgProps>
              </a:ext>
              <a:ext uri="{28A0092B-C50C-407E-A947-70E740481C1C}">
                <a14:useLocalDpi xmlns:a14="http://schemas.microsoft.com/office/drawing/2010/main"/>
              </a:ext>
            </a:extLst>
          </a:blip>
          <a:srcRect/>
          <a:stretch>
            <a:fillRect/>
          </a:stretch>
        </p:blipFill>
        <p:spPr bwMode="auto">
          <a:xfrm>
            <a:off x="1600385" y="2238079"/>
            <a:ext cx="3768812" cy="5460439"/>
          </a:xfrm>
          <a:prstGeom prst="rect">
            <a:avLst/>
          </a:prstGeom>
          <a:noFill/>
          <a:extLst>
            <a:ext uri="{909E8E84-426E-40DD-AFC4-6F175D3DCCD1}">
              <a14:hiddenFill xmlns:a14="http://schemas.microsoft.com/office/drawing/2010/main">
                <a:solidFill>
                  <a:srgbClr val="FFFFFF"/>
                </a:solidFill>
              </a14:hiddenFill>
            </a:ext>
          </a:extLst>
        </p:spPr>
      </p:pic>
      <p:pic>
        <p:nvPicPr>
          <p:cNvPr id="5" name="Google Shape;290;p8" descr="A colorful circles with white lines and dots  AI-generated content may be incorrect.">
            <a:extLst>
              <a:ext uri="{FF2B5EF4-FFF2-40B4-BE49-F238E27FC236}">
                <a16:creationId xmlns:a16="http://schemas.microsoft.com/office/drawing/2014/main" id="{7E7CE245-9730-6F74-9694-5054AEDE3F9E}"/>
              </a:ext>
            </a:extLst>
          </p:cNvPr>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7489968">
            <a:off x="156443" y="327992"/>
            <a:ext cx="4145124" cy="3256397"/>
          </a:xfrm>
          <a:prstGeom prst="rect">
            <a:avLst/>
          </a:prstGeom>
          <a:noFill/>
          <a:ln>
            <a:noFill/>
          </a:ln>
        </p:spPr>
      </p:pic>
    </p:spTree>
    <p:extLst>
      <p:ext uri="{BB962C8B-B14F-4D97-AF65-F5344CB8AC3E}">
        <p14:creationId xmlns:p14="http://schemas.microsoft.com/office/powerpoint/2010/main" val="153303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F37730D5-7A59-CDD0-0678-BDACAF3DD5B6}"/>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prstGeom prst="rect">
            <a:avLst/>
          </a:prstGeom>
          <a:solidFill>
            <a:srgbClr val="FFFFFF">
              <a:lumMod val="85000"/>
            </a:srgbClr>
          </a:solidFill>
          <a:ln>
            <a:noFill/>
          </a:ln>
        </p:spPr>
      </p:pic>
      <p:sp>
        <p:nvSpPr>
          <p:cNvPr id="6" name="Text Placeholder 3">
            <a:extLst>
              <a:ext uri="{FF2B5EF4-FFF2-40B4-BE49-F238E27FC236}">
                <a16:creationId xmlns:a16="http://schemas.microsoft.com/office/drawing/2014/main" id="{698BC8B1-3A66-4F38-B211-E0DDD936B6FA}"/>
              </a:ext>
            </a:extLst>
          </p:cNvPr>
          <p:cNvSpPr txBox="1">
            <a:spLocks/>
          </p:cNvSpPr>
          <p:nvPr/>
        </p:nvSpPr>
        <p:spPr>
          <a:xfrm>
            <a:off x="557784" y="1147087"/>
            <a:ext cx="7590827" cy="6349253"/>
          </a:xfrm>
          <a:prstGeom prst="rect">
            <a:avLst/>
          </a:prstGeom>
          <a:no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b="1" dirty="0">
                <a:solidFill>
                  <a:srgbClr val="002465"/>
                </a:solidFill>
                <a:latin typeface="Calibri" panose="020F0502020204030204" pitchFamily="34" charset="0"/>
                <a:cs typeface="Calibri" panose="020F0502020204030204" pitchFamily="34" charset="0"/>
              </a:rPr>
              <a:t>AI kan:</a:t>
            </a:r>
          </a:p>
          <a:p>
            <a:pPr marL="5715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förbättra säkerheten </a:t>
            </a:r>
          </a:p>
          <a:p>
            <a:pPr marL="5715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lyfta fram viktig aktivitet </a:t>
            </a:r>
          </a:p>
          <a:p>
            <a:pPr marL="5715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göra bankärenden snabbare och enklare </a:t>
            </a:r>
          </a:p>
          <a:p>
            <a:endParaRPr lang="en-US" sz="2400" b="1" dirty="0">
              <a:solidFill>
                <a:srgbClr val="002465"/>
              </a:solidFill>
              <a:latin typeface="Calibri" panose="020F0502020204030204" pitchFamily="34" charset="0"/>
              <a:cs typeface="Calibri" panose="020F0502020204030204" pitchFamily="34" charset="0"/>
            </a:endParaRPr>
          </a:p>
          <a:p>
            <a:r>
              <a:rPr lang="en-US" sz="2400" b="1" dirty="0">
                <a:solidFill>
                  <a:srgbClr val="002465"/>
                </a:solidFill>
                <a:latin typeface="Calibri" panose="020F0502020204030204" pitchFamily="34" charset="0"/>
                <a:cs typeface="Calibri" panose="020F0502020204030204" pitchFamily="34" charset="0"/>
              </a:rPr>
              <a:t>Men den kan inte:</a:t>
            </a:r>
          </a:p>
          <a:p>
            <a:pPr marL="5715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fatta beslut åt dig </a:t>
            </a:r>
          </a:p>
          <a:p>
            <a:pPr marL="5715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förstå din situation fullt ut </a:t>
            </a:r>
          </a:p>
          <a:p>
            <a:pPr marL="5715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garantera att alla meddelanden är äkta </a:t>
            </a:r>
          </a:p>
          <a:p>
            <a:pPr marL="228600">
              <a:buClr>
                <a:srgbClr val="002465"/>
              </a:buClr>
            </a:pPr>
            <a:endParaRPr lang="en-US" sz="2400" b="1" dirty="0">
              <a:solidFill>
                <a:srgbClr val="002465"/>
              </a:solidFill>
              <a:latin typeface="Calibri" panose="020F0502020204030204" pitchFamily="34" charset="0"/>
              <a:cs typeface="Calibri" panose="020F0502020204030204" pitchFamily="34" charset="0"/>
            </a:endParaRPr>
          </a:p>
          <a:p>
            <a:pPr marL="228600">
              <a:buClr>
                <a:srgbClr val="002465"/>
              </a:buClr>
            </a:pPr>
            <a:r>
              <a:rPr lang="en-US" sz="2400" b="1" dirty="0">
                <a:solidFill>
                  <a:srgbClr val="002465"/>
                </a:solidFill>
                <a:latin typeface="Calibri" panose="020F0502020204030204" pitchFamily="34" charset="0"/>
                <a:cs typeface="Calibri" panose="020F0502020204030204" pitchFamily="34" charset="0"/>
              </a:rPr>
              <a:t>Så:</a:t>
            </a:r>
            <a:endParaRPr lang="en-US" sz="2400" dirty="0">
              <a:solidFill>
                <a:srgbClr val="002465"/>
              </a:solidFill>
              <a:latin typeface="Calibri" panose="020F0502020204030204" pitchFamily="34" charset="0"/>
              <a:cs typeface="Calibri" panose="020F0502020204030204" pitchFamily="34" charset="0"/>
            </a:endParaRPr>
          </a:p>
          <a:p>
            <a:pPr marL="5715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ta en paus innan du agerar </a:t>
            </a:r>
          </a:p>
          <a:p>
            <a:pPr marL="5715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kontrollera informationen noggrant </a:t>
            </a:r>
          </a:p>
          <a:p>
            <a:pPr marL="5715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använd pålitliga källor</a:t>
            </a:r>
          </a:p>
          <a:p>
            <a:pPr>
              <a:buClr>
                <a:srgbClr val="002465"/>
              </a:buClr>
              <a:buFont typeface="Arial" panose="020B0604020202020204" pitchFamily="34" charset="0"/>
              <a:buChar char="•"/>
            </a:pPr>
            <a:endParaRPr lang="en-US" sz="800" b="1" dirty="0"/>
          </a:p>
          <a:p>
            <a:endParaRPr lang="en-GB" dirty="0"/>
          </a:p>
        </p:txBody>
      </p:sp>
      <p:sp>
        <p:nvSpPr>
          <p:cNvPr id="3" name="TextBox 2">
            <a:extLst>
              <a:ext uri="{FF2B5EF4-FFF2-40B4-BE49-F238E27FC236}">
                <a16:creationId xmlns:a16="http://schemas.microsoft.com/office/drawing/2014/main" id="{C3F022BC-8C1E-50BF-F6FE-9207EA8FB03A}"/>
              </a:ext>
            </a:extLst>
          </p:cNvPr>
          <p:cNvSpPr txBox="1"/>
          <p:nvPr/>
        </p:nvSpPr>
        <p:spPr>
          <a:xfrm>
            <a:off x="557784" y="173596"/>
            <a:ext cx="796442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CA7BB3"/>
                </a:solidFill>
                <a:effectLst/>
                <a:uLnTx/>
                <a:uFillTx/>
                <a:latin typeface="Calibri" panose="020F0502020204030204" pitchFamily="34" charset="0"/>
                <a:cs typeface="Calibri" panose="020F0502020204030204" pitchFamily="34" charset="0"/>
                <a:sym typeface="Arial"/>
              </a:rPr>
              <a:t>AI stöder dig, men du behåller kontrollen</a:t>
            </a:r>
            <a:endParaRPr kumimoji="0" lang="en-US" sz="3600" b="0" i="0" u="none" strike="noStrike" kern="0" cap="none" spc="0" normalizeH="0" baseline="0" noProof="0" dirty="0">
              <a:ln>
                <a:noFill/>
              </a:ln>
              <a:solidFill>
                <a:srgbClr val="CA7BB3"/>
              </a:solidFill>
              <a:effectLst/>
              <a:uLnTx/>
              <a:uFillTx/>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811223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2" name="Google Shape;632;p30"/>
          <p:cNvSpPr/>
          <p:nvPr/>
        </p:nvSpPr>
        <p:spPr>
          <a:xfrm>
            <a:off x="1098909" y="1932265"/>
            <a:ext cx="2559665" cy="4098841"/>
          </a:xfrm>
          <a:custGeom>
            <a:avLst/>
            <a:gdLst/>
            <a:ahLst/>
            <a:cxnLst/>
            <a:rect l="l" t="t" r="r" b="b"/>
            <a:pathLst>
              <a:path w="3427" h="5179" extrusionOk="0">
                <a:moveTo>
                  <a:pt x="3128" y="0"/>
                </a:moveTo>
                <a:lnTo>
                  <a:pt x="297" y="0"/>
                </a:lnTo>
                <a:lnTo>
                  <a:pt x="297" y="0"/>
                </a:lnTo>
                <a:cubicBezTo>
                  <a:pt x="133" y="0"/>
                  <a:pt x="0" y="133"/>
                  <a:pt x="0" y="298"/>
                </a:cubicBezTo>
                <a:lnTo>
                  <a:pt x="0" y="3440"/>
                </a:lnTo>
                <a:lnTo>
                  <a:pt x="0" y="3533"/>
                </a:lnTo>
                <a:lnTo>
                  <a:pt x="0" y="3533"/>
                </a:lnTo>
                <a:cubicBezTo>
                  <a:pt x="0" y="3589"/>
                  <a:pt x="14" y="3639"/>
                  <a:pt x="40" y="3683"/>
                </a:cubicBezTo>
                <a:lnTo>
                  <a:pt x="147" y="3790"/>
                </a:lnTo>
                <a:lnTo>
                  <a:pt x="1309" y="4952"/>
                </a:lnTo>
                <a:lnTo>
                  <a:pt x="1309" y="4952"/>
                </a:lnTo>
                <a:cubicBezTo>
                  <a:pt x="1534" y="5177"/>
                  <a:pt x="1898" y="5178"/>
                  <a:pt x="2122" y="4954"/>
                </a:cubicBezTo>
                <a:lnTo>
                  <a:pt x="3300" y="3777"/>
                </a:lnTo>
                <a:lnTo>
                  <a:pt x="3371" y="3705"/>
                </a:lnTo>
                <a:lnTo>
                  <a:pt x="3371" y="3705"/>
                </a:lnTo>
                <a:cubicBezTo>
                  <a:pt x="3405" y="3656"/>
                  <a:pt x="3426" y="3598"/>
                  <a:pt x="3426" y="3533"/>
                </a:cubicBezTo>
                <a:lnTo>
                  <a:pt x="3426" y="3447"/>
                </a:lnTo>
                <a:lnTo>
                  <a:pt x="3426" y="298"/>
                </a:lnTo>
                <a:lnTo>
                  <a:pt x="3426" y="298"/>
                </a:lnTo>
                <a:cubicBezTo>
                  <a:pt x="3426" y="133"/>
                  <a:pt x="3292" y="0"/>
                  <a:pt x="3128" y="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33" name="Google Shape;633;p30"/>
          <p:cNvSpPr/>
          <p:nvPr/>
        </p:nvSpPr>
        <p:spPr>
          <a:xfrm>
            <a:off x="1021493" y="1932265"/>
            <a:ext cx="2714498" cy="1379083"/>
          </a:xfrm>
          <a:custGeom>
            <a:avLst/>
            <a:gdLst/>
            <a:ahLst/>
            <a:cxnLst/>
            <a:rect l="l" t="t" r="r" b="b"/>
            <a:pathLst>
              <a:path w="3635" h="1742" extrusionOk="0">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6" y="8"/>
                </a:lnTo>
                <a:lnTo>
                  <a:pt x="3506" y="8"/>
                </a:lnTo>
                <a:cubicBezTo>
                  <a:pt x="3591" y="8"/>
                  <a:pt x="3634" y="111"/>
                  <a:pt x="3573"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34" name="Google Shape;634;p30"/>
          <p:cNvSpPr/>
          <p:nvPr/>
        </p:nvSpPr>
        <p:spPr>
          <a:xfrm>
            <a:off x="4606263" y="1932265"/>
            <a:ext cx="2559668" cy="4098841"/>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35" name="Google Shape;635;p30"/>
          <p:cNvSpPr/>
          <p:nvPr/>
        </p:nvSpPr>
        <p:spPr>
          <a:xfrm>
            <a:off x="4536405" y="1918751"/>
            <a:ext cx="2714498" cy="1379083"/>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36" name="Google Shape;636;p30"/>
          <p:cNvSpPr/>
          <p:nvPr/>
        </p:nvSpPr>
        <p:spPr>
          <a:xfrm>
            <a:off x="7912027" y="1932265"/>
            <a:ext cx="2559665" cy="4098841"/>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37" name="Google Shape;637;p30"/>
          <p:cNvSpPr/>
          <p:nvPr/>
        </p:nvSpPr>
        <p:spPr>
          <a:xfrm>
            <a:off x="7834610" y="1918751"/>
            <a:ext cx="2714498" cy="1379083"/>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 name="tb">
            <a:extLst>
              <a:ext uri="{FF2B5EF4-FFF2-40B4-BE49-F238E27FC236}">
                <a16:creationId xmlns:a16="http://schemas.microsoft.com/office/drawing/2014/main" id="{C46B2DE2-B5A7-85B5-6E14-FC38B4E1577E}"/>
              </a:ext>
            </a:extLst>
          </p:cNvPr>
          <p:cNvSpPr txBox="1"/>
          <p:nvPr/>
        </p:nvSpPr>
        <p:spPr>
          <a:xfrm>
            <a:off x="1098905" y="2289126"/>
            <a:ext cx="2559669" cy="1190000"/>
          </a:xfrm>
          <a:prstGeom prst="rect">
            <a:avLst/>
          </a:prstGeom>
          <a:noFill/>
        </p:spPr>
        <p:txBody>
          <a:bodyPr wrap="square" anchor="t">
            <a:noAutofit/>
          </a:bodyPr>
          <a:lstStyle/>
          <a:p>
            <a:pPr algn="ctr"/>
            <a:r>
              <a:rPr lang="en-GB" sz="2400" b="1" dirty="0">
                <a:solidFill>
                  <a:schemeClr val="bg1"/>
                </a:solidFill>
                <a:latin typeface="Calibri" panose="020F0502020204030204" pitchFamily="34" charset="0"/>
                <a:cs typeface="Calibri" panose="020F0502020204030204" pitchFamily="34" charset="0"/>
              </a:rPr>
              <a:t>Lägg på</a:t>
            </a:r>
          </a:p>
          <a:p>
            <a:pPr algn="ctr"/>
            <a:endParaRPr lang="en-GB" sz="2400" b="1" dirty="0">
              <a:solidFill>
                <a:schemeClr val="bg1"/>
              </a:solidFill>
              <a:latin typeface="Calibri" panose="020F0502020204030204" pitchFamily="34" charset="0"/>
              <a:cs typeface="Calibri" panose="020F0502020204030204" pitchFamily="34" charset="0"/>
            </a:endParaRPr>
          </a:p>
          <a:p>
            <a:pPr algn="ctr"/>
            <a:endParaRPr lang="en-GB" sz="2400" b="1" dirty="0">
              <a:solidFill>
                <a:schemeClr val="bg1"/>
              </a:solidFill>
              <a:latin typeface="Calibri" panose="020F0502020204030204" pitchFamily="34" charset="0"/>
              <a:cs typeface="Calibri" panose="020F0502020204030204" pitchFamily="34" charset="0"/>
            </a:endParaRPr>
          </a:p>
          <a:p>
            <a:pPr algn="ctr">
              <a:spcBef>
                <a:spcPts val="400"/>
              </a:spcBef>
            </a:pPr>
            <a:r>
              <a:rPr lang="en-GB" sz="2400" dirty="0">
                <a:solidFill>
                  <a:schemeClr val="bg1"/>
                </a:solidFill>
                <a:latin typeface="Calibri" panose="020F0502020204030204" pitchFamily="34" charset="0"/>
                <a:cs typeface="Calibri" panose="020F0502020204030204" pitchFamily="34" charset="0"/>
              </a:rPr>
              <a:t>Om ett samtal känns misstänkt, lägg bara på. En seriös uppringare kommer inte att ta illa upp.</a:t>
            </a:r>
          </a:p>
        </p:txBody>
      </p:sp>
      <p:sp>
        <p:nvSpPr>
          <p:cNvPr id="9" name="tb">
            <a:extLst>
              <a:ext uri="{FF2B5EF4-FFF2-40B4-BE49-F238E27FC236}">
                <a16:creationId xmlns:a16="http://schemas.microsoft.com/office/drawing/2014/main" id="{F08304F7-73A3-826F-8E67-82C28ECA7718}"/>
              </a:ext>
            </a:extLst>
          </p:cNvPr>
          <p:cNvSpPr txBox="1"/>
          <p:nvPr/>
        </p:nvSpPr>
        <p:spPr>
          <a:xfrm>
            <a:off x="4613822" y="2026806"/>
            <a:ext cx="2559668" cy="1190000"/>
          </a:xfrm>
          <a:prstGeom prst="rect">
            <a:avLst/>
          </a:prstGeom>
          <a:noFill/>
        </p:spPr>
        <p:txBody>
          <a:bodyPr wrap="square" anchor="t">
            <a:noAutofit/>
          </a:bodyPr>
          <a:lstStyle/>
          <a:p>
            <a:pPr algn="ctr"/>
            <a:r>
              <a:rPr lang="en-GB" sz="2400" b="1" dirty="0">
                <a:solidFill>
                  <a:schemeClr val="bg1"/>
                </a:solidFill>
                <a:latin typeface="Calibri" panose="020F0502020204030204" pitchFamily="34" charset="0"/>
                <a:cs typeface="Calibri" panose="020F0502020204030204" pitchFamily="34" charset="0"/>
              </a:rPr>
              <a:t>Kontrollera </a:t>
            </a:r>
          </a:p>
          <a:p>
            <a:pPr algn="ctr"/>
            <a:r>
              <a:rPr lang="en-GB" sz="2400" b="1" dirty="0">
                <a:solidFill>
                  <a:schemeClr val="bg1"/>
                </a:solidFill>
                <a:latin typeface="Calibri" panose="020F0502020204030204" pitchFamily="34" charset="0"/>
                <a:cs typeface="Calibri" panose="020F0502020204030204" pitchFamily="34" charset="0"/>
              </a:rPr>
              <a:t>själv</a:t>
            </a:r>
          </a:p>
          <a:p>
            <a:pPr algn="ctr"/>
            <a:endParaRPr lang="en-GB" sz="2400" b="1" dirty="0">
              <a:solidFill>
                <a:schemeClr val="bg1"/>
              </a:solidFill>
              <a:latin typeface="Calibri" panose="020F0502020204030204" pitchFamily="34" charset="0"/>
              <a:cs typeface="Calibri" panose="020F0502020204030204" pitchFamily="34" charset="0"/>
            </a:endParaRPr>
          </a:p>
          <a:p>
            <a:pPr algn="ctr">
              <a:spcBef>
                <a:spcPts val="400"/>
              </a:spcBef>
            </a:pPr>
            <a:r>
              <a:rPr lang="en-GB" sz="2400" dirty="0">
                <a:solidFill>
                  <a:schemeClr val="bg1"/>
                </a:solidFill>
                <a:latin typeface="Calibri" panose="020F0502020204030204" pitchFamily="34" charset="0"/>
                <a:cs typeface="Calibri" panose="020F0502020204030204" pitchFamily="34" charset="0"/>
              </a:rPr>
              <a:t>Ring din bank på numret på baksidan av ditt kort, inte på det nummer de ger dig.</a:t>
            </a:r>
          </a:p>
        </p:txBody>
      </p:sp>
      <p:sp>
        <p:nvSpPr>
          <p:cNvPr id="11" name="tb">
            <a:extLst>
              <a:ext uri="{FF2B5EF4-FFF2-40B4-BE49-F238E27FC236}">
                <a16:creationId xmlns:a16="http://schemas.microsoft.com/office/drawing/2014/main" id="{7012BD31-1BD3-8B1D-83F8-322EDB2BBB1F}"/>
              </a:ext>
            </a:extLst>
          </p:cNvPr>
          <p:cNvSpPr txBox="1"/>
          <p:nvPr/>
        </p:nvSpPr>
        <p:spPr>
          <a:xfrm>
            <a:off x="7912026" y="2107834"/>
            <a:ext cx="2559666" cy="1190000"/>
          </a:xfrm>
          <a:prstGeom prst="rect">
            <a:avLst/>
          </a:prstGeom>
          <a:noFill/>
        </p:spPr>
        <p:txBody>
          <a:bodyPr wrap="square" anchor="t">
            <a:noAutofit/>
          </a:bodyPr>
          <a:lstStyle/>
          <a:p>
            <a:pPr algn="ctr"/>
            <a:r>
              <a:rPr lang="en-GB" sz="2400" b="1" dirty="0">
                <a:solidFill>
                  <a:schemeClr val="bg1"/>
                </a:solidFill>
                <a:latin typeface="Calibri" panose="020F0502020204030204" pitchFamily="34" charset="0"/>
                <a:cs typeface="Calibri" panose="020F0502020204030204" pitchFamily="34" charset="0"/>
              </a:rPr>
              <a:t>Känn dig aldrig </a:t>
            </a:r>
          </a:p>
          <a:p>
            <a:pPr algn="ctr"/>
            <a:r>
              <a:rPr lang="en-GB" sz="2400" b="1" dirty="0">
                <a:solidFill>
                  <a:schemeClr val="bg1"/>
                </a:solidFill>
                <a:latin typeface="Calibri" panose="020F0502020204030204" pitchFamily="34" charset="0"/>
                <a:cs typeface="Calibri" panose="020F0502020204030204" pitchFamily="34" charset="0"/>
              </a:rPr>
              <a:t>pressad</a:t>
            </a:r>
          </a:p>
          <a:p>
            <a:pPr algn="ctr"/>
            <a:endParaRPr lang="en-GB" sz="2400" b="1" dirty="0">
              <a:solidFill>
                <a:schemeClr val="bg1"/>
              </a:solidFill>
              <a:latin typeface="Calibri" panose="020F0502020204030204" pitchFamily="34" charset="0"/>
              <a:cs typeface="Calibri" panose="020F0502020204030204" pitchFamily="34" charset="0"/>
            </a:endParaRPr>
          </a:p>
          <a:p>
            <a:pPr algn="ctr">
              <a:spcBef>
                <a:spcPts val="400"/>
              </a:spcBef>
            </a:pPr>
            <a:r>
              <a:rPr lang="en-GB" sz="2400" dirty="0">
                <a:solidFill>
                  <a:schemeClr val="bg1"/>
                </a:solidFill>
                <a:latin typeface="Calibri" panose="020F0502020204030204" pitchFamily="34" charset="0"/>
                <a:cs typeface="Calibri" panose="020F0502020204030204" pitchFamily="34" charset="0"/>
              </a:rPr>
              <a:t>Bedragare skapar panik. Ta god tid på dig. Det är alltid okej att säga nej.</a:t>
            </a:r>
          </a:p>
        </p:txBody>
      </p:sp>
      <p:sp>
        <p:nvSpPr>
          <p:cNvPr id="13" name="tb">
            <a:extLst>
              <a:ext uri="{FF2B5EF4-FFF2-40B4-BE49-F238E27FC236}">
                <a16:creationId xmlns:a16="http://schemas.microsoft.com/office/drawing/2014/main" id="{E98153DB-7A40-FA98-61D7-A61BEC315264}"/>
              </a:ext>
            </a:extLst>
          </p:cNvPr>
          <p:cNvSpPr txBox="1"/>
          <p:nvPr/>
        </p:nvSpPr>
        <p:spPr>
          <a:xfrm>
            <a:off x="496000" y="316051"/>
            <a:ext cx="11200000" cy="700000"/>
          </a:xfrm>
          <a:prstGeom prst="rect">
            <a:avLst/>
          </a:prstGeom>
          <a:noFill/>
        </p:spPr>
        <p:txBody>
          <a:bodyPr wrap="square" anchor="t">
            <a:normAutofit/>
          </a:bodyPr>
          <a:lstStyle/>
          <a:p>
            <a:r>
              <a:rPr lang="en-GB" sz="3600" b="1" dirty="0">
                <a:solidFill>
                  <a:srgbClr val="31376B"/>
                </a:solidFill>
                <a:latin typeface="Calibri" panose="020F0502020204030204" pitchFamily="34" charset="0"/>
                <a:cs typeface="Calibri" panose="020F0502020204030204" pitchFamily="34" charset="0"/>
              </a:rPr>
              <a:t>Den gyllene regeln: ta en paus och kontrollera</a:t>
            </a:r>
          </a:p>
        </p:txBody>
      </p:sp>
      <p:sp>
        <p:nvSpPr>
          <p:cNvPr id="15" name="card">
            <a:extLst>
              <a:ext uri="{FF2B5EF4-FFF2-40B4-BE49-F238E27FC236}">
                <a16:creationId xmlns:a16="http://schemas.microsoft.com/office/drawing/2014/main" id="{ED5798F6-C5D7-8AFE-6F5C-64374F0A0282}"/>
              </a:ext>
            </a:extLst>
          </p:cNvPr>
          <p:cNvSpPr/>
          <p:nvPr/>
        </p:nvSpPr>
        <p:spPr>
          <a:xfrm>
            <a:off x="881980" y="925939"/>
            <a:ext cx="10342376" cy="814382"/>
          </a:xfrm>
          <a:prstGeom prst="roundRect">
            <a:avLst>
              <a:gd name="adj" fmla="val 8000"/>
            </a:avLst>
          </a:prstGeom>
          <a:solidFill>
            <a:srgbClr val="5496D1"/>
          </a:solidFill>
          <a:ln>
            <a:solidFill>
              <a:srgbClr val="5496D1"/>
            </a:solidFill>
          </a:ln>
        </p:spPr>
        <p:txBody>
          <a:bodyPr/>
          <a:lstStyle/>
          <a:p>
            <a:endParaRPr sz="2400">
              <a:latin typeface="Calibri" panose="020F0502020204030204" pitchFamily="34" charset="0"/>
              <a:cs typeface="Calibri" panose="020F0502020204030204" pitchFamily="34" charset="0"/>
            </a:endParaRPr>
          </a:p>
        </p:txBody>
      </p:sp>
      <p:sp>
        <p:nvSpPr>
          <p:cNvPr id="17" name="tb">
            <a:extLst>
              <a:ext uri="{FF2B5EF4-FFF2-40B4-BE49-F238E27FC236}">
                <a16:creationId xmlns:a16="http://schemas.microsoft.com/office/drawing/2014/main" id="{16624A1E-C0E6-F711-8AED-210C95854EBB}"/>
              </a:ext>
            </a:extLst>
          </p:cNvPr>
          <p:cNvSpPr txBox="1"/>
          <p:nvPr/>
        </p:nvSpPr>
        <p:spPr>
          <a:xfrm>
            <a:off x="873106" y="844481"/>
            <a:ext cx="10461123" cy="1000000"/>
          </a:xfrm>
          <a:prstGeom prst="rect">
            <a:avLst/>
          </a:prstGeom>
          <a:noFill/>
        </p:spPr>
        <p:txBody>
          <a:bodyPr wrap="square" anchor="ctr">
            <a:normAutofit lnSpcReduction="10000"/>
          </a:bodyPr>
          <a:lstStyle/>
          <a:p>
            <a:r>
              <a:rPr lang="en-GB" sz="2000" b="1" dirty="0">
                <a:solidFill>
                  <a:srgbClr val="FFFFFF"/>
                </a:solidFill>
                <a:latin typeface="Calibri" panose="020F0502020204030204" pitchFamily="34" charset="0"/>
                <a:cs typeface="Calibri" panose="020F0502020204030204" pitchFamily="34" charset="0"/>
              </a:rPr>
              <a:t>Ingen riktig bank, Handelsbanken </a:t>
            </a:r>
            <a:r>
              <a:rPr lang="en-GB" sz="2000" b="1" dirty="0" err="1">
                <a:solidFill>
                  <a:srgbClr val="FFFFFF"/>
                </a:solidFill>
                <a:latin typeface="Calibri" panose="020F0502020204030204" pitchFamily="34" charset="0"/>
                <a:cs typeface="Calibri" panose="020F0502020204030204" pitchFamily="34" charset="0"/>
              </a:rPr>
              <a:t>eller</a:t>
            </a:r>
            <a:r>
              <a:rPr lang="en-GB" sz="2000" b="1" dirty="0">
                <a:solidFill>
                  <a:srgbClr val="FFFFFF"/>
                </a:solidFill>
                <a:latin typeface="Calibri" panose="020F0502020204030204" pitchFamily="34" charset="0"/>
                <a:cs typeface="Calibri" panose="020F0502020204030204" pitchFamily="34" charset="0"/>
              </a:rPr>
              <a:t> Nordea kommer någonsin att ringa, skicka SMS eller e-post till dig och be om din PIN-kod, ditt lösenord, dina kortuppgifter eller att du ska överföra pengar.</a:t>
            </a:r>
          </a:p>
        </p:txBody>
      </p:sp>
      <p:sp>
        <p:nvSpPr>
          <p:cNvPr id="27" name="card">
            <a:extLst>
              <a:ext uri="{FF2B5EF4-FFF2-40B4-BE49-F238E27FC236}">
                <a16:creationId xmlns:a16="http://schemas.microsoft.com/office/drawing/2014/main" id="{248F68F1-E2BE-98A2-6A0B-4DD3575A001B}"/>
              </a:ext>
            </a:extLst>
          </p:cNvPr>
          <p:cNvSpPr/>
          <p:nvPr/>
        </p:nvSpPr>
        <p:spPr>
          <a:xfrm>
            <a:off x="689810" y="6058458"/>
            <a:ext cx="10579568" cy="700000"/>
          </a:xfrm>
          <a:prstGeom prst="roundRect">
            <a:avLst>
              <a:gd name="adj" fmla="val 8000"/>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25" name="tb">
            <a:extLst>
              <a:ext uri="{FF2B5EF4-FFF2-40B4-BE49-F238E27FC236}">
                <a16:creationId xmlns:a16="http://schemas.microsoft.com/office/drawing/2014/main" id="{866D6D4A-EEB0-8C0C-0185-BE692CC6F3BA}"/>
              </a:ext>
            </a:extLst>
          </p:cNvPr>
          <p:cNvSpPr txBox="1"/>
          <p:nvPr/>
        </p:nvSpPr>
        <p:spPr>
          <a:xfrm>
            <a:off x="746909" y="6031106"/>
            <a:ext cx="10278376" cy="820000"/>
          </a:xfrm>
          <a:prstGeom prst="rect">
            <a:avLst/>
          </a:prstGeom>
          <a:noFill/>
        </p:spPr>
        <p:txBody>
          <a:bodyPr wrap="square" anchor="ctr">
            <a:noAutofit/>
          </a:bodyPr>
          <a:lstStyle/>
          <a:p>
            <a:r>
              <a:rPr lang="en-GB" sz="2000" b="1" dirty="0">
                <a:solidFill>
                  <a:srgbClr val="002465"/>
                </a:solidFill>
                <a:latin typeface="Calibri" panose="020F0502020204030204" pitchFamily="34" charset="0"/>
                <a:cs typeface="Calibri" panose="020F0502020204030204" pitchFamily="34" charset="0"/>
              </a:rPr>
              <a:t>F: Vad händer om meddelandet finns i samma tråd som mina riktiga bankmeddelanden? </a:t>
            </a:r>
            <a:r>
              <a:rPr lang="en-GB" sz="2000" dirty="0">
                <a:solidFill>
                  <a:srgbClr val="002465"/>
                </a:solidFill>
                <a:latin typeface="Calibri" panose="020F0502020204030204" pitchFamily="34" charset="0"/>
                <a:cs typeface="Calibri" panose="020F0502020204030204" pitchFamily="34" charset="0"/>
              </a:rPr>
              <a:t> S: Det kan ändå vara falskt. Bedragare kan kopiera avsändarens namn. Kontrollera alltid själv.</a:t>
            </a:r>
          </a:p>
        </p:txBody>
      </p:sp>
    </p:spTree>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291;p8">
            <a:extLst>
              <a:ext uri="{FF2B5EF4-FFF2-40B4-BE49-F238E27FC236}">
                <a16:creationId xmlns:a16="http://schemas.microsoft.com/office/drawing/2014/main" id="{AB3BC1D9-87F9-E65F-152D-74674AD8B1B5}"/>
              </a:ext>
            </a:extLst>
          </p:cNvPr>
          <p:cNvSpPr txBox="1">
            <a:spLocks noGrp="1"/>
          </p:cNvSpPr>
          <p:nvPr>
            <p:ph type="body" idx="1"/>
          </p:nvPr>
        </p:nvSpPr>
        <p:spPr>
          <a:xfrm>
            <a:off x="2603721" y="872697"/>
            <a:ext cx="6984558" cy="4159293"/>
          </a:xfrm>
          <a:prstGeom prst="rect">
            <a:avLst/>
          </a:prstGeom>
          <a:noFill/>
          <a:ln>
            <a:noFill/>
          </a:ln>
        </p:spPr>
        <p:txBody>
          <a:bodyPr spcFirstLastPara="1" wrap="square" lIns="91425" tIns="45700" rIns="91425" bIns="45700" anchor="t" anchorCtr="0">
            <a:noAutofit/>
          </a:bodyPr>
          <a:lstStyle/>
          <a:p>
            <a:r>
              <a:rPr lang="en-US" sz="3600" b="1" dirty="0"/>
              <a:t>Snabbfråga</a:t>
            </a:r>
          </a:p>
          <a:p>
            <a:endParaRPr lang="en-US" sz="3200" dirty="0"/>
          </a:p>
          <a:p>
            <a:r>
              <a:rPr lang="en-US" sz="2400" b="1" dirty="0"/>
              <a:t>Vilket påstående är korrekt?</a:t>
            </a:r>
          </a:p>
          <a:p>
            <a:pPr marL="914400" indent="-457200" algn="l">
              <a:buFont typeface="+mj-lt"/>
              <a:buAutoNum type="alphaUcPeriod"/>
            </a:pPr>
            <a:r>
              <a:rPr lang="en-US" sz="2400" dirty="0"/>
              <a:t>Om ett meddelande nämner bedrägeri måste det vara äkta</a:t>
            </a:r>
          </a:p>
          <a:p>
            <a:pPr marL="914400" indent="-457200" algn="l">
              <a:buFont typeface="+mj-lt"/>
              <a:buAutoNum type="alphaUcPeriod"/>
            </a:pPr>
            <a:r>
              <a:rPr lang="en-US" sz="2400" dirty="0"/>
              <a:t>AI kan hjälpa banker att upptäcka ovanlig aktivitet, men människor måste fortfarande verifiera varningarna</a:t>
            </a:r>
          </a:p>
          <a:p>
            <a:pPr marL="914400" indent="-457200" algn="l">
              <a:buFont typeface="+mj-lt"/>
              <a:buAutoNum type="alphaUcPeriod"/>
            </a:pPr>
            <a:r>
              <a:rPr lang="en-US" sz="2400" dirty="0"/>
              <a:t>AI innebär att du inte längre behöver kontrollera transaktioner</a:t>
            </a:r>
          </a:p>
          <a:p>
            <a:pPr marL="914400" indent="-457200" algn="l">
              <a:buFont typeface="+mj-lt"/>
              <a:buAutoNum type="alphaUcPeriod"/>
            </a:pPr>
            <a:r>
              <a:rPr lang="en-US" sz="2400" dirty="0"/>
              <a:t>En bankchatbot kan ersätta en mänsklig rådgivare i alla situationer</a:t>
            </a:r>
          </a:p>
        </p:txBody>
      </p:sp>
    </p:spTree>
    <p:extLst>
      <p:ext uri="{BB962C8B-B14F-4D97-AF65-F5344CB8AC3E}">
        <p14:creationId xmlns:p14="http://schemas.microsoft.com/office/powerpoint/2010/main" val="770741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4D573-A96A-A88B-E2B4-3CAD94261B3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0E4215D-967B-4B29-EC37-A3E60552C8EF}"/>
              </a:ext>
            </a:extLst>
          </p:cNvPr>
          <p:cNvSpPr>
            <a:spLocks noGrp="1"/>
          </p:cNvSpPr>
          <p:nvPr>
            <p:ph type="body" sz="quarter" idx="17"/>
          </p:nvPr>
        </p:nvSpPr>
        <p:spPr>
          <a:xfrm>
            <a:off x="7276362" y="543238"/>
            <a:ext cx="3126070" cy="582221"/>
          </a:xfrm>
        </p:spPr>
        <p:txBody>
          <a:bodyPr/>
          <a:lstStyle/>
          <a:p>
            <a:r>
              <a:rPr lang="en-IE" dirty="0"/>
              <a:t>03</a:t>
            </a:r>
          </a:p>
        </p:txBody>
      </p:sp>
      <p:pic>
        <p:nvPicPr>
          <p:cNvPr id="17" name="Picture Placeholder 16">
            <a:extLst>
              <a:ext uri="{FF2B5EF4-FFF2-40B4-BE49-F238E27FC236}">
                <a16:creationId xmlns:a16="http://schemas.microsoft.com/office/drawing/2014/main" id="{36C6E1EF-238E-D367-6AD8-463AB3CBB850}"/>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pic>
      <p:sp>
        <p:nvSpPr>
          <p:cNvPr id="4" name="Rectangle 3">
            <a:extLst>
              <a:ext uri="{FF2B5EF4-FFF2-40B4-BE49-F238E27FC236}">
                <a16:creationId xmlns:a16="http://schemas.microsoft.com/office/drawing/2014/main" id="{E12FBE79-BC94-C26A-8787-EFD6404B6A8C}"/>
              </a:ext>
            </a:extLst>
          </p:cNvPr>
          <p:cNvSpPr/>
          <p:nvPr/>
        </p:nvSpPr>
        <p:spPr>
          <a:xfrm>
            <a:off x="5772041" y="3376702"/>
            <a:ext cx="4680135" cy="24659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CBD40984-4CA1-14B2-B23C-ADAA1D8FC2D4}"/>
              </a:ext>
            </a:extLst>
          </p:cNvPr>
          <p:cNvSpPr txBox="1"/>
          <p:nvPr/>
        </p:nvSpPr>
        <p:spPr>
          <a:xfrm>
            <a:off x="5906320" y="3481298"/>
            <a:ext cx="4604753" cy="1754326"/>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ATT VÄLJA OCH ANVÄNDA APPAR PÅ ETT SÄKERT SÄTT</a:t>
            </a:r>
          </a:p>
        </p:txBody>
      </p:sp>
    </p:spTree>
    <p:extLst>
      <p:ext uri="{BB962C8B-B14F-4D97-AF65-F5344CB8AC3E}">
        <p14:creationId xmlns:p14="http://schemas.microsoft.com/office/powerpoint/2010/main" val="2200961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BD2D27-6891-9B64-368E-446C15B2D9FB}"/>
              </a:ext>
            </a:extLst>
          </p:cNvPr>
          <p:cNvSpPr>
            <a:spLocks noGrp="1"/>
          </p:cNvSpPr>
          <p:nvPr>
            <p:ph type="body" sz="quarter" idx="13"/>
          </p:nvPr>
        </p:nvSpPr>
        <p:spPr>
          <a:xfrm>
            <a:off x="3263068" y="1677286"/>
            <a:ext cx="6128571" cy="3117538"/>
          </a:xfrm>
        </p:spPr>
        <p:txBody>
          <a:bodyPr/>
          <a:lstStyle/>
          <a:p>
            <a:r>
              <a:rPr lang="en-IE" dirty="0"/>
              <a:t>Under hela den här modulen och kursen ”AI för seniorer”… Om du stöter på ord eller facktermer som du inte känner till kan du när som helst hitta enkla förklaringar i </a:t>
            </a:r>
            <a:r>
              <a:rPr lang="en-IE" b="1" dirty="0"/>
              <a:t>ordlistan</a:t>
            </a:r>
            <a:r>
              <a:rPr lang="en-IE" dirty="0"/>
              <a:t> för ”AI för seniorer” på vår webbplats! </a:t>
            </a:r>
          </a:p>
        </p:txBody>
      </p:sp>
      <p:sp>
        <p:nvSpPr>
          <p:cNvPr id="4" name="Text Placeholder 1">
            <a:extLst>
              <a:ext uri="{FF2B5EF4-FFF2-40B4-BE49-F238E27FC236}">
                <a16:creationId xmlns:a16="http://schemas.microsoft.com/office/drawing/2014/main" id="{2A227B00-8530-E563-C75F-D5EDE6F8D65B}"/>
              </a:ext>
            </a:extLst>
          </p:cNvPr>
          <p:cNvSpPr txBox="1">
            <a:spLocks/>
          </p:cNvSpPr>
          <p:nvPr/>
        </p:nvSpPr>
        <p:spPr>
          <a:xfrm>
            <a:off x="3263068" y="5180714"/>
            <a:ext cx="6021745" cy="466127"/>
          </a:xfrm>
        </p:spPr>
        <p:txBody>
          <a:bodyPr anchor="ctr">
            <a:noAutofit/>
          </a:bodyPr>
          <a:lstStyle>
            <a:lvl1pPr marL="0" indent="0" algn="ctr" defTabSz="914400" rtl="0" eaLnBrk="1" latinLnBrk="0" hangingPunct="1">
              <a:lnSpc>
                <a:spcPts val="3100"/>
              </a:lnSpc>
              <a:spcBef>
                <a:spcPts val="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ts val="31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292668"/>
                </a:solidFill>
                <a:effectLst/>
                <a:uLnTx/>
                <a:uFillTx/>
                <a:latin typeface="Calibri" panose="020F0502020204030204"/>
                <a:ea typeface="+mn-ea"/>
                <a:cs typeface="+mn-cs"/>
              </a:rPr>
              <a:t>www.ai4seniorsproject.eu</a:t>
            </a:r>
          </a:p>
          <a:p>
            <a:pPr marL="0" marR="0" lvl="0" indent="0" algn="ctr" defTabSz="914400" rtl="0" eaLnBrk="1" fontAlgn="auto" latinLnBrk="0" hangingPunct="1">
              <a:lnSpc>
                <a:spcPts val="3100"/>
              </a:lnSpc>
              <a:spcBef>
                <a:spcPts val="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srgbClr val="292668"/>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1379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9AC1A8B-A40E-6CD4-C759-5D49D5391A8C}"/>
              </a:ext>
            </a:extLst>
          </p:cNvPr>
          <p:cNvSpPr txBox="1"/>
          <p:nvPr/>
        </p:nvSpPr>
        <p:spPr>
          <a:xfrm>
            <a:off x="252543" y="136439"/>
            <a:ext cx="5843458"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31376B"/>
                </a:solidFill>
                <a:effectLst/>
                <a:uLnTx/>
                <a:uFillTx/>
                <a:latin typeface="Calibri" panose="020F0502020204030204" pitchFamily="34" charset="0"/>
                <a:cs typeface="Calibri" panose="020F0502020204030204" pitchFamily="34" charset="0"/>
                <a:sym typeface="Arial"/>
              </a:rPr>
              <a:t>Välj appar som du kan lita på</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EBCB1F"/>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rPr>
              <a:t>Innan du använder en app bör du kontrollera att den är pålitlig.</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rPr>
              <a:t>Leta efter: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0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endParaRPr>
          </a:p>
          <a:p>
            <a:pPr marL="342900" marR="0" lvl="0" indent="-34290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rPr>
              <a:t>en välkänd bank eller leverantör </a:t>
            </a:r>
          </a:p>
          <a:p>
            <a:pPr marL="342900" marR="0" lvl="0" indent="-34290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rPr>
              <a:t>tydlig varumärkesprofil och korrekt stavning </a:t>
            </a:r>
          </a:p>
          <a:p>
            <a:pPr marL="342900" marR="0" lvl="0" indent="-34290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rPr>
              <a:t>höga betyg och konsekventa recensioner </a:t>
            </a:r>
          </a:p>
          <a:p>
            <a:pPr marL="342900" marR="0" lvl="0" indent="-34290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kumimoji="0" lang="en-US" sz="24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rPr>
              <a:t>regelbundna uppdateringar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rPr>
              <a:t>Var försiktig om:</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rPr>
              <a:t>appen ser okänd eller dåligt utformad ut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rPr>
              <a:t>namnet skiljer sig något från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rPr>
              <a:t>ett känt varumärke</a:t>
            </a:r>
          </a:p>
        </p:txBody>
      </p:sp>
      <p:pic>
        <p:nvPicPr>
          <p:cNvPr id="2050" name="Picture 2" descr="black iphone 5 on yellow textile">
            <a:extLst>
              <a:ext uri="{FF2B5EF4-FFF2-40B4-BE49-F238E27FC236}">
                <a16:creationId xmlns:a16="http://schemas.microsoft.com/office/drawing/2014/main" id="{976EF197-965F-2243-C95A-54E1B0C98FBE}"/>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a:fillRect/>
          </a:stretch>
        </p:blipFill>
        <p:spPr bwMode="auto">
          <a:xfrm>
            <a:off x="6285770" y="1608707"/>
            <a:ext cx="6654298" cy="6603229"/>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42D059AA-9963-8310-A25F-98F5878748C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06231" y="-977478"/>
            <a:ext cx="4517528" cy="4840644"/>
          </a:xfrm>
          <a:prstGeom prst="rect">
            <a:avLst/>
          </a:prstGeom>
        </p:spPr>
      </p:pic>
    </p:spTree>
    <p:extLst>
      <p:ext uri="{BB962C8B-B14F-4D97-AF65-F5344CB8AC3E}">
        <p14:creationId xmlns:p14="http://schemas.microsoft.com/office/powerpoint/2010/main" val="10288149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124;p35">
            <a:extLst>
              <a:ext uri="{FF2B5EF4-FFF2-40B4-BE49-F238E27FC236}">
                <a16:creationId xmlns:a16="http://schemas.microsoft.com/office/drawing/2014/main" id="{2CD62617-79D7-6750-3BCF-660261BB9462}"/>
              </a:ext>
            </a:extLst>
          </p:cNvPr>
          <p:cNvSpPr/>
          <p:nvPr/>
        </p:nvSpPr>
        <p:spPr>
          <a:xfrm>
            <a:off x="837434" y="2046961"/>
            <a:ext cx="4537289" cy="3971284"/>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 name="Google Shape;1125;p35">
            <a:extLst>
              <a:ext uri="{FF2B5EF4-FFF2-40B4-BE49-F238E27FC236}">
                <a16:creationId xmlns:a16="http://schemas.microsoft.com/office/drawing/2014/main" id="{9280948E-12BD-9902-6555-12F571721D99}"/>
              </a:ext>
            </a:extLst>
          </p:cNvPr>
          <p:cNvSpPr/>
          <p:nvPr/>
        </p:nvSpPr>
        <p:spPr>
          <a:xfrm>
            <a:off x="800141" y="1391424"/>
            <a:ext cx="4591089" cy="1142513"/>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5496D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0" name="Google Shape;1124;p35">
            <a:extLst>
              <a:ext uri="{FF2B5EF4-FFF2-40B4-BE49-F238E27FC236}">
                <a16:creationId xmlns:a16="http://schemas.microsoft.com/office/drawing/2014/main" id="{141B0FCB-BF1B-519B-FCEA-CCDDB5D14512}"/>
              </a:ext>
            </a:extLst>
          </p:cNvPr>
          <p:cNvSpPr/>
          <p:nvPr/>
        </p:nvSpPr>
        <p:spPr>
          <a:xfrm>
            <a:off x="6883239" y="2024029"/>
            <a:ext cx="4359969" cy="3994216"/>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 name="Google Shape;1125;p35">
            <a:extLst>
              <a:ext uri="{FF2B5EF4-FFF2-40B4-BE49-F238E27FC236}">
                <a16:creationId xmlns:a16="http://schemas.microsoft.com/office/drawing/2014/main" id="{345C3C3F-B192-149F-6F12-06F6EDE65F16}"/>
              </a:ext>
            </a:extLst>
          </p:cNvPr>
          <p:cNvSpPr/>
          <p:nvPr/>
        </p:nvSpPr>
        <p:spPr>
          <a:xfrm>
            <a:off x="6866731" y="1434146"/>
            <a:ext cx="4423310" cy="1099791"/>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5496D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4" name="tb">
            <a:extLst>
              <a:ext uri="{FF2B5EF4-FFF2-40B4-BE49-F238E27FC236}">
                <a16:creationId xmlns:a16="http://schemas.microsoft.com/office/drawing/2014/main" id="{A270DB42-5F30-3FEC-2E3F-258DD095FEA8}"/>
              </a:ext>
            </a:extLst>
          </p:cNvPr>
          <p:cNvSpPr txBox="1"/>
          <p:nvPr/>
        </p:nvSpPr>
        <p:spPr>
          <a:xfrm>
            <a:off x="252795" y="75008"/>
            <a:ext cx="11400000" cy="640000"/>
          </a:xfrm>
          <a:prstGeom prst="rect">
            <a:avLst/>
          </a:prstGeom>
          <a:noFill/>
        </p:spPr>
        <p:txBody>
          <a:bodyPr wrap="square" anchor="t">
            <a:normAutofit lnSpcReduction="10000"/>
          </a:bodyPr>
          <a:lstStyle/>
          <a:p>
            <a:r>
              <a:rPr lang="en-GB" sz="3600" b="1" dirty="0">
                <a:solidFill>
                  <a:srgbClr val="31376B"/>
                </a:solidFill>
                <a:latin typeface="Calibri" panose="020F0502020204030204" pitchFamily="34" charset="0"/>
                <a:cs typeface="Calibri" panose="020F0502020204030204" pitchFamily="34" charset="0"/>
              </a:rPr>
              <a:t>Populära appar </a:t>
            </a:r>
            <a:r>
              <a:rPr lang="en-GB" sz="3600" b="1" dirty="0" err="1">
                <a:solidFill>
                  <a:srgbClr val="31376B"/>
                </a:solidFill>
                <a:latin typeface="Calibri" panose="020F0502020204030204" pitchFamily="34" charset="0"/>
                <a:cs typeface="Calibri" panose="020F0502020204030204" pitchFamily="34" charset="0"/>
              </a:rPr>
              <a:t>i</a:t>
            </a:r>
            <a:r>
              <a:rPr lang="en-GB" sz="3600" b="1" dirty="0">
                <a:solidFill>
                  <a:srgbClr val="31376B"/>
                </a:solidFill>
                <a:latin typeface="Calibri" panose="020F0502020204030204" pitchFamily="34" charset="0"/>
                <a:cs typeface="Calibri" panose="020F0502020204030204" pitchFamily="34" charset="0"/>
              </a:rPr>
              <a:t> Sverige</a:t>
            </a:r>
          </a:p>
        </p:txBody>
      </p:sp>
      <p:sp>
        <p:nvSpPr>
          <p:cNvPr id="36" name="tb">
            <a:extLst>
              <a:ext uri="{FF2B5EF4-FFF2-40B4-BE49-F238E27FC236}">
                <a16:creationId xmlns:a16="http://schemas.microsoft.com/office/drawing/2014/main" id="{36787C54-AF8F-15B3-F4C6-23111B868FCB}"/>
              </a:ext>
            </a:extLst>
          </p:cNvPr>
          <p:cNvSpPr txBox="1"/>
          <p:nvPr/>
        </p:nvSpPr>
        <p:spPr>
          <a:xfrm>
            <a:off x="621241" y="1654069"/>
            <a:ext cx="4809537" cy="565038"/>
          </a:xfrm>
          <a:prstGeom prst="rect">
            <a:avLst/>
          </a:prstGeom>
          <a:noFill/>
        </p:spPr>
        <p:txBody>
          <a:bodyPr wrap="square" anchor="ctr">
            <a:normAutofit/>
          </a:bodyPr>
          <a:lstStyle/>
          <a:p>
            <a:pPr algn="ctr"/>
            <a:r>
              <a:rPr lang="en-GB" sz="2400" b="1" dirty="0">
                <a:solidFill>
                  <a:srgbClr val="FFFFFF"/>
                </a:solidFill>
                <a:latin typeface="Calibri" panose="020F0502020204030204" pitchFamily="34" charset="0"/>
                <a:cs typeface="Calibri" panose="020F0502020204030204" pitchFamily="34" charset="0"/>
              </a:rPr>
              <a:t>Banker</a:t>
            </a:r>
          </a:p>
        </p:txBody>
      </p:sp>
      <p:sp>
        <p:nvSpPr>
          <p:cNvPr id="38" name="c">
            <a:extLst>
              <a:ext uri="{FF2B5EF4-FFF2-40B4-BE49-F238E27FC236}">
                <a16:creationId xmlns:a16="http://schemas.microsoft.com/office/drawing/2014/main" id="{6474B584-5912-A4A8-A5C4-D9E59D3BF6EF}"/>
              </a:ext>
            </a:extLst>
          </p:cNvPr>
          <p:cNvSpPr/>
          <p:nvPr/>
        </p:nvSpPr>
        <p:spPr>
          <a:xfrm>
            <a:off x="1014014" y="2740184"/>
            <a:ext cx="426604" cy="456377"/>
          </a:xfrm>
          <a:prstGeom prst="ellipse">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40" name="tb">
            <a:extLst>
              <a:ext uri="{FF2B5EF4-FFF2-40B4-BE49-F238E27FC236}">
                <a16:creationId xmlns:a16="http://schemas.microsoft.com/office/drawing/2014/main" id="{B5DA45BA-3CC0-B891-7FFD-8284038E2753}"/>
              </a:ext>
            </a:extLst>
          </p:cNvPr>
          <p:cNvSpPr txBox="1"/>
          <p:nvPr/>
        </p:nvSpPr>
        <p:spPr>
          <a:xfrm>
            <a:off x="1440618" y="2784509"/>
            <a:ext cx="3959847" cy="673699"/>
          </a:xfrm>
          <a:prstGeom prst="rect">
            <a:avLst/>
          </a:prstGeom>
          <a:noFill/>
        </p:spPr>
        <p:txBody>
          <a:bodyPr wrap="square" anchor="ctr">
            <a:noAutofit/>
          </a:bodyPr>
          <a:lstStyle/>
          <a:p>
            <a:r>
              <a:rPr lang="sv-SE" sz="1900" b="1" dirty="0">
                <a:solidFill>
                  <a:schemeClr val="bg1"/>
                </a:solidFill>
                <a:latin typeface="Calibri" panose="020F0502020204030204" pitchFamily="34" charset="0"/>
                <a:cs typeface="Calibri" panose="020F0502020204030204" pitchFamily="34" charset="0"/>
              </a:rPr>
              <a:t>Swedbank – Mobilbank för betalningar, överföringar och andra bankärenden</a:t>
            </a:r>
            <a:endParaRPr lang="en-GB" sz="1900" dirty="0">
              <a:solidFill>
                <a:schemeClr val="bg1"/>
              </a:solidFill>
              <a:latin typeface="Calibri" panose="020F0502020204030204" pitchFamily="34" charset="0"/>
              <a:cs typeface="Calibri" panose="020F0502020204030204" pitchFamily="34" charset="0"/>
            </a:endParaRPr>
          </a:p>
        </p:txBody>
      </p:sp>
      <p:sp>
        <p:nvSpPr>
          <p:cNvPr id="42" name="c">
            <a:extLst>
              <a:ext uri="{FF2B5EF4-FFF2-40B4-BE49-F238E27FC236}">
                <a16:creationId xmlns:a16="http://schemas.microsoft.com/office/drawing/2014/main" id="{BC5C77D7-4D66-159D-F8D2-8E63E813141E}"/>
              </a:ext>
            </a:extLst>
          </p:cNvPr>
          <p:cNvSpPr/>
          <p:nvPr/>
        </p:nvSpPr>
        <p:spPr>
          <a:xfrm>
            <a:off x="1014014" y="3443022"/>
            <a:ext cx="426604" cy="456377"/>
          </a:xfrm>
          <a:prstGeom prst="ellipse">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44" name="tb">
            <a:extLst>
              <a:ext uri="{FF2B5EF4-FFF2-40B4-BE49-F238E27FC236}">
                <a16:creationId xmlns:a16="http://schemas.microsoft.com/office/drawing/2014/main" id="{CFAEEDD4-C012-D6EC-7F64-848068A8B1F9}"/>
              </a:ext>
            </a:extLst>
          </p:cNvPr>
          <p:cNvSpPr txBox="1"/>
          <p:nvPr/>
        </p:nvSpPr>
        <p:spPr>
          <a:xfrm>
            <a:off x="1431429" y="3519429"/>
            <a:ext cx="3959847" cy="673699"/>
          </a:xfrm>
          <a:prstGeom prst="rect">
            <a:avLst/>
          </a:prstGeom>
          <a:noFill/>
        </p:spPr>
        <p:txBody>
          <a:bodyPr wrap="square" anchor="ctr">
            <a:noAutofit/>
          </a:bodyPr>
          <a:lstStyle/>
          <a:p>
            <a:r>
              <a:rPr lang="sv-SE" sz="1900" b="1" dirty="0">
                <a:solidFill>
                  <a:schemeClr val="bg1"/>
                </a:solidFill>
                <a:latin typeface="Calibri" panose="020F0502020204030204" pitchFamily="34" charset="0"/>
                <a:cs typeface="Calibri" panose="020F0502020204030204" pitchFamily="34" charset="0"/>
              </a:rPr>
              <a:t>SEB – Mobilbank för vardagliga bankärenden</a:t>
            </a:r>
            <a:endParaRPr lang="en-GB" sz="1900" dirty="0">
              <a:solidFill>
                <a:schemeClr val="bg1"/>
              </a:solidFill>
              <a:latin typeface="Calibri" panose="020F0502020204030204" pitchFamily="34" charset="0"/>
              <a:cs typeface="Calibri" panose="020F0502020204030204" pitchFamily="34" charset="0"/>
            </a:endParaRPr>
          </a:p>
        </p:txBody>
      </p:sp>
      <p:sp>
        <p:nvSpPr>
          <p:cNvPr id="46" name="c">
            <a:extLst>
              <a:ext uri="{FF2B5EF4-FFF2-40B4-BE49-F238E27FC236}">
                <a16:creationId xmlns:a16="http://schemas.microsoft.com/office/drawing/2014/main" id="{31C1904C-14F5-B9E5-2818-8E6538CF7D14}"/>
              </a:ext>
            </a:extLst>
          </p:cNvPr>
          <p:cNvSpPr/>
          <p:nvPr/>
        </p:nvSpPr>
        <p:spPr>
          <a:xfrm>
            <a:off x="1004825" y="4101359"/>
            <a:ext cx="426604" cy="456377"/>
          </a:xfrm>
          <a:prstGeom prst="ellipse">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48" name="tb">
            <a:extLst>
              <a:ext uri="{FF2B5EF4-FFF2-40B4-BE49-F238E27FC236}">
                <a16:creationId xmlns:a16="http://schemas.microsoft.com/office/drawing/2014/main" id="{596EEED9-30E1-D47A-5F8B-FA0B5A3DBB67}"/>
              </a:ext>
            </a:extLst>
          </p:cNvPr>
          <p:cNvSpPr txBox="1"/>
          <p:nvPr/>
        </p:nvSpPr>
        <p:spPr>
          <a:xfrm>
            <a:off x="1440618" y="4108520"/>
            <a:ext cx="3959847" cy="673699"/>
          </a:xfrm>
          <a:prstGeom prst="rect">
            <a:avLst/>
          </a:prstGeom>
          <a:noFill/>
        </p:spPr>
        <p:txBody>
          <a:bodyPr wrap="square" anchor="ctr">
            <a:normAutofit fontScale="92500"/>
          </a:bodyPr>
          <a:lstStyle/>
          <a:p>
            <a:r>
              <a:rPr lang="sv-SE" sz="2000" b="1" dirty="0">
                <a:solidFill>
                  <a:schemeClr val="bg1"/>
                </a:solidFill>
                <a:latin typeface="Calibri" panose="020F0502020204030204" pitchFamily="34" charset="0"/>
                <a:cs typeface="Calibri" panose="020F0502020204030204" pitchFamily="34" charset="0"/>
              </a:rPr>
              <a:t>Handelsbanken – Mobilbank för betalningar, överföringar och konton</a:t>
            </a:r>
            <a:endParaRPr lang="en-GB" sz="2000" dirty="0">
              <a:solidFill>
                <a:schemeClr val="bg1"/>
              </a:solidFill>
              <a:latin typeface="Calibri" panose="020F0502020204030204" pitchFamily="34" charset="0"/>
              <a:cs typeface="Calibri" panose="020F0502020204030204" pitchFamily="34" charset="0"/>
            </a:endParaRPr>
          </a:p>
        </p:txBody>
      </p:sp>
      <p:sp>
        <p:nvSpPr>
          <p:cNvPr id="50" name="c">
            <a:extLst>
              <a:ext uri="{FF2B5EF4-FFF2-40B4-BE49-F238E27FC236}">
                <a16:creationId xmlns:a16="http://schemas.microsoft.com/office/drawing/2014/main" id="{BC8F95AC-C07F-C366-3E7A-930A600CE91F}"/>
              </a:ext>
            </a:extLst>
          </p:cNvPr>
          <p:cNvSpPr/>
          <p:nvPr/>
        </p:nvSpPr>
        <p:spPr>
          <a:xfrm>
            <a:off x="1014014" y="4741359"/>
            <a:ext cx="426604" cy="456377"/>
          </a:xfrm>
          <a:prstGeom prst="ellipse">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52" name="tb">
            <a:extLst>
              <a:ext uri="{FF2B5EF4-FFF2-40B4-BE49-F238E27FC236}">
                <a16:creationId xmlns:a16="http://schemas.microsoft.com/office/drawing/2014/main" id="{A66C6A78-282A-BF64-F900-73DE13648777}"/>
              </a:ext>
            </a:extLst>
          </p:cNvPr>
          <p:cNvSpPr txBox="1"/>
          <p:nvPr/>
        </p:nvSpPr>
        <p:spPr>
          <a:xfrm>
            <a:off x="1470932" y="4770040"/>
            <a:ext cx="3959847" cy="673699"/>
          </a:xfrm>
          <a:prstGeom prst="rect">
            <a:avLst/>
          </a:prstGeom>
          <a:noFill/>
        </p:spPr>
        <p:txBody>
          <a:bodyPr wrap="square" anchor="ctr">
            <a:noAutofit/>
          </a:bodyPr>
          <a:lstStyle/>
          <a:p>
            <a:r>
              <a:rPr lang="sv-SE" sz="1900" b="1" dirty="0">
                <a:solidFill>
                  <a:schemeClr val="bg1"/>
                </a:solidFill>
                <a:latin typeface="Calibri" panose="020F0502020204030204" pitchFamily="34" charset="0"/>
                <a:cs typeface="Calibri" panose="020F0502020204030204" pitchFamily="34" charset="0"/>
              </a:rPr>
              <a:t>Nordea – Mobilbank för betalningar, sparande och andra banktjänster</a:t>
            </a:r>
            <a:endParaRPr lang="en-GB" sz="1900" dirty="0">
              <a:solidFill>
                <a:schemeClr val="bg1"/>
              </a:solidFill>
              <a:latin typeface="Calibri" panose="020F0502020204030204" pitchFamily="34" charset="0"/>
              <a:cs typeface="Calibri" panose="020F0502020204030204" pitchFamily="34" charset="0"/>
            </a:endParaRPr>
          </a:p>
        </p:txBody>
      </p:sp>
      <p:sp>
        <p:nvSpPr>
          <p:cNvPr id="54" name="tb">
            <a:extLst>
              <a:ext uri="{FF2B5EF4-FFF2-40B4-BE49-F238E27FC236}">
                <a16:creationId xmlns:a16="http://schemas.microsoft.com/office/drawing/2014/main" id="{408AF830-1C29-7D9B-5522-5734E807793A}"/>
              </a:ext>
            </a:extLst>
          </p:cNvPr>
          <p:cNvSpPr txBox="1"/>
          <p:nvPr/>
        </p:nvSpPr>
        <p:spPr>
          <a:xfrm>
            <a:off x="6342795" y="1670657"/>
            <a:ext cx="5310000" cy="565038"/>
          </a:xfrm>
          <a:prstGeom prst="rect">
            <a:avLst/>
          </a:prstGeom>
          <a:noFill/>
        </p:spPr>
        <p:txBody>
          <a:bodyPr wrap="square" anchor="ctr">
            <a:normAutofit fontScale="77500" lnSpcReduction="20000"/>
          </a:bodyPr>
          <a:lstStyle/>
          <a:p>
            <a:pPr algn="ctr"/>
            <a:r>
              <a:rPr lang="sv-SE" sz="2400" b="1" dirty="0" err="1">
                <a:solidFill>
                  <a:srgbClr val="FFFFFF"/>
                </a:solidFill>
                <a:latin typeface="Calibri" panose="020F0502020204030204" pitchFamily="34" charset="0"/>
                <a:cs typeface="Calibri" panose="020F0502020204030204" pitchFamily="34" charset="0"/>
              </a:rPr>
              <a:t>Appar</a:t>
            </a:r>
            <a:r>
              <a:rPr lang="sv-SE" sz="2400" b="1" dirty="0">
                <a:solidFill>
                  <a:srgbClr val="FFFFFF"/>
                </a:solidFill>
                <a:latin typeface="Calibri" panose="020F0502020204030204" pitchFamily="34" charset="0"/>
                <a:cs typeface="Calibri" panose="020F0502020204030204" pitchFamily="34" charset="0"/>
              </a:rPr>
              <a:t> för digitala betalningar </a:t>
            </a:r>
          </a:p>
          <a:p>
            <a:pPr algn="ctr"/>
            <a:r>
              <a:rPr lang="sv-SE" sz="2400" b="1" dirty="0">
                <a:solidFill>
                  <a:srgbClr val="FFFFFF"/>
                </a:solidFill>
                <a:latin typeface="Calibri" panose="020F0502020204030204" pitchFamily="34" charset="0"/>
                <a:cs typeface="Calibri" panose="020F0502020204030204" pitchFamily="34" charset="0"/>
              </a:rPr>
              <a:t>och identifiering</a:t>
            </a:r>
            <a:endParaRPr lang="en-GB" sz="2400" b="1" dirty="0">
              <a:solidFill>
                <a:srgbClr val="FFFFFF"/>
              </a:solidFill>
              <a:latin typeface="Calibri" panose="020F0502020204030204" pitchFamily="34" charset="0"/>
              <a:cs typeface="Calibri" panose="020F0502020204030204" pitchFamily="34" charset="0"/>
            </a:endParaRPr>
          </a:p>
        </p:txBody>
      </p:sp>
      <p:sp>
        <p:nvSpPr>
          <p:cNvPr id="56" name="tb">
            <a:extLst>
              <a:ext uri="{FF2B5EF4-FFF2-40B4-BE49-F238E27FC236}">
                <a16:creationId xmlns:a16="http://schemas.microsoft.com/office/drawing/2014/main" id="{EA611A0C-8428-A7E0-D318-A2F6C751F465}"/>
              </a:ext>
            </a:extLst>
          </p:cNvPr>
          <p:cNvSpPr txBox="1"/>
          <p:nvPr/>
        </p:nvSpPr>
        <p:spPr>
          <a:xfrm>
            <a:off x="7454510" y="2579420"/>
            <a:ext cx="3702177" cy="673699"/>
          </a:xfrm>
          <a:prstGeom prst="rect">
            <a:avLst/>
          </a:prstGeom>
          <a:noFill/>
        </p:spPr>
        <p:txBody>
          <a:bodyPr wrap="square" anchor="ctr">
            <a:noAutofit/>
          </a:bodyPr>
          <a:lstStyle/>
          <a:p>
            <a:r>
              <a:rPr lang="sv-SE" sz="2000" b="1" dirty="0" err="1">
                <a:solidFill>
                  <a:schemeClr val="bg1"/>
                </a:solidFill>
                <a:latin typeface="Calibri" panose="020F0502020204030204" pitchFamily="34" charset="0"/>
                <a:cs typeface="Calibri" panose="020F0502020204030204" pitchFamily="34" charset="0"/>
              </a:rPr>
              <a:t>Swish</a:t>
            </a:r>
            <a:r>
              <a:rPr lang="sv-SE" sz="2000" b="1" dirty="0">
                <a:solidFill>
                  <a:schemeClr val="bg1"/>
                </a:solidFill>
                <a:latin typeface="Calibri" panose="020F0502020204030204" pitchFamily="34" charset="0"/>
                <a:cs typeface="Calibri" panose="020F0502020204030204" pitchFamily="34" charset="0"/>
              </a:rPr>
              <a:t> – Skicka och ta emot pengar direkt via mobilen</a:t>
            </a:r>
            <a:endParaRPr lang="en-GB" sz="2000" dirty="0">
              <a:solidFill>
                <a:schemeClr val="bg1"/>
              </a:solidFill>
              <a:latin typeface="Calibri" panose="020F0502020204030204" pitchFamily="34" charset="0"/>
              <a:cs typeface="Calibri" panose="020F0502020204030204" pitchFamily="34" charset="0"/>
            </a:endParaRPr>
          </a:p>
        </p:txBody>
      </p:sp>
      <p:sp>
        <p:nvSpPr>
          <p:cNvPr id="58" name="tb">
            <a:extLst>
              <a:ext uri="{FF2B5EF4-FFF2-40B4-BE49-F238E27FC236}">
                <a16:creationId xmlns:a16="http://schemas.microsoft.com/office/drawing/2014/main" id="{93013153-AC8C-AEEE-0D0E-E5AE6B4BDC5E}"/>
              </a:ext>
            </a:extLst>
          </p:cNvPr>
          <p:cNvSpPr txBox="1"/>
          <p:nvPr/>
        </p:nvSpPr>
        <p:spPr>
          <a:xfrm>
            <a:off x="7461829" y="4203777"/>
            <a:ext cx="3644915" cy="673699"/>
          </a:xfrm>
          <a:prstGeom prst="rect">
            <a:avLst/>
          </a:prstGeom>
          <a:noFill/>
        </p:spPr>
        <p:txBody>
          <a:bodyPr wrap="square" anchor="ctr">
            <a:noAutofit/>
          </a:bodyPr>
          <a:lstStyle/>
          <a:p>
            <a:r>
              <a:rPr lang="sv-SE" sz="2000" b="1" dirty="0" err="1">
                <a:solidFill>
                  <a:schemeClr val="bg1"/>
                </a:solidFill>
                <a:latin typeface="Calibri" panose="020F0502020204030204" pitchFamily="34" charset="0"/>
                <a:cs typeface="Calibri" panose="020F0502020204030204" pitchFamily="34" charset="0"/>
              </a:rPr>
              <a:t>Kivra</a:t>
            </a:r>
            <a:r>
              <a:rPr lang="sv-SE" sz="2000" b="1" dirty="0">
                <a:solidFill>
                  <a:schemeClr val="bg1"/>
                </a:solidFill>
                <a:latin typeface="Calibri" panose="020F0502020204030204" pitchFamily="34" charset="0"/>
                <a:cs typeface="Calibri" panose="020F0502020204030204" pitchFamily="34" charset="0"/>
              </a:rPr>
              <a:t> – Digital brevlåda där du bland annat kan ta emot fakturor och myndighetspost</a:t>
            </a:r>
            <a:endParaRPr lang="en-GB" sz="2000" dirty="0">
              <a:solidFill>
                <a:schemeClr val="bg1"/>
              </a:solidFill>
              <a:latin typeface="Calibri" panose="020F0502020204030204" pitchFamily="34" charset="0"/>
              <a:cs typeface="Calibri" panose="020F0502020204030204" pitchFamily="34" charset="0"/>
            </a:endParaRPr>
          </a:p>
        </p:txBody>
      </p:sp>
      <p:sp>
        <p:nvSpPr>
          <p:cNvPr id="60" name="tb">
            <a:extLst>
              <a:ext uri="{FF2B5EF4-FFF2-40B4-BE49-F238E27FC236}">
                <a16:creationId xmlns:a16="http://schemas.microsoft.com/office/drawing/2014/main" id="{359916E8-7EE8-B2EA-4A6A-59CEF6D9D789}"/>
              </a:ext>
            </a:extLst>
          </p:cNvPr>
          <p:cNvSpPr txBox="1"/>
          <p:nvPr/>
        </p:nvSpPr>
        <p:spPr>
          <a:xfrm>
            <a:off x="7471018" y="4936226"/>
            <a:ext cx="3847886" cy="673699"/>
          </a:xfrm>
          <a:prstGeom prst="rect">
            <a:avLst/>
          </a:prstGeom>
          <a:noFill/>
        </p:spPr>
        <p:txBody>
          <a:bodyPr wrap="square" anchor="ctr">
            <a:noAutofit/>
          </a:bodyPr>
          <a:lstStyle/>
          <a:p>
            <a:r>
              <a:rPr lang="sv-SE" sz="2000" b="1" dirty="0">
                <a:solidFill>
                  <a:schemeClr val="bg1"/>
                </a:solidFill>
                <a:latin typeface="Calibri" panose="020F0502020204030204" pitchFamily="34" charset="0"/>
                <a:cs typeface="Calibri" panose="020F0502020204030204" pitchFamily="34" charset="0"/>
              </a:rPr>
              <a:t>Klarna – Betalningar och hantering av köp och fakturor</a:t>
            </a:r>
            <a:endParaRPr lang="en-GB" sz="2000" dirty="0">
              <a:solidFill>
                <a:schemeClr val="bg1"/>
              </a:solidFill>
              <a:latin typeface="Calibri" panose="020F0502020204030204" pitchFamily="34" charset="0"/>
              <a:cs typeface="Calibri" panose="020F0502020204030204" pitchFamily="34" charset="0"/>
            </a:endParaRPr>
          </a:p>
        </p:txBody>
      </p:sp>
      <p:sp>
        <p:nvSpPr>
          <p:cNvPr id="62" name="tb">
            <a:extLst>
              <a:ext uri="{FF2B5EF4-FFF2-40B4-BE49-F238E27FC236}">
                <a16:creationId xmlns:a16="http://schemas.microsoft.com/office/drawing/2014/main" id="{A06C3332-0708-FFE4-0767-32D8A6BC9257}"/>
              </a:ext>
            </a:extLst>
          </p:cNvPr>
          <p:cNvSpPr txBox="1"/>
          <p:nvPr/>
        </p:nvSpPr>
        <p:spPr>
          <a:xfrm>
            <a:off x="7454510" y="3324590"/>
            <a:ext cx="3661842" cy="673699"/>
          </a:xfrm>
          <a:prstGeom prst="rect">
            <a:avLst/>
          </a:prstGeom>
          <a:noFill/>
        </p:spPr>
        <p:txBody>
          <a:bodyPr wrap="square" anchor="ctr">
            <a:noAutofit/>
          </a:bodyPr>
          <a:lstStyle/>
          <a:p>
            <a:r>
              <a:rPr lang="sv-SE" sz="2000" b="1" dirty="0" err="1">
                <a:solidFill>
                  <a:schemeClr val="bg1"/>
                </a:solidFill>
                <a:latin typeface="Calibri" panose="020F0502020204030204" pitchFamily="34" charset="0"/>
                <a:cs typeface="Calibri" panose="020F0502020204030204" pitchFamily="34" charset="0"/>
              </a:rPr>
              <a:t>BankID</a:t>
            </a:r>
            <a:r>
              <a:rPr lang="sv-SE" sz="2000" b="1" dirty="0">
                <a:solidFill>
                  <a:schemeClr val="bg1"/>
                </a:solidFill>
                <a:latin typeface="Calibri" panose="020F0502020204030204" pitchFamily="34" charset="0"/>
                <a:cs typeface="Calibri" panose="020F0502020204030204" pitchFamily="34" charset="0"/>
              </a:rPr>
              <a:t> – Digital legitimation för att identifiera dig och skriva under digitalt</a:t>
            </a:r>
            <a:endParaRPr lang="en-GB" sz="2000" dirty="0">
              <a:solidFill>
                <a:schemeClr val="bg1"/>
              </a:solidFill>
              <a:latin typeface="Calibri" panose="020F0502020204030204" pitchFamily="34" charset="0"/>
              <a:cs typeface="Calibri" panose="020F0502020204030204" pitchFamily="34" charset="0"/>
            </a:endParaRPr>
          </a:p>
        </p:txBody>
      </p:sp>
      <p:sp>
        <p:nvSpPr>
          <p:cNvPr id="64" name="c">
            <a:extLst>
              <a:ext uri="{FF2B5EF4-FFF2-40B4-BE49-F238E27FC236}">
                <a16:creationId xmlns:a16="http://schemas.microsoft.com/office/drawing/2014/main" id="{F256ED33-C528-46D2-1D54-7010F3044CA3}"/>
              </a:ext>
            </a:extLst>
          </p:cNvPr>
          <p:cNvSpPr/>
          <p:nvPr/>
        </p:nvSpPr>
        <p:spPr>
          <a:xfrm>
            <a:off x="7034510" y="2706863"/>
            <a:ext cx="420000" cy="456377"/>
          </a:xfrm>
          <a:prstGeom prst="ellipse">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66" name="c">
            <a:extLst>
              <a:ext uri="{FF2B5EF4-FFF2-40B4-BE49-F238E27FC236}">
                <a16:creationId xmlns:a16="http://schemas.microsoft.com/office/drawing/2014/main" id="{D939864A-3E82-87BD-6ED9-98DAA80E54B7}"/>
              </a:ext>
            </a:extLst>
          </p:cNvPr>
          <p:cNvSpPr/>
          <p:nvPr/>
        </p:nvSpPr>
        <p:spPr>
          <a:xfrm>
            <a:off x="7034510" y="3409701"/>
            <a:ext cx="420000" cy="456377"/>
          </a:xfrm>
          <a:prstGeom prst="ellipse">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68" name="c">
            <a:extLst>
              <a:ext uri="{FF2B5EF4-FFF2-40B4-BE49-F238E27FC236}">
                <a16:creationId xmlns:a16="http://schemas.microsoft.com/office/drawing/2014/main" id="{9AF1D37E-D88A-85A6-89FE-D3127E25EB4E}"/>
              </a:ext>
            </a:extLst>
          </p:cNvPr>
          <p:cNvSpPr/>
          <p:nvPr/>
        </p:nvSpPr>
        <p:spPr>
          <a:xfrm>
            <a:off x="7025321" y="4068038"/>
            <a:ext cx="420000" cy="456377"/>
          </a:xfrm>
          <a:prstGeom prst="ellipse">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70" name="c">
            <a:extLst>
              <a:ext uri="{FF2B5EF4-FFF2-40B4-BE49-F238E27FC236}">
                <a16:creationId xmlns:a16="http://schemas.microsoft.com/office/drawing/2014/main" id="{26E1D84D-1189-0512-E1D8-B08202B51035}"/>
              </a:ext>
            </a:extLst>
          </p:cNvPr>
          <p:cNvSpPr/>
          <p:nvPr/>
        </p:nvSpPr>
        <p:spPr>
          <a:xfrm>
            <a:off x="7034510" y="4708038"/>
            <a:ext cx="420000" cy="456377"/>
          </a:xfrm>
          <a:prstGeom prst="ellipse">
            <a:avLst/>
          </a:prstGeom>
          <a:solidFill>
            <a:srgbClr val="EBCB1F"/>
          </a:solidFill>
        </p:spPr>
        <p:txBody>
          <a:bodyPr/>
          <a:lstStyle/>
          <a:p>
            <a:endParaRPr sz="2400">
              <a:latin typeface="Calibri" panose="020F0502020204030204" pitchFamily="34" charset="0"/>
              <a:cs typeface="Calibri" panose="020F0502020204030204" pitchFamily="34" charset="0"/>
            </a:endParaRPr>
          </a:p>
        </p:txBody>
      </p:sp>
      <p:sp>
        <p:nvSpPr>
          <p:cNvPr id="72" name="tb">
            <a:extLst>
              <a:ext uri="{FF2B5EF4-FFF2-40B4-BE49-F238E27FC236}">
                <a16:creationId xmlns:a16="http://schemas.microsoft.com/office/drawing/2014/main" id="{D613A97B-D288-6137-3484-136825128612}"/>
              </a:ext>
            </a:extLst>
          </p:cNvPr>
          <p:cNvSpPr txBox="1"/>
          <p:nvPr/>
        </p:nvSpPr>
        <p:spPr>
          <a:xfrm>
            <a:off x="252795" y="531237"/>
            <a:ext cx="12013784" cy="860000"/>
          </a:xfrm>
          <a:prstGeom prst="rect">
            <a:avLst/>
          </a:prstGeom>
          <a:noFill/>
        </p:spPr>
        <p:txBody>
          <a:bodyPr wrap="square" anchor="t">
            <a:noAutofit/>
          </a:bodyPr>
          <a:lstStyle/>
          <a:p>
            <a:r>
              <a:rPr lang="sv-SE" sz="1800" dirty="0">
                <a:solidFill>
                  <a:srgbClr val="002465"/>
                </a:solidFill>
                <a:latin typeface="Calibri" panose="020F0502020204030204" pitchFamily="34" charset="0"/>
                <a:cs typeface="Calibri" panose="020F0502020204030204" pitchFamily="34" charset="0"/>
              </a:rPr>
              <a:t>Dessa är välkända aktörer och tjänster i Sverige. Ladda alltid ner </a:t>
            </a:r>
            <a:r>
              <a:rPr lang="sv-SE" sz="1800" dirty="0" err="1">
                <a:solidFill>
                  <a:srgbClr val="002465"/>
                </a:solidFill>
                <a:latin typeface="Calibri" panose="020F0502020204030204" pitchFamily="34" charset="0"/>
                <a:cs typeface="Calibri" panose="020F0502020204030204" pitchFamily="34" charset="0"/>
              </a:rPr>
              <a:t>appar</a:t>
            </a:r>
            <a:r>
              <a:rPr lang="sv-SE" sz="1800" dirty="0">
                <a:solidFill>
                  <a:srgbClr val="002465"/>
                </a:solidFill>
                <a:latin typeface="Calibri" panose="020F0502020204030204" pitchFamily="34" charset="0"/>
                <a:cs typeface="Calibri" panose="020F0502020204030204" pitchFamily="34" charset="0"/>
              </a:rPr>
              <a:t> från den officiella </a:t>
            </a:r>
            <a:r>
              <a:rPr lang="sv-SE" sz="1800" dirty="0" err="1">
                <a:solidFill>
                  <a:srgbClr val="002465"/>
                </a:solidFill>
                <a:latin typeface="Calibri" panose="020F0502020204030204" pitchFamily="34" charset="0"/>
                <a:cs typeface="Calibri" panose="020F0502020204030204" pitchFamily="34" charset="0"/>
              </a:rPr>
              <a:t>appbutiken</a:t>
            </a:r>
            <a:r>
              <a:rPr lang="sv-SE" sz="1800" dirty="0">
                <a:solidFill>
                  <a:srgbClr val="002465"/>
                </a:solidFill>
                <a:latin typeface="Calibri" panose="020F0502020204030204" pitchFamily="34" charset="0"/>
                <a:cs typeface="Calibri" panose="020F0502020204030204" pitchFamily="34" charset="0"/>
              </a:rPr>
              <a:t> eller via bankens egen webbplats. </a:t>
            </a:r>
            <a:r>
              <a:rPr lang="sv-SE" sz="1800" b="1" dirty="0">
                <a:solidFill>
                  <a:srgbClr val="002465"/>
                </a:solidFill>
                <a:latin typeface="Calibri" panose="020F0502020204030204" pitchFamily="34" charset="0"/>
                <a:cs typeface="Calibri" panose="020F0502020204030204" pitchFamily="34" charset="0"/>
              </a:rPr>
              <a:t>Kom ihåg: lämna aldrig ut din PIN-kod, dina lösenord eller </a:t>
            </a:r>
            <a:r>
              <a:rPr lang="sv-SE" sz="1800" b="1" dirty="0" err="1">
                <a:solidFill>
                  <a:srgbClr val="002465"/>
                </a:solidFill>
                <a:latin typeface="Calibri" panose="020F0502020204030204" pitchFamily="34" charset="0"/>
                <a:cs typeface="Calibri" panose="020F0502020204030204" pitchFamily="34" charset="0"/>
              </a:rPr>
              <a:t>BankID</a:t>
            </a:r>
            <a:r>
              <a:rPr lang="sv-SE" sz="1800" b="1" dirty="0">
                <a:solidFill>
                  <a:srgbClr val="002465"/>
                </a:solidFill>
                <a:latin typeface="Calibri" panose="020F0502020204030204" pitchFamily="34" charset="0"/>
                <a:cs typeface="Calibri" panose="020F0502020204030204" pitchFamily="34" charset="0"/>
              </a:rPr>
              <a:t>-koder till någon som kontaktar dig via telefon, SMS eller e-post.</a:t>
            </a:r>
            <a:endParaRPr lang="en-GB" sz="2000" b="1" dirty="0">
              <a:solidFill>
                <a:srgbClr val="002465"/>
              </a:solidFill>
              <a:latin typeface="Calibri" panose="020F0502020204030204" pitchFamily="34" charset="0"/>
              <a:cs typeface="Calibri" panose="020F0502020204030204" pitchFamily="34" charset="0"/>
            </a:endParaRPr>
          </a:p>
        </p:txBody>
      </p:sp>
      <p:sp>
        <p:nvSpPr>
          <p:cNvPr id="74" name="tb">
            <a:extLst>
              <a:ext uri="{FF2B5EF4-FFF2-40B4-BE49-F238E27FC236}">
                <a16:creationId xmlns:a16="http://schemas.microsoft.com/office/drawing/2014/main" id="{5D7266C5-6702-EDB0-1867-6ECCC4C980E0}"/>
              </a:ext>
            </a:extLst>
          </p:cNvPr>
          <p:cNvSpPr txBox="1"/>
          <p:nvPr/>
        </p:nvSpPr>
        <p:spPr>
          <a:xfrm>
            <a:off x="252795" y="6220205"/>
            <a:ext cx="11556584" cy="478615"/>
          </a:xfrm>
          <a:prstGeom prst="rect">
            <a:avLst/>
          </a:prstGeom>
          <a:noFill/>
        </p:spPr>
        <p:txBody>
          <a:bodyPr wrap="square" anchor="ctr">
            <a:noAutofit/>
          </a:bodyPr>
          <a:lstStyle/>
          <a:p>
            <a:pPr algn="ctr"/>
            <a:r>
              <a:rPr lang="sv-SE" sz="2000" b="1" dirty="0">
                <a:solidFill>
                  <a:srgbClr val="002465"/>
                </a:solidFill>
                <a:latin typeface="Calibri" panose="020F0502020204030204" pitchFamily="34" charset="0"/>
                <a:cs typeface="Calibri" panose="020F0502020204030204" pitchFamily="34" charset="0"/>
              </a:rPr>
              <a:t>Är du osäker på om en </a:t>
            </a:r>
            <a:r>
              <a:rPr lang="sv-SE" sz="2000" b="1" dirty="0" err="1">
                <a:solidFill>
                  <a:srgbClr val="002465"/>
                </a:solidFill>
                <a:latin typeface="Calibri" panose="020F0502020204030204" pitchFamily="34" charset="0"/>
                <a:cs typeface="Calibri" panose="020F0502020204030204" pitchFamily="34" charset="0"/>
              </a:rPr>
              <a:t>app</a:t>
            </a:r>
            <a:r>
              <a:rPr lang="sv-SE" sz="2000" b="1" dirty="0">
                <a:solidFill>
                  <a:srgbClr val="002465"/>
                </a:solidFill>
                <a:latin typeface="Calibri" panose="020F0502020204030204" pitchFamily="34" charset="0"/>
                <a:cs typeface="Calibri" panose="020F0502020204030204" pitchFamily="34" charset="0"/>
              </a:rPr>
              <a:t> är äkta? Kontrollera informationen på din banks officiella webbplats eller ladda endast ner </a:t>
            </a:r>
            <a:r>
              <a:rPr lang="sv-SE" sz="2000" b="1" dirty="0" err="1">
                <a:solidFill>
                  <a:srgbClr val="002465"/>
                </a:solidFill>
                <a:latin typeface="Calibri" panose="020F0502020204030204" pitchFamily="34" charset="0"/>
                <a:cs typeface="Calibri" panose="020F0502020204030204" pitchFamily="34" charset="0"/>
              </a:rPr>
              <a:t>appen</a:t>
            </a:r>
            <a:r>
              <a:rPr lang="sv-SE" sz="2000" b="1" dirty="0">
                <a:solidFill>
                  <a:srgbClr val="002465"/>
                </a:solidFill>
                <a:latin typeface="Calibri" panose="020F0502020204030204" pitchFamily="34" charset="0"/>
                <a:cs typeface="Calibri" panose="020F0502020204030204" pitchFamily="34" charset="0"/>
              </a:rPr>
              <a:t> från </a:t>
            </a:r>
            <a:r>
              <a:rPr lang="sv-SE" sz="2000" b="1" dirty="0" err="1">
                <a:solidFill>
                  <a:srgbClr val="002465"/>
                </a:solidFill>
                <a:latin typeface="Calibri" panose="020F0502020204030204" pitchFamily="34" charset="0"/>
                <a:cs typeface="Calibri" panose="020F0502020204030204" pitchFamily="34" charset="0"/>
              </a:rPr>
              <a:t>App</a:t>
            </a:r>
            <a:r>
              <a:rPr lang="sv-SE" sz="2000" b="1" dirty="0">
                <a:solidFill>
                  <a:srgbClr val="002465"/>
                </a:solidFill>
                <a:latin typeface="Calibri" panose="020F0502020204030204" pitchFamily="34" charset="0"/>
                <a:cs typeface="Calibri" panose="020F0502020204030204" pitchFamily="34" charset="0"/>
              </a:rPr>
              <a:t> Store eller Google Play. Är du fortfarande osäker? kontakta din bank direkt.</a:t>
            </a:r>
            <a:endParaRPr lang="en-GB" sz="2000" b="1" dirty="0">
              <a:solidFill>
                <a:srgbClr val="002465"/>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84787443"/>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93"/>
        <p:cNvGrpSpPr/>
        <p:nvPr/>
      </p:nvGrpSpPr>
      <p:grpSpPr>
        <a:xfrm>
          <a:off x="0" y="0"/>
          <a:ext cx="0" cy="0"/>
          <a:chOff x="0" y="0"/>
          <a:chExt cx="0" cy="0"/>
        </a:xfrm>
      </p:grpSpPr>
      <p:sp>
        <p:nvSpPr>
          <p:cNvPr id="1095" name="Google Shape;1095;p34"/>
          <p:cNvSpPr/>
          <p:nvPr/>
        </p:nvSpPr>
        <p:spPr>
          <a:xfrm>
            <a:off x="492152" y="1213883"/>
            <a:ext cx="2102418" cy="5208172"/>
          </a:xfrm>
          <a:custGeom>
            <a:avLst/>
            <a:gdLst/>
            <a:ahLst/>
            <a:cxnLst/>
            <a:rect l="l" t="t" r="r" b="b"/>
            <a:pathLst>
              <a:path w="3235" h="8984" extrusionOk="0">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3" y="8983"/>
                  <a:pt x="2338" y="8843"/>
                  <a:pt x="2612" y="8610"/>
                </a:cubicBezTo>
                <a:lnTo>
                  <a:pt x="2612" y="8610"/>
                </a:lnTo>
                <a:cubicBezTo>
                  <a:pt x="2644" y="8583"/>
                  <a:pt x="2683" y="8567"/>
                  <a:pt x="2723" y="8567"/>
                </a:cubicBezTo>
                <a:lnTo>
                  <a:pt x="3054" y="8567"/>
                </a:lnTo>
                <a:lnTo>
                  <a:pt x="3054" y="8567"/>
                </a:lnTo>
                <a:cubicBezTo>
                  <a:pt x="3154" y="8567"/>
                  <a:pt x="3234" y="8479"/>
                  <a:pt x="3234" y="8370"/>
                </a:cubicBezTo>
                <a:lnTo>
                  <a:pt x="3234" y="7221"/>
                </a:lnTo>
                <a:lnTo>
                  <a:pt x="3234" y="5401"/>
                </a:lnTo>
                <a:lnTo>
                  <a:pt x="3234" y="197"/>
                </a:lnTo>
                <a:lnTo>
                  <a:pt x="3234" y="197"/>
                </a:lnTo>
                <a:cubicBezTo>
                  <a:pt x="3234" y="89"/>
                  <a:pt x="3154" y="0"/>
                  <a:pt x="3054" y="0"/>
                </a:cubicBezTo>
                <a:lnTo>
                  <a:pt x="181" y="0"/>
                </a:ln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6" name="Google Shape;1096;p34"/>
          <p:cNvSpPr/>
          <p:nvPr/>
        </p:nvSpPr>
        <p:spPr>
          <a:xfrm>
            <a:off x="499001" y="1165845"/>
            <a:ext cx="2102418" cy="1282367"/>
          </a:xfrm>
          <a:custGeom>
            <a:avLst/>
            <a:gdLst/>
            <a:ahLst/>
            <a:cxnLst/>
            <a:rect l="l" t="t" r="r" b="b"/>
            <a:pathLst>
              <a:path w="3235" h="3583" extrusionOk="0">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7" name="Google Shape;1097;p34"/>
          <p:cNvSpPr/>
          <p:nvPr/>
        </p:nvSpPr>
        <p:spPr>
          <a:xfrm>
            <a:off x="2669061" y="1210536"/>
            <a:ext cx="2102418" cy="5208172"/>
          </a:xfrm>
          <a:custGeom>
            <a:avLst/>
            <a:gdLst/>
            <a:ahLst/>
            <a:cxnLst/>
            <a:rect l="l" t="t" r="r" b="b"/>
            <a:pathLst>
              <a:path w="3235" h="8984" extrusionOk="0">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2" y="8983"/>
                  <a:pt x="2338" y="8843"/>
                  <a:pt x="2612" y="8610"/>
                </a:cubicBezTo>
                <a:lnTo>
                  <a:pt x="2612" y="8610"/>
                </a:lnTo>
                <a:cubicBezTo>
                  <a:pt x="2644" y="8583"/>
                  <a:pt x="2682" y="8567"/>
                  <a:pt x="2723"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1" y="0"/>
                </a:lnTo>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8" name="Google Shape;1098;p34"/>
          <p:cNvSpPr/>
          <p:nvPr/>
        </p:nvSpPr>
        <p:spPr>
          <a:xfrm>
            <a:off x="2669061" y="1176387"/>
            <a:ext cx="2102418" cy="1275184"/>
          </a:xfrm>
          <a:custGeom>
            <a:avLst/>
            <a:gdLst/>
            <a:ahLst/>
            <a:cxnLst/>
            <a:rect l="l" t="t" r="r" b="b"/>
            <a:pathLst>
              <a:path w="3235" h="3583" extrusionOk="0">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9" name="Google Shape;1099;p34"/>
          <p:cNvSpPr/>
          <p:nvPr/>
        </p:nvSpPr>
        <p:spPr>
          <a:xfrm>
            <a:off x="4845970" y="1165845"/>
            <a:ext cx="2099553" cy="5243354"/>
          </a:xfrm>
          <a:custGeom>
            <a:avLst/>
            <a:gdLst/>
            <a:ahLst/>
            <a:cxnLst/>
            <a:rect l="l" t="t" r="r" b="b"/>
            <a:pathLst>
              <a:path w="3234" h="8984" extrusionOk="0">
                <a:moveTo>
                  <a:pt x="180" y="0"/>
                </a:moveTo>
                <a:lnTo>
                  <a:pt x="180" y="0"/>
                </a:lnTo>
                <a:cubicBezTo>
                  <a:pt x="80" y="0"/>
                  <a:pt x="0" y="89"/>
                  <a:pt x="0" y="197"/>
                </a:cubicBezTo>
                <a:lnTo>
                  <a:pt x="0" y="5401"/>
                </a:lnTo>
                <a:lnTo>
                  <a:pt x="0" y="7221"/>
                </a:lnTo>
                <a:lnTo>
                  <a:pt x="0" y="8370"/>
                </a:lnTo>
                <a:lnTo>
                  <a:pt x="0" y="8370"/>
                </a:lnTo>
                <a:cubicBezTo>
                  <a:pt x="0" y="8479"/>
                  <a:pt x="80" y="8567"/>
                  <a:pt x="180" y="8567"/>
                </a:cubicBezTo>
                <a:lnTo>
                  <a:pt x="511" y="8567"/>
                </a:lnTo>
                <a:lnTo>
                  <a:pt x="511" y="8567"/>
                </a:lnTo>
                <a:cubicBezTo>
                  <a:pt x="551" y="8567"/>
                  <a:pt x="590" y="8583"/>
                  <a:pt x="622" y="8610"/>
                </a:cubicBezTo>
                <a:lnTo>
                  <a:pt x="622" y="8610"/>
                </a:lnTo>
                <a:cubicBezTo>
                  <a:pt x="896" y="8843"/>
                  <a:pt x="1241" y="8983"/>
                  <a:pt x="1617" y="8983"/>
                </a:cubicBezTo>
                <a:lnTo>
                  <a:pt x="1617" y="8983"/>
                </a:lnTo>
                <a:cubicBezTo>
                  <a:pt x="1992" y="8983"/>
                  <a:pt x="2338" y="8843"/>
                  <a:pt x="2611" y="8610"/>
                </a:cubicBezTo>
                <a:lnTo>
                  <a:pt x="2611" y="8610"/>
                </a:lnTo>
                <a:cubicBezTo>
                  <a:pt x="2643" y="8583"/>
                  <a:pt x="2682" y="8567"/>
                  <a:pt x="2722" y="8567"/>
                </a:cubicBezTo>
                <a:lnTo>
                  <a:pt x="3052" y="8567"/>
                </a:lnTo>
                <a:lnTo>
                  <a:pt x="3052" y="8567"/>
                </a:lnTo>
                <a:cubicBezTo>
                  <a:pt x="3152" y="8567"/>
                  <a:pt x="3233" y="8479"/>
                  <a:pt x="3233" y="8370"/>
                </a:cubicBezTo>
                <a:lnTo>
                  <a:pt x="3233" y="7221"/>
                </a:lnTo>
                <a:lnTo>
                  <a:pt x="3233" y="5401"/>
                </a:lnTo>
                <a:lnTo>
                  <a:pt x="3233" y="197"/>
                </a:lnTo>
                <a:lnTo>
                  <a:pt x="3233" y="197"/>
                </a:lnTo>
                <a:cubicBezTo>
                  <a:pt x="3233" y="89"/>
                  <a:pt x="3152" y="0"/>
                  <a:pt x="3052" y="0"/>
                </a:cubicBezTo>
                <a:lnTo>
                  <a:pt x="180" y="0"/>
                </a:ln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0" name="Google Shape;1100;p34"/>
          <p:cNvSpPr/>
          <p:nvPr/>
        </p:nvSpPr>
        <p:spPr>
          <a:xfrm>
            <a:off x="4845970" y="1166877"/>
            <a:ext cx="2099553" cy="1275184"/>
          </a:xfrm>
          <a:custGeom>
            <a:avLst/>
            <a:gdLst/>
            <a:ahLst/>
            <a:cxnLst/>
            <a:rect l="l" t="t" r="r" b="b"/>
            <a:pathLst>
              <a:path w="3234" h="3583" extrusionOk="0">
                <a:moveTo>
                  <a:pt x="1617" y="3582"/>
                </a:moveTo>
                <a:lnTo>
                  <a:pt x="1617" y="3582"/>
                </a:lnTo>
                <a:lnTo>
                  <a:pt x="1617" y="3582"/>
                </a:lnTo>
                <a:cubicBezTo>
                  <a:pt x="724" y="3582"/>
                  <a:pt x="0" y="2858"/>
                  <a:pt x="0" y="1965"/>
                </a:cubicBezTo>
                <a:lnTo>
                  <a:pt x="0" y="0"/>
                </a:lnTo>
                <a:lnTo>
                  <a:pt x="3233" y="0"/>
                </a:lnTo>
                <a:lnTo>
                  <a:pt x="3233" y="1965"/>
                </a:lnTo>
                <a:lnTo>
                  <a:pt x="3233" y="1965"/>
                </a:lnTo>
                <a:cubicBezTo>
                  <a:pt x="3233"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1" name="Google Shape;1101;p34"/>
          <p:cNvSpPr/>
          <p:nvPr/>
        </p:nvSpPr>
        <p:spPr>
          <a:xfrm>
            <a:off x="7040133" y="1240669"/>
            <a:ext cx="2102418" cy="5208172"/>
          </a:xfrm>
          <a:custGeom>
            <a:avLst/>
            <a:gdLst/>
            <a:ahLst/>
            <a:cxnLst/>
            <a:rect l="l" t="t" r="r" b="b"/>
            <a:pathLst>
              <a:path w="3235" h="8984" extrusionOk="0">
                <a:moveTo>
                  <a:pt x="180" y="0"/>
                </a:moveTo>
                <a:lnTo>
                  <a:pt x="180" y="0"/>
                </a:lnTo>
                <a:cubicBezTo>
                  <a:pt x="81" y="0"/>
                  <a:pt x="0" y="89"/>
                  <a:pt x="0" y="197"/>
                </a:cubicBezTo>
                <a:lnTo>
                  <a:pt x="0" y="5401"/>
                </a:lnTo>
                <a:lnTo>
                  <a:pt x="0" y="7221"/>
                </a:lnTo>
                <a:lnTo>
                  <a:pt x="0" y="8370"/>
                </a:lnTo>
                <a:lnTo>
                  <a:pt x="0" y="8370"/>
                </a:lnTo>
                <a:cubicBezTo>
                  <a:pt x="0" y="8479"/>
                  <a:pt x="81" y="8567"/>
                  <a:pt x="180" y="8567"/>
                </a:cubicBezTo>
                <a:lnTo>
                  <a:pt x="511" y="8567"/>
                </a:lnTo>
                <a:lnTo>
                  <a:pt x="511" y="8567"/>
                </a:lnTo>
                <a:cubicBezTo>
                  <a:pt x="551" y="8567"/>
                  <a:pt x="589" y="8583"/>
                  <a:pt x="621" y="8610"/>
                </a:cubicBezTo>
                <a:lnTo>
                  <a:pt x="621" y="8610"/>
                </a:lnTo>
                <a:cubicBezTo>
                  <a:pt x="896" y="8843"/>
                  <a:pt x="1241" y="8983"/>
                  <a:pt x="1617" y="8983"/>
                </a:cubicBezTo>
                <a:lnTo>
                  <a:pt x="1617" y="8983"/>
                </a:lnTo>
                <a:lnTo>
                  <a:pt x="1617" y="8983"/>
                </a:lnTo>
                <a:cubicBezTo>
                  <a:pt x="1992" y="8983"/>
                  <a:pt x="2337" y="8843"/>
                  <a:pt x="2612" y="8610"/>
                </a:cubicBezTo>
                <a:lnTo>
                  <a:pt x="2612" y="8610"/>
                </a:lnTo>
                <a:cubicBezTo>
                  <a:pt x="2643" y="8583"/>
                  <a:pt x="2682" y="8567"/>
                  <a:pt x="2722"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0" y="0"/>
                </a:lnTo>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2" name="Google Shape;1102;p34"/>
          <p:cNvSpPr/>
          <p:nvPr/>
        </p:nvSpPr>
        <p:spPr>
          <a:xfrm>
            <a:off x="7040133" y="1160723"/>
            <a:ext cx="2102418" cy="1275184"/>
          </a:xfrm>
          <a:custGeom>
            <a:avLst/>
            <a:gdLst/>
            <a:ahLst/>
            <a:cxnLst/>
            <a:rect l="l" t="t" r="r" b="b"/>
            <a:pathLst>
              <a:path w="3235" h="3583" extrusionOk="0">
                <a:moveTo>
                  <a:pt x="1617" y="3582"/>
                </a:moveTo>
                <a:lnTo>
                  <a:pt x="1617" y="3582"/>
                </a:lnTo>
                <a:lnTo>
                  <a:pt x="1617" y="3582"/>
                </a:lnTo>
                <a:cubicBezTo>
                  <a:pt x="723"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 name="Google Shape;1115;p34">
            <a:extLst>
              <a:ext uri="{FF2B5EF4-FFF2-40B4-BE49-F238E27FC236}">
                <a16:creationId xmlns:a16="http://schemas.microsoft.com/office/drawing/2014/main" id="{CC4B53E6-51C0-9143-9900-0091DDAB54CC}"/>
              </a:ext>
            </a:extLst>
          </p:cNvPr>
          <p:cNvSpPr/>
          <p:nvPr/>
        </p:nvSpPr>
        <p:spPr>
          <a:xfrm>
            <a:off x="9214177" y="1240669"/>
            <a:ext cx="2102418" cy="5208172"/>
          </a:xfrm>
          <a:custGeom>
            <a:avLst/>
            <a:gdLst/>
            <a:ahLst/>
            <a:cxnLst/>
            <a:rect l="l" t="t" r="r" b="b"/>
            <a:pathLst>
              <a:path w="3235" h="8984" extrusionOk="0">
                <a:moveTo>
                  <a:pt x="180" y="0"/>
                </a:moveTo>
                <a:lnTo>
                  <a:pt x="180" y="0"/>
                </a:lnTo>
                <a:cubicBezTo>
                  <a:pt x="81" y="0"/>
                  <a:pt x="0" y="89"/>
                  <a:pt x="0" y="197"/>
                </a:cubicBezTo>
                <a:lnTo>
                  <a:pt x="0" y="5401"/>
                </a:lnTo>
                <a:lnTo>
                  <a:pt x="0" y="7221"/>
                </a:lnTo>
                <a:lnTo>
                  <a:pt x="0" y="8370"/>
                </a:lnTo>
                <a:lnTo>
                  <a:pt x="0" y="8370"/>
                </a:lnTo>
                <a:cubicBezTo>
                  <a:pt x="0" y="8479"/>
                  <a:pt x="81" y="8567"/>
                  <a:pt x="180" y="8567"/>
                </a:cubicBezTo>
                <a:lnTo>
                  <a:pt x="511" y="8567"/>
                </a:lnTo>
                <a:lnTo>
                  <a:pt x="511" y="8567"/>
                </a:lnTo>
                <a:cubicBezTo>
                  <a:pt x="551" y="8567"/>
                  <a:pt x="589" y="8583"/>
                  <a:pt x="621" y="8610"/>
                </a:cubicBezTo>
                <a:lnTo>
                  <a:pt x="621" y="8610"/>
                </a:lnTo>
                <a:cubicBezTo>
                  <a:pt x="896" y="8843"/>
                  <a:pt x="1241" y="8983"/>
                  <a:pt x="1617" y="8983"/>
                </a:cubicBezTo>
                <a:lnTo>
                  <a:pt x="1617" y="8983"/>
                </a:lnTo>
                <a:lnTo>
                  <a:pt x="1617" y="8983"/>
                </a:lnTo>
                <a:cubicBezTo>
                  <a:pt x="1992" y="8983"/>
                  <a:pt x="2337" y="8843"/>
                  <a:pt x="2612" y="8610"/>
                </a:cubicBezTo>
                <a:lnTo>
                  <a:pt x="2612" y="8610"/>
                </a:lnTo>
                <a:cubicBezTo>
                  <a:pt x="2643" y="8583"/>
                  <a:pt x="2682" y="8567"/>
                  <a:pt x="2722"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0" y="0"/>
                </a:ln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 name="Google Shape;1116;p34">
            <a:extLst>
              <a:ext uri="{FF2B5EF4-FFF2-40B4-BE49-F238E27FC236}">
                <a16:creationId xmlns:a16="http://schemas.microsoft.com/office/drawing/2014/main" id="{BE34D288-7B64-A18F-6824-AFFDFA911CDE}"/>
              </a:ext>
            </a:extLst>
          </p:cNvPr>
          <p:cNvSpPr/>
          <p:nvPr/>
        </p:nvSpPr>
        <p:spPr>
          <a:xfrm>
            <a:off x="9210193" y="1176387"/>
            <a:ext cx="2102418" cy="1275184"/>
          </a:xfrm>
          <a:custGeom>
            <a:avLst/>
            <a:gdLst/>
            <a:ahLst/>
            <a:cxnLst/>
            <a:rect l="l" t="t" r="r" b="b"/>
            <a:pathLst>
              <a:path w="3235" h="3583" extrusionOk="0">
                <a:moveTo>
                  <a:pt x="1617" y="3582"/>
                </a:moveTo>
                <a:lnTo>
                  <a:pt x="1617" y="3582"/>
                </a:lnTo>
                <a:lnTo>
                  <a:pt x="1617" y="3582"/>
                </a:lnTo>
                <a:cubicBezTo>
                  <a:pt x="723"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 name="tb">
            <a:extLst>
              <a:ext uri="{FF2B5EF4-FFF2-40B4-BE49-F238E27FC236}">
                <a16:creationId xmlns:a16="http://schemas.microsoft.com/office/drawing/2014/main" id="{69236051-2BE5-8F5B-14AF-9BF0FF2E1A41}"/>
              </a:ext>
            </a:extLst>
          </p:cNvPr>
          <p:cNvSpPr txBox="1"/>
          <p:nvPr/>
        </p:nvSpPr>
        <p:spPr>
          <a:xfrm>
            <a:off x="553751" y="438303"/>
            <a:ext cx="11200000" cy="700000"/>
          </a:xfrm>
          <a:prstGeom prst="rect">
            <a:avLst/>
          </a:prstGeom>
          <a:noFill/>
        </p:spPr>
        <p:txBody>
          <a:bodyPr wrap="square" anchor="t">
            <a:normAutofit/>
          </a:bodyPr>
          <a:lstStyle/>
          <a:p>
            <a:r>
              <a:rPr lang="en-GB" sz="3600" b="1" dirty="0">
                <a:solidFill>
                  <a:srgbClr val="31376B"/>
                </a:solidFill>
                <a:latin typeface="Calibri" panose="020F0502020204030204" pitchFamily="34" charset="0"/>
                <a:cs typeface="Calibri" panose="020F0502020204030204" pitchFamily="34" charset="0"/>
              </a:rPr>
              <a:t>Steg för steg: Ladda ner en bankapp på ett säkert sätt</a:t>
            </a:r>
          </a:p>
        </p:txBody>
      </p:sp>
      <p:sp>
        <p:nvSpPr>
          <p:cNvPr id="10" name="tb">
            <a:extLst>
              <a:ext uri="{FF2B5EF4-FFF2-40B4-BE49-F238E27FC236}">
                <a16:creationId xmlns:a16="http://schemas.microsoft.com/office/drawing/2014/main" id="{A4474337-335C-9BBC-C2B6-B030E1318565}"/>
              </a:ext>
            </a:extLst>
          </p:cNvPr>
          <p:cNvSpPr txBox="1"/>
          <p:nvPr/>
        </p:nvSpPr>
        <p:spPr>
          <a:xfrm>
            <a:off x="553751" y="3862710"/>
            <a:ext cx="1961967" cy="833532"/>
          </a:xfrm>
          <a:prstGeom prst="rect">
            <a:avLst/>
          </a:prstGeom>
          <a:noFill/>
        </p:spPr>
        <p:txBody>
          <a:bodyPr wrap="square" anchor="ctr">
            <a:noAutofit/>
          </a:bodyPr>
          <a:lstStyle/>
          <a:p>
            <a:pPr algn="ctr"/>
            <a:r>
              <a:rPr lang="en-GB" sz="1800" b="1" dirty="0">
                <a:solidFill>
                  <a:schemeClr val="bg1"/>
                </a:solidFill>
                <a:latin typeface="Calibri" panose="020F0502020204030204" pitchFamily="34" charset="0"/>
                <a:cs typeface="Calibri" panose="020F0502020204030204" pitchFamily="34" charset="0"/>
              </a:rPr>
              <a:t>Börja på rätt ställe</a:t>
            </a:r>
          </a:p>
          <a:p>
            <a:pPr algn="ctr"/>
            <a:endParaRPr lang="en-GB" sz="1800" b="1" dirty="0">
              <a:solidFill>
                <a:schemeClr val="bg1"/>
              </a:solidFill>
              <a:latin typeface="Calibri" panose="020F0502020204030204" pitchFamily="34" charset="0"/>
              <a:cs typeface="Calibri" panose="020F0502020204030204" pitchFamily="34" charset="0"/>
            </a:endParaRPr>
          </a:p>
          <a:p>
            <a:pPr algn="ctr"/>
            <a:r>
              <a:rPr lang="en-GB" sz="1800" dirty="0">
                <a:solidFill>
                  <a:schemeClr val="bg1"/>
                </a:solidFill>
                <a:latin typeface="Calibri" panose="020F0502020204030204" pitchFamily="34" charset="0"/>
                <a:cs typeface="Calibri" panose="020F0502020204030204" pitchFamily="34" charset="0"/>
              </a:rPr>
              <a:t>Öppna din telefons officiella appbutik (App Store på iPhone, Play Store på Android). Använd inte en länk från ett sms eller e-postmeddelande</a:t>
            </a:r>
            <a:r>
              <a:rPr lang="en-GB" sz="2000" dirty="0">
                <a:solidFill>
                  <a:schemeClr val="bg1"/>
                </a:solidFill>
                <a:latin typeface="Calibri" panose="020F0502020204030204" pitchFamily="34" charset="0"/>
                <a:cs typeface="Calibri" panose="020F0502020204030204" pitchFamily="34" charset="0"/>
              </a:rPr>
              <a:t>.</a:t>
            </a:r>
          </a:p>
        </p:txBody>
      </p:sp>
      <p:sp>
        <p:nvSpPr>
          <p:cNvPr id="12" name="tb">
            <a:extLst>
              <a:ext uri="{FF2B5EF4-FFF2-40B4-BE49-F238E27FC236}">
                <a16:creationId xmlns:a16="http://schemas.microsoft.com/office/drawing/2014/main" id="{191AA718-B0AC-4FE1-4E59-4DCAC407D461}"/>
              </a:ext>
            </a:extLst>
          </p:cNvPr>
          <p:cNvSpPr txBox="1"/>
          <p:nvPr/>
        </p:nvSpPr>
        <p:spPr>
          <a:xfrm>
            <a:off x="2726147" y="3862710"/>
            <a:ext cx="2005499" cy="833532"/>
          </a:xfrm>
          <a:prstGeom prst="rect">
            <a:avLst/>
          </a:prstGeom>
          <a:noFill/>
        </p:spPr>
        <p:txBody>
          <a:bodyPr wrap="square" anchor="ctr">
            <a:noAutofit/>
          </a:bodyPr>
          <a:lstStyle/>
          <a:p>
            <a:pPr algn="ctr"/>
            <a:r>
              <a:rPr lang="en-GB" sz="1800" b="1" dirty="0">
                <a:solidFill>
                  <a:schemeClr val="bg1"/>
                </a:solidFill>
                <a:latin typeface="Calibri" panose="020F0502020204030204" pitchFamily="34" charset="0"/>
                <a:cs typeface="Calibri" panose="020F0502020204030204" pitchFamily="34" charset="0"/>
              </a:rPr>
              <a:t>Sök på bankens exakta namn</a:t>
            </a:r>
          </a:p>
          <a:p>
            <a:pPr algn="ctr"/>
            <a:endParaRPr lang="en-GB" sz="1800" b="1" dirty="0">
              <a:solidFill>
                <a:schemeClr val="bg1"/>
              </a:solidFill>
              <a:latin typeface="Calibri" panose="020F0502020204030204" pitchFamily="34" charset="0"/>
              <a:cs typeface="Calibri" panose="020F0502020204030204" pitchFamily="34" charset="0"/>
            </a:endParaRPr>
          </a:p>
          <a:p>
            <a:pPr algn="ctr"/>
            <a:r>
              <a:rPr lang="en-GB" sz="1800" dirty="0">
                <a:solidFill>
                  <a:schemeClr val="bg1"/>
                </a:solidFill>
                <a:latin typeface="Calibri" panose="020F0502020204030204" pitchFamily="34" charset="0"/>
                <a:cs typeface="Calibri" panose="020F0502020204030204" pitchFamily="34" charset="0"/>
              </a:rPr>
              <a:t>Skriv in bankens namn själv. Kontrollera stavningen noggrant, eftersom bedragare kopierar riktiga namn med små ändringar.</a:t>
            </a:r>
          </a:p>
        </p:txBody>
      </p:sp>
      <p:sp>
        <p:nvSpPr>
          <p:cNvPr id="14" name="tb">
            <a:extLst>
              <a:ext uri="{FF2B5EF4-FFF2-40B4-BE49-F238E27FC236}">
                <a16:creationId xmlns:a16="http://schemas.microsoft.com/office/drawing/2014/main" id="{2457933C-5EE8-39D0-C1AA-21FA2A9B177F}"/>
              </a:ext>
            </a:extLst>
          </p:cNvPr>
          <p:cNvSpPr txBox="1"/>
          <p:nvPr/>
        </p:nvSpPr>
        <p:spPr>
          <a:xfrm>
            <a:off x="4968338" y="3787522"/>
            <a:ext cx="1849172" cy="833532"/>
          </a:xfrm>
          <a:prstGeom prst="rect">
            <a:avLst/>
          </a:prstGeom>
          <a:noFill/>
        </p:spPr>
        <p:txBody>
          <a:bodyPr wrap="square" anchor="ctr">
            <a:noAutofit/>
          </a:bodyPr>
          <a:lstStyle/>
          <a:p>
            <a:pPr algn="ctr"/>
            <a:r>
              <a:rPr lang="en-GB" sz="1800" b="1" dirty="0">
                <a:solidFill>
                  <a:schemeClr val="bg1"/>
                </a:solidFill>
                <a:latin typeface="Calibri" panose="020F0502020204030204" pitchFamily="34" charset="0"/>
                <a:cs typeface="Calibri" panose="020F0502020204030204" pitchFamily="34" charset="0"/>
              </a:rPr>
              <a:t>Kontrollera innan du installerar</a:t>
            </a:r>
          </a:p>
          <a:p>
            <a:pPr algn="ctr"/>
            <a:endParaRPr lang="en-GB" sz="1800" b="1" dirty="0">
              <a:solidFill>
                <a:schemeClr val="bg1"/>
              </a:solidFill>
              <a:latin typeface="Calibri" panose="020F0502020204030204" pitchFamily="34" charset="0"/>
              <a:cs typeface="Calibri" panose="020F0502020204030204" pitchFamily="34" charset="0"/>
            </a:endParaRPr>
          </a:p>
          <a:p>
            <a:pPr algn="ctr"/>
            <a:r>
              <a:rPr lang="en-GB" sz="1800" dirty="0">
                <a:solidFill>
                  <a:schemeClr val="bg1"/>
                </a:solidFill>
                <a:latin typeface="Calibri" panose="020F0502020204030204" pitchFamily="34" charset="0"/>
                <a:cs typeface="Calibri" panose="020F0502020204030204" pitchFamily="34" charset="0"/>
              </a:rPr>
              <a:t>Se efter att den officiella banken står som utvecklare, att det finns många recensioner och att appen nyligen har uppdaterats.</a:t>
            </a:r>
          </a:p>
        </p:txBody>
      </p:sp>
      <p:sp>
        <p:nvSpPr>
          <p:cNvPr id="16" name="tb">
            <a:extLst>
              <a:ext uri="{FF2B5EF4-FFF2-40B4-BE49-F238E27FC236}">
                <a16:creationId xmlns:a16="http://schemas.microsoft.com/office/drawing/2014/main" id="{98F341A9-50A7-4050-7AF7-E3C827F01B9D}"/>
              </a:ext>
            </a:extLst>
          </p:cNvPr>
          <p:cNvSpPr txBox="1"/>
          <p:nvPr/>
        </p:nvSpPr>
        <p:spPr>
          <a:xfrm>
            <a:off x="7093687" y="3713037"/>
            <a:ext cx="2011669" cy="833532"/>
          </a:xfrm>
          <a:prstGeom prst="rect">
            <a:avLst/>
          </a:prstGeom>
          <a:noFill/>
        </p:spPr>
        <p:txBody>
          <a:bodyPr wrap="square" anchor="ctr">
            <a:noAutofit/>
          </a:bodyPr>
          <a:lstStyle/>
          <a:p>
            <a:pPr algn="ctr"/>
            <a:r>
              <a:rPr lang="en-GB" sz="1800" b="1" dirty="0">
                <a:solidFill>
                  <a:schemeClr val="bg1"/>
                </a:solidFill>
                <a:latin typeface="Calibri" panose="020F0502020204030204" pitchFamily="34" charset="0"/>
                <a:cs typeface="Calibri" panose="020F0502020204030204" pitchFamily="34" charset="0"/>
              </a:rPr>
              <a:t>Installera och öppna sedan appen själv</a:t>
            </a:r>
          </a:p>
          <a:p>
            <a:pPr algn="ctr"/>
            <a:endParaRPr lang="en-GB" sz="1800" b="1" dirty="0">
              <a:solidFill>
                <a:schemeClr val="bg1"/>
              </a:solidFill>
              <a:latin typeface="Calibri" panose="020F0502020204030204" pitchFamily="34" charset="0"/>
              <a:cs typeface="Calibri" panose="020F0502020204030204" pitchFamily="34" charset="0"/>
            </a:endParaRPr>
          </a:p>
          <a:p>
            <a:pPr algn="ctr"/>
            <a:r>
              <a:rPr lang="en-GB" sz="1800" dirty="0">
                <a:solidFill>
                  <a:schemeClr val="bg1"/>
                </a:solidFill>
                <a:latin typeface="Calibri" panose="020F0502020204030204" pitchFamily="34" charset="0"/>
                <a:cs typeface="Calibri" panose="020F0502020204030204" pitchFamily="34" charset="0"/>
              </a:rPr>
              <a:t>Tryck på ”Installera”. När du är redo öppnar du appen från din egen skärm, inte från något meddelande.</a:t>
            </a:r>
          </a:p>
        </p:txBody>
      </p:sp>
      <p:sp>
        <p:nvSpPr>
          <p:cNvPr id="18" name="tb">
            <a:extLst>
              <a:ext uri="{FF2B5EF4-FFF2-40B4-BE49-F238E27FC236}">
                <a16:creationId xmlns:a16="http://schemas.microsoft.com/office/drawing/2014/main" id="{4E016D8A-214B-9DB3-7ED9-26D63733BCB3}"/>
              </a:ext>
            </a:extLst>
          </p:cNvPr>
          <p:cNvSpPr txBox="1"/>
          <p:nvPr/>
        </p:nvSpPr>
        <p:spPr>
          <a:xfrm>
            <a:off x="9255567" y="3713037"/>
            <a:ext cx="2011669" cy="833532"/>
          </a:xfrm>
          <a:prstGeom prst="rect">
            <a:avLst/>
          </a:prstGeom>
          <a:noFill/>
        </p:spPr>
        <p:txBody>
          <a:bodyPr wrap="square" anchor="ctr">
            <a:noAutofit/>
          </a:bodyPr>
          <a:lstStyle/>
          <a:p>
            <a:pPr algn="ctr"/>
            <a:r>
              <a:rPr lang="en-GB" sz="1800" b="1" dirty="0">
                <a:solidFill>
                  <a:schemeClr val="bg1"/>
                </a:solidFill>
                <a:latin typeface="Calibri" panose="020F0502020204030204" pitchFamily="34" charset="0"/>
                <a:cs typeface="Calibri" panose="020F0502020204030204" pitchFamily="34" charset="0"/>
              </a:rPr>
              <a:t>Konfigurera säkert</a:t>
            </a:r>
          </a:p>
          <a:p>
            <a:pPr algn="ctr"/>
            <a:endParaRPr lang="en-GB" sz="1800" b="1" dirty="0">
              <a:solidFill>
                <a:schemeClr val="bg1"/>
              </a:solidFill>
              <a:latin typeface="Calibri" panose="020F0502020204030204" pitchFamily="34" charset="0"/>
              <a:cs typeface="Calibri" panose="020F0502020204030204" pitchFamily="34" charset="0"/>
            </a:endParaRPr>
          </a:p>
          <a:p>
            <a:pPr algn="ctr"/>
            <a:r>
              <a:rPr lang="en-GB" sz="1800" dirty="0">
                <a:solidFill>
                  <a:schemeClr val="bg1"/>
                </a:solidFill>
                <a:latin typeface="Calibri" panose="020F0502020204030204" pitchFamily="34" charset="0"/>
                <a:cs typeface="Calibri" panose="020F0502020204030204" pitchFamily="34" charset="0"/>
              </a:rPr>
              <a:t>Använd ett starkt lösenord eller fingeravtryck. Aktivera aviseringar så att din bank kan varna dig om ovanlig aktivitet.</a:t>
            </a:r>
          </a:p>
        </p:txBody>
      </p:sp>
      <p:sp>
        <p:nvSpPr>
          <p:cNvPr id="19" name="TextBox 18">
            <a:extLst>
              <a:ext uri="{FF2B5EF4-FFF2-40B4-BE49-F238E27FC236}">
                <a16:creationId xmlns:a16="http://schemas.microsoft.com/office/drawing/2014/main" id="{6FDD5450-BB83-1F4B-2DA8-E76A65DCC37A}"/>
              </a:ext>
            </a:extLst>
          </p:cNvPr>
          <p:cNvSpPr txBox="1"/>
          <p:nvPr/>
        </p:nvSpPr>
        <p:spPr>
          <a:xfrm>
            <a:off x="1263721" y="1429011"/>
            <a:ext cx="328773" cy="707886"/>
          </a:xfrm>
          <a:prstGeom prst="rect">
            <a:avLst/>
          </a:prstGeom>
          <a:noFill/>
        </p:spPr>
        <p:txBody>
          <a:bodyPr wrap="square" rtlCol="0">
            <a:spAutoFit/>
          </a:bodyPr>
          <a:lstStyle/>
          <a:p>
            <a:r>
              <a:rPr lang="en-GB" sz="4000" dirty="0">
                <a:solidFill>
                  <a:schemeClr val="bg1"/>
                </a:solidFill>
                <a:latin typeface="Calibri" panose="020F0502020204030204" pitchFamily="34" charset="0"/>
                <a:cs typeface="Calibri" panose="020F0502020204030204" pitchFamily="34" charset="0"/>
              </a:rPr>
              <a:t>1</a:t>
            </a:r>
          </a:p>
        </p:txBody>
      </p:sp>
      <p:sp>
        <p:nvSpPr>
          <p:cNvPr id="21" name="TextBox 20">
            <a:extLst>
              <a:ext uri="{FF2B5EF4-FFF2-40B4-BE49-F238E27FC236}">
                <a16:creationId xmlns:a16="http://schemas.microsoft.com/office/drawing/2014/main" id="{6CC6DACD-4F8F-D76D-8045-11C808A2B130}"/>
              </a:ext>
            </a:extLst>
          </p:cNvPr>
          <p:cNvSpPr txBox="1"/>
          <p:nvPr/>
        </p:nvSpPr>
        <p:spPr>
          <a:xfrm>
            <a:off x="5675414" y="1330725"/>
            <a:ext cx="328773" cy="707886"/>
          </a:xfrm>
          <a:prstGeom prst="rect">
            <a:avLst/>
          </a:prstGeom>
          <a:noFill/>
        </p:spPr>
        <p:txBody>
          <a:bodyPr wrap="square" rtlCol="0">
            <a:spAutoFit/>
          </a:bodyPr>
          <a:lstStyle/>
          <a:p>
            <a:r>
              <a:rPr lang="en-GB" sz="4000" dirty="0">
                <a:solidFill>
                  <a:schemeClr val="bg1"/>
                </a:solidFill>
                <a:latin typeface="Calibri" panose="020F0502020204030204" pitchFamily="34" charset="0"/>
                <a:cs typeface="Calibri" panose="020F0502020204030204" pitchFamily="34" charset="0"/>
              </a:rPr>
              <a:t>3</a:t>
            </a:r>
          </a:p>
        </p:txBody>
      </p:sp>
      <p:sp>
        <p:nvSpPr>
          <p:cNvPr id="23" name="TextBox 22">
            <a:extLst>
              <a:ext uri="{FF2B5EF4-FFF2-40B4-BE49-F238E27FC236}">
                <a16:creationId xmlns:a16="http://schemas.microsoft.com/office/drawing/2014/main" id="{9A9EC9B9-10CE-A031-8EAC-E5F0C957C083}"/>
              </a:ext>
            </a:extLst>
          </p:cNvPr>
          <p:cNvSpPr txBox="1"/>
          <p:nvPr/>
        </p:nvSpPr>
        <p:spPr>
          <a:xfrm>
            <a:off x="3430863" y="1429011"/>
            <a:ext cx="328773" cy="707886"/>
          </a:xfrm>
          <a:prstGeom prst="rect">
            <a:avLst/>
          </a:prstGeom>
          <a:noFill/>
        </p:spPr>
        <p:txBody>
          <a:bodyPr wrap="square" rtlCol="0">
            <a:spAutoFit/>
          </a:bodyPr>
          <a:lstStyle/>
          <a:p>
            <a:r>
              <a:rPr lang="en-GB" sz="4000" dirty="0">
                <a:solidFill>
                  <a:schemeClr val="bg1"/>
                </a:solidFill>
                <a:latin typeface="Calibri" panose="020F0502020204030204" pitchFamily="34" charset="0"/>
                <a:cs typeface="Calibri" panose="020F0502020204030204" pitchFamily="34" charset="0"/>
              </a:rPr>
              <a:t>2</a:t>
            </a:r>
          </a:p>
        </p:txBody>
      </p:sp>
      <p:sp>
        <p:nvSpPr>
          <p:cNvPr id="25" name="TextBox 24">
            <a:extLst>
              <a:ext uri="{FF2B5EF4-FFF2-40B4-BE49-F238E27FC236}">
                <a16:creationId xmlns:a16="http://schemas.microsoft.com/office/drawing/2014/main" id="{4B8E4F70-AF2B-32F1-F05D-71CABCDCE050}"/>
              </a:ext>
            </a:extLst>
          </p:cNvPr>
          <p:cNvSpPr txBox="1"/>
          <p:nvPr/>
        </p:nvSpPr>
        <p:spPr>
          <a:xfrm>
            <a:off x="10070549" y="1429011"/>
            <a:ext cx="328773" cy="707886"/>
          </a:xfrm>
          <a:prstGeom prst="rect">
            <a:avLst/>
          </a:prstGeom>
          <a:noFill/>
        </p:spPr>
        <p:txBody>
          <a:bodyPr wrap="square" rtlCol="0">
            <a:spAutoFit/>
          </a:bodyPr>
          <a:lstStyle/>
          <a:p>
            <a:r>
              <a:rPr lang="en-GB" sz="4000" dirty="0">
                <a:solidFill>
                  <a:schemeClr val="bg1"/>
                </a:solidFill>
                <a:latin typeface="Calibri" panose="020F0502020204030204" pitchFamily="34" charset="0"/>
                <a:cs typeface="Calibri" panose="020F0502020204030204" pitchFamily="34" charset="0"/>
              </a:rPr>
              <a:t>5</a:t>
            </a:r>
          </a:p>
        </p:txBody>
      </p:sp>
      <p:sp>
        <p:nvSpPr>
          <p:cNvPr id="27" name="TextBox 26">
            <a:extLst>
              <a:ext uri="{FF2B5EF4-FFF2-40B4-BE49-F238E27FC236}">
                <a16:creationId xmlns:a16="http://schemas.microsoft.com/office/drawing/2014/main" id="{5D05A0B1-BFCD-E00B-3A94-B54B2C543CCA}"/>
              </a:ext>
            </a:extLst>
          </p:cNvPr>
          <p:cNvSpPr txBox="1"/>
          <p:nvPr/>
        </p:nvSpPr>
        <p:spPr>
          <a:xfrm>
            <a:off x="7869577" y="1355601"/>
            <a:ext cx="328773" cy="707886"/>
          </a:xfrm>
          <a:prstGeom prst="rect">
            <a:avLst/>
          </a:prstGeom>
          <a:noFill/>
        </p:spPr>
        <p:txBody>
          <a:bodyPr wrap="square" rtlCol="0">
            <a:spAutoFit/>
          </a:bodyPr>
          <a:lstStyle/>
          <a:p>
            <a:r>
              <a:rPr lang="en-GB" sz="4000" dirty="0">
                <a:solidFill>
                  <a:schemeClr val="bg1"/>
                </a:solidFill>
                <a:latin typeface="Calibri" panose="020F0502020204030204" pitchFamily="34" charset="0"/>
                <a:cs typeface="Calibri" panose="020F0502020204030204" pitchFamily="34" charset="0"/>
              </a:rPr>
              <a:t>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b"/>
          <p:cNvSpPr txBox="1"/>
          <p:nvPr/>
        </p:nvSpPr>
        <p:spPr>
          <a:xfrm>
            <a:off x="510303" y="603409"/>
            <a:ext cx="11400000" cy="640000"/>
          </a:xfrm>
          <a:prstGeom prst="rect">
            <a:avLst/>
          </a:prstGeom>
          <a:noFill/>
        </p:spPr>
        <p:txBody>
          <a:bodyPr wrap="square" anchor="t">
            <a:normAutofit lnSpcReduction="10000"/>
          </a:bodyPr>
          <a:lstStyle/>
          <a:p>
            <a:r>
              <a:rPr lang="en-GB" sz="3600" b="1" dirty="0">
                <a:solidFill>
                  <a:srgbClr val="31376B"/>
                </a:solidFill>
                <a:latin typeface="Calibri" panose="020F0502020204030204" pitchFamily="34" charset="0"/>
                <a:cs typeface="Calibri" panose="020F0502020204030204" pitchFamily="34" charset="0"/>
              </a:rPr>
              <a:t>Var du kan förvara dina lösenord på ett säkert sätt</a:t>
            </a:r>
          </a:p>
        </p:txBody>
      </p:sp>
      <p:sp>
        <p:nvSpPr>
          <p:cNvPr id="2" name="card"/>
          <p:cNvSpPr/>
          <p:nvPr/>
        </p:nvSpPr>
        <p:spPr>
          <a:xfrm>
            <a:off x="533813" y="1539199"/>
            <a:ext cx="5350000" cy="3735263"/>
          </a:xfrm>
          <a:prstGeom prst="roundRect">
            <a:avLst>
              <a:gd name="adj" fmla="val 8000"/>
            </a:avLst>
          </a:prstGeom>
          <a:solidFill>
            <a:srgbClr val="ADCCE9"/>
          </a:solidFill>
          <a:ln w="57150">
            <a:solidFill>
              <a:srgbClr val="5496D1"/>
            </a:solidFill>
          </a:ln>
        </p:spPr>
        <p:txBody>
          <a:bodyPr/>
          <a:lstStyle/>
          <a:p>
            <a:endParaRPr sz="2400">
              <a:latin typeface="Calibri" panose="020F0502020204030204" pitchFamily="34" charset="0"/>
              <a:cs typeface="Calibri" panose="020F0502020204030204" pitchFamily="34" charset="0"/>
            </a:endParaRPr>
          </a:p>
        </p:txBody>
      </p:sp>
      <p:sp>
        <p:nvSpPr>
          <p:cNvPr id="3" name="card"/>
          <p:cNvSpPr/>
          <p:nvPr/>
        </p:nvSpPr>
        <p:spPr>
          <a:xfrm>
            <a:off x="510303" y="1422730"/>
            <a:ext cx="5397020" cy="640000"/>
          </a:xfrm>
          <a:prstGeom prst="roundRect">
            <a:avLst>
              <a:gd name="adj" fmla="val 8000"/>
            </a:avLst>
          </a:prstGeom>
          <a:solidFill>
            <a:srgbClr val="5496D1"/>
          </a:solidFill>
        </p:spPr>
        <p:txBody>
          <a:bodyPr/>
          <a:lstStyle/>
          <a:p>
            <a:endParaRPr sz="2400">
              <a:latin typeface="Calibri" panose="020F0502020204030204" pitchFamily="34" charset="0"/>
              <a:cs typeface="Calibri" panose="020F0502020204030204" pitchFamily="34" charset="0"/>
            </a:endParaRPr>
          </a:p>
        </p:txBody>
      </p:sp>
      <p:sp>
        <p:nvSpPr>
          <p:cNvPr id="102" name="tb"/>
          <p:cNvSpPr txBox="1"/>
          <p:nvPr/>
        </p:nvSpPr>
        <p:spPr>
          <a:xfrm>
            <a:off x="261755" y="1454509"/>
            <a:ext cx="5873510" cy="520000"/>
          </a:xfrm>
          <a:prstGeom prst="rect">
            <a:avLst/>
          </a:prstGeom>
          <a:noFill/>
        </p:spPr>
        <p:txBody>
          <a:bodyPr wrap="square" anchor="ctr">
            <a:noAutofit/>
          </a:bodyPr>
          <a:lstStyle/>
          <a:p>
            <a:pPr algn="ctr"/>
            <a:r>
              <a:rPr lang="en-GB" sz="2400" b="1" dirty="0">
                <a:solidFill>
                  <a:srgbClr val="FFFFFF"/>
                </a:solidFill>
                <a:latin typeface="Calibri" panose="020F0502020204030204" pitchFamily="34" charset="0"/>
                <a:cs typeface="Calibri" panose="020F0502020204030204" pitchFamily="34" charset="0"/>
              </a:rPr>
              <a:t>En </a:t>
            </a:r>
            <a:r>
              <a:rPr lang="en-GB" sz="2400" b="1" dirty="0" err="1">
                <a:solidFill>
                  <a:srgbClr val="FFFFFF"/>
                </a:solidFill>
                <a:latin typeface="Calibri" panose="020F0502020204030204" pitchFamily="34" charset="0"/>
                <a:cs typeface="Calibri" panose="020F0502020204030204" pitchFamily="34" charset="0"/>
              </a:rPr>
              <a:t>lösenordshanterare</a:t>
            </a:r>
            <a:r>
              <a:rPr lang="en-GB" sz="2400" b="1" dirty="0">
                <a:solidFill>
                  <a:srgbClr val="FFFFFF"/>
                </a:solidFill>
                <a:latin typeface="Calibri" panose="020F0502020204030204" pitchFamily="34" charset="0"/>
                <a:cs typeface="Calibri" panose="020F0502020204030204" pitchFamily="34" charset="0"/>
              </a:rPr>
              <a:t> </a:t>
            </a:r>
            <a:r>
              <a:rPr lang="en-GB" sz="2400" b="1" dirty="0" err="1">
                <a:solidFill>
                  <a:srgbClr val="FFFFFF"/>
                </a:solidFill>
                <a:latin typeface="Calibri" panose="020F0502020204030204" pitchFamily="34" charset="0"/>
                <a:cs typeface="Calibri" panose="020F0502020204030204" pitchFamily="34" charset="0"/>
              </a:rPr>
              <a:t>i</a:t>
            </a:r>
            <a:r>
              <a:rPr lang="en-GB" sz="2400" b="1" dirty="0">
                <a:solidFill>
                  <a:srgbClr val="FFFFFF"/>
                </a:solidFill>
                <a:latin typeface="Calibri" panose="020F0502020204030204" pitchFamily="34" charset="0"/>
                <a:cs typeface="Calibri" panose="020F0502020204030204" pitchFamily="34" charset="0"/>
              </a:rPr>
              <a:t> mobilen</a:t>
            </a:r>
          </a:p>
        </p:txBody>
      </p:sp>
      <p:sp>
        <p:nvSpPr>
          <p:cNvPr id="103" name="tb"/>
          <p:cNvSpPr txBox="1"/>
          <p:nvPr/>
        </p:nvSpPr>
        <p:spPr>
          <a:xfrm>
            <a:off x="673510" y="2147420"/>
            <a:ext cx="5050000" cy="2280000"/>
          </a:xfrm>
          <a:prstGeom prst="rect">
            <a:avLst/>
          </a:prstGeom>
          <a:noFill/>
        </p:spPr>
        <p:txBody>
          <a:bodyPr wrap="square" anchor="t">
            <a:noAutofit/>
          </a:bodyPr>
          <a:lstStyle/>
          <a:p>
            <a:r>
              <a:rPr lang="en-GB" sz="1900" b="1" dirty="0">
                <a:solidFill>
                  <a:srgbClr val="002465"/>
                </a:solidFill>
                <a:latin typeface="Calibri" panose="020F0502020204030204" pitchFamily="34" charset="0"/>
                <a:cs typeface="Calibri" panose="020F0502020204030204" pitchFamily="34" charset="0"/>
              </a:rPr>
              <a:t>Fördelar</a:t>
            </a:r>
          </a:p>
          <a:p>
            <a:pPr marL="457200" indent="-342900">
              <a:buFont typeface="Arial" panose="020B0604020202020204" pitchFamily="34" charset="0"/>
              <a:buChar char="•"/>
            </a:pPr>
            <a:r>
              <a:rPr lang="en-GB" sz="1900" dirty="0">
                <a:solidFill>
                  <a:srgbClr val="002465"/>
                </a:solidFill>
                <a:latin typeface="Calibri" panose="020F0502020204030204" pitchFamily="34" charset="0"/>
                <a:cs typeface="Calibri" panose="020F0502020204030204" pitchFamily="34" charset="0"/>
              </a:rPr>
              <a:t>Kommer ihåg starka, unika lösenord åt dig</a:t>
            </a:r>
          </a:p>
          <a:p>
            <a:pPr marL="457200" indent="-342900">
              <a:buFont typeface="Arial" panose="020B0604020202020204" pitchFamily="34" charset="0"/>
              <a:buChar char="•"/>
            </a:pPr>
            <a:r>
              <a:rPr lang="en-GB" sz="1900" dirty="0">
                <a:solidFill>
                  <a:srgbClr val="002465"/>
                </a:solidFill>
                <a:latin typeface="Calibri" panose="020F0502020204030204" pitchFamily="34" charset="0"/>
                <a:cs typeface="Calibri" panose="020F0502020204030204" pitchFamily="34" charset="0"/>
              </a:rPr>
              <a:t>Finns redan inbyggt i de flesta telefoner (gratis)</a:t>
            </a:r>
          </a:p>
          <a:p>
            <a:pPr marL="457200" indent="-342900">
              <a:buFont typeface="Arial" panose="020B0604020202020204" pitchFamily="34" charset="0"/>
              <a:buChar char="•"/>
            </a:pPr>
            <a:r>
              <a:rPr lang="en-GB" sz="1900" dirty="0">
                <a:solidFill>
                  <a:srgbClr val="002465"/>
                </a:solidFill>
                <a:latin typeface="Calibri" panose="020F0502020204030204" pitchFamily="34" charset="0"/>
                <a:cs typeface="Calibri" panose="020F0502020204030204" pitchFamily="34" charset="0"/>
              </a:rPr>
              <a:t>Fyller i dem automatiskt så att du aldrig behöver skriva in dem</a:t>
            </a:r>
          </a:p>
          <a:p>
            <a:pPr>
              <a:spcBef>
                <a:spcPts val="600"/>
              </a:spcBef>
            </a:pPr>
            <a:r>
              <a:rPr lang="en-GB" sz="1900" b="1" dirty="0">
                <a:solidFill>
                  <a:srgbClr val="002465"/>
                </a:solidFill>
                <a:latin typeface="Calibri" panose="020F0502020204030204" pitchFamily="34" charset="0"/>
                <a:cs typeface="Calibri" panose="020F0502020204030204" pitchFamily="34" charset="0"/>
              </a:rPr>
              <a:t>Tänk på</a:t>
            </a:r>
          </a:p>
          <a:p>
            <a:pPr marL="457200" indent="-342900">
              <a:buFont typeface="Arial" panose="020B0604020202020204" pitchFamily="34" charset="0"/>
              <a:buChar char="•"/>
            </a:pPr>
            <a:r>
              <a:rPr lang="en-GB" sz="1900" dirty="0">
                <a:solidFill>
                  <a:srgbClr val="002465"/>
                </a:solidFill>
                <a:latin typeface="Calibri" panose="020F0502020204030204" pitchFamily="34" charset="0"/>
                <a:cs typeface="Calibri" panose="020F0502020204030204" pitchFamily="34" charset="0"/>
              </a:rPr>
              <a:t>Du måste komma ihåg ett starkt huvudlösenord</a:t>
            </a:r>
          </a:p>
          <a:p>
            <a:pPr marL="457200" indent="-342900">
              <a:buFont typeface="Arial" panose="020B0604020202020204" pitchFamily="34" charset="0"/>
              <a:buChar char="•"/>
            </a:pPr>
            <a:r>
              <a:rPr lang="en-GB" sz="1900" dirty="0">
                <a:solidFill>
                  <a:srgbClr val="002465"/>
                </a:solidFill>
                <a:latin typeface="Calibri" panose="020F0502020204030204" pitchFamily="34" charset="0"/>
                <a:cs typeface="Calibri" panose="020F0502020204030204" pitchFamily="34" charset="0"/>
              </a:rPr>
              <a:t>Kräver lite inställningar första </a:t>
            </a:r>
            <a:r>
              <a:rPr lang="en-GB" sz="1900" dirty="0">
                <a:solidFill>
                  <a:srgbClr val="3A3A3A"/>
                </a:solidFill>
                <a:latin typeface="Calibri" panose="020F0502020204030204" pitchFamily="34" charset="0"/>
                <a:cs typeface="Calibri" panose="020F0502020204030204" pitchFamily="34" charset="0"/>
              </a:rPr>
              <a:t>gången</a:t>
            </a:r>
          </a:p>
        </p:txBody>
      </p:sp>
      <p:sp>
        <p:nvSpPr>
          <p:cNvPr id="104" name="card"/>
          <p:cNvSpPr/>
          <p:nvPr/>
        </p:nvSpPr>
        <p:spPr>
          <a:xfrm>
            <a:off x="5976490" y="1561369"/>
            <a:ext cx="5350000" cy="3735262"/>
          </a:xfrm>
          <a:prstGeom prst="roundRect">
            <a:avLst>
              <a:gd name="adj" fmla="val 8000"/>
            </a:avLst>
          </a:prstGeom>
          <a:solidFill>
            <a:srgbClr val="EACCE1"/>
          </a:solidFill>
          <a:ln w="57150">
            <a:solidFill>
              <a:srgbClr val="CA7BB3"/>
            </a:solidFill>
          </a:ln>
        </p:spPr>
        <p:txBody>
          <a:bodyPr/>
          <a:lstStyle/>
          <a:p>
            <a:endParaRPr sz="2400">
              <a:latin typeface="Calibri" panose="020F0502020204030204" pitchFamily="34" charset="0"/>
              <a:cs typeface="Calibri" panose="020F0502020204030204" pitchFamily="34" charset="0"/>
            </a:endParaRPr>
          </a:p>
        </p:txBody>
      </p:sp>
      <p:sp>
        <p:nvSpPr>
          <p:cNvPr id="105" name="card"/>
          <p:cNvSpPr/>
          <p:nvPr/>
        </p:nvSpPr>
        <p:spPr>
          <a:xfrm>
            <a:off x="5959624" y="1434022"/>
            <a:ext cx="5397020" cy="640000"/>
          </a:xfrm>
          <a:prstGeom prst="roundRect">
            <a:avLst>
              <a:gd name="adj" fmla="val 8000"/>
            </a:avLst>
          </a:prstGeom>
          <a:solidFill>
            <a:srgbClr val="CA7BB3"/>
          </a:solidFill>
        </p:spPr>
        <p:txBody>
          <a:bodyPr/>
          <a:lstStyle/>
          <a:p>
            <a:endParaRPr sz="2400">
              <a:latin typeface="Calibri" panose="020F0502020204030204" pitchFamily="34" charset="0"/>
              <a:cs typeface="Calibri" panose="020F0502020204030204" pitchFamily="34" charset="0"/>
            </a:endParaRPr>
          </a:p>
        </p:txBody>
      </p:sp>
      <p:sp>
        <p:nvSpPr>
          <p:cNvPr id="106" name="tb"/>
          <p:cNvSpPr txBox="1"/>
          <p:nvPr/>
        </p:nvSpPr>
        <p:spPr>
          <a:xfrm>
            <a:off x="6000000" y="1494022"/>
            <a:ext cx="5050000" cy="520000"/>
          </a:xfrm>
          <a:prstGeom prst="rect">
            <a:avLst/>
          </a:prstGeom>
          <a:noFill/>
        </p:spPr>
        <p:txBody>
          <a:bodyPr wrap="square" anchor="ctr">
            <a:normAutofit/>
          </a:bodyPr>
          <a:lstStyle/>
          <a:p>
            <a:pPr algn="ctr"/>
            <a:r>
              <a:rPr lang="en-GB" sz="2400" b="1" dirty="0">
                <a:solidFill>
                  <a:srgbClr val="FFFFFF"/>
                </a:solidFill>
                <a:latin typeface="Calibri" panose="020F0502020204030204" pitchFamily="34" charset="0"/>
                <a:cs typeface="Calibri" panose="020F0502020204030204" pitchFamily="34" charset="0"/>
              </a:rPr>
              <a:t>Skriv ner det hemma, offline</a:t>
            </a:r>
          </a:p>
        </p:txBody>
      </p:sp>
      <p:sp>
        <p:nvSpPr>
          <p:cNvPr id="107" name="tb"/>
          <p:cNvSpPr txBox="1"/>
          <p:nvPr/>
        </p:nvSpPr>
        <p:spPr>
          <a:xfrm>
            <a:off x="6126490" y="2186018"/>
            <a:ext cx="5050000" cy="2280000"/>
          </a:xfrm>
          <a:prstGeom prst="rect">
            <a:avLst/>
          </a:prstGeom>
          <a:noFill/>
        </p:spPr>
        <p:txBody>
          <a:bodyPr wrap="square" anchor="t">
            <a:noAutofit/>
          </a:bodyPr>
          <a:lstStyle/>
          <a:p>
            <a:r>
              <a:rPr lang="en-GB" sz="1900" b="1" dirty="0">
                <a:solidFill>
                  <a:srgbClr val="002465"/>
                </a:solidFill>
                <a:latin typeface="Calibri" panose="020F0502020204030204" pitchFamily="34" charset="0"/>
                <a:cs typeface="Calibri" panose="020F0502020204030204" pitchFamily="34" charset="0"/>
              </a:rPr>
              <a:t>Fördelar</a:t>
            </a:r>
          </a:p>
          <a:p>
            <a:pPr marL="457200" indent="-342900">
              <a:buFont typeface="Arial" panose="020B0604020202020204" pitchFamily="34" charset="0"/>
              <a:buChar char="•"/>
            </a:pPr>
            <a:r>
              <a:rPr lang="en-GB" sz="1900" dirty="0">
                <a:solidFill>
                  <a:srgbClr val="002465"/>
                </a:solidFill>
                <a:latin typeface="Calibri" panose="020F0502020204030204" pitchFamily="34" charset="0"/>
                <a:cs typeface="Calibri" panose="020F0502020204030204" pitchFamily="34" charset="0"/>
              </a:rPr>
              <a:t>Enkelt, inget att lära sig</a:t>
            </a:r>
          </a:p>
          <a:p>
            <a:pPr marL="457200" indent="-342900">
              <a:buFont typeface="Arial" panose="020B0604020202020204" pitchFamily="34" charset="0"/>
              <a:buChar char="•"/>
            </a:pPr>
            <a:r>
              <a:rPr lang="en-GB" sz="1900" dirty="0">
                <a:solidFill>
                  <a:srgbClr val="002465"/>
                </a:solidFill>
                <a:latin typeface="Calibri" panose="020F0502020204030204" pitchFamily="34" charset="0"/>
                <a:cs typeface="Calibri" panose="020F0502020204030204" pitchFamily="34" charset="0"/>
              </a:rPr>
              <a:t>Kan inte hackas via internet</a:t>
            </a:r>
          </a:p>
          <a:p>
            <a:pPr marL="457200" indent="-342900">
              <a:buFont typeface="Arial" panose="020B0604020202020204" pitchFamily="34" charset="0"/>
              <a:buChar char="•"/>
            </a:pPr>
            <a:r>
              <a:rPr lang="en-GB" sz="1900" dirty="0">
                <a:solidFill>
                  <a:srgbClr val="002465"/>
                </a:solidFill>
                <a:latin typeface="Calibri" panose="020F0502020204030204" pitchFamily="34" charset="0"/>
                <a:cs typeface="Calibri" panose="020F0502020204030204" pitchFamily="34" charset="0"/>
              </a:rPr>
              <a:t>Lätt att förvara på ett säkert ställe</a:t>
            </a:r>
          </a:p>
          <a:p>
            <a:pPr>
              <a:spcBef>
                <a:spcPts val="600"/>
              </a:spcBef>
            </a:pPr>
            <a:r>
              <a:rPr lang="en-GB" sz="1900" b="1" dirty="0">
                <a:solidFill>
                  <a:srgbClr val="002465"/>
                </a:solidFill>
                <a:latin typeface="Calibri" panose="020F0502020204030204" pitchFamily="34" charset="0"/>
                <a:cs typeface="Calibri" panose="020F0502020204030204" pitchFamily="34" charset="0"/>
              </a:rPr>
              <a:t>Tänk på</a:t>
            </a:r>
          </a:p>
          <a:p>
            <a:pPr marL="457200" indent="-342900">
              <a:buFont typeface="Arial" panose="020B0604020202020204" pitchFamily="34" charset="0"/>
              <a:buChar char="•"/>
            </a:pPr>
            <a:r>
              <a:rPr lang="en-GB" sz="1900" dirty="0">
                <a:solidFill>
                  <a:srgbClr val="002465"/>
                </a:solidFill>
                <a:latin typeface="Calibri" panose="020F0502020204030204" pitchFamily="34" charset="0"/>
                <a:cs typeface="Calibri" panose="020F0502020204030204" pitchFamily="34" charset="0"/>
              </a:rPr>
              <a:t>Förvara det gömt, inte nära datorn</a:t>
            </a:r>
          </a:p>
          <a:p>
            <a:pPr marL="457200" indent="-342900">
              <a:buFont typeface="Arial" panose="020B0604020202020204" pitchFamily="34" charset="0"/>
              <a:buChar char="•"/>
            </a:pPr>
            <a:r>
              <a:rPr lang="en-GB" sz="1900" dirty="0">
                <a:solidFill>
                  <a:srgbClr val="002465"/>
                </a:solidFill>
                <a:latin typeface="Calibri" panose="020F0502020204030204" pitchFamily="34" charset="0"/>
                <a:cs typeface="Calibri" panose="020F0502020204030204" pitchFamily="34" charset="0"/>
              </a:rPr>
              <a:t>Värdelöst om det försvinner; berätta för en person du litar på var det finns</a:t>
            </a:r>
          </a:p>
        </p:txBody>
      </p:sp>
      <p:sp>
        <p:nvSpPr>
          <p:cNvPr id="108" name="card"/>
          <p:cNvSpPr/>
          <p:nvPr/>
        </p:nvSpPr>
        <p:spPr>
          <a:xfrm>
            <a:off x="356644" y="5423978"/>
            <a:ext cx="11111755" cy="1082769"/>
          </a:xfrm>
          <a:prstGeom prst="roundRect">
            <a:avLst>
              <a:gd name="adj" fmla="val 8000"/>
            </a:avLst>
          </a:prstGeom>
          <a:solidFill>
            <a:srgbClr val="EBCB1F"/>
          </a:solidFill>
          <a:ln w="57150">
            <a:solidFill>
              <a:srgbClr val="F6E8A0"/>
            </a:solidFill>
          </a:ln>
        </p:spPr>
        <p:txBody>
          <a:bodyPr/>
          <a:lstStyle/>
          <a:p>
            <a:endParaRPr/>
          </a:p>
        </p:txBody>
      </p:sp>
      <p:sp>
        <p:nvSpPr>
          <p:cNvPr id="109" name="tb"/>
          <p:cNvSpPr txBox="1"/>
          <p:nvPr/>
        </p:nvSpPr>
        <p:spPr>
          <a:xfrm>
            <a:off x="356644" y="5477929"/>
            <a:ext cx="11000000" cy="974866"/>
          </a:xfrm>
          <a:prstGeom prst="rect">
            <a:avLst/>
          </a:prstGeom>
          <a:noFill/>
        </p:spPr>
        <p:txBody>
          <a:bodyPr wrap="square" anchor="ctr">
            <a:noAutofit/>
          </a:bodyPr>
          <a:lstStyle/>
          <a:p>
            <a:pPr algn="ctr"/>
            <a:r>
              <a:rPr lang="en-GB" sz="2400" b="1" dirty="0">
                <a:solidFill>
                  <a:srgbClr val="31376B"/>
                </a:solidFill>
                <a:latin typeface="Calibri" panose="020F0502020204030204" pitchFamily="34" charset="0"/>
                <a:cs typeface="Calibri" panose="020F0502020204030204" pitchFamily="34" charset="0"/>
              </a:rPr>
              <a:t>F: Vad kännetecknar ett starkt lösenord? </a:t>
            </a:r>
            <a:r>
              <a:rPr lang="en-GB" sz="2400" dirty="0">
                <a:solidFill>
                  <a:srgbClr val="31376B"/>
                </a:solidFill>
                <a:latin typeface="Calibri" panose="020F0502020204030204" pitchFamily="34" charset="0"/>
                <a:cs typeface="Calibri" panose="020F0502020204030204" pitchFamily="34" charset="0"/>
              </a:rPr>
              <a:t> S: Tre slumpmässiga ord som sätts ihop, till exempel BlueKettleRiver. Ett långt lösenord är starkare än ett komplicerat. Undvik något förutsägbart som en födelsedag eller ett husdjurs namn. (se Modul 1)</a:t>
            </a:r>
          </a:p>
        </p:txBody>
      </p:sp>
      <p:pic>
        <p:nvPicPr>
          <p:cNvPr id="5" name="Picture 4">
            <a:extLst>
              <a:ext uri="{FF2B5EF4-FFF2-40B4-BE49-F238E27FC236}">
                <a16:creationId xmlns:a16="http://schemas.microsoft.com/office/drawing/2014/main" id="{1E7C40D0-A866-6A38-9A54-8990C551A5F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367581" y="453470"/>
            <a:ext cx="885245" cy="885245"/>
          </a:xfrm>
          <a:prstGeom prst="rect">
            <a:avLst/>
          </a:prstGeom>
        </p:spPr>
      </p:pic>
    </p:spTree>
    <p:extLst>
      <p:ext uri="{BB962C8B-B14F-4D97-AF65-F5344CB8AC3E}">
        <p14:creationId xmlns:p14="http://schemas.microsoft.com/office/powerpoint/2010/main" val="41089256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2DC4F2-455F-79F4-319A-4EC3DD6A53D2}"/>
              </a:ext>
            </a:extLst>
          </p:cNvPr>
          <p:cNvSpPr>
            <a:spLocks noGrp="1"/>
          </p:cNvSpPr>
          <p:nvPr>
            <p:ph type="body" idx="2"/>
          </p:nvPr>
        </p:nvSpPr>
        <p:spPr>
          <a:xfrm>
            <a:off x="398381" y="380508"/>
            <a:ext cx="11320868" cy="5926986"/>
          </a:xfrm>
        </p:spPr>
        <p:txBody>
          <a:bodyPr/>
          <a:lstStyle/>
          <a:p>
            <a:r>
              <a:rPr lang="en-US" sz="3600" b="1" dirty="0">
                <a:solidFill>
                  <a:srgbClr val="CA7BB3"/>
                </a:solidFill>
              </a:rPr>
              <a:t>Att förstå åtkomst och kontroll</a:t>
            </a:r>
          </a:p>
          <a:p>
            <a:endParaRPr lang="en-US" b="1" dirty="0">
              <a:solidFill>
                <a:srgbClr val="EBCB1F"/>
              </a:solidFill>
            </a:endParaRPr>
          </a:p>
          <a:p>
            <a:r>
              <a:rPr lang="en-US" b="1" dirty="0"/>
              <a:t>Vet vad du samtycker till</a:t>
            </a:r>
            <a:endParaRPr lang="en-US" dirty="0"/>
          </a:p>
          <a:p>
            <a:r>
              <a:rPr lang="en-US" dirty="0"/>
              <a:t>När du installerar en app kan du bli ombedd att bevilja åtkomst.</a:t>
            </a:r>
          </a:p>
          <a:p>
            <a:endParaRPr lang="en-US" dirty="0"/>
          </a:p>
          <a:p>
            <a:r>
              <a:rPr lang="en-US" dirty="0"/>
              <a:t>Ta dig en stund att kontrollera:</a:t>
            </a:r>
          </a:p>
          <a:p>
            <a:pPr marL="685800" indent="-457200">
              <a:buClr>
                <a:srgbClr val="002465"/>
              </a:buClr>
              <a:buFont typeface="Arial" panose="020B0604020202020204" pitchFamily="34" charset="0"/>
              <a:buChar char="•"/>
            </a:pPr>
            <a:r>
              <a:rPr lang="en-US" dirty="0"/>
              <a:t>vilken information appen vill ha </a:t>
            </a:r>
          </a:p>
          <a:p>
            <a:pPr marL="685800" indent="-457200">
              <a:buClr>
                <a:srgbClr val="002465"/>
              </a:buClr>
              <a:buFont typeface="Arial" panose="020B0604020202020204" pitchFamily="34" charset="0"/>
              <a:buChar char="•"/>
            </a:pPr>
            <a:r>
              <a:rPr lang="en-US" dirty="0"/>
              <a:t>varför den kan behöva den </a:t>
            </a:r>
          </a:p>
          <a:p>
            <a:pPr marL="685800" indent="-457200">
              <a:buClr>
                <a:srgbClr val="002465"/>
              </a:buClr>
              <a:buFont typeface="Arial" panose="020B0604020202020204" pitchFamily="34" charset="0"/>
              <a:buChar char="•"/>
            </a:pPr>
            <a:r>
              <a:rPr lang="en-US" dirty="0"/>
              <a:t>om det känns rimligt </a:t>
            </a:r>
          </a:p>
          <a:p>
            <a:endParaRPr lang="en-US" sz="1200" dirty="0"/>
          </a:p>
          <a:p>
            <a:r>
              <a:rPr lang="en-US" dirty="0"/>
              <a:t>Var försiktig om:</a:t>
            </a:r>
          </a:p>
          <a:p>
            <a:pPr marL="571500" indent="-342900">
              <a:buClr>
                <a:srgbClr val="002465"/>
              </a:buClr>
              <a:buFont typeface="Arial" panose="020B0604020202020204" pitchFamily="34" charset="0"/>
              <a:buChar char="•"/>
            </a:pPr>
            <a:r>
              <a:rPr lang="en-US" dirty="0"/>
              <a:t>begäran verkar vara irrelevant </a:t>
            </a:r>
          </a:p>
          <a:p>
            <a:pPr marL="571500" indent="-342900">
              <a:buClr>
                <a:srgbClr val="002465"/>
              </a:buClr>
              <a:buFont typeface="Arial" panose="020B0604020202020204" pitchFamily="34" charset="0"/>
              <a:buChar char="•"/>
            </a:pPr>
            <a:r>
              <a:rPr lang="en-US" dirty="0"/>
              <a:t>för stor åtkomst begärs </a:t>
            </a:r>
          </a:p>
          <a:p>
            <a:endParaRPr lang="en-US" dirty="0"/>
          </a:p>
          <a:p>
            <a:r>
              <a:rPr lang="en-US" dirty="0"/>
              <a:t>Du kan säga nej till behörigheter som du är osäker på.</a:t>
            </a:r>
          </a:p>
          <a:p>
            <a:endParaRPr lang="en-GB" dirty="0"/>
          </a:p>
        </p:txBody>
      </p:sp>
      <p:pic>
        <p:nvPicPr>
          <p:cNvPr id="5" name="Picture 4">
            <a:extLst>
              <a:ext uri="{FF2B5EF4-FFF2-40B4-BE49-F238E27FC236}">
                <a16:creationId xmlns:a16="http://schemas.microsoft.com/office/drawing/2014/main" id="{8C076334-3220-9D41-DAEF-1AEDF723BC8A}"/>
              </a:ext>
            </a:extLst>
          </p:cNvPr>
          <p:cNvPicPr>
            <a:picLocks noChangeAspect="1"/>
          </p:cNvPicPr>
          <p:nvPr/>
        </p:nvPicPr>
        <p:blipFill>
          <a:blip r:embed="rId2"/>
          <a:stretch>
            <a:fillRect/>
          </a:stretch>
        </p:blipFill>
        <p:spPr>
          <a:xfrm>
            <a:off x="8475079" y="3549845"/>
            <a:ext cx="1947213" cy="1947213"/>
          </a:xfrm>
          <a:prstGeom prst="rect">
            <a:avLst/>
          </a:prstGeom>
        </p:spPr>
      </p:pic>
    </p:spTree>
    <p:extLst>
      <p:ext uri="{BB962C8B-B14F-4D97-AF65-F5344CB8AC3E}">
        <p14:creationId xmlns:p14="http://schemas.microsoft.com/office/powerpoint/2010/main" val="11258694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2C26E3F-9F00-262B-A5CC-7C6FC726E3ED}"/>
              </a:ext>
            </a:extLst>
          </p:cNvPr>
          <p:cNvSpPr>
            <a:spLocks noGrp="1"/>
          </p:cNvSpPr>
          <p:nvPr>
            <p:ph type="body" idx="3"/>
          </p:nvPr>
        </p:nvSpPr>
        <p:spPr>
          <a:xfrm>
            <a:off x="6096000" y="702553"/>
            <a:ext cx="6026117" cy="5647700"/>
          </a:xfrm>
        </p:spPr>
        <p:txBody>
          <a:bodyPr/>
          <a:lstStyle/>
          <a:p>
            <a:r>
              <a:rPr lang="en-US" sz="3600" b="1" dirty="0">
                <a:solidFill>
                  <a:srgbClr val="31376B"/>
                </a:solidFill>
              </a:rPr>
              <a:t>Säkerhet i vardagen</a:t>
            </a:r>
          </a:p>
          <a:p>
            <a:endParaRPr lang="en-US" sz="1600" b="1" dirty="0">
              <a:solidFill>
                <a:srgbClr val="EBCB1F"/>
              </a:solidFill>
            </a:endParaRPr>
          </a:p>
          <a:p>
            <a:r>
              <a:rPr lang="en-US" dirty="0"/>
              <a:t>Enkla åtgärder kan hjälpa dig att skydda dig:</a:t>
            </a:r>
          </a:p>
          <a:p>
            <a:pPr marL="571500" indent="-342900">
              <a:buFont typeface="Arial" panose="020B0604020202020204" pitchFamily="34" charset="0"/>
              <a:buChar char="•"/>
            </a:pPr>
            <a:r>
              <a:rPr lang="en-US" dirty="0"/>
              <a:t>kontrollera ditt konto regelbundet </a:t>
            </a:r>
          </a:p>
          <a:p>
            <a:pPr marL="571500" indent="-342900">
              <a:buFont typeface="Arial" panose="020B0604020202020204" pitchFamily="34" charset="0"/>
              <a:buChar char="•"/>
            </a:pPr>
            <a:r>
              <a:rPr lang="en-US" dirty="0"/>
              <a:t>granska transaktioner som du inte känner igen </a:t>
            </a:r>
          </a:p>
          <a:p>
            <a:pPr marL="571500" indent="-342900">
              <a:buFont typeface="Arial" panose="020B0604020202020204" pitchFamily="34" charset="0"/>
              <a:buChar char="•"/>
            </a:pPr>
            <a:r>
              <a:rPr lang="en-US" dirty="0"/>
              <a:t>undvik att stressa när du gör betalningar </a:t>
            </a:r>
          </a:p>
          <a:p>
            <a:pPr marL="571500" indent="-342900">
              <a:buFont typeface="Arial" panose="020B0604020202020204" pitchFamily="34" charset="0"/>
              <a:buChar char="•"/>
            </a:pPr>
            <a:r>
              <a:rPr lang="en-US" dirty="0"/>
              <a:t>kontrollera namn, belopp och uppgifter noga </a:t>
            </a:r>
          </a:p>
          <a:p>
            <a:pPr marL="571500" indent="-342900">
              <a:buFont typeface="Arial" panose="020B0604020202020204" pitchFamily="34" charset="0"/>
              <a:buChar char="•"/>
            </a:pPr>
            <a:r>
              <a:rPr lang="en-US" dirty="0"/>
              <a:t>ta dig tid innan du bekräftar något </a:t>
            </a:r>
          </a:p>
          <a:p>
            <a:endParaRPr lang="en-US" sz="1600" dirty="0"/>
          </a:p>
          <a:p>
            <a:r>
              <a:rPr lang="en-US" dirty="0"/>
              <a:t>Att ta det lugnt hjälper dig att upptäcka misstag eller</a:t>
            </a:r>
          </a:p>
          <a:p>
            <a:r>
              <a:rPr lang="en-US" dirty="0"/>
              <a:t>risker.</a:t>
            </a:r>
          </a:p>
          <a:p>
            <a:endParaRPr lang="en-GB" dirty="0"/>
          </a:p>
        </p:txBody>
      </p:sp>
      <p:pic>
        <p:nvPicPr>
          <p:cNvPr id="5" name="Picture 2" descr="Scam spelled with scrabbles on a wooden table">
            <a:extLst>
              <a:ext uri="{FF2B5EF4-FFF2-40B4-BE49-F238E27FC236}">
                <a16:creationId xmlns:a16="http://schemas.microsoft.com/office/drawing/2014/main" id="{BFE5C919-0496-F69A-9D58-5CE0DE43CAD0}"/>
              </a:ext>
            </a:extLst>
          </p:cNvPr>
          <p:cNvPicPr>
            <a:picLocks noGrp="1" noChangeAspect="1" noChangeArrowheads="1"/>
          </p:cNvPicPr>
          <p:nvPr>
            <p:ph type="pic" idx="2"/>
          </p:nvPr>
        </p:nvPicPr>
        <p:blipFill>
          <a:blip r:embed="rId3" cstate="email">
            <a:extLst>
              <a:ext uri="{28A0092B-C50C-407E-A947-70E740481C1C}">
                <a14:useLocalDpi xmlns:a14="http://schemas.microsoft.com/office/drawing/2010/main"/>
              </a:ext>
            </a:extLst>
          </a:blip>
          <a:srcRect/>
          <a:stretch>
            <a:fillRect/>
          </a:stretch>
        </p:blipFill>
        <p:spPr bwMode="auto">
          <a:xfrm>
            <a:off x="1114425" y="2801938"/>
            <a:ext cx="4981575" cy="3090862"/>
          </a:xfrm>
          <a:prstGeom prst="rect">
            <a:avLst/>
          </a:prstGeom>
          <a:noFill/>
          <a:extLst>
            <a:ext uri="{909E8E84-426E-40DD-AFC4-6F175D3DCCD1}">
              <a14:hiddenFill xmlns:a14="http://schemas.microsoft.com/office/drawing/2010/main">
                <a:solidFill>
                  <a:srgbClr val="FFFFFF"/>
                </a:solidFill>
              </a14:hiddenFill>
            </a:ext>
          </a:extLst>
        </p:spPr>
      </p:pic>
      <p:pic>
        <p:nvPicPr>
          <p:cNvPr id="6" name="Google Shape;290;p8" descr="A colorful circles with white lines and dots  AI-generated content may be incorrect.">
            <a:extLst>
              <a:ext uri="{FF2B5EF4-FFF2-40B4-BE49-F238E27FC236}">
                <a16:creationId xmlns:a16="http://schemas.microsoft.com/office/drawing/2014/main" id="{1DB4A751-D3D3-5ED1-7ECB-366EF5DE978B}"/>
              </a:ext>
            </a:extLst>
          </p:cNvPr>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7489968">
            <a:off x="-361208" y="-240040"/>
            <a:ext cx="4090133" cy="3201331"/>
          </a:xfrm>
          <a:prstGeom prst="rect">
            <a:avLst/>
          </a:prstGeom>
          <a:noFill/>
          <a:ln>
            <a:noFill/>
          </a:ln>
        </p:spPr>
      </p:pic>
    </p:spTree>
    <p:extLst>
      <p:ext uri="{BB962C8B-B14F-4D97-AF65-F5344CB8AC3E}">
        <p14:creationId xmlns:p14="http://schemas.microsoft.com/office/powerpoint/2010/main" val="25909355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a:extLst>
              <a:ext uri="{FF2B5EF4-FFF2-40B4-BE49-F238E27FC236}">
                <a16:creationId xmlns:a16="http://schemas.microsoft.com/office/drawing/2014/main" id="{72EFECB9-F7CD-20C8-6EA6-BF68A6DCAC0C}"/>
              </a:ext>
            </a:extLst>
          </p:cNvPr>
          <p:cNvPicPr>
            <a:picLocks noGrp="1" noChangeAspect="1" noChangeArrowheads="1"/>
          </p:cNvPicPr>
          <p:nvPr>
            <p:ph type="pic" idx="2"/>
          </p:nvPr>
        </p:nvPicPr>
        <p:blipFill rotWithShape="1">
          <a:blip r:embed="rId3">
            <a:extLst>
              <a:ext uri="{28A0092B-C50C-407E-A947-70E740481C1C}">
                <a14:useLocalDpi xmlns:a14="http://schemas.microsoft.com/office/drawing/2010/main"/>
              </a:ext>
            </a:extLst>
          </a:blip>
          <a:srcRect/>
          <a:stretch>
            <a:fillRect/>
          </a:stretch>
        </p:blipFill>
        <p:spPr bwMode="auto">
          <a:xfrm>
            <a:off x="6661078" y="450270"/>
            <a:ext cx="4025774" cy="5957460"/>
          </a:xfrm>
          <a:prstGeom prst="rect">
            <a:avLst/>
          </a:prstGeom>
          <a:noFill/>
          <a:extLst>
            <a:ext uri="{909E8E84-426E-40DD-AFC4-6F175D3DCCD1}">
              <a14:hiddenFill xmlns:a14="http://schemas.microsoft.com/office/drawing/2010/main">
                <a:solidFill>
                  <a:srgbClr val="FFFFFF"/>
                </a:solidFill>
              </a14:hiddenFill>
            </a:ext>
          </a:extLst>
        </p:spPr>
      </p:pic>
      <p:pic>
        <p:nvPicPr>
          <p:cNvPr id="5" name="Google Shape;290;p8" descr="A colorful circles with white lines and dots  AI-generated content may be incorrect.">
            <a:extLst>
              <a:ext uri="{FF2B5EF4-FFF2-40B4-BE49-F238E27FC236}">
                <a16:creationId xmlns:a16="http://schemas.microsoft.com/office/drawing/2014/main" id="{969CCE61-ED70-92B7-1B7F-EE29EA822C5D}"/>
              </a:ext>
            </a:extLst>
          </p:cNvPr>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13245222">
            <a:off x="10381054" y="-803939"/>
            <a:ext cx="3845287" cy="3119494"/>
          </a:xfrm>
          <a:prstGeom prst="rect">
            <a:avLst/>
          </a:prstGeom>
          <a:noFill/>
          <a:ln>
            <a:noFill/>
          </a:ln>
        </p:spPr>
      </p:pic>
      <p:sp>
        <p:nvSpPr>
          <p:cNvPr id="11" name="Text Placeholder 10">
            <a:extLst>
              <a:ext uri="{FF2B5EF4-FFF2-40B4-BE49-F238E27FC236}">
                <a16:creationId xmlns:a16="http://schemas.microsoft.com/office/drawing/2014/main" id="{7B574AB0-0649-71BE-7826-381D88109B6D}"/>
              </a:ext>
            </a:extLst>
          </p:cNvPr>
          <p:cNvSpPr>
            <a:spLocks noGrp="1"/>
          </p:cNvSpPr>
          <p:nvPr>
            <p:ph type="body" idx="3"/>
          </p:nvPr>
        </p:nvSpPr>
        <p:spPr>
          <a:xfrm>
            <a:off x="139958" y="1482529"/>
            <a:ext cx="5956041" cy="5093383"/>
          </a:xfrm>
        </p:spPr>
        <p:txBody>
          <a:bodyPr/>
          <a:lstStyle/>
          <a:p>
            <a:r>
              <a:rPr lang="en-US" sz="3600" b="1" dirty="0">
                <a:solidFill>
                  <a:srgbClr val="31376B"/>
                </a:solidFill>
              </a:rPr>
              <a:t>Så här skyddar du din enhet</a:t>
            </a:r>
          </a:p>
          <a:p>
            <a:r>
              <a:rPr lang="en-US" dirty="0"/>
              <a:t>Din telefon eller surfplatta är en del av din</a:t>
            </a:r>
          </a:p>
          <a:p>
            <a:r>
              <a:rPr lang="en-US" dirty="0" err="1"/>
              <a:t>säkerhet</a:t>
            </a:r>
            <a:r>
              <a:rPr lang="en-US" dirty="0"/>
              <a:t>.</a:t>
            </a:r>
          </a:p>
          <a:p>
            <a:r>
              <a:rPr lang="en-US" dirty="0"/>
              <a:t>Se till att du:</a:t>
            </a:r>
          </a:p>
          <a:p>
            <a:pPr marL="571500" indent="-342900">
              <a:buFont typeface="Arial" panose="020B0604020202020204" pitchFamily="34" charset="0"/>
              <a:buChar char="•"/>
            </a:pPr>
            <a:r>
              <a:rPr lang="en-US" dirty="0"/>
              <a:t>använder en PIN-kod eller ett lösenord för låsskärmen</a:t>
            </a:r>
          </a:p>
          <a:p>
            <a:pPr marL="571500" indent="-342900">
              <a:buFont typeface="Arial" panose="020B0604020202020204" pitchFamily="34" charset="0"/>
              <a:buChar char="•"/>
            </a:pPr>
            <a:r>
              <a:rPr lang="en-US" dirty="0"/>
              <a:t>håller din enhet uppdaterad </a:t>
            </a:r>
          </a:p>
          <a:p>
            <a:pPr marL="571500" indent="-342900">
              <a:buFont typeface="Arial" panose="020B0604020202020204" pitchFamily="34" charset="0"/>
              <a:buChar char="•"/>
            </a:pPr>
            <a:r>
              <a:rPr lang="en-US" dirty="0"/>
              <a:t>undviker att dela din enhet eller dina lösenord med andra </a:t>
            </a:r>
          </a:p>
          <a:p>
            <a:pPr marL="571500" indent="-342900">
              <a:buFont typeface="Arial" panose="020B0604020202020204" pitchFamily="34" charset="0"/>
              <a:buChar char="•"/>
            </a:pPr>
            <a:r>
              <a:rPr lang="en-US" dirty="0"/>
              <a:t>installerar uppdateringar när du uppmanas att göra det</a:t>
            </a:r>
          </a:p>
          <a:p>
            <a:endParaRPr lang="en-GB" dirty="0"/>
          </a:p>
        </p:txBody>
      </p:sp>
      <p:pic>
        <p:nvPicPr>
          <p:cNvPr id="3" name="Picture 2">
            <a:extLst>
              <a:ext uri="{FF2B5EF4-FFF2-40B4-BE49-F238E27FC236}">
                <a16:creationId xmlns:a16="http://schemas.microsoft.com/office/drawing/2014/main" id="{FACA3342-E45F-F204-2538-CA76AC4A6A9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15886" y="282088"/>
            <a:ext cx="1091279" cy="1091279"/>
          </a:xfrm>
          <a:prstGeom prst="rect">
            <a:avLst/>
          </a:prstGeom>
        </p:spPr>
      </p:pic>
    </p:spTree>
    <p:extLst>
      <p:ext uri="{BB962C8B-B14F-4D97-AF65-F5344CB8AC3E}">
        <p14:creationId xmlns:p14="http://schemas.microsoft.com/office/powerpoint/2010/main" val="16292914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4B0ED35-4CBE-8E92-AB64-79564B5C9BE5}"/>
              </a:ext>
            </a:extLst>
          </p:cNvPr>
          <p:cNvSpPr txBox="1"/>
          <p:nvPr/>
        </p:nvSpPr>
        <p:spPr>
          <a:xfrm>
            <a:off x="533269" y="465119"/>
            <a:ext cx="12505610" cy="5055230"/>
          </a:xfrm>
          <a:prstGeom prst="rect">
            <a:avLst/>
          </a:prstGeom>
          <a:noFill/>
        </p:spPr>
        <p:txBody>
          <a:bodyPr wrap="square">
            <a:spAutoFit/>
          </a:bodyPr>
          <a:lstStyle/>
          <a:p>
            <a:pPr>
              <a:buNone/>
            </a:pPr>
            <a:r>
              <a:rPr lang="en-GB" sz="3600" b="1" dirty="0">
                <a:solidFill>
                  <a:srgbClr val="5496D1"/>
                </a:solidFill>
                <a:latin typeface="Calibri" panose="020F0502020204030204" pitchFamily="34" charset="0"/>
                <a:cs typeface="Calibri" panose="020F0502020204030204" pitchFamily="34" charset="0"/>
              </a:rPr>
              <a:t>Hjälpsamt eller misstänkt?</a:t>
            </a:r>
          </a:p>
          <a:p>
            <a:pPr>
              <a:buNone/>
            </a:pPr>
            <a:endParaRPr lang="en-GB" sz="800" b="1" dirty="0">
              <a:solidFill>
                <a:srgbClr val="8DA73C"/>
              </a:solidFill>
              <a:latin typeface="Calibri" panose="020F0502020204030204" pitchFamily="34" charset="0"/>
              <a:cs typeface="Calibri" panose="020F0502020204030204" pitchFamily="34" charset="0"/>
            </a:endParaRPr>
          </a:p>
          <a:p>
            <a:r>
              <a:rPr lang="en-US" sz="2000" dirty="0">
                <a:solidFill>
                  <a:srgbClr val="002465"/>
                </a:solidFill>
                <a:latin typeface="Calibri" panose="020F0502020204030204" pitchFamily="34" charset="0"/>
                <a:cs typeface="Calibri" panose="020F0502020204030204" pitchFamily="34" charset="0"/>
              </a:rPr>
              <a:t>Läs varje exempel och avgör:</a:t>
            </a:r>
          </a:p>
          <a:p>
            <a:r>
              <a:rPr lang="en-US" sz="2400" b="1" dirty="0">
                <a:solidFill>
                  <a:srgbClr val="002465"/>
                </a:solidFill>
                <a:latin typeface="Calibri" panose="020F0502020204030204" pitchFamily="34" charset="0"/>
                <a:cs typeface="Calibri" panose="020F0502020204030204" pitchFamily="34" charset="0"/>
              </a:rPr>
              <a:t>Verkar detta vara till hjälp, misstänkt, eller behöver du mer information?</a:t>
            </a:r>
          </a:p>
          <a:p>
            <a:endParaRPr lang="en-US" sz="1050" b="1" dirty="0">
              <a:solidFill>
                <a:srgbClr val="002465"/>
              </a:solidFill>
              <a:latin typeface="Calibri" panose="020F0502020204030204" pitchFamily="34" charset="0"/>
              <a:cs typeface="Calibri" panose="020F0502020204030204" pitchFamily="34" charset="0"/>
            </a:endParaRPr>
          </a:p>
          <a:p>
            <a:r>
              <a:rPr lang="en-US" sz="2000" b="1" dirty="0">
                <a:solidFill>
                  <a:srgbClr val="CA7BB3"/>
                </a:solidFill>
                <a:latin typeface="Calibri" panose="020F0502020204030204" pitchFamily="34" charset="0"/>
                <a:cs typeface="Calibri" panose="020F0502020204030204" pitchFamily="34" charset="0"/>
              </a:rPr>
              <a:t>Exempel 1</a:t>
            </a:r>
            <a:endParaRPr lang="en-US" sz="900" b="1" dirty="0">
              <a:solidFill>
                <a:srgbClr val="CA7BB3"/>
              </a:solidFill>
              <a:latin typeface="Calibri" panose="020F0502020204030204" pitchFamily="34" charset="0"/>
              <a:cs typeface="Calibri" panose="020F0502020204030204" pitchFamily="34" charset="0"/>
            </a:endParaRPr>
          </a:p>
          <a:p>
            <a:r>
              <a:rPr lang="en-US" sz="2000" dirty="0">
                <a:solidFill>
                  <a:srgbClr val="002465"/>
                </a:solidFill>
                <a:latin typeface="Calibri" panose="020F0502020204030204" pitchFamily="34" charset="0"/>
                <a:cs typeface="Calibri" panose="020F0502020204030204" pitchFamily="34" charset="0"/>
              </a:rPr>
              <a:t>Din bankapp visar:</a:t>
            </a:r>
            <a:br>
              <a:rPr lang="en-US" sz="2400" dirty="0">
                <a:solidFill>
                  <a:srgbClr val="002465"/>
                </a:solidFill>
                <a:latin typeface="Calibri" panose="020F0502020204030204" pitchFamily="34" charset="0"/>
                <a:cs typeface="Calibri" panose="020F0502020204030204" pitchFamily="34" charset="0"/>
              </a:rPr>
            </a:br>
            <a:r>
              <a:rPr lang="en-US" sz="2400" b="1" dirty="0">
                <a:solidFill>
                  <a:srgbClr val="002465"/>
                </a:solidFill>
                <a:latin typeface="Calibri" panose="020F0502020204030204" pitchFamily="34" charset="0"/>
                <a:cs typeface="Calibri" panose="020F0502020204030204" pitchFamily="34" charset="0"/>
              </a:rPr>
              <a:t>”Ovanlig betalning upptäckt. Bekräfta om det var du som gjorde den.”</a:t>
            </a:r>
          </a:p>
          <a:p>
            <a:endParaRPr lang="en-US" sz="1000" dirty="0">
              <a:solidFill>
                <a:srgbClr val="002465"/>
              </a:solidFill>
              <a:latin typeface="Calibri" panose="020F0502020204030204" pitchFamily="34" charset="0"/>
              <a:cs typeface="Calibri" panose="020F0502020204030204" pitchFamily="34" charset="0"/>
            </a:endParaRPr>
          </a:p>
          <a:p>
            <a:r>
              <a:rPr lang="en-US" sz="2000" b="1" dirty="0">
                <a:solidFill>
                  <a:srgbClr val="CA7BB3"/>
                </a:solidFill>
                <a:latin typeface="Calibri" panose="020F0502020204030204" pitchFamily="34" charset="0"/>
                <a:cs typeface="Calibri" panose="020F0502020204030204" pitchFamily="34" charset="0"/>
              </a:rPr>
              <a:t>Exempel 2</a:t>
            </a:r>
          </a:p>
          <a:p>
            <a:r>
              <a:rPr lang="en-US" sz="2000" dirty="0">
                <a:solidFill>
                  <a:srgbClr val="002465"/>
                </a:solidFill>
                <a:latin typeface="Calibri" panose="020F0502020204030204" pitchFamily="34" charset="0"/>
                <a:cs typeface="Calibri" panose="020F0502020204030204" pitchFamily="34" charset="0"/>
              </a:rPr>
              <a:t>Du får ett sms som lyder:</a:t>
            </a:r>
            <a:br>
              <a:rPr lang="en-US" sz="2400" dirty="0">
                <a:solidFill>
                  <a:srgbClr val="002465"/>
                </a:solidFill>
                <a:latin typeface="Calibri" panose="020F0502020204030204" pitchFamily="34" charset="0"/>
                <a:cs typeface="Calibri" panose="020F0502020204030204" pitchFamily="34" charset="0"/>
              </a:rPr>
            </a:br>
            <a:r>
              <a:rPr lang="en-US" sz="2400" b="1" dirty="0">
                <a:solidFill>
                  <a:srgbClr val="002465"/>
                </a:solidFill>
                <a:latin typeface="Calibri" panose="020F0502020204030204" pitchFamily="34" charset="0"/>
                <a:cs typeface="Calibri" panose="020F0502020204030204" pitchFamily="34" charset="0"/>
              </a:rPr>
              <a:t>”Brådskande bedrägerivarning. Klicka här nu, annars spärras ditt konto.”</a:t>
            </a:r>
          </a:p>
          <a:p>
            <a:endParaRPr lang="en-US" sz="1000" dirty="0">
              <a:solidFill>
                <a:srgbClr val="002465"/>
              </a:solidFill>
              <a:latin typeface="Calibri" panose="020F0502020204030204" pitchFamily="34" charset="0"/>
              <a:cs typeface="Calibri" panose="020F0502020204030204" pitchFamily="34" charset="0"/>
            </a:endParaRPr>
          </a:p>
          <a:p>
            <a:r>
              <a:rPr lang="en-US" sz="2000" b="1" dirty="0">
                <a:solidFill>
                  <a:srgbClr val="CA7BB3"/>
                </a:solidFill>
                <a:latin typeface="Calibri" panose="020F0502020204030204" pitchFamily="34" charset="0"/>
                <a:cs typeface="Calibri" panose="020F0502020204030204" pitchFamily="34" charset="0"/>
              </a:rPr>
              <a:t>Exempel 3</a:t>
            </a:r>
          </a:p>
          <a:p>
            <a:r>
              <a:rPr lang="en-US" sz="2000" dirty="0">
                <a:solidFill>
                  <a:srgbClr val="002465"/>
                </a:solidFill>
                <a:latin typeface="Calibri" panose="020F0502020204030204" pitchFamily="34" charset="0"/>
                <a:cs typeface="Calibri" panose="020F0502020204030204" pitchFamily="34" charset="0"/>
              </a:rPr>
              <a:t>En person ringer och säger:</a:t>
            </a:r>
            <a:br>
              <a:rPr lang="en-US" sz="2400" dirty="0">
                <a:solidFill>
                  <a:srgbClr val="002465"/>
                </a:solidFill>
                <a:latin typeface="Calibri" panose="020F0502020204030204" pitchFamily="34" charset="0"/>
                <a:cs typeface="Calibri" panose="020F0502020204030204" pitchFamily="34" charset="0"/>
              </a:rPr>
            </a:br>
            <a:r>
              <a:rPr lang="en-US" sz="2400" b="1" dirty="0">
                <a:solidFill>
                  <a:srgbClr val="002465"/>
                </a:solidFill>
                <a:latin typeface="Calibri" panose="020F0502020204030204" pitchFamily="34" charset="0"/>
                <a:cs typeface="Calibri" panose="020F0502020204030204" pitchFamily="34" charset="0"/>
              </a:rPr>
              <a:t>”Vi ringer från banken. Flytta omedelbart dina pengar till ett säkert konto.”</a:t>
            </a:r>
            <a:endParaRPr lang="en-US" sz="2400" dirty="0">
              <a:solidFill>
                <a:srgbClr val="002465"/>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1F93C6CF-3F40-BC8D-86B6-4B9F582C622D}"/>
              </a:ext>
            </a:extLst>
          </p:cNvPr>
          <p:cNvSpPr txBox="1"/>
          <p:nvPr/>
        </p:nvSpPr>
        <p:spPr>
          <a:xfrm>
            <a:off x="612312" y="5506451"/>
            <a:ext cx="9935186" cy="1046440"/>
          </a:xfrm>
          <a:prstGeom prst="rect">
            <a:avLst/>
          </a:prstGeom>
          <a:noFill/>
          <a:ln>
            <a:noFill/>
          </a:ln>
        </p:spPr>
        <p:txBody>
          <a:bodyPr wrap="square" rtlCol="0">
            <a:spAutoFit/>
          </a:bodyPr>
          <a:lstStyle/>
          <a:p>
            <a:pPr>
              <a:buClr>
                <a:srgbClr val="EBCB1F"/>
              </a:buClr>
            </a:pPr>
            <a:r>
              <a:rPr lang="en-US" sz="2400" b="1" dirty="0">
                <a:solidFill>
                  <a:srgbClr val="EBCB1F"/>
                </a:solidFill>
                <a:latin typeface="Calibri" panose="020F0502020204030204" pitchFamily="34" charset="0"/>
                <a:cs typeface="Calibri" panose="020F0502020204030204" pitchFamily="34" charset="0"/>
              </a:rPr>
              <a:t>Vilket exempel verkar mest trovärdigt?  Vilka verkar misstänkta?  Vad är det som skiljer dem åt?  Vad skulle du göra i varje enskilt fall?</a:t>
            </a:r>
          </a:p>
          <a:p>
            <a:endParaRPr lang="en-GB" dirty="0"/>
          </a:p>
        </p:txBody>
      </p:sp>
    </p:spTree>
    <p:extLst>
      <p:ext uri="{BB962C8B-B14F-4D97-AF65-F5344CB8AC3E}">
        <p14:creationId xmlns:p14="http://schemas.microsoft.com/office/powerpoint/2010/main" val="24707456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4A381796-E4F2-B187-9C88-0A3E454E84DD}"/>
              </a:ext>
            </a:extLst>
          </p:cNvPr>
          <p:cNvSpPr txBox="1">
            <a:spLocks/>
          </p:cNvSpPr>
          <p:nvPr/>
        </p:nvSpPr>
        <p:spPr>
          <a:xfrm>
            <a:off x="554396" y="515741"/>
            <a:ext cx="10805515" cy="61183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pPr>
            <a:r>
              <a:rPr lang="en-US" sz="3600" b="1" dirty="0">
                <a:solidFill>
                  <a:srgbClr val="5496D1"/>
                </a:solidFill>
              </a:rPr>
              <a:t>Vad är det som skiljer dem åt?</a:t>
            </a:r>
          </a:p>
          <a:p>
            <a:pPr marL="0" indent="0">
              <a:buClrTx/>
              <a:buNone/>
            </a:pPr>
            <a:endParaRPr lang="en-US" sz="1400" b="1" dirty="0">
              <a:solidFill>
                <a:srgbClr val="5496D1"/>
              </a:solidFill>
            </a:endParaRPr>
          </a:p>
          <a:p>
            <a:pPr marL="0" indent="0">
              <a:buClrTx/>
              <a:buNone/>
            </a:pPr>
            <a:r>
              <a:rPr lang="en-US" sz="2400" dirty="0">
                <a:solidFill>
                  <a:srgbClr val="002465"/>
                </a:solidFill>
              </a:rPr>
              <a:t>Samma ord kan förekomma både i äkta och falska meddelanden.</a:t>
            </a:r>
          </a:p>
          <a:p>
            <a:pPr marL="0" indent="0">
              <a:buClrTx/>
              <a:buNone/>
            </a:pPr>
            <a:r>
              <a:rPr lang="en-US" sz="2400" dirty="0">
                <a:solidFill>
                  <a:srgbClr val="002465"/>
                </a:solidFill>
              </a:rPr>
              <a:t>Det som spelar roll är inte bara vad meddelandet säger, utan också:</a:t>
            </a:r>
          </a:p>
          <a:p>
            <a:pPr marL="571500" indent="-342900">
              <a:buClrTx/>
            </a:pPr>
            <a:r>
              <a:rPr lang="en-US" sz="2400" dirty="0">
                <a:solidFill>
                  <a:srgbClr val="002465"/>
                </a:solidFill>
              </a:rPr>
              <a:t>var det visas </a:t>
            </a:r>
          </a:p>
          <a:p>
            <a:pPr marL="571500" indent="-342900">
              <a:buClrTx/>
            </a:pPr>
            <a:r>
              <a:rPr lang="en-US" sz="2400" dirty="0">
                <a:solidFill>
                  <a:srgbClr val="002465"/>
                </a:solidFill>
              </a:rPr>
              <a:t>hur det når dig </a:t>
            </a:r>
          </a:p>
          <a:p>
            <a:pPr marL="571500" indent="-342900">
              <a:buClrTx/>
            </a:pPr>
            <a:r>
              <a:rPr lang="en-US" sz="2400" dirty="0">
                <a:solidFill>
                  <a:srgbClr val="002465"/>
                </a:solidFill>
              </a:rPr>
              <a:t>om du har öppnat det själv </a:t>
            </a:r>
          </a:p>
          <a:p>
            <a:pPr marL="0" indent="0">
              <a:buClrTx/>
              <a:buNone/>
            </a:pPr>
            <a:endParaRPr lang="en-US" sz="1050" b="1" dirty="0">
              <a:solidFill>
                <a:srgbClr val="002465"/>
              </a:solidFill>
            </a:endParaRPr>
          </a:p>
          <a:p>
            <a:pPr marL="0" indent="0">
              <a:buClrTx/>
              <a:buNone/>
            </a:pPr>
            <a:r>
              <a:rPr lang="en-US" sz="2400" b="1" dirty="0">
                <a:solidFill>
                  <a:srgbClr val="002465"/>
                </a:solidFill>
              </a:rPr>
              <a:t>Viktigt exempel</a:t>
            </a:r>
          </a:p>
          <a:p>
            <a:pPr marL="0" indent="0">
              <a:buClrTx/>
              <a:buNone/>
            </a:pPr>
            <a:r>
              <a:rPr lang="en-US" sz="2400" dirty="0">
                <a:solidFill>
                  <a:srgbClr val="002465"/>
                </a:solidFill>
              </a:rPr>
              <a:t>En varning som visas i din egen officiella bankapp, som du själv har öppnat, skiljer sig från att få samma meddelande i ett oväntat sms eller e-postmeddelande.</a:t>
            </a:r>
          </a:p>
          <a:p>
            <a:pPr marL="0" indent="0">
              <a:buClrTx/>
              <a:buNone/>
            </a:pPr>
            <a:r>
              <a:rPr lang="en-US" sz="2400" dirty="0">
                <a:solidFill>
                  <a:srgbClr val="002465"/>
                </a:solidFill>
              </a:rPr>
              <a:t>Formuleringen i sig räcker inte för att du ska kunna lita på ett meddelande.</a:t>
            </a:r>
          </a:p>
          <a:p>
            <a:pPr marL="0" indent="0">
              <a:buClrTx/>
              <a:buNone/>
            </a:pPr>
            <a:r>
              <a:rPr lang="en-US" sz="2400" dirty="0">
                <a:solidFill>
                  <a:srgbClr val="002465"/>
                </a:solidFill>
              </a:rPr>
              <a:t>Fråga dig alltid: </a:t>
            </a:r>
            <a:r>
              <a:rPr lang="en-US" sz="2400" b="1" dirty="0">
                <a:solidFill>
                  <a:srgbClr val="5496D1"/>
                </a:solidFill>
              </a:rPr>
              <a:t>Varifrån kommer det?</a:t>
            </a:r>
          </a:p>
          <a:p>
            <a:pPr>
              <a:buClrTx/>
            </a:pPr>
            <a:endParaRPr lang="en-GB" dirty="0"/>
          </a:p>
        </p:txBody>
      </p:sp>
    </p:spTree>
    <p:extLst>
      <p:ext uri="{BB962C8B-B14F-4D97-AF65-F5344CB8AC3E}">
        <p14:creationId xmlns:p14="http://schemas.microsoft.com/office/powerpoint/2010/main" val="11152655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CBBF5-4913-87DE-40AA-F0E74D9BEB7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4906850-25D4-21EE-742E-0B09C1987162}"/>
              </a:ext>
            </a:extLst>
          </p:cNvPr>
          <p:cNvSpPr>
            <a:spLocks noGrp="1"/>
          </p:cNvSpPr>
          <p:nvPr>
            <p:ph type="body" sz="quarter" idx="17"/>
          </p:nvPr>
        </p:nvSpPr>
        <p:spPr>
          <a:xfrm>
            <a:off x="7276362" y="543238"/>
            <a:ext cx="3126070" cy="582221"/>
          </a:xfrm>
        </p:spPr>
        <p:txBody>
          <a:bodyPr/>
          <a:lstStyle/>
          <a:p>
            <a:r>
              <a:rPr lang="en-IE" dirty="0"/>
              <a:t>04</a:t>
            </a:r>
          </a:p>
        </p:txBody>
      </p:sp>
      <p:pic>
        <p:nvPicPr>
          <p:cNvPr id="8" name="Picture Placeholder 7">
            <a:extLst>
              <a:ext uri="{FF2B5EF4-FFF2-40B4-BE49-F238E27FC236}">
                <a16:creationId xmlns:a16="http://schemas.microsoft.com/office/drawing/2014/main" id="{2A34703B-74B7-72B3-E328-242917EE56C2}"/>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pic>
      <p:sp>
        <p:nvSpPr>
          <p:cNvPr id="4" name="Rectangle 3">
            <a:extLst>
              <a:ext uri="{FF2B5EF4-FFF2-40B4-BE49-F238E27FC236}">
                <a16:creationId xmlns:a16="http://schemas.microsoft.com/office/drawing/2014/main" id="{59896185-8754-C1C6-C562-95F0986690C8}"/>
              </a:ext>
            </a:extLst>
          </p:cNvPr>
          <p:cNvSpPr/>
          <p:nvPr/>
        </p:nvSpPr>
        <p:spPr>
          <a:xfrm>
            <a:off x="5722297" y="3429000"/>
            <a:ext cx="4680135"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80AD694E-33D5-58B1-BBDC-4CC7A62841EF}"/>
              </a:ext>
            </a:extLst>
          </p:cNvPr>
          <p:cNvSpPr txBox="1"/>
          <p:nvPr/>
        </p:nvSpPr>
        <p:spPr>
          <a:xfrm>
            <a:off x="5797679" y="3455149"/>
            <a:ext cx="4604753" cy="1754326"/>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HUR BEDRÄGERIER FUNGERAR  &amp; HUR AI DRIVER DEM </a:t>
            </a:r>
          </a:p>
        </p:txBody>
      </p:sp>
    </p:spTree>
    <p:extLst>
      <p:ext uri="{BB962C8B-B14F-4D97-AF65-F5344CB8AC3E}">
        <p14:creationId xmlns:p14="http://schemas.microsoft.com/office/powerpoint/2010/main" val="1605340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pic>
        <p:nvPicPr>
          <p:cNvPr id="230" name="Google Shape;230;p2"/>
          <p:cNvPicPr preferRelativeResize="0">
            <a:picLocks noGrp="1"/>
          </p:cNvPicPr>
          <p:nvPr>
            <p:ph type="pic" idx="2"/>
          </p:nvPr>
        </p:nvPicPr>
        <p:blipFill>
          <a:blip r:embed="rId3" cstate="email">
            <a:alphaModFix/>
            <a:extLst>
              <a:ext uri="{28A0092B-C50C-407E-A947-70E740481C1C}">
                <a14:useLocalDpi xmlns:a14="http://schemas.microsoft.com/office/drawing/2010/main"/>
              </a:ext>
            </a:extLst>
          </a:blip>
          <a:srcRect/>
          <a:stretch>
            <a:fillRect/>
          </a:stretch>
        </p:blipFill>
        <p:spPr>
          <a:xfrm>
            <a:off x="788894" y="-727682"/>
            <a:ext cx="11403106" cy="2975915"/>
          </a:xfrm>
          <a:prstGeom prst="rect">
            <a:avLst/>
          </a:prstGeom>
          <a:solidFill>
            <a:srgbClr val="D9D9D9"/>
          </a:solidFill>
          <a:ln>
            <a:noFill/>
          </a:ln>
        </p:spPr>
      </p:pic>
      <p:sp>
        <p:nvSpPr>
          <p:cNvPr id="231" name="Google Shape;231;p2"/>
          <p:cNvSpPr txBox="1">
            <a:spLocks noGrp="1"/>
          </p:cNvSpPr>
          <p:nvPr>
            <p:ph type="body" idx="1"/>
          </p:nvPr>
        </p:nvSpPr>
        <p:spPr>
          <a:xfrm>
            <a:off x="2040141" y="2298584"/>
            <a:ext cx="605405"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dirty="0"/>
              <a:t>01</a:t>
            </a:r>
            <a:endParaRPr dirty="0"/>
          </a:p>
        </p:txBody>
      </p:sp>
      <p:sp>
        <p:nvSpPr>
          <p:cNvPr id="232" name="Google Shape;232;p2"/>
          <p:cNvSpPr txBox="1">
            <a:spLocks noGrp="1"/>
          </p:cNvSpPr>
          <p:nvPr>
            <p:ph type="body" idx="3"/>
          </p:nvPr>
        </p:nvSpPr>
        <p:spPr>
          <a:xfrm>
            <a:off x="2766251" y="2261060"/>
            <a:ext cx="8298215" cy="566444"/>
          </a:xfrm>
          <a:prstGeom prst="rect">
            <a:avLst/>
          </a:prstGeom>
          <a:noFill/>
          <a:ln>
            <a:noFill/>
          </a:ln>
        </p:spPr>
        <p:txBody>
          <a:bodyPr spcFirstLastPara="1" wrap="square" lIns="91425" tIns="45700" rIns="91425" bIns="45700" anchor="ctr" anchorCtr="0">
            <a:noAutofit/>
          </a:bodyPr>
          <a:lstStyle/>
          <a:p>
            <a:pPr marL="0" lvl="0" indent="0"/>
            <a:r>
              <a:rPr lang="en-GB" dirty="0"/>
              <a:t>En introduktion till digitala pengar</a:t>
            </a:r>
            <a:endParaRPr dirty="0"/>
          </a:p>
        </p:txBody>
      </p:sp>
      <p:sp>
        <p:nvSpPr>
          <p:cNvPr id="233" name="Google Shape;233;p2"/>
          <p:cNvSpPr txBox="1">
            <a:spLocks noGrp="1"/>
          </p:cNvSpPr>
          <p:nvPr>
            <p:ph type="body" idx="4"/>
          </p:nvPr>
        </p:nvSpPr>
        <p:spPr>
          <a:xfrm>
            <a:off x="2040141" y="2877653"/>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02</a:t>
            </a:r>
            <a:endParaRPr/>
          </a:p>
        </p:txBody>
      </p:sp>
      <p:sp>
        <p:nvSpPr>
          <p:cNvPr id="234" name="Google Shape;234;p2"/>
          <p:cNvSpPr txBox="1">
            <a:spLocks noGrp="1"/>
          </p:cNvSpPr>
          <p:nvPr>
            <p:ph type="body" idx="5"/>
          </p:nvPr>
        </p:nvSpPr>
        <p:spPr>
          <a:xfrm>
            <a:off x="2766251" y="2849576"/>
            <a:ext cx="8298215" cy="566444"/>
          </a:xfrm>
          <a:prstGeom prst="rect">
            <a:avLst/>
          </a:prstGeom>
          <a:noFill/>
          <a:ln>
            <a:noFill/>
          </a:ln>
        </p:spPr>
        <p:txBody>
          <a:bodyPr spcFirstLastPara="1" wrap="square" lIns="91425" tIns="45700" rIns="91425" bIns="45700" anchor="ctr" anchorCtr="0">
            <a:noAutofit/>
          </a:bodyPr>
          <a:lstStyle/>
          <a:p>
            <a:pPr marL="0" lvl="0" indent="0"/>
            <a:r>
              <a:rPr lang="en-US" dirty="0"/>
              <a:t>Hur din bank använder AI för att skydda dig</a:t>
            </a:r>
            <a:endParaRPr dirty="0"/>
          </a:p>
        </p:txBody>
      </p:sp>
      <p:sp>
        <p:nvSpPr>
          <p:cNvPr id="235" name="Google Shape;235;p2"/>
          <p:cNvSpPr txBox="1">
            <a:spLocks noGrp="1"/>
          </p:cNvSpPr>
          <p:nvPr>
            <p:ph type="body" idx="6"/>
          </p:nvPr>
        </p:nvSpPr>
        <p:spPr>
          <a:xfrm>
            <a:off x="2040141" y="3459979"/>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03</a:t>
            </a:r>
            <a:endParaRPr/>
          </a:p>
        </p:txBody>
      </p:sp>
      <p:sp>
        <p:nvSpPr>
          <p:cNvPr id="236" name="Google Shape;236;p2"/>
          <p:cNvSpPr txBox="1">
            <a:spLocks noGrp="1"/>
          </p:cNvSpPr>
          <p:nvPr>
            <p:ph type="body" idx="7"/>
          </p:nvPr>
        </p:nvSpPr>
        <p:spPr>
          <a:xfrm>
            <a:off x="2766253" y="3459980"/>
            <a:ext cx="8298215" cy="566444"/>
          </a:xfrm>
          <a:prstGeom prst="rect">
            <a:avLst/>
          </a:prstGeom>
          <a:noFill/>
          <a:ln>
            <a:noFill/>
          </a:ln>
        </p:spPr>
        <p:txBody>
          <a:bodyPr spcFirstLastPara="1" wrap="square" lIns="91425" tIns="45700" rIns="91425" bIns="45700" anchor="ctr" anchorCtr="0">
            <a:noAutofit/>
          </a:bodyPr>
          <a:lstStyle/>
          <a:p>
            <a:pPr marL="0" lvl="0" indent="0"/>
            <a:r>
              <a:rPr lang="en-US" dirty="0"/>
              <a:t>Att välja och använda appar på ett säkert sätt</a:t>
            </a:r>
            <a:endParaRPr lang="en-US" dirty="0">
              <a:solidFill>
                <a:srgbClr val="002060"/>
              </a:solidFill>
              <a:latin typeface="Calibri" panose="020F0502020204030204" pitchFamily="34" charset="0"/>
              <a:cs typeface="Calibri" panose="020F0502020204030204" pitchFamily="34" charset="0"/>
            </a:endParaRPr>
          </a:p>
        </p:txBody>
      </p:sp>
      <p:sp>
        <p:nvSpPr>
          <p:cNvPr id="237" name="Google Shape;237;p2"/>
          <p:cNvSpPr txBox="1">
            <a:spLocks noGrp="1"/>
          </p:cNvSpPr>
          <p:nvPr>
            <p:ph type="body" idx="8"/>
          </p:nvPr>
        </p:nvSpPr>
        <p:spPr>
          <a:xfrm>
            <a:off x="2040141" y="4039078"/>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04</a:t>
            </a:r>
            <a:endParaRPr/>
          </a:p>
        </p:txBody>
      </p:sp>
      <p:sp>
        <p:nvSpPr>
          <p:cNvPr id="238" name="Google Shape;238;p2"/>
          <p:cNvSpPr txBox="1">
            <a:spLocks noGrp="1"/>
          </p:cNvSpPr>
          <p:nvPr>
            <p:ph type="body" idx="9"/>
          </p:nvPr>
        </p:nvSpPr>
        <p:spPr>
          <a:xfrm>
            <a:off x="2766253" y="4039079"/>
            <a:ext cx="8298215" cy="566444"/>
          </a:xfrm>
          <a:prstGeom prst="rect">
            <a:avLst/>
          </a:prstGeom>
          <a:noFill/>
          <a:ln>
            <a:noFill/>
          </a:ln>
        </p:spPr>
        <p:txBody>
          <a:bodyPr spcFirstLastPara="1" wrap="square" lIns="91425" tIns="45700" rIns="91425" bIns="45700" anchor="ctr" anchorCtr="0">
            <a:noAutofit/>
          </a:bodyPr>
          <a:lstStyle/>
          <a:p>
            <a:pPr marL="0" lvl="0" indent="0"/>
            <a:r>
              <a:rPr lang="en-US" dirty="0"/>
              <a:t>Hur bedrägerier fungerar och hur AI driver dem</a:t>
            </a:r>
            <a:endParaRPr dirty="0"/>
          </a:p>
        </p:txBody>
      </p:sp>
      <p:sp>
        <p:nvSpPr>
          <p:cNvPr id="239" name="Google Shape;239;p2"/>
          <p:cNvSpPr txBox="1">
            <a:spLocks noGrp="1"/>
          </p:cNvSpPr>
          <p:nvPr>
            <p:ph type="body" idx="13"/>
          </p:nvPr>
        </p:nvSpPr>
        <p:spPr>
          <a:xfrm>
            <a:off x="2027668" y="4631174"/>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dirty="0"/>
              <a:t>05</a:t>
            </a:r>
            <a:endParaRPr dirty="0"/>
          </a:p>
        </p:txBody>
      </p:sp>
      <p:sp>
        <p:nvSpPr>
          <p:cNvPr id="240" name="Google Shape;240;p2"/>
          <p:cNvSpPr txBox="1">
            <a:spLocks noGrp="1"/>
          </p:cNvSpPr>
          <p:nvPr>
            <p:ph type="body" idx="14"/>
          </p:nvPr>
        </p:nvSpPr>
        <p:spPr>
          <a:xfrm>
            <a:off x="2766252" y="4610758"/>
            <a:ext cx="8298215" cy="566444"/>
          </a:xfrm>
          <a:prstGeom prst="rect">
            <a:avLst/>
          </a:prstGeom>
          <a:noFill/>
          <a:ln>
            <a:noFill/>
          </a:ln>
        </p:spPr>
        <p:txBody>
          <a:bodyPr spcFirstLastPara="1" wrap="square" lIns="91425" tIns="45700" rIns="91425" bIns="45700" anchor="ctr" anchorCtr="0">
            <a:noAutofit/>
          </a:bodyPr>
          <a:lstStyle/>
          <a:p>
            <a:pPr marL="0" lvl="0" indent="0"/>
            <a:r>
              <a:rPr lang="en-US" dirty="0"/>
              <a:t>Att upptäcka bedrägerier och varningssignaler</a:t>
            </a:r>
            <a:endParaRPr dirty="0"/>
          </a:p>
        </p:txBody>
      </p:sp>
      <p:sp>
        <p:nvSpPr>
          <p:cNvPr id="241" name="Google Shape;241;p2"/>
          <p:cNvSpPr/>
          <p:nvPr/>
        </p:nvSpPr>
        <p:spPr>
          <a:xfrm>
            <a:off x="309446" y="620052"/>
            <a:ext cx="2080888"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Montserrat"/>
              <a:ea typeface="Montserrat"/>
              <a:cs typeface="Montserrat"/>
              <a:sym typeface="Montserrat"/>
            </a:endParaRPr>
          </a:p>
        </p:txBody>
      </p:sp>
      <p:sp>
        <p:nvSpPr>
          <p:cNvPr id="242" name="Google Shape;242;p2"/>
          <p:cNvSpPr txBox="1"/>
          <p:nvPr/>
        </p:nvSpPr>
        <p:spPr>
          <a:xfrm>
            <a:off x="348920" y="604169"/>
            <a:ext cx="189686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dirty="0">
                <a:solidFill>
                  <a:srgbClr val="242B62"/>
                </a:solidFill>
                <a:latin typeface="Calibri"/>
                <a:ea typeface="Calibri"/>
                <a:cs typeface="Calibri"/>
                <a:sym typeface="Calibri"/>
              </a:rPr>
              <a:t>Innehåll</a:t>
            </a:r>
            <a:endParaRPr dirty="0"/>
          </a:p>
        </p:txBody>
      </p:sp>
      <p:pic>
        <p:nvPicPr>
          <p:cNvPr id="243" name="Google Shape;243;p2" descr="A colorful circles with white lines and dots  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178028">
            <a:off x="-1133750" y="3918500"/>
            <a:ext cx="3845287" cy="3119494"/>
          </a:xfrm>
          <a:prstGeom prst="rect">
            <a:avLst/>
          </a:prstGeom>
          <a:noFill/>
          <a:ln>
            <a:noFill/>
          </a:ln>
        </p:spPr>
      </p:pic>
      <p:sp>
        <p:nvSpPr>
          <p:cNvPr id="3" name="Google Shape;240;p2">
            <a:extLst>
              <a:ext uri="{FF2B5EF4-FFF2-40B4-BE49-F238E27FC236}">
                <a16:creationId xmlns:a16="http://schemas.microsoft.com/office/drawing/2014/main" id="{0209259E-5F9C-C911-F9E8-2BFD36CECC6C}"/>
              </a:ext>
            </a:extLst>
          </p:cNvPr>
          <p:cNvSpPr txBox="1">
            <a:spLocks/>
          </p:cNvSpPr>
          <p:nvPr/>
        </p:nvSpPr>
        <p:spPr>
          <a:xfrm>
            <a:off x="2766251" y="5244496"/>
            <a:ext cx="8298215" cy="56644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r>
              <a:rPr lang="en-US" dirty="0"/>
              <a:t>Behåll kontrollen och sök hjälp</a:t>
            </a:r>
          </a:p>
        </p:txBody>
      </p:sp>
      <p:sp>
        <p:nvSpPr>
          <p:cNvPr id="4" name="Google Shape;239;p2">
            <a:extLst>
              <a:ext uri="{FF2B5EF4-FFF2-40B4-BE49-F238E27FC236}">
                <a16:creationId xmlns:a16="http://schemas.microsoft.com/office/drawing/2014/main" id="{2DE06A5B-8183-4B44-44F0-D3E6396AF78C}"/>
              </a:ext>
            </a:extLst>
          </p:cNvPr>
          <p:cNvSpPr txBox="1">
            <a:spLocks/>
          </p:cNvSpPr>
          <p:nvPr/>
        </p:nvSpPr>
        <p:spPr>
          <a:xfrm>
            <a:off x="2027667" y="5235926"/>
            <a:ext cx="700387" cy="56644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06</a:t>
            </a:r>
          </a:p>
        </p:txBody>
      </p:sp>
      <p:cxnSp>
        <p:nvCxnSpPr>
          <p:cNvPr id="6" name="Straight Connector 5">
            <a:extLst>
              <a:ext uri="{FF2B5EF4-FFF2-40B4-BE49-F238E27FC236}">
                <a16:creationId xmlns:a16="http://schemas.microsoft.com/office/drawing/2014/main" id="{2F7665F2-BC26-0C74-A9DE-90AEDB73689A}"/>
              </a:ext>
            </a:extLst>
          </p:cNvPr>
          <p:cNvCxnSpPr/>
          <p:nvPr/>
        </p:nvCxnSpPr>
        <p:spPr>
          <a:xfrm>
            <a:off x="1938309" y="2787004"/>
            <a:ext cx="9087960" cy="0"/>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4A426B4-C209-16BD-D172-B85C2DE1A00F}"/>
              </a:ext>
            </a:extLst>
          </p:cNvPr>
          <p:cNvCxnSpPr/>
          <p:nvPr/>
        </p:nvCxnSpPr>
        <p:spPr>
          <a:xfrm>
            <a:off x="1938309" y="5857819"/>
            <a:ext cx="9087960" cy="0"/>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17E07ED-AEDC-A8AA-7111-1AF32E3BE42A}"/>
              </a:ext>
            </a:extLst>
          </p:cNvPr>
          <p:cNvPicPr>
            <a:picLocks noGrp="1" noChangeAspect="1"/>
          </p:cNvPicPr>
          <p:nvPr>
            <p:ph type="pic" idx="2"/>
          </p:nvPr>
        </p:nvPicPr>
        <p:blipFill>
          <a:blip r:embed="rId3" cstate="email">
            <a:extLst>
              <a:ext uri="{28A0092B-C50C-407E-A947-70E740481C1C}">
                <a14:useLocalDpi xmlns:a14="http://schemas.microsoft.com/office/drawing/2010/main"/>
              </a:ext>
            </a:extLst>
          </a:blip>
          <a:srcRect/>
          <a:stretch>
            <a:fillRect/>
          </a:stretch>
        </p:blipFill>
        <p:spPr>
          <a:xfrm>
            <a:off x="6096000" y="0"/>
            <a:ext cx="5361066" cy="6858000"/>
          </a:xfrm>
          <a:prstGeom prst="rect">
            <a:avLst/>
          </a:prstGeom>
          <a:solidFill>
            <a:srgbClr val="D8D8D8"/>
          </a:solidFill>
          <a:ln>
            <a:noFill/>
          </a:ln>
        </p:spPr>
      </p:pic>
      <p:sp>
        <p:nvSpPr>
          <p:cNvPr id="6" name="TextBox 5">
            <a:extLst>
              <a:ext uri="{FF2B5EF4-FFF2-40B4-BE49-F238E27FC236}">
                <a16:creationId xmlns:a16="http://schemas.microsoft.com/office/drawing/2014/main" id="{10D87E9C-9676-DAC5-F0E2-CC7F07BEBCCC}"/>
              </a:ext>
            </a:extLst>
          </p:cNvPr>
          <p:cNvSpPr txBox="1"/>
          <p:nvPr/>
        </p:nvSpPr>
        <p:spPr>
          <a:xfrm>
            <a:off x="283464" y="356663"/>
            <a:ext cx="5812536" cy="6370975"/>
          </a:xfrm>
          <a:prstGeom prst="rect">
            <a:avLst/>
          </a:prstGeom>
          <a:noFill/>
          <a:ln>
            <a:noFill/>
          </a:ln>
        </p:spPr>
        <p:txBody>
          <a:bodyPr wrap="square">
            <a:spAutoFit/>
          </a:bodyPr>
          <a:lstStyle/>
          <a:p>
            <a:r>
              <a:rPr lang="en-US" sz="3600" b="1" dirty="0">
                <a:solidFill>
                  <a:schemeClr val="bg1"/>
                </a:solidFill>
                <a:latin typeface="Calibri" panose="020F0502020204030204" pitchFamily="34" charset="0"/>
                <a:cs typeface="Calibri" panose="020F0502020204030204" pitchFamily="34" charset="0"/>
              </a:rPr>
              <a:t>Vad är AI-baserade bedrägerier?</a:t>
            </a:r>
          </a:p>
          <a:p>
            <a:r>
              <a:rPr lang="en-US" sz="2400" dirty="0">
                <a:solidFill>
                  <a:schemeClr val="bg1"/>
                </a:solidFill>
                <a:latin typeface="Calibri" panose="020F0502020204030204" pitchFamily="34" charset="0"/>
                <a:cs typeface="Calibri" panose="020F0502020204030204" pitchFamily="34" charset="0"/>
              </a:rPr>
              <a:t>AI-</a:t>
            </a:r>
            <a:r>
              <a:rPr lang="en-US" sz="2400" dirty="0" err="1">
                <a:solidFill>
                  <a:schemeClr val="bg1"/>
                </a:solidFill>
                <a:latin typeface="Calibri" panose="020F0502020204030204" pitchFamily="34" charset="0"/>
                <a:cs typeface="Calibri" panose="020F0502020204030204" pitchFamily="34" charset="0"/>
              </a:rPr>
              <a:t>baserade</a:t>
            </a:r>
            <a:r>
              <a:rPr lang="en-US" sz="2400" dirty="0">
                <a:solidFill>
                  <a:schemeClr val="bg1"/>
                </a:solidFill>
                <a:latin typeface="Calibri" panose="020F0502020204030204" pitchFamily="34" charset="0"/>
                <a:cs typeface="Calibri" panose="020F0502020204030204" pitchFamily="34" charset="0"/>
              </a:rPr>
              <a:t> bedrägerier är när brottslingar använder artificiell intelligens för att göra bedrägerierna mer övertygande och svårare att upptäcka.</a:t>
            </a:r>
          </a:p>
          <a:p>
            <a:r>
              <a:rPr lang="en-US" sz="2400" dirty="0">
                <a:solidFill>
                  <a:schemeClr val="bg1"/>
                </a:solidFill>
                <a:latin typeface="Calibri" panose="020F0502020204030204" pitchFamily="34" charset="0"/>
                <a:cs typeface="Calibri" panose="020F0502020204030204" pitchFamily="34" charset="0"/>
              </a:rPr>
              <a:t>Med hjälp av AI kan bedragare:</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kopiera äkta meddelanden och skrivstilar</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skapa personanpassade meddelanden med hjälp av dina uppgifter</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imiterar röster eller samtal</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skapa realistiska falska webbplatser eller appar</a:t>
            </a:r>
            <a:br>
              <a:rPr lang="en-US" sz="2400" dirty="0">
                <a:solidFill>
                  <a:schemeClr val="bg1"/>
                </a:solidFill>
                <a:latin typeface="Calibri" panose="020F0502020204030204" pitchFamily="34" charset="0"/>
                <a:cs typeface="Calibri" panose="020F0502020204030204" pitchFamily="34" charset="0"/>
              </a:rPr>
            </a:br>
            <a:endParaRPr lang="en-US" sz="2400" dirty="0">
              <a:solidFill>
                <a:schemeClr val="bg1"/>
              </a:solidFill>
              <a:latin typeface="Calibri" panose="020F0502020204030204" pitchFamily="34" charset="0"/>
              <a:cs typeface="Calibri" panose="020F0502020204030204" pitchFamily="34" charset="0"/>
            </a:endParaRPr>
          </a:p>
          <a:p>
            <a:pPr>
              <a:buClr>
                <a:schemeClr val="bg1"/>
              </a:buClr>
            </a:pPr>
            <a:r>
              <a:rPr lang="en-US" sz="2400" dirty="0">
                <a:solidFill>
                  <a:schemeClr val="bg1"/>
                </a:solidFill>
                <a:latin typeface="Calibri" panose="020F0502020204030204" pitchFamily="34" charset="0"/>
                <a:cs typeface="Calibri" panose="020F0502020204030204" pitchFamily="34" charset="0"/>
              </a:rPr>
              <a:t>AI skapar inte nya bedrägerier, utan gör befintliga bedrägerier mer trovärdiga.</a:t>
            </a:r>
          </a:p>
        </p:txBody>
      </p:sp>
    </p:spTree>
    <p:extLst>
      <p:ext uri="{BB962C8B-B14F-4D97-AF65-F5344CB8AC3E}">
        <p14:creationId xmlns:p14="http://schemas.microsoft.com/office/powerpoint/2010/main" val="32996512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b"/>
          <p:cNvSpPr txBox="1"/>
          <p:nvPr/>
        </p:nvSpPr>
        <p:spPr>
          <a:xfrm>
            <a:off x="690000" y="388166"/>
            <a:ext cx="11200000" cy="700000"/>
          </a:xfrm>
          <a:prstGeom prst="rect">
            <a:avLst/>
          </a:prstGeom>
          <a:noFill/>
        </p:spPr>
        <p:txBody>
          <a:bodyPr wrap="square" anchor="t">
            <a:normAutofit/>
          </a:bodyPr>
          <a:lstStyle/>
          <a:p>
            <a:r>
              <a:rPr lang="en-GB" sz="3400" b="1" dirty="0">
                <a:solidFill>
                  <a:srgbClr val="EBCB1F"/>
                </a:solidFill>
                <a:latin typeface="Calibri" panose="020F0502020204030204" pitchFamily="34" charset="0"/>
                <a:cs typeface="Calibri" panose="020F0502020204030204" pitchFamily="34" charset="0"/>
              </a:rPr>
              <a:t>Ett konkret exempel: AI-skapade investeringsannonser</a:t>
            </a:r>
          </a:p>
        </p:txBody>
      </p:sp>
      <p:sp>
        <p:nvSpPr>
          <p:cNvPr id="101" name="card"/>
          <p:cNvSpPr/>
          <p:nvPr/>
        </p:nvSpPr>
        <p:spPr>
          <a:xfrm>
            <a:off x="525551" y="1136394"/>
            <a:ext cx="5402638" cy="5013641"/>
          </a:xfrm>
          <a:prstGeom prst="roundRect">
            <a:avLst>
              <a:gd name="adj" fmla="val 8000"/>
            </a:avLst>
          </a:prstGeom>
          <a:solidFill>
            <a:srgbClr val="D8E1F0"/>
          </a:solidFill>
          <a:ln w="57150">
            <a:solidFill>
              <a:srgbClr val="5496D1"/>
            </a:solidFill>
          </a:ln>
        </p:spPr>
        <p:txBody>
          <a:bodyPr/>
          <a:lstStyle/>
          <a:p>
            <a:endParaRPr/>
          </a:p>
        </p:txBody>
      </p:sp>
      <p:sp>
        <p:nvSpPr>
          <p:cNvPr id="102" name="circ"/>
          <p:cNvSpPr/>
          <p:nvPr/>
        </p:nvSpPr>
        <p:spPr>
          <a:xfrm>
            <a:off x="10697833" y="145712"/>
            <a:ext cx="865874" cy="841040"/>
          </a:xfrm>
          <a:prstGeom prst="ellipse">
            <a:avLst/>
          </a:prstGeom>
          <a:solidFill>
            <a:srgbClr val="EBCB1F"/>
          </a:solidFill>
        </p:spPr>
        <p:txBody>
          <a:bodyPr/>
          <a:lstStyle/>
          <a:p>
            <a:endParaRPr/>
          </a:p>
        </p:txBody>
      </p:sp>
      <p:sp>
        <p:nvSpPr>
          <p:cNvPr id="103" name="tb"/>
          <p:cNvSpPr txBox="1"/>
          <p:nvPr/>
        </p:nvSpPr>
        <p:spPr>
          <a:xfrm>
            <a:off x="10850770" y="290213"/>
            <a:ext cx="560000" cy="560000"/>
          </a:xfrm>
          <a:prstGeom prst="rect">
            <a:avLst/>
          </a:prstGeom>
          <a:noFill/>
        </p:spPr>
        <p:txBody>
          <a:bodyPr wrap="square" anchor="ctr">
            <a:normAutofit fontScale="92500" lnSpcReduction="10000"/>
          </a:bodyPr>
          <a:lstStyle/>
          <a:p>
            <a:pPr algn="ctr"/>
            <a:r>
              <a:rPr lang="en-GB" sz="3600" b="1" dirty="0">
                <a:solidFill>
                  <a:srgbClr val="002465"/>
                </a:solidFill>
                <a:latin typeface="Calibri" panose="020F0502020204030204" pitchFamily="34" charset="0"/>
                <a:cs typeface="Calibri" panose="020F0502020204030204" pitchFamily="34" charset="0"/>
              </a:rPr>
              <a:t>!</a:t>
            </a:r>
          </a:p>
        </p:txBody>
      </p:sp>
      <p:sp>
        <p:nvSpPr>
          <p:cNvPr id="104" name="tb"/>
          <p:cNvSpPr txBox="1"/>
          <p:nvPr/>
        </p:nvSpPr>
        <p:spPr>
          <a:xfrm>
            <a:off x="618293" y="1357876"/>
            <a:ext cx="5671707" cy="4550000"/>
          </a:xfrm>
          <a:prstGeom prst="rect">
            <a:avLst/>
          </a:prstGeom>
          <a:noFill/>
        </p:spPr>
        <p:txBody>
          <a:bodyPr wrap="square" anchor="t">
            <a:noAutofit/>
          </a:bodyPr>
          <a:lstStyle/>
          <a:p>
            <a:r>
              <a:rPr lang="en-GB" sz="2000" b="1" dirty="0">
                <a:solidFill>
                  <a:srgbClr val="002060"/>
                </a:solidFill>
                <a:latin typeface="Calibri" panose="020F0502020204030204" pitchFamily="34" charset="0"/>
                <a:cs typeface="Calibri" panose="020F0502020204030204" pitchFamily="34" charset="0"/>
              </a:rPr>
              <a:t>Vad händer</a:t>
            </a:r>
          </a:p>
          <a:p>
            <a:endParaRPr lang="en-GB" sz="2000" b="1" dirty="0">
              <a:solidFill>
                <a:srgbClr val="002465"/>
              </a:solidFill>
              <a:latin typeface="Calibri" panose="020F0502020204030204" pitchFamily="34" charset="0"/>
              <a:cs typeface="Calibri" panose="020F0502020204030204" pitchFamily="34" charset="0"/>
            </a:endParaRPr>
          </a:p>
          <a:p>
            <a:pPr>
              <a:spcBef>
                <a:spcPts val="500"/>
              </a:spcBef>
            </a:pPr>
            <a:r>
              <a:rPr lang="en-GB" sz="2000" dirty="0">
                <a:solidFill>
                  <a:srgbClr val="002465"/>
                </a:solidFill>
                <a:latin typeface="Calibri" panose="020F0502020204030204" pitchFamily="34" charset="0"/>
                <a:cs typeface="Calibri" panose="020F0502020204030204" pitchFamily="34" charset="0"/>
              </a:rPr>
              <a:t>Det dyker upp annonser på nätet där en välkänd politiker eller TV-personlighet uppmanar dig att gå med i ett ”statsstött” sparprogram.</a:t>
            </a:r>
          </a:p>
          <a:p>
            <a:pPr>
              <a:spcBef>
                <a:spcPts val="500"/>
              </a:spcBef>
            </a:pPr>
            <a:endParaRPr lang="en-GB" sz="2000" dirty="0">
              <a:solidFill>
                <a:srgbClr val="002465"/>
              </a:solidFill>
              <a:latin typeface="Calibri" panose="020F0502020204030204" pitchFamily="34" charset="0"/>
              <a:cs typeface="Calibri" panose="020F0502020204030204" pitchFamily="34" charset="0"/>
            </a:endParaRPr>
          </a:p>
          <a:p>
            <a:pPr>
              <a:spcBef>
                <a:spcPts val="500"/>
              </a:spcBef>
            </a:pPr>
            <a:r>
              <a:rPr lang="en-GB" sz="2000" dirty="0">
                <a:solidFill>
                  <a:srgbClr val="002465"/>
                </a:solidFill>
                <a:latin typeface="Calibri" panose="020F0502020204030204" pitchFamily="34" charset="0"/>
                <a:cs typeface="Calibri" panose="020F0502020204030204" pitchFamily="34" charset="0"/>
              </a:rPr>
              <a:t>Bilden eller rösten är skapad av AI. Personen har aldrig sagt det. Programmet är falskt.</a:t>
            </a:r>
          </a:p>
          <a:p>
            <a:pPr>
              <a:spcBef>
                <a:spcPts val="500"/>
              </a:spcBef>
            </a:pPr>
            <a:endParaRPr lang="en-GB" sz="2000" b="1" dirty="0">
              <a:solidFill>
                <a:srgbClr val="002465"/>
              </a:solidFill>
              <a:latin typeface="Calibri" panose="020F0502020204030204" pitchFamily="34" charset="0"/>
              <a:cs typeface="Calibri" panose="020F0502020204030204" pitchFamily="34" charset="0"/>
            </a:endParaRPr>
          </a:p>
          <a:p>
            <a:pPr>
              <a:spcBef>
                <a:spcPts val="500"/>
              </a:spcBef>
            </a:pPr>
            <a:r>
              <a:rPr lang="en-GB" sz="2000" b="1" dirty="0">
                <a:solidFill>
                  <a:srgbClr val="002465"/>
                </a:solidFill>
                <a:latin typeface="Calibri" panose="020F0502020204030204" pitchFamily="34" charset="0"/>
                <a:cs typeface="Calibri" panose="020F0502020204030204" pitchFamily="34" charset="0"/>
              </a:rPr>
              <a:t>Antalet anmälningar om investeringsbedrägerier ökade med över 20 % år 2025, och personer i 50-årsåldern och äldre är de som oftast utsätts.</a:t>
            </a:r>
          </a:p>
        </p:txBody>
      </p:sp>
      <p:sp>
        <p:nvSpPr>
          <p:cNvPr id="105" name="card"/>
          <p:cNvSpPr/>
          <p:nvPr/>
        </p:nvSpPr>
        <p:spPr>
          <a:xfrm>
            <a:off x="6020931" y="1108845"/>
            <a:ext cx="5309851" cy="5068741"/>
          </a:xfrm>
          <a:prstGeom prst="roundRect">
            <a:avLst>
              <a:gd name="adj" fmla="val 8000"/>
            </a:avLst>
          </a:prstGeom>
          <a:solidFill>
            <a:srgbClr val="A19DCB"/>
          </a:solidFill>
          <a:ln w="57150">
            <a:solidFill>
              <a:srgbClr val="615AA7"/>
            </a:solidFill>
          </a:ln>
        </p:spPr>
        <p:txBody>
          <a:bodyPr/>
          <a:lstStyle/>
          <a:p>
            <a:endParaRPr dirty="0"/>
          </a:p>
        </p:txBody>
      </p:sp>
      <p:sp>
        <p:nvSpPr>
          <p:cNvPr id="106" name="tb"/>
          <p:cNvSpPr txBox="1"/>
          <p:nvPr/>
        </p:nvSpPr>
        <p:spPr>
          <a:xfrm>
            <a:off x="6161595" y="1353031"/>
            <a:ext cx="5119396" cy="4550000"/>
          </a:xfrm>
          <a:prstGeom prst="rect">
            <a:avLst/>
          </a:prstGeom>
          <a:noFill/>
        </p:spPr>
        <p:txBody>
          <a:bodyPr wrap="square" anchor="t">
            <a:noAutofit/>
          </a:bodyPr>
          <a:lstStyle/>
          <a:p>
            <a:r>
              <a:rPr lang="en-GB" sz="2000" b="1" dirty="0">
                <a:solidFill>
                  <a:srgbClr val="002060"/>
                </a:solidFill>
                <a:latin typeface="Calibri" panose="020F0502020204030204" pitchFamily="34" charset="0"/>
                <a:cs typeface="Calibri" panose="020F0502020204030204" pitchFamily="34" charset="0"/>
              </a:rPr>
              <a:t>Så här skyddar du dig</a:t>
            </a:r>
          </a:p>
          <a:p>
            <a:endParaRPr lang="en-GB" sz="2000" b="1" dirty="0">
              <a:solidFill>
                <a:srgbClr val="002465"/>
              </a:solidFill>
              <a:latin typeface="Calibri" panose="020F0502020204030204" pitchFamily="34" charset="0"/>
              <a:cs typeface="Calibri" panose="020F0502020204030204" pitchFamily="34" charset="0"/>
            </a:endParaRPr>
          </a:p>
          <a:p>
            <a:pPr marL="457200" indent="-342900">
              <a:buClr>
                <a:srgbClr val="002465"/>
              </a:buClr>
              <a:buFont typeface="Arial" panose="020B0604020202020204" pitchFamily="34" charset="0"/>
              <a:buChar char="•"/>
            </a:pPr>
            <a:r>
              <a:rPr lang="en-GB" sz="2000" dirty="0">
                <a:solidFill>
                  <a:srgbClr val="002465"/>
                </a:solidFill>
                <a:latin typeface="Calibri" panose="020F0502020204030204" pitchFamily="34" charset="0"/>
                <a:cs typeface="Calibri" panose="020F0502020204030204" pitchFamily="34" charset="0"/>
              </a:rPr>
              <a:t>Att en känd person medverkar gör inte erbjudandet äkta.</a:t>
            </a:r>
          </a:p>
          <a:p>
            <a:pPr marL="457200" indent="-342900">
              <a:buClr>
                <a:srgbClr val="002465"/>
              </a:buClr>
              <a:buFont typeface="Arial" panose="020B0604020202020204" pitchFamily="34" charset="0"/>
              <a:buChar char="•"/>
            </a:pPr>
            <a:r>
              <a:rPr lang="en-GB" sz="2000" dirty="0">
                <a:solidFill>
                  <a:srgbClr val="002465"/>
                </a:solidFill>
                <a:latin typeface="Calibri" panose="020F0502020204030204" pitchFamily="34" charset="0"/>
                <a:cs typeface="Calibri" panose="020F0502020204030204" pitchFamily="34" charset="0"/>
              </a:rPr>
              <a:t>Äkta statliga sparprogram säljs aldrig via annonser på sociala medier.</a:t>
            </a:r>
          </a:p>
          <a:p>
            <a:pPr marL="457200" indent="-342900">
              <a:buClr>
                <a:srgbClr val="002465"/>
              </a:buClr>
              <a:buFont typeface="Arial" panose="020B0604020202020204" pitchFamily="34" charset="0"/>
              <a:buChar char="•"/>
            </a:pPr>
            <a:r>
              <a:rPr lang="en-GB" sz="2000" dirty="0">
                <a:solidFill>
                  <a:srgbClr val="002465"/>
                </a:solidFill>
                <a:latin typeface="Calibri" panose="020F0502020204030204" pitchFamily="34" charset="0"/>
                <a:cs typeface="Calibri" panose="020F0502020204030204" pitchFamily="34" charset="0"/>
              </a:rPr>
              <a:t>Klicka aldrig på ”registrera” och ange aldrig kortuppgifter via en annons.</a:t>
            </a:r>
          </a:p>
          <a:p>
            <a:pPr marL="457200" indent="-342900">
              <a:buClr>
                <a:srgbClr val="002465"/>
              </a:buClr>
              <a:buFont typeface="Arial" panose="020B0604020202020204" pitchFamily="34" charset="0"/>
              <a:buChar char="•"/>
            </a:pPr>
            <a:r>
              <a:rPr lang="en-GB" sz="2000" dirty="0">
                <a:solidFill>
                  <a:srgbClr val="002465"/>
                </a:solidFill>
                <a:latin typeface="Calibri" panose="020F0502020204030204" pitchFamily="34" charset="0"/>
                <a:cs typeface="Calibri" panose="020F0502020204030204" pitchFamily="34" charset="0"/>
              </a:rPr>
              <a:t>Kontrollera alltid erbjudandet med din bank eller på en officiell myndighetswebbplats först.</a:t>
            </a:r>
          </a:p>
          <a:p>
            <a:pPr marL="457200" indent="-342900">
              <a:buClr>
                <a:srgbClr val="002465"/>
              </a:buClr>
              <a:buFont typeface="Arial" panose="020B0604020202020204" pitchFamily="34" charset="0"/>
              <a:buChar char="•"/>
            </a:pPr>
            <a:r>
              <a:rPr lang="en-GB" sz="2000" dirty="0">
                <a:solidFill>
                  <a:srgbClr val="002465"/>
                </a:solidFill>
                <a:latin typeface="Calibri" panose="020F0502020204030204" pitchFamily="34" charset="0"/>
                <a:cs typeface="Calibri" panose="020F0502020204030204" pitchFamily="34" charset="0"/>
              </a:rPr>
              <a:t>Om det utlovas hög avkastning utan risk är det en bluff.</a:t>
            </a:r>
          </a:p>
        </p:txBody>
      </p:sp>
    </p:spTree>
    <p:extLst>
      <p:ext uri="{BB962C8B-B14F-4D97-AF65-F5344CB8AC3E}">
        <p14:creationId xmlns:p14="http://schemas.microsoft.com/office/powerpoint/2010/main" val="30631576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0E80CFE-EDA0-6E89-ECF5-C8CAFA88CDCC}"/>
              </a:ext>
            </a:extLst>
          </p:cNvPr>
          <p:cNvSpPr>
            <a:spLocks noGrp="1"/>
          </p:cNvSpPr>
          <p:nvPr>
            <p:ph type="body" idx="2"/>
          </p:nvPr>
        </p:nvSpPr>
        <p:spPr>
          <a:xfrm>
            <a:off x="0" y="525128"/>
            <a:ext cx="8078122" cy="6034581"/>
          </a:xfrm>
        </p:spPr>
        <p:txBody>
          <a:bodyPr/>
          <a:lstStyle/>
          <a:p>
            <a:r>
              <a:rPr lang="en-US" sz="3600" b="1" dirty="0">
                <a:solidFill>
                  <a:srgbClr val="002465"/>
                </a:solidFill>
                <a:latin typeface="Calibri" panose="020F0502020204030204" pitchFamily="34" charset="0"/>
                <a:cs typeface="Calibri" panose="020F0502020204030204" pitchFamily="34" charset="0"/>
              </a:rPr>
              <a:t>Olika typer av AI-baserade bedrägerier</a:t>
            </a:r>
          </a:p>
          <a:p>
            <a:r>
              <a:rPr lang="en-US" dirty="0">
                <a:solidFill>
                  <a:srgbClr val="002465"/>
                </a:solidFill>
                <a:latin typeface="Calibri" panose="020F0502020204030204" pitchFamily="34" charset="0"/>
                <a:cs typeface="Calibri" panose="020F0502020204030204" pitchFamily="34" charset="0"/>
              </a:rPr>
              <a:t>AI kan användas för att skapa:</a:t>
            </a:r>
          </a:p>
          <a:p>
            <a:endParaRPr lang="en-US" b="1" dirty="0">
              <a:solidFill>
                <a:srgbClr val="002465"/>
              </a:solidFill>
              <a:latin typeface="Calibri" panose="020F0502020204030204" pitchFamily="34" charset="0"/>
              <a:cs typeface="Calibri" panose="020F0502020204030204" pitchFamily="34" charset="0"/>
            </a:endParaRPr>
          </a:p>
          <a:p>
            <a:pPr marL="571500" indent="-342900">
              <a:buFont typeface="Arial" panose="020B0604020202020204" pitchFamily="34" charset="0"/>
              <a:buChar char="•"/>
            </a:pPr>
            <a:r>
              <a:rPr lang="en-US" sz="2100" b="1" dirty="0">
                <a:solidFill>
                  <a:srgbClr val="002465"/>
                </a:solidFill>
                <a:latin typeface="Calibri" panose="020F0502020204030204" pitchFamily="34" charset="0"/>
                <a:cs typeface="Calibri" panose="020F0502020204030204" pitchFamily="34" charset="0"/>
              </a:rPr>
              <a:t>Realistiska meddelanden</a:t>
            </a:r>
          </a:p>
          <a:p>
            <a:pPr marL="572400" indent="0"/>
            <a:r>
              <a:rPr lang="en-US" sz="2100" dirty="0">
                <a:solidFill>
                  <a:srgbClr val="002465"/>
                </a:solidFill>
                <a:latin typeface="Calibri" panose="020F0502020204030204" pitchFamily="34" charset="0"/>
                <a:cs typeface="Calibri" panose="020F0502020204030204" pitchFamily="34" charset="0"/>
              </a:rPr>
              <a:t>E-postmeddelanden och sms som nästan inte går att </a:t>
            </a:r>
            <a:r>
              <a:rPr lang="en-US" sz="2100" dirty="0" err="1">
                <a:solidFill>
                  <a:srgbClr val="002465"/>
                </a:solidFill>
                <a:latin typeface="Calibri" panose="020F0502020204030204" pitchFamily="34" charset="0"/>
                <a:cs typeface="Calibri" panose="020F0502020204030204" pitchFamily="34" charset="0"/>
              </a:rPr>
              <a:t>skilja</a:t>
            </a:r>
            <a:r>
              <a:rPr lang="en-US" sz="2100" dirty="0">
                <a:solidFill>
                  <a:srgbClr val="002465"/>
                </a:solidFill>
                <a:latin typeface="Calibri" panose="020F0502020204030204" pitchFamily="34" charset="0"/>
                <a:cs typeface="Calibri" panose="020F0502020204030204" pitchFamily="34" charset="0"/>
              </a:rPr>
              <a:t> </a:t>
            </a:r>
          </a:p>
          <a:p>
            <a:pPr marL="572400" indent="0"/>
            <a:r>
              <a:rPr lang="en-US" sz="2100" dirty="0" err="1">
                <a:solidFill>
                  <a:srgbClr val="002465"/>
                </a:solidFill>
                <a:latin typeface="Calibri" panose="020F0502020204030204" pitchFamily="34" charset="0"/>
                <a:cs typeface="Calibri" panose="020F0502020204030204" pitchFamily="34" charset="0"/>
              </a:rPr>
              <a:t>från</a:t>
            </a:r>
            <a:r>
              <a:rPr lang="en-US" sz="2100" dirty="0">
                <a:solidFill>
                  <a:srgbClr val="002465"/>
                </a:solidFill>
                <a:latin typeface="Calibri" panose="020F0502020204030204" pitchFamily="34" charset="0"/>
                <a:cs typeface="Calibri" panose="020F0502020204030204" pitchFamily="34" charset="0"/>
              </a:rPr>
              <a:t> äkta varningar </a:t>
            </a:r>
          </a:p>
          <a:p>
            <a:pPr marL="228600" indent="0"/>
            <a:endParaRPr lang="en-US" sz="2100" b="1" dirty="0">
              <a:solidFill>
                <a:srgbClr val="002465"/>
              </a:solidFill>
              <a:latin typeface="Calibri" panose="020F0502020204030204" pitchFamily="34" charset="0"/>
              <a:cs typeface="Calibri" panose="020F0502020204030204" pitchFamily="34" charset="0"/>
            </a:endParaRPr>
          </a:p>
          <a:p>
            <a:pPr marL="571500" indent="-342900">
              <a:buFont typeface="Arial" panose="020B0604020202020204" pitchFamily="34" charset="0"/>
              <a:buChar char="•"/>
            </a:pPr>
            <a:r>
              <a:rPr lang="en-US" sz="2100" b="1" dirty="0">
                <a:solidFill>
                  <a:srgbClr val="002465"/>
                </a:solidFill>
                <a:latin typeface="Calibri" panose="020F0502020204030204" pitchFamily="34" charset="0"/>
                <a:cs typeface="Calibri" panose="020F0502020204030204" pitchFamily="34" charset="0"/>
              </a:rPr>
              <a:t>Röstimitation</a:t>
            </a:r>
          </a:p>
          <a:p>
            <a:pPr marL="572400" indent="0"/>
            <a:r>
              <a:rPr lang="en-US" sz="2100" dirty="0">
                <a:solidFill>
                  <a:srgbClr val="002465"/>
                </a:solidFill>
                <a:latin typeface="Calibri" panose="020F0502020204030204" pitchFamily="34" charset="0"/>
                <a:cs typeface="Calibri" panose="020F0502020204030204" pitchFamily="34" charset="0"/>
              </a:rPr>
              <a:t>Samtal som låter som om de kommer från en person eller organisation man litar på </a:t>
            </a:r>
          </a:p>
          <a:p>
            <a:pPr marL="228600" indent="0"/>
            <a:endParaRPr lang="en-US" sz="2100" b="1" dirty="0">
              <a:solidFill>
                <a:srgbClr val="002465"/>
              </a:solidFill>
              <a:latin typeface="Calibri" panose="020F0502020204030204" pitchFamily="34" charset="0"/>
              <a:cs typeface="Calibri" panose="020F0502020204030204" pitchFamily="34" charset="0"/>
            </a:endParaRPr>
          </a:p>
          <a:p>
            <a:pPr marL="571500" indent="-342900">
              <a:buFont typeface="Arial" panose="020B0604020202020204" pitchFamily="34" charset="0"/>
              <a:buChar char="•"/>
            </a:pPr>
            <a:r>
              <a:rPr lang="en-US" sz="2100" b="1" dirty="0">
                <a:solidFill>
                  <a:srgbClr val="002465"/>
                </a:solidFill>
                <a:latin typeface="Calibri" panose="020F0502020204030204" pitchFamily="34" charset="0"/>
                <a:cs typeface="Calibri" panose="020F0502020204030204" pitchFamily="34" charset="0"/>
              </a:rPr>
              <a:t>Automatiserade chattbedrägerier</a:t>
            </a:r>
          </a:p>
          <a:p>
            <a:pPr marL="572400" indent="0"/>
            <a:r>
              <a:rPr lang="en-US" sz="2100" dirty="0">
                <a:solidFill>
                  <a:srgbClr val="002465"/>
                </a:solidFill>
                <a:latin typeface="Calibri" panose="020F0502020204030204" pitchFamily="34" charset="0"/>
                <a:cs typeface="Calibri" panose="020F0502020204030204" pitchFamily="34" charset="0"/>
              </a:rPr>
              <a:t>Meddelanden som svarar i realtid </a:t>
            </a:r>
          </a:p>
          <a:p>
            <a:pPr marL="228600" indent="0"/>
            <a:endParaRPr lang="en-US" sz="2100" b="1" dirty="0">
              <a:solidFill>
                <a:srgbClr val="002465"/>
              </a:solidFill>
              <a:latin typeface="Calibri" panose="020F0502020204030204" pitchFamily="34" charset="0"/>
              <a:cs typeface="Calibri" panose="020F0502020204030204" pitchFamily="34" charset="0"/>
            </a:endParaRPr>
          </a:p>
          <a:p>
            <a:pPr marL="571500" indent="-342900">
              <a:buFont typeface="Arial" panose="020B0604020202020204" pitchFamily="34" charset="0"/>
              <a:buChar char="•"/>
            </a:pPr>
            <a:r>
              <a:rPr lang="en-US" sz="2100" b="1" dirty="0">
                <a:solidFill>
                  <a:srgbClr val="002465"/>
                </a:solidFill>
                <a:latin typeface="Calibri" panose="020F0502020204030204" pitchFamily="34" charset="0"/>
                <a:cs typeface="Calibri" panose="020F0502020204030204" pitchFamily="34" charset="0"/>
              </a:rPr>
              <a:t>Falska webbplatser och appar</a:t>
            </a:r>
          </a:p>
          <a:p>
            <a:pPr marL="572400" indent="0"/>
            <a:r>
              <a:rPr lang="en-US" sz="2100" dirty="0">
                <a:solidFill>
                  <a:srgbClr val="002465"/>
                </a:solidFill>
                <a:latin typeface="Calibri" panose="020F0502020204030204" pitchFamily="34" charset="0"/>
                <a:cs typeface="Calibri" panose="020F0502020204030204" pitchFamily="34" charset="0"/>
              </a:rPr>
              <a:t>Sidor som ser identiska ut med officiella tjänster</a:t>
            </a:r>
          </a:p>
        </p:txBody>
      </p:sp>
      <p:pic>
        <p:nvPicPr>
          <p:cNvPr id="2050" name="Picture 2" descr="a white robot with blue eyes and a laptop">
            <a:extLst>
              <a:ext uri="{FF2B5EF4-FFF2-40B4-BE49-F238E27FC236}">
                <a16:creationId xmlns:a16="http://schemas.microsoft.com/office/drawing/2014/main" id="{C2E61DEE-8E12-2E30-519E-A0239C931D2E}"/>
              </a:ext>
            </a:extLst>
          </p:cNvPr>
          <p:cNvPicPr>
            <a:picLocks noGrp="1" noChangeAspect="1" noChangeArrowheads="1"/>
          </p:cNvPicPr>
          <p:nvPr>
            <p:ph type="pic" idx="3"/>
          </p:nvPr>
        </p:nvPicPr>
        <p:blipFill>
          <a:blip r:embed="rId3" cstate="email">
            <a:extLst>
              <a:ext uri="{28A0092B-C50C-407E-A947-70E740481C1C}">
                <a14:useLocalDpi xmlns:a14="http://schemas.microsoft.com/office/drawing/2010/main"/>
              </a:ext>
            </a:extLst>
          </a:blip>
          <a:srcRect/>
          <a:stretch>
            <a:fillRect/>
          </a:stretch>
        </p:blipFill>
        <p:spPr bwMode="auto">
          <a:xfrm>
            <a:off x="7735037" y="1373924"/>
            <a:ext cx="2444127" cy="4336988"/>
          </a:xfrm>
          <a:prstGeom prst="rect">
            <a:avLst/>
          </a:prstGeom>
          <a:noFill/>
          <a:extLst>
            <a:ext uri="{909E8E84-426E-40DD-AFC4-6F175D3DCCD1}">
              <a14:hiddenFill xmlns:a14="http://schemas.microsoft.com/office/drawing/2010/main">
                <a:solidFill>
                  <a:srgbClr val="FFFFFF"/>
                </a:solidFill>
              </a14:hiddenFill>
            </a:ext>
          </a:extLst>
        </p:spPr>
      </p:pic>
      <p:pic>
        <p:nvPicPr>
          <p:cNvPr id="2" name="Google Shape;290;p8" descr="A colorful circles with white lines and dots  AI-generated content may be incorrect.">
            <a:extLst>
              <a:ext uri="{FF2B5EF4-FFF2-40B4-BE49-F238E27FC236}">
                <a16:creationId xmlns:a16="http://schemas.microsoft.com/office/drawing/2014/main" id="{2A48FE17-3B7D-823B-6D02-C3DD0509B122}"/>
              </a:ext>
            </a:extLst>
          </p:cNvPr>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7496912">
            <a:off x="-1122640" y="-1217891"/>
            <a:ext cx="2868651" cy="2435782"/>
          </a:xfrm>
          <a:prstGeom prst="rect">
            <a:avLst/>
          </a:prstGeom>
          <a:noFill/>
          <a:ln>
            <a:noFill/>
          </a:ln>
        </p:spPr>
      </p:pic>
    </p:spTree>
    <p:extLst>
      <p:ext uri="{BB962C8B-B14F-4D97-AF65-F5344CB8AC3E}">
        <p14:creationId xmlns:p14="http://schemas.microsoft.com/office/powerpoint/2010/main" val="30234439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3" name="Google Shape;553;p29"/>
          <p:cNvSpPr/>
          <p:nvPr/>
        </p:nvSpPr>
        <p:spPr>
          <a:xfrm>
            <a:off x="-148455" y="926807"/>
            <a:ext cx="3479260" cy="3674409"/>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54" name="Google Shape;554;p29"/>
          <p:cNvSpPr/>
          <p:nvPr/>
        </p:nvSpPr>
        <p:spPr>
          <a:xfrm>
            <a:off x="127599" y="1350086"/>
            <a:ext cx="3203206" cy="3233025"/>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algn="ctr"/>
            <a:r>
              <a:rPr lang="en-GB" sz="2400" b="1" dirty="0">
                <a:solidFill>
                  <a:srgbClr val="EBCB1F"/>
                </a:solidFill>
                <a:latin typeface="Calibri" panose="020F0502020204030204" pitchFamily="34" charset="0"/>
                <a:cs typeface="Calibri" panose="020F0502020204030204" pitchFamily="34" charset="0"/>
              </a:rPr>
              <a:t>Identitet</a:t>
            </a:r>
          </a:p>
          <a:p>
            <a:pPr algn="ctr">
              <a:spcBef>
                <a:spcPts val="500"/>
              </a:spcBef>
            </a:pPr>
            <a:r>
              <a:rPr lang="en-GB" sz="2400" dirty="0">
                <a:solidFill>
                  <a:schemeClr val="bg1"/>
                </a:solidFill>
                <a:latin typeface="Calibri" panose="020F0502020204030204" pitchFamily="34" charset="0"/>
                <a:cs typeface="Calibri" panose="020F0502020204030204" pitchFamily="34" charset="0"/>
              </a:rPr>
              <a:t>Någon utger sig för att vara en person eller organisation som du litar på.</a:t>
            </a:r>
          </a:p>
        </p:txBody>
      </p:sp>
      <p:sp>
        <p:nvSpPr>
          <p:cNvPr id="555" name="Google Shape;555;p29"/>
          <p:cNvSpPr/>
          <p:nvPr/>
        </p:nvSpPr>
        <p:spPr>
          <a:xfrm>
            <a:off x="98864" y="1131253"/>
            <a:ext cx="3240857" cy="3337478"/>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58" name="Google Shape;558;p29"/>
          <p:cNvSpPr/>
          <p:nvPr/>
        </p:nvSpPr>
        <p:spPr>
          <a:xfrm>
            <a:off x="2951652" y="2863536"/>
            <a:ext cx="3175832" cy="3412306"/>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59" name="Google Shape;559;p29"/>
          <p:cNvSpPr/>
          <p:nvPr/>
        </p:nvSpPr>
        <p:spPr>
          <a:xfrm>
            <a:off x="2924278" y="2953032"/>
            <a:ext cx="3203206" cy="3267036"/>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BCB1F"/>
          </a:solidFill>
          <a:ln>
            <a:noFill/>
          </a:ln>
        </p:spPr>
        <p:txBody>
          <a:bodyPr spcFirstLastPara="1" wrap="square" lIns="91425" tIns="45700" rIns="91425" bIns="45700" anchor="ctr" anchorCtr="0">
            <a:noAutofit/>
          </a:bodyPr>
          <a:lstStyle/>
          <a:p>
            <a:pPr algn="ctr"/>
            <a:r>
              <a:rPr lang="en-GB" sz="2400" b="1" dirty="0">
                <a:solidFill>
                  <a:srgbClr val="615AA7"/>
                </a:solidFill>
                <a:latin typeface="Calibri" panose="020F0502020204030204" pitchFamily="34" charset="0"/>
                <a:cs typeface="Calibri" panose="020F0502020204030204" pitchFamily="34" charset="0"/>
              </a:rPr>
              <a:t>Situation</a:t>
            </a:r>
          </a:p>
          <a:p>
            <a:pPr algn="ctr">
              <a:spcBef>
                <a:spcPts val="500"/>
              </a:spcBef>
            </a:pPr>
            <a:r>
              <a:rPr lang="en-GB" sz="2400" dirty="0">
                <a:solidFill>
                  <a:srgbClr val="002C70"/>
                </a:solidFill>
                <a:latin typeface="Calibri" panose="020F0502020204030204" pitchFamily="34" charset="0"/>
                <a:cs typeface="Calibri" panose="020F0502020204030204" pitchFamily="34" charset="0"/>
              </a:rPr>
              <a:t>Ett problem eller en ”ovanlig aktivitet” beskrivs för att oroa dig.</a:t>
            </a:r>
          </a:p>
        </p:txBody>
      </p:sp>
      <p:sp>
        <p:nvSpPr>
          <p:cNvPr id="560" name="Google Shape;560;p29"/>
          <p:cNvSpPr/>
          <p:nvPr/>
        </p:nvSpPr>
        <p:spPr>
          <a:xfrm>
            <a:off x="2786251" y="2846813"/>
            <a:ext cx="3479260" cy="3492573"/>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64" name="Google Shape;564;p29"/>
          <p:cNvSpPr/>
          <p:nvPr/>
        </p:nvSpPr>
        <p:spPr>
          <a:xfrm>
            <a:off x="5543232" y="1374512"/>
            <a:ext cx="3266758" cy="3226704"/>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5696D0"/>
          </a:solidFill>
          <a:ln>
            <a:noFill/>
          </a:ln>
        </p:spPr>
        <p:txBody>
          <a:bodyPr spcFirstLastPara="1" wrap="square" lIns="91425" tIns="45700" rIns="91425" bIns="45700" anchor="ctr" anchorCtr="0">
            <a:noAutofit/>
          </a:bodyPr>
          <a:lstStyle/>
          <a:p>
            <a:pPr algn="ctr"/>
            <a:r>
              <a:rPr lang="en-GB" sz="2400" b="1" dirty="0">
                <a:solidFill>
                  <a:srgbClr val="EBCB1F"/>
                </a:solidFill>
                <a:latin typeface="Calibri" panose="020F0502020204030204" pitchFamily="34" charset="0"/>
                <a:cs typeface="Calibri" panose="020F0502020204030204" pitchFamily="34" charset="0"/>
              </a:rPr>
              <a:t>Brådska</a:t>
            </a:r>
          </a:p>
          <a:p>
            <a:pPr algn="ctr">
              <a:spcBef>
                <a:spcPts val="500"/>
              </a:spcBef>
            </a:pPr>
            <a:r>
              <a:rPr lang="en-GB" sz="2400" dirty="0">
                <a:solidFill>
                  <a:schemeClr val="bg1"/>
                </a:solidFill>
                <a:latin typeface="Calibri" panose="020F0502020204030204" pitchFamily="34" charset="0"/>
                <a:cs typeface="Calibri" panose="020F0502020204030204" pitchFamily="34" charset="0"/>
              </a:rPr>
              <a:t>Du pressas att agera snabbt, innan du hinner tänka efter.</a:t>
            </a:r>
          </a:p>
        </p:txBody>
      </p:sp>
      <p:sp>
        <p:nvSpPr>
          <p:cNvPr id="565" name="Google Shape;565;p29"/>
          <p:cNvSpPr/>
          <p:nvPr/>
        </p:nvSpPr>
        <p:spPr>
          <a:xfrm>
            <a:off x="5525400" y="1100527"/>
            <a:ext cx="3302422" cy="3492573"/>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68" name="Google Shape;568;p29"/>
          <p:cNvSpPr/>
          <p:nvPr/>
        </p:nvSpPr>
        <p:spPr>
          <a:xfrm>
            <a:off x="8367518" y="2578842"/>
            <a:ext cx="3442772" cy="3420105"/>
          </a:xfrm>
          <a:custGeom>
            <a:avLst/>
            <a:gdLst/>
            <a:ahLst/>
            <a:cxnLst/>
            <a:rect l="l" t="t" r="r" b="b"/>
            <a:pathLst>
              <a:path w="3925" h="3925" extrusionOk="0">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69" name="Google Shape;569;p29"/>
          <p:cNvSpPr/>
          <p:nvPr/>
        </p:nvSpPr>
        <p:spPr>
          <a:xfrm>
            <a:off x="8557351" y="2675543"/>
            <a:ext cx="3217681" cy="3226704"/>
          </a:xfrm>
          <a:custGeom>
            <a:avLst/>
            <a:gdLst/>
            <a:ahLst/>
            <a:cxnLst/>
            <a:rect l="l" t="t" r="r" b="b"/>
            <a:pathLst>
              <a:path w="3924" h="3925" extrusionOk="0">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CA7BB3"/>
          </a:solidFill>
          <a:ln>
            <a:noFill/>
          </a:ln>
        </p:spPr>
        <p:txBody>
          <a:bodyPr spcFirstLastPara="1" wrap="square" lIns="91425" tIns="45700" rIns="91425" bIns="45700" anchor="ctr" anchorCtr="0">
            <a:noAutofit/>
          </a:bodyPr>
          <a:lstStyle/>
          <a:p>
            <a:pPr algn="ctr"/>
            <a:r>
              <a:rPr lang="en-GB" sz="2400" b="1" dirty="0">
                <a:solidFill>
                  <a:srgbClr val="EBCB1F"/>
                </a:solidFill>
                <a:latin typeface="Calibri" panose="020F0502020204030204" pitchFamily="34" charset="0"/>
                <a:cs typeface="Calibri" panose="020F0502020204030204" pitchFamily="34" charset="0"/>
              </a:rPr>
              <a:t>Exempel: </a:t>
            </a:r>
            <a:r>
              <a:rPr lang="en-GB" sz="2400" b="1" i="1" dirty="0">
                <a:solidFill>
                  <a:srgbClr val="FFFFFF"/>
                </a:solidFill>
                <a:latin typeface="Calibri" panose="020F0502020204030204" pitchFamily="34" charset="0"/>
                <a:cs typeface="Calibri" panose="020F0502020204030204" pitchFamily="34" charset="0"/>
              </a:rPr>
              <a:t> ”Misstänkt aktivitet har upptäckts. Agera nu för att säkra ditt konto.”</a:t>
            </a:r>
          </a:p>
        </p:txBody>
      </p:sp>
      <p:sp>
        <p:nvSpPr>
          <p:cNvPr id="570" name="Google Shape;570;p29"/>
          <p:cNvSpPr/>
          <p:nvPr/>
        </p:nvSpPr>
        <p:spPr>
          <a:xfrm>
            <a:off x="8621629" y="2712560"/>
            <a:ext cx="3132735" cy="3253149"/>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 name="tb">
            <a:extLst>
              <a:ext uri="{FF2B5EF4-FFF2-40B4-BE49-F238E27FC236}">
                <a16:creationId xmlns:a16="http://schemas.microsoft.com/office/drawing/2014/main" id="{7E8841EC-8D98-3040-6823-08963D5F3983}"/>
              </a:ext>
            </a:extLst>
          </p:cNvPr>
          <p:cNvSpPr txBox="1"/>
          <p:nvPr/>
        </p:nvSpPr>
        <p:spPr>
          <a:xfrm>
            <a:off x="656819" y="209088"/>
            <a:ext cx="11400000" cy="640000"/>
          </a:xfrm>
          <a:prstGeom prst="rect">
            <a:avLst/>
          </a:prstGeom>
          <a:noFill/>
        </p:spPr>
        <p:txBody>
          <a:bodyPr wrap="square" anchor="t">
            <a:normAutofit lnSpcReduction="10000"/>
          </a:bodyPr>
          <a:lstStyle/>
          <a:p>
            <a:r>
              <a:rPr lang="en-GB" sz="3600" b="1" dirty="0">
                <a:solidFill>
                  <a:srgbClr val="31376B"/>
                </a:solidFill>
                <a:latin typeface="Calibri" panose="020F0502020204030204" pitchFamily="34" charset="0"/>
                <a:cs typeface="Calibri" panose="020F0502020204030204" pitchFamily="34" charset="0"/>
              </a:rPr>
              <a:t>Ett mönster att känna igen</a:t>
            </a:r>
          </a:p>
        </p:txBody>
      </p:sp>
      <p:sp>
        <p:nvSpPr>
          <p:cNvPr id="563" name="Google Shape;563;p29"/>
          <p:cNvSpPr/>
          <p:nvPr/>
        </p:nvSpPr>
        <p:spPr>
          <a:xfrm>
            <a:off x="5390481" y="1372312"/>
            <a:ext cx="3302422" cy="3163131"/>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pic>
        <p:nvPicPr>
          <p:cNvPr id="4" name="Picture 3">
            <a:hlinkClick r:id="rId3" action="ppaction://hlinkpres?slideindex=1&amp;slidetitle="/>
            <a:extLst>
              <a:ext uri="{FF2B5EF4-FFF2-40B4-BE49-F238E27FC236}">
                <a16:creationId xmlns:a16="http://schemas.microsoft.com/office/drawing/2014/main" id="{EE900BA9-4827-A900-5D7D-09AEEE1054D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67427" y="4750896"/>
            <a:ext cx="1222596" cy="919055"/>
          </a:xfrm>
          <a:prstGeom prst="rect">
            <a:avLst/>
          </a:prstGeom>
        </p:spPr>
      </p:pic>
      <p:sp>
        <p:nvSpPr>
          <p:cNvPr id="5" name="TextBox 4">
            <a:extLst>
              <a:ext uri="{FF2B5EF4-FFF2-40B4-BE49-F238E27FC236}">
                <a16:creationId xmlns:a16="http://schemas.microsoft.com/office/drawing/2014/main" id="{3BB24B30-5206-D172-A130-59E240A708C1}"/>
              </a:ext>
            </a:extLst>
          </p:cNvPr>
          <p:cNvSpPr txBox="1"/>
          <p:nvPr/>
        </p:nvSpPr>
        <p:spPr>
          <a:xfrm>
            <a:off x="76696" y="5657671"/>
            <a:ext cx="1934984" cy="923330"/>
          </a:xfrm>
          <a:prstGeom prst="rect">
            <a:avLst/>
          </a:prstGeom>
          <a:noFill/>
        </p:spPr>
        <p:txBody>
          <a:bodyPr wrap="square" rtlCol="0">
            <a:spAutoFit/>
          </a:bodyPr>
          <a:lstStyle/>
          <a:p>
            <a:r>
              <a:rPr lang="en-GB" sz="1800" dirty="0">
                <a:solidFill>
                  <a:srgbClr val="002C70"/>
                </a:solidFill>
                <a:latin typeface="Calibri" panose="020F0502020204030204" pitchFamily="34" charset="0"/>
                <a:cs typeface="Calibri" panose="020F0502020204030204" pitchFamily="34" charset="0"/>
              </a:rPr>
              <a:t>Se </a:t>
            </a:r>
            <a:r>
              <a:rPr lang="en-GB" sz="1800" b="1" dirty="0">
                <a:solidFill>
                  <a:srgbClr val="002C70"/>
                </a:solidFill>
                <a:latin typeface="Calibri" panose="020F0502020204030204" pitchFamily="34" charset="0"/>
                <a:cs typeface="Calibri" panose="020F0502020204030204" pitchFamily="34" charset="0"/>
              </a:rPr>
              <a:t>modul 1 </a:t>
            </a:r>
            <a:r>
              <a:rPr lang="en-GB" sz="1800" dirty="0">
                <a:solidFill>
                  <a:srgbClr val="002C70"/>
                </a:solidFill>
                <a:latin typeface="Calibri" panose="020F0502020204030204" pitchFamily="34" charset="0"/>
                <a:cs typeface="Calibri" panose="020F0502020204030204" pitchFamily="34" charset="0"/>
              </a:rPr>
              <a:t>för att lära dig mer om de tre P:na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DDE1D-A9DD-E1CD-6148-88E05AD8A3D2}"/>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BCECDA0D-DBA0-4F77-282C-BD9B78D47F1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pic>
      <p:sp>
        <p:nvSpPr>
          <p:cNvPr id="2" name="Text Placeholder 1">
            <a:extLst>
              <a:ext uri="{FF2B5EF4-FFF2-40B4-BE49-F238E27FC236}">
                <a16:creationId xmlns:a16="http://schemas.microsoft.com/office/drawing/2014/main" id="{DD5583E5-EBC3-AEAD-E2A8-70B8F980BACC}"/>
              </a:ext>
            </a:extLst>
          </p:cNvPr>
          <p:cNvSpPr>
            <a:spLocks noGrp="1"/>
          </p:cNvSpPr>
          <p:nvPr>
            <p:ph type="body" sz="quarter" idx="17"/>
          </p:nvPr>
        </p:nvSpPr>
        <p:spPr>
          <a:xfrm>
            <a:off x="7276362" y="543238"/>
            <a:ext cx="3126070" cy="582221"/>
          </a:xfrm>
        </p:spPr>
        <p:txBody>
          <a:bodyPr/>
          <a:lstStyle/>
          <a:p>
            <a:r>
              <a:rPr lang="en-IE" dirty="0"/>
              <a:t>05</a:t>
            </a:r>
          </a:p>
        </p:txBody>
      </p:sp>
      <p:sp>
        <p:nvSpPr>
          <p:cNvPr id="4" name="Rectangle 3">
            <a:extLst>
              <a:ext uri="{FF2B5EF4-FFF2-40B4-BE49-F238E27FC236}">
                <a16:creationId xmlns:a16="http://schemas.microsoft.com/office/drawing/2014/main" id="{7685A84D-0096-78C1-980D-FA1DD108C898}"/>
              </a:ext>
            </a:extLst>
          </p:cNvPr>
          <p:cNvSpPr/>
          <p:nvPr/>
        </p:nvSpPr>
        <p:spPr>
          <a:xfrm>
            <a:off x="5722297" y="3428999"/>
            <a:ext cx="4680135" cy="19212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978D8C41-3E84-5592-14C5-BDFF62D37349}"/>
              </a:ext>
            </a:extLst>
          </p:cNvPr>
          <p:cNvSpPr txBox="1"/>
          <p:nvPr/>
        </p:nvSpPr>
        <p:spPr>
          <a:xfrm>
            <a:off x="5797679" y="3641762"/>
            <a:ext cx="4604753" cy="1200329"/>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ATT UPPTÄCKA BEDRÄGERIER OCH VARNINGSTECKEN </a:t>
            </a:r>
          </a:p>
        </p:txBody>
      </p:sp>
    </p:spTree>
    <p:extLst>
      <p:ext uri="{BB962C8B-B14F-4D97-AF65-F5344CB8AC3E}">
        <p14:creationId xmlns:p14="http://schemas.microsoft.com/office/powerpoint/2010/main" val="20873849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CEFE06E-1783-749C-434C-120823115262}"/>
              </a:ext>
            </a:extLst>
          </p:cNvPr>
          <p:cNvPicPr>
            <a:picLocks noGrp="1" noChangeAspect="1"/>
          </p:cNvPicPr>
          <p:nvPr>
            <p:ph type="pic" idx="2"/>
          </p:nvPr>
        </p:nvPicPr>
        <p:blipFill>
          <a:blip r:embed="rId2" cstate="email">
            <a:extLst>
              <a:ext uri="{28A0092B-C50C-407E-A947-70E740481C1C}">
                <a14:useLocalDpi xmlns:a14="http://schemas.microsoft.com/office/drawing/2010/main"/>
              </a:ext>
            </a:extLst>
          </a:blip>
          <a:srcRect/>
          <a:stretch>
            <a:fillRect/>
          </a:stretch>
        </p:blipFill>
        <p:spPr>
          <a:xfrm>
            <a:off x="6096000" y="487761"/>
            <a:ext cx="4598409" cy="5882478"/>
          </a:xfrm>
          <a:prstGeom prst="rect">
            <a:avLst/>
          </a:prstGeom>
          <a:solidFill>
            <a:srgbClr val="D8D8D8"/>
          </a:solidFill>
          <a:ln>
            <a:noFill/>
          </a:ln>
        </p:spPr>
      </p:pic>
      <p:sp>
        <p:nvSpPr>
          <p:cNvPr id="4" name="Text Placeholder 3">
            <a:extLst>
              <a:ext uri="{FF2B5EF4-FFF2-40B4-BE49-F238E27FC236}">
                <a16:creationId xmlns:a16="http://schemas.microsoft.com/office/drawing/2014/main" id="{5D8DD771-13EB-80FC-2179-ACB1169EA788}"/>
              </a:ext>
            </a:extLst>
          </p:cNvPr>
          <p:cNvSpPr>
            <a:spLocks noGrp="1"/>
          </p:cNvSpPr>
          <p:nvPr>
            <p:ph type="body" idx="3"/>
          </p:nvPr>
        </p:nvSpPr>
        <p:spPr>
          <a:xfrm>
            <a:off x="192024" y="1473634"/>
            <a:ext cx="5740384" cy="3910731"/>
          </a:xfrm>
        </p:spPr>
        <p:txBody>
          <a:bodyPr/>
          <a:lstStyle/>
          <a:p>
            <a:r>
              <a:rPr lang="en-US" sz="3600" b="1" dirty="0">
                <a:solidFill>
                  <a:srgbClr val="31376B"/>
                </a:solidFill>
              </a:rPr>
              <a:t>Vanliga typer av bedrägerier</a:t>
            </a:r>
          </a:p>
          <a:p>
            <a:endParaRPr lang="en-US" sz="1600" dirty="0"/>
          </a:p>
          <a:p>
            <a:pPr marL="571500" indent="-342900">
              <a:buFont typeface="Arial" panose="020B0604020202020204" pitchFamily="34" charset="0"/>
              <a:buChar char="•"/>
            </a:pPr>
            <a:r>
              <a:rPr lang="en-US" dirty="0"/>
              <a:t>bedrägerier där någon utger sig för att vara någon annan (bank, polis, myndighet) </a:t>
            </a:r>
          </a:p>
          <a:p>
            <a:pPr marL="571500" indent="-342900">
              <a:buFont typeface="Arial" panose="020B0604020202020204" pitchFamily="34" charset="0"/>
              <a:buChar char="•"/>
            </a:pPr>
            <a:r>
              <a:rPr lang="en-US" dirty="0"/>
              <a:t>phishing-mejl och smishing-sms </a:t>
            </a:r>
          </a:p>
          <a:p>
            <a:pPr marL="571500" indent="-342900">
              <a:buFont typeface="Arial" panose="020B0604020202020204" pitchFamily="34" charset="0"/>
              <a:buChar char="•"/>
            </a:pPr>
            <a:r>
              <a:rPr lang="en-US" dirty="0"/>
              <a:t>investeringsbedrägerier </a:t>
            </a:r>
          </a:p>
          <a:p>
            <a:pPr marL="571500" indent="-342900">
              <a:buFont typeface="Arial" panose="020B0604020202020204" pitchFamily="34" charset="0"/>
              <a:buChar char="•"/>
            </a:pPr>
            <a:r>
              <a:rPr lang="en-US" dirty="0"/>
              <a:t>bedrägerier med påhittade familjekriser </a:t>
            </a:r>
          </a:p>
          <a:p>
            <a:pPr marL="571500" indent="-342900">
              <a:buFont typeface="Arial" panose="020B0604020202020204" pitchFamily="34" charset="0"/>
              <a:buChar char="•"/>
            </a:pPr>
            <a:r>
              <a:rPr lang="en-US" dirty="0"/>
              <a:t>bedrägerier vid nätköp </a:t>
            </a:r>
          </a:p>
          <a:p>
            <a:pPr marL="571500" indent="-342900">
              <a:buFont typeface="Arial" panose="020B0604020202020204" pitchFamily="34" charset="0"/>
              <a:buChar char="•"/>
            </a:pPr>
            <a:r>
              <a:rPr lang="en-US" dirty="0"/>
              <a:t>bedrägerier med återbetalningar eller leveranser</a:t>
            </a:r>
          </a:p>
        </p:txBody>
      </p:sp>
    </p:spTree>
    <p:extLst>
      <p:ext uri="{BB962C8B-B14F-4D97-AF65-F5344CB8AC3E}">
        <p14:creationId xmlns:p14="http://schemas.microsoft.com/office/powerpoint/2010/main" val="3726720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100" name="tb"/>
          <p:cNvSpPr txBox="1"/>
          <p:nvPr/>
        </p:nvSpPr>
        <p:spPr>
          <a:xfrm>
            <a:off x="396000" y="607007"/>
            <a:ext cx="11400000" cy="640000"/>
          </a:xfrm>
          <a:prstGeom prst="rect">
            <a:avLst/>
          </a:prstGeom>
          <a:noFill/>
        </p:spPr>
        <p:txBody>
          <a:bodyPr wrap="square" anchor="t">
            <a:normAutofit lnSpcReduction="10000"/>
          </a:bodyPr>
          <a:lstStyle/>
          <a:p>
            <a:r>
              <a:rPr lang="en-GB" sz="3600" b="1" dirty="0">
                <a:solidFill>
                  <a:srgbClr val="31376B"/>
                </a:solidFill>
                <a:latin typeface="Calibri" panose="020F0502020204030204" pitchFamily="34" charset="0"/>
                <a:cs typeface="Calibri" panose="020F0502020204030204" pitchFamily="34" charset="0"/>
              </a:rPr>
              <a:t>De tre varningssignalerna för ett bedrägeri</a:t>
            </a:r>
          </a:p>
        </p:txBody>
      </p:sp>
      <p:sp>
        <p:nvSpPr>
          <p:cNvPr id="101" name="tb"/>
          <p:cNvSpPr txBox="1"/>
          <p:nvPr/>
        </p:nvSpPr>
        <p:spPr>
          <a:xfrm>
            <a:off x="396000" y="1200763"/>
            <a:ext cx="11400000" cy="440000"/>
          </a:xfrm>
          <a:prstGeom prst="rect">
            <a:avLst/>
          </a:prstGeom>
          <a:noFill/>
        </p:spPr>
        <p:txBody>
          <a:bodyPr wrap="square" anchor="t">
            <a:noAutofit/>
          </a:bodyPr>
          <a:lstStyle/>
          <a:p>
            <a:r>
              <a:rPr lang="en-GB" sz="2400" dirty="0">
                <a:solidFill>
                  <a:srgbClr val="002465"/>
                </a:solidFill>
                <a:latin typeface="Calibri" panose="020F0502020204030204" pitchFamily="34" charset="0"/>
                <a:cs typeface="Calibri" panose="020F0502020204030204" pitchFamily="34" charset="0"/>
              </a:rPr>
              <a:t>Nästan alla bedrägerier uppvisar dessa tre tecken. Om du kan upptäcka dem kan du avslöja bedrägeriet.</a:t>
            </a:r>
          </a:p>
        </p:txBody>
      </p:sp>
      <p:sp>
        <p:nvSpPr>
          <p:cNvPr id="102" name="card"/>
          <p:cNvSpPr/>
          <p:nvPr/>
        </p:nvSpPr>
        <p:spPr>
          <a:xfrm>
            <a:off x="423576" y="2194000"/>
            <a:ext cx="3490000" cy="3143110"/>
          </a:xfrm>
          <a:prstGeom prst="roundRect">
            <a:avLst>
              <a:gd name="adj" fmla="val 8000"/>
            </a:avLst>
          </a:prstGeom>
          <a:solidFill>
            <a:srgbClr val="CA7BB3"/>
          </a:solidFill>
          <a:ln w="76200">
            <a:solidFill>
              <a:srgbClr val="DEACD0"/>
            </a:solidFill>
          </a:ln>
        </p:spPr>
        <p:txBody>
          <a:bodyPr/>
          <a:lstStyle/>
          <a:p>
            <a:endParaRPr/>
          </a:p>
        </p:txBody>
      </p:sp>
      <p:sp>
        <p:nvSpPr>
          <p:cNvPr id="103" name="c"/>
          <p:cNvSpPr/>
          <p:nvPr/>
        </p:nvSpPr>
        <p:spPr>
          <a:xfrm>
            <a:off x="1808576" y="2373021"/>
            <a:ext cx="720000" cy="720000"/>
          </a:xfrm>
          <a:prstGeom prst="ellipse">
            <a:avLst/>
          </a:prstGeom>
          <a:solidFill>
            <a:srgbClr val="EBCB1F"/>
          </a:solidFill>
        </p:spPr>
        <p:txBody>
          <a:bodyPr/>
          <a:lstStyle/>
          <a:p>
            <a:endParaRPr/>
          </a:p>
        </p:txBody>
      </p:sp>
      <p:sp>
        <p:nvSpPr>
          <p:cNvPr id="104" name="tb"/>
          <p:cNvSpPr txBox="1"/>
          <p:nvPr/>
        </p:nvSpPr>
        <p:spPr>
          <a:xfrm>
            <a:off x="1808576" y="2373021"/>
            <a:ext cx="720000" cy="720000"/>
          </a:xfrm>
          <a:prstGeom prst="rect">
            <a:avLst/>
          </a:prstGeom>
          <a:noFill/>
        </p:spPr>
        <p:txBody>
          <a:bodyPr wrap="square" anchor="ctr">
            <a:normAutofit/>
          </a:bodyPr>
          <a:lstStyle/>
          <a:p>
            <a:pPr algn="ctr"/>
            <a:r>
              <a:rPr lang="en-GB" sz="3200" b="1" dirty="0">
                <a:solidFill>
                  <a:srgbClr val="002465"/>
                </a:solidFill>
                <a:latin typeface="Calibri" panose="020F0502020204030204" pitchFamily="34" charset="0"/>
                <a:cs typeface="Calibri" panose="020F0502020204030204" pitchFamily="34" charset="0"/>
              </a:rPr>
              <a:t>1</a:t>
            </a:r>
          </a:p>
        </p:txBody>
      </p:sp>
      <p:sp>
        <p:nvSpPr>
          <p:cNvPr id="105" name="tb"/>
          <p:cNvSpPr txBox="1"/>
          <p:nvPr/>
        </p:nvSpPr>
        <p:spPr>
          <a:xfrm>
            <a:off x="573576" y="3087756"/>
            <a:ext cx="3190000" cy="1600000"/>
          </a:xfrm>
          <a:prstGeom prst="rect">
            <a:avLst/>
          </a:prstGeom>
          <a:noFill/>
        </p:spPr>
        <p:txBody>
          <a:bodyPr wrap="square" anchor="t">
            <a:noAutofit/>
          </a:bodyPr>
          <a:lstStyle/>
          <a:p>
            <a:pPr algn="ctr"/>
            <a:r>
              <a:rPr lang="en-GB" sz="2200" b="1" dirty="0">
                <a:solidFill>
                  <a:srgbClr val="002465"/>
                </a:solidFill>
                <a:latin typeface="Calibri" panose="020F0502020204030204" pitchFamily="34" charset="0"/>
                <a:cs typeface="Calibri" panose="020F0502020204030204" pitchFamily="34" charset="0"/>
              </a:rPr>
              <a:t>Det är oväntat</a:t>
            </a:r>
          </a:p>
          <a:p>
            <a:pPr algn="ctr">
              <a:spcBef>
                <a:spcPts val="500"/>
              </a:spcBef>
            </a:pPr>
            <a:r>
              <a:rPr lang="en-GB" sz="2200" dirty="0">
                <a:solidFill>
                  <a:srgbClr val="002465"/>
                </a:solidFill>
                <a:latin typeface="Calibri" panose="020F0502020204030204" pitchFamily="34" charset="0"/>
                <a:cs typeface="Calibri" panose="020F0502020204030204" pitchFamily="34" charset="0"/>
              </a:rPr>
              <a:t>Du väntade inte på att höra från dem. Samtalet, sms:et eller e-postmeddelandet kommer helt oväntat.</a:t>
            </a:r>
          </a:p>
        </p:txBody>
      </p:sp>
      <p:sp>
        <p:nvSpPr>
          <p:cNvPr id="106" name="card"/>
          <p:cNvSpPr/>
          <p:nvPr/>
        </p:nvSpPr>
        <p:spPr>
          <a:xfrm>
            <a:off x="4203576" y="2194000"/>
            <a:ext cx="3490000" cy="3143110"/>
          </a:xfrm>
          <a:prstGeom prst="roundRect">
            <a:avLst>
              <a:gd name="adj" fmla="val 8000"/>
            </a:avLst>
          </a:prstGeom>
          <a:solidFill>
            <a:srgbClr val="CA7BB3"/>
          </a:solidFill>
          <a:ln w="76200">
            <a:solidFill>
              <a:srgbClr val="DEACD0"/>
            </a:solidFill>
          </a:ln>
        </p:spPr>
        <p:txBody>
          <a:bodyPr/>
          <a:lstStyle/>
          <a:p>
            <a:endParaRPr/>
          </a:p>
        </p:txBody>
      </p:sp>
      <p:sp>
        <p:nvSpPr>
          <p:cNvPr id="107" name="c"/>
          <p:cNvSpPr/>
          <p:nvPr/>
        </p:nvSpPr>
        <p:spPr>
          <a:xfrm>
            <a:off x="5543388" y="2373021"/>
            <a:ext cx="720000" cy="720000"/>
          </a:xfrm>
          <a:prstGeom prst="ellipse">
            <a:avLst/>
          </a:prstGeom>
          <a:solidFill>
            <a:srgbClr val="EBCB1F"/>
          </a:solidFill>
        </p:spPr>
        <p:txBody>
          <a:bodyPr/>
          <a:lstStyle/>
          <a:p>
            <a:endParaRPr/>
          </a:p>
        </p:txBody>
      </p:sp>
      <p:sp>
        <p:nvSpPr>
          <p:cNvPr id="108" name="tb"/>
          <p:cNvSpPr txBox="1"/>
          <p:nvPr/>
        </p:nvSpPr>
        <p:spPr>
          <a:xfrm>
            <a:off x="5543388" y="2373021"/>
            <a:ext cx="720000" cy="720000"/>
          </a:xfrm>
          <a:prstGeom prst="rect">
            <a:avLst/>
          </a:prstGeom>
          <a:noFill/>
        </p:spPr>
        <p:txBody>
          <a:bodyPr wrap="square" anchor="ctr">
            <a:normAutofit/>
          </a:bodyPr>
          <a:lstStyle/>
          <a:p>
            <a:pPr algn="ctr"/>
            <a:r>
              <a:rPr lang="en-GB" sz="3200" b="1" dirty="0">
                <a:solidFill>
                  <a:srgbClr val="002465"/>
                </a:solidFill>
                <a:latin typeface="Calibri" panose="020F0502020204030204" pitchFamily="34" charset="0"/>
                <a:cs typeface="Calibri" panose="020F0502020204030204" pitchFamily="34" charset="0"/>
              </a:rPr>
              <a:t>2</a:t>
            </a:r>
          </a:p>
        </p:txBody>
      </p:sp>
      <p:sp>
        <p:nvSpPr>
          <p:cNvPr id="109" name="tb"/>
          <p:cNvSpPr txBox="1"/>
          <p:nvPr/>
        </p:nvSpPr>
        <p:spPr>
          <a:xfrm>
            <a:off x="4353576" y="3118247"/>
            <a:ext cx="3190000" cy="1600000"/>
          </a:xfrm>
          <a:prstGeom prst="rect">
            <a:avLst/>
          </a:prstGeom>
          <a:noFill/>
        </p:spPr>
        <p:txBody>
          <a:bodyPr wrap="square" anchor="t">
            <a:noAutofit/>
          </a:bodyPr>
          <a:lstStyle/>
          <a:p>
            <a:pPr algn="ctr"/>
            <a:r>
              <a:rPr lang="en-GB" sz="2200" b="1" dirty="0">
                <a:solidFill>
                  <a:srgbClr val="002465"/>
                </a:solidFill>
                <a:latin typeface="Calibri" panose="020F0502020204030204" pitchFamily="34" charset="0"/>
                <a:cs typeface="Calibri" panose="020F0502020204030204" pitchFamily="34" charset="0"/>
              </a:rPr>
              <a:t>Det pressar dig</a:t>
            </a:r>
          </a:p>
          <a:p>
            <a:pPr algn="ctr">
              <a:spcBef>
                <a:spcPts val="500"/>
              </a:spcBef>
            </a:pPr>
            <a:r>
              <a:rPr lang="en-GB" sz="2200" dirty="0">
                <a:solidFill>
                  <a:srgbClr val="002465"/>
                </a:solidFill>
                <a:latin typeface="Calibri" panose="020F0502020204030204" pitchFamily="34" charset="0"/>
                <a:cs typeface="Calibri" panose="020F0502020204030204" pitchFamily="34" charset="0"/>
              </a:rPr>
              <a:t>Det står att du måste agera omedelbart, annars kommer något dåligt att hända. Panik är bedragarens verktyg.</a:t>
            </a:r>
          </a:p>
        </p:txBody>
      </p:sp>
      <p:sp>
        <p:nvSpPr>
          <p:cNvPr id="110" name="card"/>
          <p:cNvSpPr/>
          <p:nvPr/>
        </p:nvSpPr>
        <p:spPr>
          <a:xfrm>
            <a:off x="7983576" y="2194000"/>
            <a:ext cx="3490000" cy="3143110"/>
          </a:xfrm>
          <a:prstGeom prst="roundRect">
            <a:avLst>
              <a:gd name="adj" fmla="val 8000"/>
            </a:avLst>
          </a:prstGeom>
          <a:solidFill>
            <a:srgbClr val="CA7BB3"/>
          </a:solidFill>
          <a:ln w="76200">
            <a:solidFill>
              <a:srgbClr val="DEACD0"/>
            </a:solidFill>
          </a:ln>
        </p:spPr>
        <p:txBody>
          <a:bodyPr/>
          <a:lstStyle/>
          <a:p>
            <a:endParaRPr/>
          </a:p>
        </p:txBody>
      </p:sp>
      <p:sp>
        <p:nvSpPr>
          <p:cNvPr id="111" name="c"/>
          <p:cNvSpPr/>
          <p:nvPr/>
        </p:nvSpPr>
        <p:spPr>
          <a:xfrm>
            <a:off x="9340122" y="2367756"/>
            <a:ext cx="720000" cy="720000"/>
          </a:xfrm>
          <a:prstGeom prst="ellipse">
            <a:avLst/>
          </a:prstGeom>
          <a:solidFill>
            <a:srgbClr val="EBCB1F"/>
          </a:solidFill>
        </p:spPr>
        <p:txBody>
          <a:bodyPr/>
          <a:lstStyle/>
          <a:p>
            <a:endParaRPr/>
          </a:p>
        </p:txBody>
      </p:sp>
      <p:sp>
        <p:nvSpPr>
          <p:cNvPr id="112" name="tb"/>
          <p:cNvSpPr txBox="1"/>
          <p:nvPr/>
        </p:nvSpPr>
        <p:spPr>
          <a:xfrm>
            <a:off x="9340122" y="2370637"/>
            <a:ext cx="720000" cy="720000"/>
          </a:xfrm>
          <a:prstGeom prst="rect">
            <a:avLst/>
          </a:prstGeom>
          <a:noFill/>
        </p:spPr>
        <p:txBody>
          <a:bodyPr wrap="square" anchor="ctr">
            <a:normAutofit/>
          </a:bodyPr>
          <a:lstStyle/>
          <a:p>
            <a:pPr algn="ctr"/>
            <a:r>
              <a:rPr lang="en-GB" sz="3200" b="1" dirty="0">
                <a:solidFill>
                  <a:srgbClr val="002465"/>
                </a:solidFill>
                <a:latin typeface="Calibri" panose="020F0502020204030204" pitchFamily="34" charset="0"/>
                <a:cs typeface="Calibri" panose="020F0502020204030204" pitchFamily="34" charset="0"/>
              </a:rPr>
              <a:t>3</a:t>
            </a:r>
          </a:p>
        </p:txBody>
      </p:sp>
      <p:sp>
        <p:nvSpPr>
          <p:cNvPr id="113" name="tb"/>
          <p:cNvSpPr txBox="1"/>
          <p:nvPr/>
        </p:nvSpPr>
        <p:spPr>
          <a:xfrm>
            <a:off x="8069494" y="3149875"/>
            <a:ext cx="3261257" cy="1600000"/>
          </a:xfrm>
          <a:prstGeom prst="rect">
            <a:avLst/>
          </a:prstGeom>
          <a:noFill/>
        </p:spPr>
        <p:txBody>
          <a:bodyPr wrap="square" anchor="t">
            <a:noAutofit/>
          </a:bodyPr>
          <a:lstStyle/>
          <a:p>
            <a:pPr algn="ctr"/>
            <a:r>
              <a:rPr lang="en-GB" sz="2200" b="1" dirty="0">
                <a:solidFill>
                  <a:srgbClr val="002465"/>
                </a:solidFill>
                <a:latin typeface="Calibri" panose="020F0502020204030204" pitchFamily="34" charset="0"/>
                <a:cs typeface="Calibri" panose="020F0502020204030204" pitchFamily="34" charset="0"/>
              </a:rPr>
              <a:t>Det leder dig till en länk</a:t>
            </a:r>
          </a:p>
          <a:p>
            <a:pPr algn="ctr">
              <a:spcBef>
                <a:spcPts val="500"/>
              </a:spcBef>
            </a:pPr>
            <a:r>
              <a:rPr lang="en-GB" sz="2200" dirty="0">
                <a:solidFill>
                  <a:srgbClr val="002465"/>
                </a:solidFill>
                <a:latin typeface="Calibri" panose="020F0502020204030204" pitchFamily="34" charset="0"/>
                <a:cs typeface="Calibri" panose="020F0502020204030204" pitchFamily="34" charset="0"/>
              </a:rPr>
              <a:t>Eller så ber det om personuppgifter eller bankuppgifter. Seriösa organisationer gör inte så här.</a:t>
            </a:r>
          </a:p>
        </p:txBody>
      </p:sp>
      <p:sp>
        <p:nvSpPr>
          <p:cNvPr id="114" name="card"/>
          <p:cNvSpPr/>
          <p:nvPr/>
        </p:nvSpPr>
        <p:spPr>
          <a:xfrm>
            <a:off x="130629" y="5560000"/>
            <a:ext cx="11545518" cy="1048000"/>
          </a:xfrm>
          <a:prstGeom prst="roundRect">
            <a:avLst>
              <a:gd name="adj" fmla="val 8000"/>
            </a:avLst>
          </a:prstGeom>
          <a:solidFill>
            <a:srgbClr val="ADCCE9"/>
          </a:solidFill>
          <a:ln w="57150">
            <a:solidFill>
              <a:srgbClr val="5496D1"/>
            </a:solidFill>
          </a:ln>
        </p:spPr>
        <p:txBody>
          <a:bodyPr/>
          <a:lstStyle/>
          <a:p>
            <a:endParaRPr/>
          </a:p>
        </p:txBody>
      </p:sp>
      <p:sp>
        <p:nvSpPr>
          <p:cNvPr id="115" name="tb"/>
          <p:cNvSpPr txBox="1"/>
          <p:nvPr/>
        </p:nvSpPr>
        <p:spPr>
          <a:xfrm>
            <a:off x="330751" y="5714000"/>
            <a:ext cx="11000000" cy="740000"/>
          </a:xfrm>
          <a:prstGeom prst="rect">
            <a:avLst/>
          </a:prstGeom>
          <a:noFill/>
        </p:spPr>
        <p:txBody>
          <a:bodyPr wrap="square" anchor="ctr">
            <a:noAutofit/>
          </a:bodyPr>
          <a:lstStyle/>
          <a:p>
            <a:pPr algn="ctr"/>
            <a:r>
              <a:rPr lang="sv-SE" sz="2200" b="1" dirty="0">
                <a:solidFill>
                  <a:srgbClr val="31376B"/>
                </a:solidFill>
                <a:latin typeface="Calibri" panose="020F0502020204030204" pitchFamily="34" charset="0"/>
                <a:cs typeface="Calibri" panose="020F0502020204030204" pitchFamily="34" charset="0"/>
              </a:rPr>
              <a:t>Verkar något misstänkt? Stanna upp och kontrollera. Klicka inte på länkar och lämna aldrig ut </a:t>
            </a:r>
            <a:r>
              <a:rPr lang="sv-SE" sz="2200" b="1" dirty="0" err="1">
                <a:solidFill>
                  <a:srgbClr val="31376B"/>
                </a:solidFill>
                <a:latin typeface="Calibri" panose="020F0502020204030204" pitchFamily="34" charset="0"/>
                <a:cs typeface="Calibri" panose="020F0502020204030204" pitchFamily="34" charset="0"/>
              </a:rPr>
              <a:t>BankID</a:t>
            </a:r>
            <a:r>
              <a:rPr lang="sv-SE" sz="2200" b="1" dirty="0">
                <a:solidFill>
                  <a:srgbClr val="31376B"/>
                </a:solidFill>
                <a:latin typeface="Calibri" panose="020F0502020204030204" pitchFamily="34" charset="0"/>
                <a:cs typeface="Calibri" panose="020F0502020204030204" pitchFamily="34" charset="0"/>
              </a:rPr>
              <a:t>- eller bankuppgifter. Blockera avsändaren och radera meddelandet. Vid misstänkt bedrägeri – kontakta din bank och Polisen.</a:t>
            </a:r>
            <a:endParaRPr lang="en-GB" sz="2200" b="1" dirty="0">
              <a:solidFill>
                <a:srgbClr val="31376B"/>
              </a:solidFill>
              <a:latin typeface="Calibri" panose="020F0502020204030204" pitchFamily="34" charset="0"/>
              <a:cs typeface="Calibri" panose="020F0502020204030204" pitchFamily="34" charset="0"/>
            </a:endParaRPr>
          </a:p>
        </p:txBody>
      </p:sp>
    </p:spTree>
  </p:cSld>
  <p:clrMapOvr>
    <a:masterClrMapping/>
  </p:clrMapOvr>
  <p:extLst>
    <p:ext uri="{6950BFC3-D8DA-4A85-94F7-54DA5524770B}">
      <p188:commentRel xmlns:p188="http://schemas.microsoft.com/office/powerpoint/2018/8/main" r:id="rId3"/>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DFFCDD0-A301-4F0F-641B-14FF9D723886}"/>
              </a:ext>
            </a:extLst>
          </p:cNvPr>
          <p:cNvSpPr>
            <a:spLocks noGrp="1"/>
          </p:cNvSpPr>
          <p:nvPr>
            <p:ph type="body" idx="3"/>
          </p:nvPr>
        </p:nvSpPr>
        <p:spPr>
          <a:xfrm>
            <a:off x="5898906" y="448503"/>
            <a:ext cx="6619039" cy="5607605"/>
          </a:xfrm>
        </p:spPr>
        <p:txBody>
          <a:bodyPr/>
          <a:lstStyle/>
          <a:p>
            <a:r>
              <a:rPr lang="en-US" sz="3600" b="1" dirty="0">
                <a:solidFill>
                  <a:srgbClr val="5496D1"/>
                </a:solidFill>
              </a:rPr>
              <a:t>Vad riktiga organisationer</a:t>
            </a:r>
          </a:p>
          <a:p>
            <a:r>
              <a:rPr lang="en-US" sz="3600" b="1" dirty="0">
                <a:solidFill>
                  <a:srgbClr val="5496D1"/>
                </a:solidFill>
              </a:rPr>
              <a:t>inte göra</a:t>
            </a:r>
          </a:p>
          <a:p>
            <a:endParaRPr lang="en-US" sz="1600" b="1" dirty="0">
              <a:solidFill>
                <a:srgbClr val="EBCB1F"/>
              </a:solidFill>
            </a:endParaRPr>
          </a:p>
          <a:p>
            <a:r>
              <a:rPr lang="en-US" dirty="0">
                <a:solidFill>
                  <a:srgbClr val="002465"/>
                </a:solidFill>
              </a:rPr>
              <a:t>Banker och offentliga myndigheter kommer inte att:</a:t>
            </a:r>
          </a:p>
          <a:p>
            <a:pPr marL="571500" indent="-342900">
              <a:buClr>
                <a:srgbClr val="002465"/>
              </a:buClr>
              <a:buFont typeface="Arial" panose="020B0604020202020204" pitchFamily="34" charset="0"/>
              <a:buChar char="•"/>
            </a:pPr>
            <a:r>
              <a:rPr lang="en-US" dirty="0">
                <a:solidFill>
                  <a:srgbClr val="002465"/>
                </a:solidFill>
              </a:rPr>
              <a:t>be om din fullständiga PIN-kod eller ditt lösenord </a:t>
            </a:r>
          </a:p>
          <a:p>
            <a:pPr marL="571500" indent="-342900">
              <a:buClr>
                <a:srgbClr val="002465"/>
              </a:buClr>
              <a:buFont typeface="Arial" panose="020B0604020202020204" pitchFamily="34" charset="0"/>
              <a:buChar char="•"/>
            </a:pPr>
            <a:r>
              <a:rPr lang="en-US" dirty="0">
                <a:solidFill>
                  <a:srgbClr val="002465"/>
                </a:solidFill>
              </a:rPr>
              <a:t>be dig att överföra pengar till ett ”säkert konto” </a:t>
            </a:r>
          </a:p>
          <a:p>
            <a:pPr marL="571500" indent="-342900">
              <a:buClr>
                <a:srgbClr val="002465"/>
              </a:buClr>
              <a:buFont typeface="Arial" panose="020B0604020202020204" pitchFamily="34" charset="0"/>
              <a:buChar char="•"/>
            </a:pPr>
            <a:r>
              <a:rPr lang="en-US" dirty="0">
                <a:solidFill>
                  <a:srgbClr val="002465"/>
                </a:solidFill>
              </a:rPr>
              <a:t>be dig att köpa presentkort </a:t>
            </a:r>
          </a:p>
          <a:p>
            <a:pPr marL="571500" indent="-342900">
              <a:buClr>
                <a:srgbClr val="002465"/>
              </a:buClr>
              <a:buFont typeface="Arial" panose="020B0604020202020204" pitchFamily="34" charset="0"/>
              <a:buChar char="•"/>
            </a:pPr>
            <a:r>
              <a:rPr lang="en-US" dirty="0">
                <a:solidFill>
                  <a:srgbClr val="002465"/>
                </a:solidFill>
              </a:rPr>
              <a:t>pressa dig att agera omedelbart </a:t>
            </a:r>
          </a:p>
          <a:p>
            <a:pPr marL="571500" indent="-342900">
              <a:buClr>
                <a:srgbClr val="002465"/>
              </a:buClr>
              <a:buFont typeface="Arial" panose="020B0604020202020204" pitchFamily="34" charset="0"/>
              <a:buChar char="•"/>
            </a:pPr>
            <a:r>
              <a:rPr lang="en-US" dirty="0">
                <a:solidFill>
                  <a:srgbClr val="002465"/>
                </a:solidFill>
              </a:rPr>
              <a:t>be dig att stanna kvar i </a:t>
            </a:r>
            <a:r>
              <a:rPr lang="en-US" dirty="0" err="1">
                <a:solidFill>
                  <a:srgbClr val="002465"/>
                </a:solidFill>
              </a:rPr>
              <a:t>telefonen</a:t>
            </a:r>
            <a:r>
              <a:rPr lang="en-US" dirty="0">
                <a:solidFill>
                  <a:srgbClr val="002465"/>
                </a:solidFill>
              </a:rPr>
              <a:t> </a:t>
            </a:r>
          </a:p>
          <a:p>
            <a:pPr marL="571500" indent="-342900">
              <a:buClr>
                <a:srgbClr val="002465"/>
              </a:buClr>
              <a:buFont typeface="Arial" panose="020B0604020202020204" pitchFamily="34" charset="0"/>
              <a:buChar char="•"/>
            </a:pPr>
            <a:r>
              <a:rPr lang="en-US" dirty="0" err="1">
                <a:solidFill>
                  <a:srgbClr val="002465"/>
                </a:solidFill>
              </a:rPr>
              <a:t>medan</a:t>
            </a:r>
            <a:r>
              <a:rPr lang="en-US" dirty="0">
                <a:solidFill>
                  <a:srgbClr val="002465"/>
                </a:solidFill>
              </a:rPr>
              <a:t> du genomför betalningar </a:t>
            </a:r>
          </a:p>
          <a:p>
            <a:endParaRPr lang="en-US" sz="1600" b="1" dirty="0">
              <a:solidFill>
                <a:srgbClr val="002465"/>
              </a:solidFill>
            </a:endParaRPr>
          </a:p>
          <a:p>
            <a:r>
              <a:rPr lang="en-US" b="1" dirty="0">
                <a:solidFill>
                  <a:srgbClr val="002465"/>
                </a:solidFill>
              </a:rPr>
              <a:t>Om detta händer, avbryt och kontrollera.</a:t>
            </a:r>
            <a:endParaRPr lang="en-US" dirty="0">
              <a:solidFill>
                <a:srgbClr val="002465"/>
              </a:solidFill>
            </a:endParaRPr>
          </a:p>
          <a:p>
            <a:endParaRPr lang="en-GB" dirty="0"/>
          </a:p>
        </p:txBody>
      </p:sp>
      <p:pic>
        <p:nvPicPr>
          <p:cNvPr id="5" name="Picture 4">
            <a:extLst>
              <a:ext uri="{FF2B5EF4-FFF2-40B4-BE49-F238E27FC236}">
                <a16:creationId xmlns:a16="http://schemas.microsoft.com/office/drawing/2014/main" id="{F5F2D685-9E9C-0A66-7C50-D00B4AA4675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8877" y="1795768"/>
            <a:ext cx="5324204" cy="3653310"/>
          </a:xfrm>
          <a:prstGeom prst="roundRect">
            <a:avLst/>
          </a:prstGeom>
        </p:spPr>
      </p:pic>
    </p:spTree>
    <p:extLst>
      <p:ext uri="{BB962C8B-B14F-4D97-AF65-F5344CB8AC3E}">
        <p14:creationId xmlns:p14="http://schemas.microsoft.com/office/powerpoint/2010/main" val="14099403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123"/>
        <p:cNvGrpSpPr/>
        <p:nvPr/>
      </p:nvGrpSpPr>
      <p:grpSpPr>
        <a:xfrm>
          <a:off x="0" y="0"/>
          <a:ext cx="0" cy="0"/>
          <a:chOff x="0" y="0"/>
          <a:chExt cx="0" cy="0"/>
        </a:xfrm>
      </p:grpSpPr>
      <p:sp>
        <p:nvSpPr>
          <p:cNvPr id="1124" name="Google Shape;1124;p35"/>
          <p:cNvSpPr/>
          <p:nvPr/>
        </p:nvSpPr>
        <p:spPr>
          <a:xfrm>
            <a:off x="406104" y="2842918"/>
            <a:ext cx="2111455" cy="2740489"/>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5" name="Google Shape;1125;p35"/>
          <p:cNvSpPr/>
          <p:nvPr/>
        </p:nvSpPr>
        <p:spPr>
          <a:xfrm>
            <a:off x="389596" y="1458916"/>
            <a:ext cx="2142130" cy="1807731"/>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6" name="Google Shape;1126;p35"/>
          <p:cNvSpPr/>
          <p:nvPr/>
        </p:nvSpPr>
        <p:spPr>
          <a:xfrm>
            <a:off x="5168200" y="2861728"/>
            <a:ext cx="2111455" cy="2740489"/>
          </a:xfrm>
          <a:custGeom>
            <a:avLst/>
            <a:gdLst/>
            <a:ahLst/>
            <a:cxnLst/>
            <a:rect l="l" t="t" r="r" b="b"/>
            <a:pathLst>
              <a:path w="3643" h="4392" extrusionOk="0">
                <a:moveTo>
                  <a:pt x="2172" y="4391"/>
                </a:moveTo>
                <a:lnTo>
                  <a:pt x="1469" y="4391"/>
                </a:lnTo>
                <a:lnTo>
                  <a:pt x="1469" y="4391"/>
                </a:lnTo>
                <a:cubicBezTo>
                  <a:pt x="658" y="4391"/>
                  <a:pt x="0" y="3733"/>
                  <a:pt x="0" y="2921"/>
                </a:cubicBezTo>
                <a:lnTo>
                  <a:pt x="0" y="0"/>
                </a:lnTo>
                <a:lnTo>
                  <a:pt x="3642" y="0"/>
                </a:lnTo>
                <a:lnTo>
                  <a:pt x="3642" y="2921"/>
                </a:lnTo>
                <a:lnTo>
                  <a:pt x="3642" y="2921"/>
                </a:lnTo>
                <a:cubicBezTo>
                  <a:pt x="3642" y="3733"/>
                  <a:pt x="2984" y="4391"/>
                  <a:pt x="2172" y="439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7" name="Google Shape;1127;p35"/>
          <p:cNvSpPr/>
          <p:nvPr/>
        </p:nvSpPr>
        <p:spPr>
          <a:xfrm>
            <a:off x="5151692" y="1458916"/>
            <a:ext cx="2142130" cy="1807731"/>
          </a:xfrm>
          <a:custGeom>
            <a:avLst/>
            <a:gdLst/>
            <a:ahLst/>
            <a:cxnLst/>
            <a:rect l="l" t="t" r="r" b="b"/>
            <a:pathLst>
              <a:path w="3694" h="2899" extrusionOk="0">
                <a:moveTo>
                  <a:pt x="1846" y="2898"/>
                </a:moveTo>
                <a:lnTo>
                  <a:pt x="1846"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3" y="0"/>
                  <a:pt x="3693" y="671"/>
                  <a:pt x="3693" y="1495"/>
                </a:cubicBezTo>
                <a:lnTo>
                  <a:pt x="3693" y="2250"/>
                </a:lnTo>
                <a:lnTo>
                  <a:pt x="2520" y="2250"/>
                </a:lnTo>
                <a:lnTo>
                  <a:pt x="2520" y="2250"/>
                </a:lnTo>
                <a:cubicBezTo>
                  <a:pt x="2506" y="2609"/>
                  <a:pt x="2210" y="2898"/>
                  <a:pt x="1846" y="2898"/>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8" name="Google Shape;1128;p35"/>
          <p:cNvSpPr txBox="1"/>
          <p:nvPr/>
        </p:nvSpPr>
        <p:spPr>
          <a:xfrm>
            <a:off x="389596" y="3260486"/>
            <a:ext cx="2103436" cy="1990248"/>
          </a:xfrm>
          <a:prstGeom prst="rect">
            <a:avLst/>
          </a:prstGeom>
          <a:noFill/>
          <a:ln>
            <a:noFill/>
          </a:ln>
        </p:spPr>
        <p:txBody>
          <a:bodyPr spcFirstLastPara="1" wrap="square" lIns="91425" tIns="45700" rIns="91425" bIns="45700" anchor="t" anchorCtr="0">
            <a:spAutoFit/>
          </a:bodyPr>
          <a:lstStyle/>
          <a:p>
            <a:pPr algn="ctr">
              <a:spcBef>
                <a:spcPts val="400"/>
              </a:spcBef>
            </a:pPr>
            <a:r>
              <a:rPr lang="en-GB" sz="2000" dirty="0">
                <a:solidFill>
                  <a:schemeClr val="bg1"/>
                </a:solidFill>
                <a:latin typeface="Calibri" panose="020F0502020204030204" pitchFamily="34" charset="0"/>
                <a:cs typeface="Calibri" panose="020F0502020204030204" pitchFamily="34" charset="0"/>
              </a:rPr>
              <a:t>Avsluta samtalet eller stäng meddelandet. Skicka inte pengar och lämna inte ut några ytterligare uppgifter.</a:t>
            </a:r>
          </a:p>
        </p:txBody>
      </p:sp>
      <p:sp>
        <p:nvSpPr>
          <p:cNvPr id="1129" name="Google Shape;1129;p35"/>
          <p:cNvSpPr/>
          <p:nvPr/>
        </p:nvSpPr>
        <p:spPr>
          <a:xfrm>
            <a:off x="9884649" y="2842918"/>
            <a:ext cx="2111455" cy="2740489"/>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0" name="Google Shape;1130;p35"/>
          <p:cNvSpPr/>
          <p:nvPr/>
        </p:nvSpPr>
        <p:spPr>
          <a:xfrm>
            <a:off x="9868141" y="1458916"/>
            <a:ext cx="2142130" cy="1807731"/>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1" name="Google Shape;1131;p35"/>
          <p:cNvSpPr txBox="1"/>
          <p:nvPr/>
        </p:nvSpPr>
        <p:spPr>
          <a:xfrm>
            <a:off x="615636" y="1757467"/>
            <a:ext cx="1647730" cy="830956"/>
          </a:xfrm>
          <a:prstGeom prst="rect">
            <a:avLst/>
          </a:prstGeom>
          <a:noFill/>
          <a:ln>
            <a:noFill/>
          </a:ln>
        </p:spPr>
        <p:txBody>
          <a:bodyPr spcFirstLastPara="1" wrap="square" lIns="91425" tIns="45700" rIns="91425" bIns="45700" anchor="t" anchorCtr="0">
            <a:spAutoFit/>
          </a:bodyPr>
          <a:lstStyle/>
          <a:p>
            <a:pPr algn="ctr"/>
            <a:r>
              <a:rPr lang="en-GB" sz="2400" b="1" dirty="0" err="1">
                <a:solidFill>
                  <a:schemeClr val="bg1"/>
                </a:solidFill>
                <a:latin typeface="Calibri" panose="020F0502020204030204" pitchFamily="34" charset="0"/>
                <a:cs typeface="Calibri" panose="020F0502020204030204" pitchFamily="34" charset="0"/>
              </a:rPr>
              <a:t>Stoppa</a:t>
            </a:r>
            <a:r>
              <a:rPr lang="en-GB" sz="2400" b="1" dirty="0">
                <a:solidFill>
                  <a:schemeClr val="bg1"/>
                </a:solidFill>
                <a:latin typeface="Calibri" panose="020F0502020204030204" pitchFamily="34" charset="0"/>
                <a:cs typeface="Calibri" panose="020F0502020204030204" pitchFamily="34" charset="0"/>
              </a:rPr>
              <a:t> </a:t>
            </a:r>
            <a:r>
              <a:rPr lang="en-GB" sz="2400" b="1" dirty="0" err="1">
                <a:solidFill>
                  <a:schemeClr val="bg1"/>
                </a:solidFill>
                <a:latin typeface="Calibri" panose="020F0502020204030204" pitchFamily="34" charset="0"/>
                <a:cs typeface="Calibri" panose="020F0502020204030204" pitchFamily="34" charset="0"/>
              </a:rPr>
              <a:t>samtalet</a:t>
            </a:r>
            <a:endParaRPr lang="en-GB" sz="2400" b="1" dirty="0">
              <a:solidFill>
                <a:schemeClr val="bg1"/>
              </a:solidFill>
              <a:latin typeface="Calibri" panose="020F0502020204030204" pitchFamily="34" charset="0"/>
              <a:cs typeface="Calibri" panose="020F0502020204030204" pitchFamily="34" charset="0"/>
            </a:endParaRPr>
          </a:p>
        </p:txBody>
      </p:sp>
      <p:sp>
        <p:nvSpPr>
          <p:cNvPr id="1132" name="Google Shape;1132;p35"/>
          <p:cNvSpPr txBox="1"/>
          <p:nvPr/>
        </p:nvSpPr>
        <p:spPr>
          <a:xfrm>
            <a:off x="9899752" y="3246940"/>
            <a:ext cx="2103436" cy="1682471"/>
          </a:xfrm>
          <a:prstGeom prst="rect">
            <a:avLst/>
          </a:prstGeom>
          <a:noFill/>
          <a:ln>
            <a:noFill/>
          </a:ln>
        </p:spPr>
        <p:txBody>
          <a:bodyPr spcFirstLastPara="1" wrap="square" lIns="91425" tIns="45700" rIns="91425" bIns="45700" anchor="t" anchorCtr="0">
            <a:spAutoFit/>
          </a:bodyPr>
          <a:lstStyle/>
          <a:p>
            <a:pPr algn="ctr">
              <a:spcBef>
                <a:spcPts val="400"/>
              </a:spcBef>
            </a:pPr>
            <a:r>
              <a:rPr lang="en-GB" sz="2000" dirty="0">
                <a:solidFill>
                  <a:schemeClr val="bg1"/>
                </a:solidFill>
                <a:latin typeface="Calibri" panose="020F0502020204030204" pitchFamily="34" charset="0"/>
                <a:cs typeface="Calibri" panose="020F0502020204030204" pitchFamily="34" charset="0"/>
              </a:rPr>
              <a:t>En familjemedlem, vårdare eller vän kan hjälpa dig. Du behöver inte hantera detta på egen hand.</a:t>
            </a:r>
          </a:p>
        </p:txBody>
      </p:sp>
      <p:sp>
        <p:nvSpPr>
          <p:cNvPr id="1133" name="Google Shape;1133;p35"/>
          <p:cNvSpPr txBox="1"/>
          <p:nvPr/>
        </p:nvSpPr>
        <p:spPr>
          <a:xfrm>
            <a:off x="5172292" y="3266647"/>
            <a:ext cx="2103436" cy="1682471"/>
          </a:xfrm>
          <a:prstGeom prst="rect">
            <a:avLst/>
          </a:prstGeom>
          <a:noFill/>
          <a:ln>
            <a:noFill/>
          </a:ln>
        </p:spPr>
        <p:txBody>
          <a:bodyPr spcFirstLastPara="1" wrap="square" lIns="91425" tIns="45700" rIns="91425" bIns="45700" anchor="t" anchorCtr="0">
            <a:spAutoFit/>
          </a:bodyPr>
          <a:lstStyle/>
          <a:p>
            <a:pPr algn="ctr">
              <a:spcBef>
                <a:spcPts val="400"/>
              </a:spcBef>
            </a:pPr>
            <a:r>
              <a:rPr lang="en-GB" sz="2000" dirty="0">
                <a:solidFill>
                  <a:schemeClr val="bg1"/>
                </a:solidFill>
                <a:latin typeface="Calibri" panose="020F0502020204030204" pitchFamily="34" charset="0"/>
                <a:cs typeface="Calibri" panose="020F0502020204030204" pitchFamily="34" charset="0"/>
              </a:rPr>
              <a:t>Om du har delat ett lösenord, byt det. Be banken att spärra kort eller pausa betalningar.</a:t>
            </a:r>
          </a:p>
        </p:txBody>
      </p:sp>
      <p:sp>
        <p:nvSpPr>
          <p:cNvPr id="1134" name="Google Shape;1134;p35"/>
          <p:cNvSpPr txBox="1"/>
          <p:nvPr/>
        </p:nvSpPr>
        <p:spPr>
          <a:xfrm>
            <a:off x="5293873" y="1807190"/>
            <a:ext cx="1857768" cy="830956"/>
          </a:xfrm>
          <a:prstGeom prst="rect">
            <a:avLst/>
          </a:prstGeom>
          <a:noFill/>
          <a:ln>
            <a:noFill/>
          </a:ln>
        </p:spPr>
        <p:txBody>
          <a:bodyPr spcFirstLastPara="1" wrap="square" lIns="91425" tIns="45700" rIns="91425" bIns="45700" anchor="t" anchorCtr="0">
            <a:spAutoFit/>
          </a:bodyPr>
          <a:lstStyle/>
          <a:p>
            <a:pPr algn="ctr"/>
            <a:r>
              <a:rPr lang="en-GB" sz="2400" b="1" dirty="0">
                <a:solidFill>
                  <a:schemeClr val="bg1"/>
                </a:solidFill>
                <a:latin typeface="Calibri" panose="020F0502020204030204" pitchFamily="34" charset="0"/>
                <a:cs typeface="Calibri" panose="020F0502020204030204" pitchFamily="34" charset="0"/>
              </a:rPr>
              <a:t>Ändra vad som är i riskzonen</a:t>
            </a:r>
          </a:p>
        </p:txBody>
      </p:sp>
      <p:sp>
        <p:nvSpPr>
          <p:cNvPr id="1135" name="Google Shape;1135;p35"/>
          <p:cNvSpPr txBox="1"/>
          <p:nvPr/>
        </p:nvSpPr>
        <p:spPr>
          <a:xfrm>
            <a:off x="10088430" y="1644971"/>
            <a:ext cx="1726079" cy="1200288"/>
          </a:xfrm>
          <a:prstGeom prst="rect">
            <a:avLst/>
          </a:prstGeom>
          <a:noFill/>
          <a:ln>
            <a:noFill/>
          </a:ln>
        </p:spPr>
        <p:txBody>
          <a:bodyPr spcFirstLastPara="1" wrap="square" lIns="91425" tIns="45700" rIns="91425" bIns="45700" anchor="t" anchorCtr="0">
            <a:spAutoFit/>
          </a:bodyPr>
          <a:lstStyle/>
          <a:p>
            <a:pPr algn="ctr"/>
            <a:r>
              <a:rPr lang="en-GB" sz="2400" b="1" dirty="0">
                <a:solidFill>
                  <a:schemeClr val="bg1"/>
                </a:solidFill>
                <a:latin typeface="Calibri" panose="020F0502020204030204" pitchFamily="34" charset="0"/>
                <a:cs typeface="Calibri" panose="020F0502020204030204" pitchFamily="34" charset="0"/>
              </a:rPr>
              <a:t>Berätta för någon du litar på</a:t>
            </a:r>
          </a:p>
        </p:txBody>
      </p:sp>
      <p:sp>
        <p:nvSpPr>
          <p:cNvPr id="1141" name="Google Shape;1141;p35"/>
          <p:cNvSpPr/>
          <p:nvPr/>
        </p:nvSpPr>
        <p:spPr>
          <a:xfrm>
            <a:off x="2750161" y="2842918"/>
            <a:ext cx="2111455" cy="2740489"/>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5496D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2" name="Google Shape;1142;p35"/>
          <p:cNvSpPr/>
          <p:nvPr/>
        </p:nvSpPr>
        <p:spPr>
          <a:xfrm>
            <a:off x="2733653" y="1458916"/>
            <a:ext cx="2142130" cy="1807731"/>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3" name="Google Shape;1143;p35"/>
          <p:cNvSpPr txBox="1"/>
          <p:nvPr/>
        </p:nvSpPr>
        <p:spPr>
          <a:xfrm>
            <a:off x="2751919" y="3214739"/>
            <a:ext cx="2103436" cy="1990248"/>
          </a:xfrm>
          <a:prstGeom prst="rect">
            <a:avLst/>
          </a:prstGeom>
          <a:noFill/>
          <a:ln>
            <a:noFill/>
          </a:ln>
        </p:spPr>
        <p:txBody>
          <a:bodyPr spcFirstLastPara="1" wrap="square" lIns="91425" tIns="45700" rIns="91425" bIns="45700" anchor="t" anchorCtr="0">
            <a:spAutoFit/>
          </a:bodyPr>
          <a:lstStyle/>
          <a:p>
            <a:pPr algn="ctr">
              <a:spcBef>
                <a:spcPts val="400"/>
              </a:spcBef>
            </a:pPr>
            <a:r>
              <a:rPr lang="en-GB" sz="2000" dirty="0">
                <a:solidFill>
                  <a:schemeClr val="bg1"/>
                </a:solidFill>
                <a:latin typeface="Calibri" panose="020F0502020204030204" pitchFamily="34" charset="0"/>
                <a:cs typeface="Calibri" panose="020F0502020204030204" pitchFamily="34" charset="0"/>
              </a:rPr>
              <a:t>Ring numret på baksidan av ditt kort eller använd din officiella bankapp omedelbart.</a:t>
            </a:r>
          </a:p>
        </p:txBody>
      </p:sp>
      <p:sp>
        <p:nvSpPr>
          <p:cNvPr id="1144" name="Google Shape;1144;p35"/>
          <p:cNvSpPr txBox="1"/>
          <p:nvPr/>
        </p:nvSpPr>
        <p:spPr>
          <a:xfrm>
            <a:off x="2959693" y="1762616"/>
            <a:ext cx="1647730" cy="830956"/>
          </a:xfrm>
          <a:prstGeom prst="rect">
            <a:avLst/>
          </a:prstGeom>
          <a:noFill/>
          <a:ln>
            <a:noFill/>
          </a:ln>
        </p:spPr>
        <p:txBody>
          <a:bodyPr spcFirstLastPara="1" wrap="square" lIns="91425" tIns="45700" rIns="91425" bIns="45700" anchor="t" anchorCtr="0">
            <a:spAutoFit/>
          </a:bodyPr>
          <a:lstStyle/>
          <a:p>
            <a:pPr algn="ctr"/>
            <a:r>
              <a:rPr lang="en-GB" sz="2400" b="1" dirty="0">
                <a:solidFill>
                  <a:schemeClr val="bg1"/>
                </a:solidFill>
                <a:latin typeface="Calibri" panose="020F0502020204030204" pitchFamily="34" charset="0"/>
                <a:cs typeface="Calibri" panose="020F0502020204030204" pitchFamily="34" charset="0"/>
              </a:rPr>
              <a:t>Kontakta din bank</a:t>
            </a:r>
          </a:p>
        </p:txBody>
      </p:sp>
      <p:sp>
        <p:nvSpPr>
          <p:cNvPr id="1145" name="Google Shape;1145;p35"/>
          <p:cNvSpPr/>
          <p:nvPr/>
        </p:nvSpPr>
        <p:spPr>
          <a:xfrm>
            <a:off x="7512821" y="2842918"/>
            <a:ext cx="2111455" cy="2740489"/>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5496D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6" name="Google Shape;1146;p35"/>
          <p:cNvSpPr/>
          <p:nvPr/>
        </p:nvSpPr>
        <p:spPr>
          <a:xfrm>
            <a:off x="7496313" y="1458916"/>
            <a:ext cx="2142130" cy="1807731"/>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7" name="Google Shape;1147;p35"/>
          <p:cNvSpPr txBox="1"/>
          <p:nvPr/>
        </p:nvSpPr>
        <p:spPr>
          <a:xfrm>
            <a:off x="7514579" y="3260486"/>
            <a:ext cx="2103436" cy="1374695"/>
          </a:xfrm>
          <a:prstGeom prst="rect">
            <a:avLst/>
          </a:prstGeom>
          <a:noFill/>
          <a:ln>
            <a:noFill/>
          </a:ln>
        </p:spPr>
        <p:txBody>
          <a:bodyPr spcFirstLastPara="1" wrap="square" lIns="91425" tIns="45700" rIns="91425" bIns="45700" anchor="t" anchorCtr="0">
            <a:spAutoFit/>
          </a:bodyPr>
          <a:lstStyle/>
          <a:p>
            <a:pPr algn="ctr">
              <a:spcBef>
                <a:spcPts val="400"/>
              </a:spcBef>
            </a:pPr>
            <a:r>
              <a:rPr lang="en-GB" sz="2000" dirty="0">
                <a:solidFill>
                  <a:schemeClr val="bg1"/>
                </a:solidFill>
                <a:latin typeface="Calibri" panose="020F0502020204030204" pitchFamily="34" charset="0"/>
                <a:cs typeface="Calibri" panose="020F0502020204030204" pitchFamily="34" charset="0"/>
              </a:rPr>
              <a:t>Anmäl det till polisen. En anmälan skapar ett register och hjälper till att skydda andra.</a:t>
            </a:r>
          </a:p>
        </p:txBody>
      </p:sp>
      <p:sp>
        <p:nvSpPr>
          <p:cNvPr id="1148" name="Google Shape;1148;p35"/>
          <p:cNvSpPr txBox="1"/>
          <p:nvPr/>
        </p:nvSpPr>
        <p:spPr>
          <a:xfrm>
            <a:off x="7722353" y="1757467"/>
            <a:ext cx="1647730" cy="461624"/>
          </a:xfrm>
          <a:prstGeom prst="rect">
            <a:avLst/>
          </a:prstGeom>
          <a:noFill/>
          <a:ln>
            <a:noFill/>
          </a:ln>
        </p:spPr>
        <p:txBody>
          <a:bodyPr spcFirstLastPara="1" wrap="square" lIns="91425" tIns="45700" rIns="91425" bIns="45700" anchor="t" anchorCtr="0">
            <a:spAutoFit/>
          </a:bodyPr>
          <a:lstStyle/>
          <a:p>
            <a:pPr algn="ctr"/>
            <a:r>
              <a:rPr lang="en-GB" sz="2400" b="1" dirty="0">
                <a:solidFill>
                  <a:schemeClr val="bg1"/>
                </a:solidFill>
                <a:latin typeface="Calibri" panose="020F0502020204030204" pitchFamily="34" charset="0"/>
                <a:cs typeface="Calibri" panose="020F0502020204030204" pitchFamily="34" charset="0"/>
              </a:rPr>
              <a:t>Anmäl det</a:t>
            </a:r>
          </a:p>
        </p:txBody>
      </p:sp>
      <p:sp>
        <p:nvSpPr>
          <p:cNvPr id="3" name="tb">
            <a:extLst>
              <a:ext uri="{FF2B5EF4-FFF2-40B4-BE49-F238E27FC236}">
                <a16:creationId xmlns:a16="http://schemas.microsoft.com/office/drawing/2014/main" id="{D227E535-5000-BA3B-D5CF-3F213BC5F813}"/>
              </a:ext>
            </a:extLst>
          </p:cNvPr>
          <p:cNvSpPr txBox="1"/>
          <p:nvPr/>
        </p:nvSpPr>
        <p:spPr>
          <a:xfrm>
            <a:off x="496000" y="380496"/>
            <a:ext cx="11200000" cy="700000"/>
          </a:xfrm>
          <a:prstGeom prst="rect">
            <a:avLst/>
          </a:prstGeom>
          <a:noFill/>
        </p:spPr>
        <p:txBody>
          <a:bodyPr wrap="square" anchor="t">
            <a:normAutofit/>
          </a:bodyPr>
          <a:lstStyle/>
          <a:p>
            <a:r>
              <a:rPr lang="en-GB" sz="3600" b="1" dirty="0">
                <a:solidFill>
                  <a:srgbClr val="5496D1"/>
                </a:solidFill>
                <a:latin typeface="Calibri" panose="020F0502020204030204" pitchFamily="34" charset="0"/>
                <a:cs typeface="Calibri" panose="020F0502020204030204" pitchFamily="34" charset="0"/>
              </a:rPr>
              <a:t>Om du tror att du har blivit lurad</a:t>
            </a:r>
          </a:p>
        </p:txBody>
      </p:sp>
      <p:pic>
        <p:nvPicPr>
          <p:cNvPr id="5" name="Picture 4">
            <a:extLst>
              <a:ext uri="{FF2B5EF4-FFF2-40B4-BE49-F238E27FC236}">
                <a16:creationId xmlns:a16="http://schemas.microsoft.com/office/drawing/2014/main" id="{A7D59676-0E07-8C4E-5C07-54B0CBDFEC9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84649" y="198129"/>
            <a:ext cx="1120440" cy="1120440"/>
          </a:xfrm>
          <a:prstGeom prst="rect">
            <a:avLst/>
          </a:prstGeom>
        </p:spPr>
      </p:pic>
      <p:pic>
        <p:nvPicPr>
          <p:cNvPr id="4" name="Picture 3">
            <a:hlinkClick r:id="rId4" action="ppaction://hlinkpres?slideindex=1&amp;slidetitle="/>
            <a:extLst>
              <a:ext uri="{FF2B5EF4-FFF2-40B4-BE49-F238E27FC236}">
                <a16:creationId xmlns:a16="http://schemas.microsoft.com/office/drawing/2014/main" id="{5057A4B2-0F27-037F-EB4A-B3D72362321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051033" y="5744246"/>
            <a:ext cx="883997" cy="664522"/>
          </a:xfrm>
          <a:prstGeom prst="rect">
            <a:avLst/>
          </a:prstGeom>
        </p:spPr>
      </p:pic>
      <p:sp>
        <p:nvSpPr>
          <p:cNvPr id="6" name="TextBox 5">
            <a:extLst>
              <a:ext uri="{FF2B5EF4-FFF2-40B4-BE49-F238E27FC236}">
                <a16:creationId xmlns:a16="http://schemas.microsoft.com/office/drawing/2014/main" id="{844E2599-6007-D187-449D-9FD988948F8E}"/>
              </a:ext>
            </a:extLst>
          </p:cNvPr>
          <p:cNvSpPr txBox="1"/>
          <p:nvPr/>
        </p:nvSpPr>
        <p:spPr>
          <a:xfrm>
            <a:off x="544872" y="5744246"/>
            <a:ext cx="1831577" cy="1077218"/>
          </a:xfrm>
          <a:prstGeom prst="rect">
            <a:avLst/>
          </a:prstGeom>
          <a:noFill/>
        </p:spPr>
        <p:txBody>
          <a:bodyPr wrap="square" rtlCol="0">
            <a:spAutoFit/>
          </a:bodyPr>
          <a:lstStyle/>
          <a:p>
            <a:r>
              <a:rPr lang="en-GB" sz="1600" dirty="0">
                <a:solidFill>
                  <a:srgbClr val="002C70"/>
                </a:solidFill>
                <a:latin typeface="Calibri" panose="020F0502020204030204" pitchFamily="34" charset="0"/>
                <a:cs typeface="Calibri" panose="020F0502020204030204" pitchFamily="34" charset="0"/>
              </a:rPr>
              <a:t>Gå tillbaka till </a:t>
            </a:r>
            <a:r>
              <a:rPr lang="en-GB" sz="1600" b="1" dirty="0">
                <a:solidFill>
                  <a:srgbClr val="002C70"/>
                </a:solidFill>
                <a:latin typeface="Calibri" panose="020F0502020204030204" pitchFamily="34" charset="0"/>
                <a:cs typeface="Calibri" panose="020F0502020204030204" pitchFamily="34" charset="0"/>
              </a:rPr>
              <a:t>modul 1 </a:t>
            </a:r>
            <a:r>
              <a:rPr lang="en-GB" sz="1600" dirty="0">
                <a:solidFill>
                  <a:srgbClr val="002C70"/>
                </a:solidFill>
                <a:latin typeface="Calibri" panose="020F0502020204030204" pitchFamily="34" charset="0"/>
                <a:cs typeface="Calibri" panose="020F0502020204030204" pitchFamily="34" charset="0"/>
              </a:rPr>
              <a:t>och läs mer om ”Sift-metoden”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47B75-3AA8-637F-31CD-8273702B0137}"/>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AAB8137-96BC-BA7F-25C2-5B2C17C5864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pic>
      <p:sp>
        <p:nvSpPr>
          <p:cNvPr id="2" name="Text Placeholder 1">
            <a:extLst>
              <a:ext uri="{FF2B5EF4-FFF2-40B4-BE49-F238E27FC236}">
                <a16:creationId xmlns:a16="http://schemas.microsoft.com/office/drawing/2014/main" id="{253C149E-2C3E-2175-4A44-68119C944D50}"/>
              </a:ext>
            </a:extLst>
          </p:cNvPr>
          <p:cNvSpPr>
            <a:spLocks noGrp="1"/>
          </p:cNvSpPr>
          <p:nvPr>
            <p:ph type="body" sz="quarter" idx="17"/>
          </p:nvPr>
        </p:nvSpPr>
        <p:spPr>
          <a:xfrm>
            <a:off x="7276362" y="543238"/>
            <a:ext cx="3126070" cy="582221"/>
          </a:xfrm>
        </p:spPr>
        <p:txBody>
          <a:bodyPr/>
          <a:lstStyle/>
          <a:p>
            <a:r>
              <a:rPr lang="en-IE" dirty="0"/>
              <a:t>06</a:t>
            </a:r>
          </a:p>
        </p:txBody>
      </p:sp>
      <p:sp>
        <p:nvSpPr>
          <p:cNvPr id="4" name="Rectangle 3">
            <a:extLst>
              <a:ext uri="{FF2B5EF4-FFF2-40B4-BE49-F238E27FC236}">
                <a16:creationId xmlns:a16="http://schemas.microsoft.com/office/drawing/2014/main" id="{20A31E50-C18D-76DE-D027-081616FB0A60}"/>
              </a:ext>
            </a:extLst>
          </p:cNvPr>
          <p:cNvSpPr/>
          <p:nvPr/>
        </p:nvSpPr>
        <p:spPr>
          <a:xfrm>
            <a:off x="5722297" y="3429000"/>
            <a:ext cx="4680135"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56F005F7-8BC6-2A41-46B9-041C2FC3DA16}"/>
              </a:ext>
            </a:extLst>
          </p:cNvPr>
          <p:cNvSpPr txBox="1"/>
          <p:nvPr/>
        </p:nvSpPr>
        <p:spPr>
          <a:xfrm>
            <a:off x="5759987" y="3481298"/>
            <a:ext cx="4604753" cy="1754326"/>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BEHÅLLA KONTROLLEN OCH FÅ HJÄLP</a:t>
            </a:r>
          </a:p>
        </p:txBody>
      </p:sp>
    </p:spTree>
    <p:extLst>
      <p:ext uri="{BB962C8B-B14F-4D97-AF65-F5344CB8AC3E}">
        <p14:creationId xmlns:p14="http://schemas.microsoft.com/office/powerpoint/2010/main" val="2538938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C6B5D-FBC6-8460-573F-3F918B75E17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05C373F-2E58-A0BF-DCFA-F1C932E0577E}"/>
              </a:ext>
            </a:extLst>
          </p:cNvPr>
          <p:cNvSpPr>
            <a:spLocks noGrp="1"/>
          </p:cNvSpPr>
          <p:nvPr>
            <p:ph type="body" sz="quarter" idx="15"/>
          </p:nvPr>
        </p:nvSpPr>
        <p:spPr>
          <a:xfrm>
            <a:off x="1114362" y="832271"/>
            <a:ext cx="4344878" cy="1552993"/>
          </a:xfrm>
          <a:prstGeom prst="rect">
            <a:avLst/>
          </a:prstGeom>
        </p:spPr>
        <p:txBody>
          <a:bodyPr>
            <a:normAutofit/>
          </a:bodyPr>
          <a:lstStyle/>
          <a:p>
            <a:r>
              <a:rPr lang="en-US" b="1" dirty="0">
                <a:solidFill>
                  <a:srgbClr val="242B62"/>
                </a:solidFill>
              </a:rPr>
              <a:t>MODUL 2: LÄRANDEMÅL </a:t>
            </a:r>
          </a:p>
          <a:p>
            <a:endParaRPr lang="en-US" b="1" dirty="0">
              <a:solidFill>
                <a:srgbClr val="242B62"/>
              </a:solidFill>
            </a:endParaRPr>
          </a:p>
          <a:p>
            <a:endParaRPr lang="en-US" b="1" dirty="0">
              <a:solidFill>
                <a:srgbClr val="242B62"/>
              </a:solidFill>
            </a:endParaRPr>
          </a:p>
        </p:txBody>
      </p:sp>
      <p:sp>
        <p:nvSpPr>
          <p:cNvPr id="4" name="TextBox 3">
            <a:extLst>
              <a:ext uri="{FF2B5EF4-FFF2-40B4-BE49-F238E27FC236}">
                <a16:creationId xmlns:a16="http://schemas.microsoft.com/office/drawing/2014/main" id="{050A9FAB-7655-F46C-B526-9C62EB0B490C}"/>
              </a:ext>
            </a:extLst>
          </p:cNvPr>
          <p:cNvSpPr txBox="1"/>
          <p:nvPr/>
        </p:nvSpPr>
        <p:spPr>
          <a:xfrm>
            <a:off x="6370211" y="1433663"/>
            <a:ext cx="5463109"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1" i="0" u="none" strike="noStrike" kern="1200" cap="none" spc="0" normalizeH="0" baseline="0" noProof="0" dirty="0">
                <a:ln>
                  <a:noFill/>
                </a:ln>
                <a:solidFill>
                  <a:srgbClr val="FFFFFF"/>
                </a:solidFill>
                <a:effectLst/>
                <a:uLnTx/>
                <a:uFillTx/>
                <a:latin typeface="Calibri" panose="020F0502020204030204"/>
                <a:ea typeface="+mn-ea"/>
                <a:cs typeface="+mn-cs"/>
              </a:rPr>
              <a:t>– Vid slutet av denna modul ska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1" i="0" u="none" strike="noStrike" kern="1200" cap="none" spc="0" normalizeH="0" baseline="0" noProof="0" dirty="0">
                <a:ln>
                  <a:noFill/>
                </a:ln>
                <a:solidFill>
                  <a:srgbClr val="FFFFFF"/>
                </a:solidFill>
                <a:effectLst/>
                <a:uLnTx/>
                <a:uFillTx/>
                <a:latin typeface="Calibri" panose="020F0502020204030204"/>
                <a:ea typeface="+mn-ea"/>
                <a:cs typeface="+mn-cs"/>
              </a:rPr>
              <a:t>kommer deltagarna att kunna:</a:t>
            </a:r>
            <a:endParaRPr kumimoji="0" lang="en-IE" sz="200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FFFFF"/>
                </a:solidFill>
                <a:effectLst/>
                <a:uLnTx/>
                <a:uFillTx/>
                <a:latin typeface="Calibri" panose="020F0502020204030204"/>
                <a:ea typeface="+mn-ea"/>
                <a:cs typeface="+mn-cs"/>
              </a:rPr>
              <a:t>Använda internetbanker och bankappar med större självförtroende samt </a:t>
            </a:r>
            <a:r>
              <a:rPr kumimoji="0" lang="en-US" sz="2000" b="0" i="0" u="none" strike="noStrike" kern="1200" cap="none" spc="0" normalizeH="0" baseline="0" noProof="0" dirty="0" err="1">
                <a:ln>
                  <a:noFill/>
                </a:ln>
                <a:solidFill>
                  <a:srgbClr val="FFFFFF"/>
                </a:solidFill>
                <a:effectLst/>
                <a:uLnTx/>
                <a:uFillTx/>
                <a:latin typeface="Calibri" panose="020F0502020204030204"/>
                <a:ea typeface="+mn-ea"/>
                <a:cs typeface="+mn-cs"/>
              </a:rPr>
              <a:t>känna</a:t>
            </a:r>
            <a:r>
              <a:rPr kumimoji="0" lang="en-US" sz="2000" b="0"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srgbClr val="FFFFFF"/>
                </a:solidFill>
                <a:effectLst/>
                <a:uLnTx/>
                <a:uFillTx/>
                <a:latin typeface="Calibri" panose="020F0502020204030204"/>
                <a:ea typeface="+mn-ea"/>
                <a:cs typeface="+mn-cs"/>
              </a:rPr>
              <a:t>igen</a:t>
            </a:r>
            <a:r>
              <a:rPr kumimoji="0" lang="en-US" sz="2000" b="0" i="0" u="none" strike="noStrike" kern="1200" cap="none" spc="0" normalizeH="0" baseline="0" noProof="0" dirty="0">
                <a:ln>
                  <a:noFill/>
                </a:ln>
                <a:solidFill>
                  <a:srgbClr val="FFFFFF"/>
                </a:solidFill>
                <a:effectLst/>
                <a:uLnTx/>
                <a:uFillTx/>
                <a:latin typeface="Calibri" panose="020F0502020204030204"/>
                <a:ea typeface="+mn-ea"/>
                <a:cs typeface="+mn-cs"/>
              </a:rPr>
              <a:t> de officiella apparna som används </a:t>
            </a:r>
            <a:r>
              <a:rPr kumimoji="0" lang="en-US" sz="2000" b="0" i="0" u="none" strike="noStrike" kern="1200" cap="none" spc="0" normalizeH="0" baseline="0" noProof="0" dirty="0" err="1">
                <a:ln>
                  <a:noFill/>
                </a:ln>
                <a:solidFill>
                  <a:srgbClr val="FFFFFF"/>
                </a:solidFill>
                <a:effectLst/>
                <a:uLnTx/>
                <a:uFillTx/>
                <a:latin typeface="Calibri" panose="020F0502020204030204"/>
                <a:ea typeface="+mn-ea"/>
                <a:cs typeface="+mn-cs"/>
              </a:rPr>
              <a:t>i</a:t>
            </a:r>
            <a:r>
              <a:rPr kumimoji="0" lang="en-US" sz="2000" b="0" i="0" u="none" strike="noStrike" kern="1200" cap="none" spc="0" normalizeH="0" baseline="0" noProof="0" dirty="0">
                <a:ln>
                  <a:noFill/>
                </a:ln>
                <a:solidFill>
                  <a:srgbClr val="FFFFFF"/>
                </a:solidFill>
                <a:effectLst/>
                <a:uLnTx/>
                <a:uFillTx/>
                <a:latin typeface="Calibri" panose="020F0502020204030204"/>
                <a:ea typeface="+mn-ea"/>
                <a:cs typeface="+mn-cs"/>
              </a:rPr>
              <a:t> Sverige.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FFFFF"/>
                </a:solidFill>
                <a:effectLst/>
                <a:uLnTx/>
                <a:uFillTx/>
                <a:latin typeface="Calibri" panose="020F0502020204030204"/>
                <a:ea typeface="+mn-ea"/>
                <a:cs typeface="+mn-cs"/>
              </a:rPr>
              <a:t>Upptäcka ekonomiska bedrägerier, nätfiske och AI-drivna bedrägerier, inklusive falska sms, deepfake-röster och falska investeringsannonser.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err="1">
                <a:ln>
                  <a:noFill/>
                </a:ln>
                <a:solidFill>
                  <a:srgbClr val="FFFFFF"/>
                </a:solidFill>
                <a:effectLst/>
                <a:uLnTx/>
                <a:uFillTx/>
                <a:latin typeface="Calibri" panose="020F0502020204030204"/>
                <a:ea typeface="+mn-ea"/>
                <a:cs typeface="+mn-cs"/>
              </a:rPr>
              <a:t>känna igen </a:t>
            </a:r>
            <a:r>
              <a:rPr kumimoji="0" lang="en-US" sz="2000" b="0" i="0" u="none" strike="noStrike" kern="1200" cap="none" spc="0" normalizeH="0" baseline="0" noProof="0" dirty="0">
                <a:ln>
                  <a:noFill/>
                </a:ln>
                <a:solidFill>
                  <a:srgbClr val="FFFFFF"/>
                </a:solidFill>
                <a:effectLst/>
                <a:uLnTx/>
                <a:uFillTx/>
                <a:latin typeface="Calibri" panose="020F0502020204030204"/>
                <a:ea typeface="+mn-ea"/>
                <a:cs typeface="+mn-cs"/>
              </a:rPr>
              <a:t>de tre varningssignalerna för bedrägeri och kontrollera om ett meddelande, ett samtal eller en varning verkligen kommer från en pålitlig källa. </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IE" sz="2000" b="0" i="0" u="none" strike="noStrike" kern="1200" cap="none" spc="0" normalizeH="0" baseline="0" noProof="0" dirty="0">
                <a:ln>
                  <a:noFill/>
                </a:ln>
                <a:solidFill>
                  <a:srgbClr val="FFFFFF"/>
                </a:solidFill>
                <a:effectLst/>
                <a:uLnTx/>
                <a:uFillTx/>
                <a:latin typeface="Calibri" panose="020F0502020204030204"/>
                <a:ea typeface="+mn-ea"/>
                <a:cs typeface="+mn-cs"/>
              </a:rPr>
            </a:br>
            <a:endParaRPr kumimoji="0" lang="en-IE" sz="2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8" name="Picture Placeholder 7">
            <a:extLst>
              <a:ext uri="{FF2B5EF4-FFF2-40B4-BE49-F238E27FC236}">
                <a16:creationId xmlns:a16="http://schemas.microsoft.com/office/drawing/2014/main" id="{70B1A974-B3F8-9104-3B3C-415720C00A11}"/>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1114362" y="2802349"/>
            <a:ext cx="4981638" cy="3090444"/>
          </a:xfrm>
          <a:prstGeom prst="rect">
            <a:avLst/>
          </a:prstGeom>
          <a:solidFill>
            <a:srgbClr val="D9D9D9"/>
          </a:solidFill>
        </p:spPr>
      </p:pic>
    </p:spTree>
    <p:extLst>
      <p:ext uri="{BB962C8B-B14F-4D97-AF65-F5344CB8AC3E}">
        <p14:creationId xmlns:p14="http://schemas.microsoft.com/office/powerpoint/2010/main" val="214795894"/>
      </p:ext>
    </p:extLst>
  </p:cSld>
  <p:clrMapOvr>
    <a:masterClrMapping/>
  </p:clrMapOvr>
  <p:extLst>
    <p:ext uri="{6950BFC3-D8DA-4A85-94F7-54DA5524770B}">
      <p188:commentRel xmlns:p188="http://schemas.microsoft.com/office/powerpoint/2018/8/main" r:id="rId2"/>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EEFC1236-C699-0A60-EB8B-E8DC484A702A}"/>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FFFFFF">
              <a:lumMod val="75000"/>
            </a:srgbClr>
          </a:solidFill>
        </p:spPr>
      </p:pic>
      <p:sp>
        <p:nvSpPr>
          <p:cNvPr id="6" name="TextBox 5">
            <a:extLst>
              <a:ext uri="{FF2B5EF4-FFF2-40B4-BE49-F238E27FC236}">
                <a16:creationId xmlns:a16="http://schemas.microsoft.com/office/drawing/2014/main" id="{9DFB0FE0-DA18-9C60-B9F9-97D2165B03D8}"/>
              </a:ext>
            </a:extLst>
          </p:cNvPr>
          <p:cNvSpPr txBox="1"/>
          <p:nvPr/>
        </p:nvSpPr>
        <p:spPr>
          <a:xfrm>
            <a:off x="4897019" y="814434"/>
            <a:ext cx="10353455" cy="5447645"/>
          </a:xfrm>
          <a:prstGeom prst="rect">
            <a:avLst/>
          </a:prstGeom>
          <a:noFill/>
        </p:spPr>
        <p:txBody>
          <a:bodyPr wrap="square">
            <a:spAutoFit/>
          </a:bodyPr>
          <a:lstStyle/>
          <a:p>
            <a:r>
              <a:rPr lang="en-GB" sz="3600" b="1" dirty="0">
                <a:solidFill>
                  <a:srgbClr val="CA7BB3"/>
                </a:solidFill>
                <a:latin typeface="Calibri" panose="020F0502020204030204" pitchFamily="34" charset="0"/>
                <a:cs typeface="Calibri" panose="020F0502020204030204" pitchFamily="34" charset="0"/>
              </a:rPr>
              <a:t>Varför detta är viktigt</a:t>
            </a:r>
          </a:p>
          <a:p>
            <a:endParaRPr lang="en-US" sz="2400" dirty="0">
              <a:solidFill>
                <a:srgbClr val="002465"/>
              </a:solidFill>
              <a:latin typeface="Calibri" panose="020F0502020204030204" pitchFamily="34" charset="0"/>
              <a:cs typeface="Calibri" panose="020F0502020204030204" pitchFamily="34" charset="0"/>
            </a:endParaRPr>
          </a:p>
          <a:p>
            <a:r>
              <a:rPr lang="en-US" sz="2400" dirty="0">
                <a:solidFill>
                  <a:srgbClr val="002465"/>
                </a:solidFill>
                <a:latin typeface="Calibri" panose="020F0502020204030204" pitchFamily="34" charset="0"/>
                <a:cs typeface="Calibri" panose="020F0502020204030204" pitchFamily="34" charset="0"/>
              </a:rPr>
              <a:t>Du kan få information om dina pengar från:</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bankappar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SMS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e-post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telefonsamtal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automatiska förslag </a:t>
            </a:r>
          </a:p>
          <a:p>
            <a:pPr>
              <a:buClr>
                <a:srgbClr val="002465"/>
              </a:buClr>
            </a:pPr>
            <a:endParaRPr lang="en-US" sz="2400" dirty="0">
              <a:solidFill>
                <a:srgbClr val="002465"/>
              </a:solidFill>
              <a:latin typeface="Calibri" panose="020F0502020204030204" pitchFamily="34" charset="0"/>
              <a:cs typeface="Calibri" panose="020F0502020204030204" pitchFamily="34" charset="0"/>
            </a:endParaRPr>
          </a:p>
          <a:p>
            <a:r>
              <a:rPr lang="en-US" sz="2400" dirty="0">
                <a:solidFill>
                  <a:srgbClr val="002465"/>
                </a:solidFill>
                <a:latin typeface="Calibri" panose="020F0502020204030204" pitchFamily="34" charset="0"/>
                <a:cs typeface="Calibri" panose="020F0502020204030204" pitchFamily="34" charset="0"/>
              </a:rPr>
              <a:t>Vissa är äkta och användbara.</a:t>
            </a:r>
            <a:br>
              <a:rPr lang="en-US" sz="2400" dirty="0">
                <a:solidFill>
                  <a:srgbClr val="002465"/>
                </a:solidFill>
                <a:latin typeface="Calibri" panose="020F0502020204030204" pitchFamily="34" charset="0"/>
                <a:cs typeface="Calibri" panose="020F0502020204030204" pitchFamily="34" charset="0"/>
              </a:rPr>
            </a:br>
            <a:r>
              <a:rPr lang="en-US" sz="2400" dirty="0">
                <a:solidFill>
                  <a:srgbClr val="002465"/>
                </a:solidFill>
                <a:latin typeface="Calibri" panose="020F0502020204030204" pitchFamily="34" charset="0"/>
                <a:cs typeface="Calibri" panose="020F0502020204030204" pitchFamily="34" charset="0"/>
              </a:rPr>
              <a:t>Vissa kan vara vilseledande eller osäkra.</a:t>
            </a:r>
          </a:p>
          <a:p>
            <a:endParaRPr lang="en-US" sz="2400" dirty="0">
              <a:solidFill>
                <a:srgbClr val="002465"/>
              </a:solidFill>
              <a:latin typeface="Calibri" panose="020F0502020204030204" pitchFamily="34" charset="0"/>
              <a:cs typeface="Calibri" panose="020F0502020204030204" pitchFamily="34" charset="0"/>
            </a:endParaRPr>
          </a:p>
          <a:p>
            <a:r>
              <a:rPr lang="en-US" sz="2400" b="1" dirty="0">
                <a:solidFill>
                  <a:srgbClr val="002465"/>
                </a:solidFill>
                <a:latin typeface="Calibri" panose="020F0502020204030204" pitchFamily="34" charset="0"/>
                <a:cs typeface="Calibri" panose="020F0502020204030204" pitchFamily="34" charset="0"/>
              </a:rPr>
              <a:t>Att veta hur man kontrollerar dem hjälper dig </a:t>
            </a:r>
          </a:p>
          <a:p>
            <a:r>
              <a:rPr lang="en-US" sz="2400" b="1" dirty="0" err="1">
                <a:solidFill>
                  <a:srgbClr val="002465"/>
                </a:solidFill>
                <a:latin typeface="Calibri" panose="020F0502020204030204" pitchFamily="34" charset="0"/>
                <a:cs typeface="Calibri" panose="020F0502020204030204" pitchFamily="34" charset="0"/>
              </a:rPr>
              <a:t>att</a:t>
            </a:r>
            <a:r>
              <a:rPr lang="en-US" sz="2400" b="1" dirty="0">
                <a:solidFill>
                  <a:srgbClr val="002465"/>
                </a:solidFill>
                <a:latin typeface="Calibri" panose="020F0502020204030204" pitchFamily="34" charset="0"/>
                <a:cs typeface="Calibri" panose="020F0502020204030204" pitchFamily="34" charset="0"/>
              </a:rPr>
              <a:t> behålla kontrollen.</a:t>
            </a:r>
            <a:endParaRPr lang="en-US" sz="2400" dirty="0">
              <a:solidFill>
                <a:srgbClr val="002465"/>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278781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038"/>
        <p:cNvGrpSpPr/>
        <p:nvPr/>
      </p:nvGrpSpPr>
      <p:grpSpPr>
        <a:xfrm>
          <a:off x="0" y="0"/>
          <a:ext cx="0" cy="0"/>
          <a:chOff x="0" y="0"/>
          <a:chExt cx="0" cy="0"/>
        </a:xfrm>
      </p:grpSpPr>
      <p:sp>
        <p:nvSpPr>
          <p:cNvPr id="1039" name="Google Shape;1039;p33"/>
          <p:cNvSpPr/>
          <p:nvPr/>
        </p:nvSpPr>
        <p:spPr>
          <a:xfrm>
            <a:off x="411136" y="2449357"/>
            <a:ext cx="3689813" cy="3505428"/>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040" name="Google Shape;1040;p33"/>
          <p:cNvSpPr/>
          <p:nvPr/>
        </p:nvSpPr>
        <p:spPr>
          <a:xfrm>
            <a:off x="936880" y="1208347"/>
            <a:ext cx="2375502" cy="1700704"/>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chemeClr val="dk1"/>
              </a:solidFill>
              <a:latin typeface="Calibri"/>
              <a:ea typeface="Calibri"/>
              <a:cs typeface="Calibri"/>
              <a:sym typeface="Calibri"/>
            </a:endParaRPr>
          </a:p>
        </p:txBody>
      </p:sp>
      <p:sp>
        <p:nvSpPr>
          <p:cNvPr id="1041" name="Google Shape;1041;p33"/>
          <p:cNvSpPr/>
          <p:nvPr/>
        </p:nvSpPr>
        <p:spPr>
          <a:xfrm>
            <a:off x="4126981" y="2449357"/>
            <a:ext cx="3689812" cy="3505428"/>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042" name="Google Shape;1042;p33"/>
          <p:cNvSpPr/>
          <p:nvPr/>
        </p:nvSpPr>
        <p:spPr>
          <a:xfrm>
            <a:off x="4660844" y="1208347"/>
            <a:ext cx="2375499" cy="1700704"/>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043" name="Google Shape;1043;p33"/>
          <p:cNvSpPr/>
          <p:nvPr/>
        </p:nvSpPr>
        <p:spPr>
          <a:xfrm>
            <a:off x="7842822" y="2463793"/>
            <a:ext cx="3689813" cy="3490992"/>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 name="Google Shape;1042;p33">
            <a:extLst>
              <a:ext uri="{FF2B5EF4-FFF2-40B4-BE49-F238E27FC236}">
                <a16:creationId xmlns:a16="http://schemas.microsoft.com/office/drawing/2014/main" id="{3241327E-FACB-543E-4ABB-FCE1FEF79C9A}"/>
              </a:ext>
            </a:extLst>
          </p:cNvPr>
          <p:cNvSpPr/>
          <p:nvPr/>
        </p:nvSpPr>
        <p:spPr>
          <a:xfrm>
            <a:off x="8443672" y="1305768"/>
            <a:ext cx="2375499" cy="1700704"/>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 name="TextBox 4">
            <a:extLst>
              <a:ext uri="{FF2B5EF4-FFF2-40B4-BE49-F238E27FC236}">
                <a16:creationId xmlns:a16="http://schemas.microsoft.com/office/drawing/2014/main" id="{BBAE134D-9754-FFFE-5C9A-9C1B84A2DC08}"/>
              </a:ext>
            </a:extLst>
          </p:cNvPr>
          <p:cNvSpPr txBox="1"/>
          <p:nvPr/>
        </p:nvSpPr>
        <p:spPr>
          <a:xfrm>
            <a:off x="-924146" y="1551091"/>
            <a:ext cx="6097554" cy="830997"/>
          </a:xfrm>
          <a:prstGeom prst="rect">
            <a:avLst/>
          </a:prstGeom>
          <a:noFill/>
        </p:spPr>
        <p:txBody>
          <a:bodyPr wrap="square">
            <a:spAutoFit/>
          </a:bodyPr>
          <a:lstStyle/>
          <a:p>
            <a:pPr algn="ctr"/>
            <a:r>
              <a:rPr lang="en-GB" sz="2400" b="1" dirty="0" err="1">
                <a:solidFill>
                  <a:srgbClr val="FFFFFF"/>
                </a:solidFill>
                <a:latin typeface="Calibri" panose="020F0502020204030204" pitchFamily="34" charset="0"/>
                <a:cs typeface="Calibri" panose="020F0502020204030204" pitchFamily="34" charset="0"/>
              </a:rPr>
              <a:t>Falskt</a:t>
            </a:r>
            <a:r>
              <a:rPr lang="en-GB" sz="2400" b="1" dirty="0">
                <a:solidFill>
                  <a:srgbClr val="FFFFFF"/>
                </a:solidFill>
                <a:latin typeface="Calibri" panose="020F0502020204030204" pitchFamily="34" charset="0"/>
                <a:cs typeface="Calibri" panose="020F0502020204030204" pitchFamily="34" charset="0"/>
              </a:rPr>
              <a:t> SMS </a:t>
            </a:r>
          </a:p>
          <a:p>
            <a:pPr algn="ctr"/>
            <a:r>
              <a:rPr lang="en-GB" sz="2400" b="1" dirty="0" err="1">
                <a:solidFill>
                  <a:srgbClr val="FFFFFF"/>
                </a:solidFill>
                <a:latin typeface="Calibri" panose="020F0502020204030204" pitchFamily="34" charset="0"/>
                <a:cs typeface="Calibri" panose="020F0502020204030204" pitchFamily="34" charset="0"/>
              </a:rPr>
              <a:t>från</a:t>
            </a:r>
            <a:r>
              <a:rPr lang="en-GB" sz="2400" b="1" dirty="0">
                <a:solidFill>
                  <a:srgbClr val="FFFFFF"/>
                </a:solidFill>
                <a:latin typeface="Calibri" panose="020F0502020204030204" pitchFamily="34" charset="0"/>
                <a:cs typeface="Calibri" panose="020F0502020204030204" pitchFamily="34" charset="0"/>
              </a:rPr>
              <a:t> </a:t>
            </a:r>
            <a:r>
              <a:rPr lang="en-GB" sz="2400" b="1" dirty="0" err="1">
                <a:solidFill>
                  <a:srgbClr val="FFFFFF"/>
                </a:solidFill>
                <a:latin typeface="Calibri" panose="020F0502020204030204" pitchFamily="34" charset="0"/>
                <a:cs typeface="Calibri" panose="020F0502020204030204" pitchFamily="34" charset="0"/>
              </a:rPr>
              <a:t>banken</a:t>
            </a:r>
            <a:endParaRPr lang="en-GB" sz="2400" b="1" dirty="0">
              <a:solidFill>
                <a:srgbClr val="FFFFFF"/>
              </a:solidFill>
              <a:latin typeface="Calibri" panose="020F0502020204030204" pitchFamily="34" charset="0"/>
              <a:cs typeface="Calibri" panose="020F0502020204030204" pitchFamily="34" charset="0"/>
            </a:endParaRPr>
          </a:p>
        </p:txBody>
      </p:sp>
      <p:sp>
        <p:nvSpPr>
          <p:cNvPr id="7" name="tb">
            <a:extLst>
              <a:ext uri="{FF2B5EF4-FFF2-40B4-BE49-F238E27FC236}">
                <a16:creationId xmlns:a16="http://schemas.microsoft.com/office/drawing/2014/main" id="{287868BF-4A61-6F41-6E53-A74629CEE238}"/>
              </a:ext>
            </a:extLst>
          </p:cNvPr>
          <p:cNvSpPr txBox="1"/>
          <p:nvPr/>
        </p:nvSpPr>
        <p:spPr>
          <a:xfrm>
            <a:off x="4223593" y="1925213"/>
            <a:ext cx="3250000" cy="440000"/>
          </a:xfrm>
          <a:prstGeom prst="rect">
            <a:avLst/>
          </a:prstGeom>
          <a:noFill/>
        </p:spPr>
        <p:txBody>
          <a:bodyPr wrap="square" anchor="ctr">
            <a:noAutofit/>
          </a:bodyPr>
          <a:lstStyle/>
          <a:p>
            <a:pPr algn="ctr"/>
            <a:r>
              <a:rPr lang="en-GB" sz="2200" b="1" dirty="0" err="1">
                <a:solidFill>
                  <a:srgbClr val="FFFFFF"/>
                </a:solidFill>
                <a:latin typeface="Calibri" panose="020F0502020204030204" pitchFamily="34" charset="0"/>
                <a:cs typeface="Calibri" panose="020F0502020204030204" pitchFamily="34" charset="0"/>
              </a:rPr>
              <a:t>Falskt</a:t>
            </a:r>
            <a:r>
              <a:rPr lang="en-GB" sz="2200" b="1" dirty="0">
                <a:solidFill>
                  <a:srgbClr val="FFFFFF"/>
                </a:solidFill>
                <a:latin typeface="Calibri" panose="020F0502020204030204" pitchFamily="34" charset="0"/>
                <a:cs typeface="Calibri" panose="020F0502020204030204" pitchFamily="34" charset="0"/>
              </a:rPr>
              <a:t> </a:t>
            </a:r>
            <a:r>
              <a:rPr lang="en-GB" sz="2200" b="1" dirty="0" err="1">
                <a:solidFill>
                  <a:srgbClr val="FFFFFF"/>
                </a:solidFill>
                <a:latin typeface="Calibri" panose="020F0502020204030204" pitchFamily="34" charset="0"/>
                <a:cs typeface="Calibri" panose="020F0502020204030204" pitchFamily="34" charset="0"/>
              </a:rPr>
              <a:t>leverans</a:t>
            </a:r>
            <a:endParaRPr lang="en-GB" sz="2200" b="1" dirty="0">
              <a:solidFill>
                <a:srgbClr val="FFFFFF"/>
              </a:solidFill>
              <a:latin typeface="Calibri" panose="020F0502020204030204" pitchFamily="34" charset="0"/>
              <a:cs typeface="Calibri" panose="020F0502020204030204" pitchFamily="34" charset="0"/>
            </a:endParaRPr>
          </a:p>
          <a:p>
            <a:pPr algn="ctr"/>
            <a:r>
              <a:rPr lang="en-GB" sz="2200" b="1" dirty="0" err="1">
                <a:solidFill>
                  <a:srgbClr val="FFFFFF"/>
                </a:solidFill>
                <a:latin typeface="Calibri" panose="020F0502020204030204" pitchFamily="34" charset="0"/>
                <a:cs typeface="Calibri" panose="020F0502020204030204" pitchFamily="34" charset="0"/>
              </a:rPr>
              <a:t>meddelande</a:t>
            </a:r>
            <a:r>
              <a:rPr lang="en-GB" sz="2200" b="1" dirty="0">
                <a:solidFill>
                  <a:srgbClr val="FFFFFF"/>
                </a:solidFill>
                <a:latin typeface="Calibri" panose="020F0502020204030204" pitchFamily="34" charset="0"/>
                <a:cs typeface="Calibri" panose="020F0502020204030204" pitchFamily="34" charset="0"/>
              </a:rPr>
              <a:t> </a:t>
            </a:r>
          </a:p>
          <a:p>
            <a:pPr algn="ctr"/>
            <a:endParaRPr lang="en-GB" sz="2200" b="1" dirty="0">
              <a:solidFill>
                <a:srgbClr val="FFFFFF"/>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7C1262B7-FA8B-B842-3B27-D4C65852BEFA}"/>
              </a:ext>
            </a:extLst>
          </p:cNvPr>
          <p:cNvSpPr txBox="1"/>
          <p:nvPr/>
        </p:nvSpPr>
        <p:spPr>
          <a:xfrm>
            <a:off x="6422766" y="1479337"/>
            <a:ext cx="6559420" cy="1154162"/>
          </a:xfrm>
          <a:prstGeom prst="rect">
            <a:avLst/>
          </a:prstGeom>
          <a:noFill/>
        </p:spPr>
        <p:txBody>
          <a:bodyPr wrap="square">
            <a:spAutoFit/>
          </a:bodyPr>
          <a:lstStyle/>
          <a:p>
            <a:pPr algn="ctr"/>
            <a:r>
              <a:rPr lang="en-GB" sz="2300" b="1" dirty="0" err="1">
                <a:solidFill>
                  <a:srgbClr val="FFFFFF"/>
                </a:solidFill>
                <a:latin typeface="Calibri" panose="020F0502020204030204" pitchFamily="34" charset="0"/>
                <a:cs typeface="Calibri" panose="020F0502020204030204" pitchFamily="34" charset="0"/>
              </a:rPr>
              <a:t>Falskt</a:t>
            </a:r>
            <a:r>
              <a:rPr lang="en-GB" sz="2300" b="1" dirty="0">
                <a:solidFill>
                  <a:srgbClr val="FFFFFF"/>
                </a:solidFill>
                <a:latin typeface="Calibri" panose="020F0502020204030204" pitchFamily="34" charset="0"/>
                <a:cs typeface="Calibri" panose="020F0502020204030204" pitchFamily="34" charset="0"/>
              </a:rPr>
              <a:t> SMS </a:t>
            </a:r>
          </a:p>
          <a:p>
            <a:pPr algn="ctr"/>
            <a:r>
              <a:rPr lang="en-GB" sz="2300" b="1" dirty="0">
                <a:solidFill>
                  <a:srgbClr val="FFFFFF"/>
                </a:solidFill>
                <a:latin typeface="Calibri" panose="020F0502020204030204" pitchFamily="34" charset="0"/>
                <a:cs typeface="Calibri" panose="020F0502020204030204" pitchFamily="34" charset="0"/>
              </a:rPr>
              <a:t>om </a:t>
            </a:r>
          </a:p>
          <a:p>
            <a:pPr algn="ctr"/>
            <a:r>
              <a:rPr lang="en-GB" sz="2300" b="1" dirty="0" err="1">
                <a:solidFill>
                  <a:srgbClr val="FFFFFF"/>
                </a:solidFill>
                <a:latin typeface="Calibri" panose="020F0502020204030204" pitchFamily="34" charset="0"/>
                <a:cs typeface="Calibri" panose="020F0502020204030204" pitchFamily="34" charset="0"/>
              </a:rPr>
              <a:t>återbetalning</a:t>
            </a:r>
            <a:endParaRPr lang="en-GB" sz="2300" b="1" dirty="0">
              <a:solidFill>
                <a:srgbClr val="FFFFFF"/>
              </a:solidFill>
              <a:latin typeface="Calibri" panose="020F0502020204030204" pitchFamily="34" charset="0"/>
              <a:cs typeface="Calibri" panose="020F0502020204030204" pitchFamily="34" charset="0"/>
            </a:endParaRPr>
          </a:p>
        </p:txBody>
      </p:sp>
      <p:sp>
        <p:nvSpPr>
          <p:cNvPr id="11" name="tb">
            <a:extLst>
              <a:ext uri="{FF2B5EF4-FFF2-40B4-BE49-F238E27FC236}">
                <a16:creationId xmlns:a16="http://schemas.microsoft.com/office/drawing/2014/main" id="{B54EF62E-4CB7-5064-6AF3-C19A946BFE25}"/>
              </a:ext>
            </a:extLst>
          </p:cNvPr>
          <p:cNvSpPr txBox="1"/>
          <p:nvPr/>
        </p:nvSpPr>
        <p:spPr>
          <a:xfrm>
            <a:off x="550814" y="2819229"/>
            <a:ext cx="3396566" cy="1554826"/>
          </a:xfrm>
          <a:prstGeom prst="rect">
            <a:avLst/>
          </a:prstGeom>
          <a:noFill/>
        </p:spPr>
        <p:txBody>
          <a:bodyPr wrap="square" anchor="ctr">
            <a:noAutofit/>
          </a:bodyPr>
          <a:lstStyle/>
          <a:p>
            <a:pPr algn="ctr"/>
            <a:endParaRPr lang="sv-SE" sz="2400" dirty="0">
              <a:solidFill>
                <a:schemeClr val="bg1"/>
              </a:solidFill>
              <a:latin typeface="Calibri" panose="020F0502020204030204" pitchFamily="34" charset="0"/>
              <a:cs typeface="Calibri" panose="020F0502020204030204" pitchFamily="34" charset="0"/>
            </a:endParaRPr>
          </a:p>
          <a:p>
            <a:pPr algn="ctr"/>
            <a:r>
              <a:rPr lang="sv-SE" sz="2000" dirty="0">
                <a:solidFill>
                  <a:schemeClr val="bg1"/>
                </a:solidFill>
                <a:latin typeface="Calibri" panose="020F0502020204030204" pitchFamily="34" charset="0"/>
                <a:cs typeface="Calibri" panose="020F0502020204030204" pitchFamily="34" charset="0"/>
              </a:rPr>
              <a:t>”Swedbank: Vi har upptäckt ovanlig aktivitet på ditt konto. Ditt konto kommer att spärras. Verifiera dina uppgifter omedelbart via länken.</a:t>
            </a:r>
            <a:r>
              <a:rPr lang="en-GB" sz="2000" dirty="0">
                <a:solidFill>
                  <a:schemeClr val="bg1"/>
                </a:solidFill>
                <a:latin typeface="Calibri" panose="020F0502020204030204" pitchFamily="34" charset="0"/>
                <a:cs typeface="Calibri" panose="020F0502020204030204" pitchFamily="34" charset="0"/>
              </a:rPr>
              <a:t>”</a:t>
            </a:r>
          </a:p>
        </p:txBody>
      </p:sp>
      <p:sp>
        <p:nvSpPr>
          <p:cNvPr id="13" name="tb">
            <a:extLst>
              <a:ext uri="{FF2B5EF4-FFF2-40B4-BE49-F238E27FC236}">
                <a16:creationId xmlns:a16="http://schemas.microsoft.com/office/drawing/2014/main" id="{92BC0D7B-EF54-D542-5F1C-AA9622E08664}"/>
              </a:ext>
            </a:extLst>
          </p:cNvPr>
          <p:cNvSpPr txBox="1"/>
          <p:nvPr/>
        </p:nvSpPr>
        <p:spPr>
          <a:xfrm>
            <a:off x="4244439" y="2945470"/>
            <a:ext cx="3293341" cy="1939945"/>
          </a:xfrm>
          <a:prstGeom prst="rect">
            <a:avLst/>
          </a:prstGeom>
          <a:noFill/>
        </p:spPr>
        <p:txBody>
          <a:bodyPr wrap="square" anchor="ctr">
            <a:noAutofit/>
          </a:bodyPr>
          <a:lstStyle/>
          <a:p>
            <a:pPr algn="ctr"/>
            <a:r>
              <a:rPr lang="sv-SE" sz="2000" dirty="0">
                <a:solidFill>
                  <a:schemeClr val="bg1"/>
                </a:solidFill>
                <a:latin typeface="Calibri" panose="020F0502020204030204" pitchFamily="34" charset="0"/>
                <a:cs typeface="Calibri" panose="020F0502020204030204" pitchFamily="34" charset="0"/>
              </a:rPr>
              <a:t>”</a:t>
            </a:r>
            <a:r>
              <a:rPr lang="sv-SE" sz="2000" dirty="0" err="1">
                <a:solidFill>
                  <a:schemeClr val="bg1"/>
                </a:solidFill>
                <a:latin typeface="Calibri" panose="020F0502020204030204" pitchFamily="34" charset="0"/>
                <a:cs typeface="Calibri" panose="020F0502020204030204" pitchFamily="34" charset="0"/>
              </a:rPr>
              <a:t>PostNord</a:t>
            </a:r>
            <a:r>
              <a:rPr lang="sv-SE" sz="2000" dirty="0">
                <a:solidFill>
                  <a:schemeClr val="bg1"/>
                </a:solidFill>
                <a:latin typeface="Calibri" panose="020F0502020204030204" pitchFamily="34" charset="0"/>
                <a:cs typeface="Calibri" panose="020F0502020204030204" pitchFamily="34" charset="0"/>
              </a:rPr>
              <a:t>: Vi kunde inte leverera ditt paket. En mindre avgift måste betalas innan vi kan göra ett nytt leveransförsök. Klicka här för att betala.”</a:t>
            </a:r>
            <a:endParaRPr lang="en-GB" sz="2000" dirty="0">
              <a:solidFill>
                <a:schemeClr val="bg1"/>
              </a:solidFill>
              <a:latin typeface="Calibri" panose="020F0502020204030204" pitchFamily="34" charset="0"/>
              <a:cs typeface="Calibri" panose="020F0502020204030204" pitchFamily="34" charset="0"/>
            </a:endParaRPr>
          </a:p>
        </p:txBody>
      </p:sp>
      <p:sp>
        <p:nvSpPr>
          <p:cNvPr id="15" name="tb">
            <a:extLst>
              <a:ext uri="{FF2B5EF4-FFF2-40B4-BE49-F238E27FC236}">
                <a16:creationId xmlns:a16="http://schemas.microsoft.com/office/drawing/2014/main" id="{02D2CE6D-89FF-CA32-DE25-22CEA915041F}"/>
              </a:ext>
            </a:extLst>
          </p:cNvPr>
          <p:cNvSpPr txBox="1"/>
          <p:nvPr/>
        </p:nvSpPr>
        <p:spPr>
          <a:xfrm>
            <a:off x="7974638" y="2945883"/>
            <a:ext cx="3357997" cy="1839437"/>
          </a:xfrm>
          <a:prstGeom prst="rect">
            <a:avLst/>
          </a:prstGeom>
          <a:noFill/>
        </p:spPr>
        <p:txBody>
          <a:bodyPr wrap="square" anchor="ctr">
            <a:noAutofit/>
          </a:bodyPr>
          <a:lstStyle/>
          <a:p>
            <a:pPr algn="ctr"/>
            <a:r>
              <a:rPr lang="sv-SE" sz="2000" dirty="0">
                <a:solidFill>
                  <a:schemeClr val="bg1"/>
                </a:solidFill>
                <a:latin typeface="Calibri" panose="020F0502020204030204" pitchFamily="34" charset="0"/>
                <a:cs typeface="Calibri" panose="020F0502020204030204" pitchFamily="34" charset="0"/>
              </a:rPr>
              <a:t>”Skatteverket: Du har rätt till skatteåterbäring. Bekräfta dina bankuppgifter inom 24 timmar för att få din utbetalning.”</a:t>
            </a:r>
            <a:endParaRPr lang="en-GB" sz="2000" dirty="0">
              <a:solidFill>
                <a:schemeClr val="bg1"/>
              </a:solidFill>
              <a:latin typeface="Calibri" panose="020F0502020204030204" pitchFamily="34" charset="0"/>
              <a:cs typeface="Calibri" panose="020F0502020204030204" pitchFamily="34" charset="0"/>
            </a:endParaRPr>
          </a:p>
        </p:txBody>
      </p:sp>
      <p:sp>
        <p:nvSpPr>
          <p:cNvPr id="17" name="tb">
            <a:extLst>
              <a:ext uri="{FF2B5EF4-FFF2-40B4-BE49-F238E27FC236}">
                <a16:creationId xmlns:a16="http://schemas.microsoft.com/office/drawing/2014/main" id="{7B189787-9B68-A47C-0B76-AE4AF13155DE}"/>
              </a:ext>
            </a:extLst>
          </p:cNvPr>
          <p:cNvSpPr txBox="1"/>
          <p:nvPr/>
        </p:nvSpPr>
        <p:spPr>
          <a:xfrm>
            <a:off x="659365" y="5066771"/>
            <a:ext cx="3090000" cy="987191"/>
          </a:xfrm>
          <a:prstGeom prst="rect">
            <a:avLst/>
          </a:prstGeom>
          <a:noFill/>
        </p:spPr>
        <p:txBody>
          <a:bodyPr wrap="square" anchor="t">
            <a:normAutofit fontScale="70000" lnSpcReduction="20000"/>
          </a:bodyPr>
          <a:lstStyle/>
          <a:p>
            <a:pPr algn="ctr"/>
            <a:r>
              <a:rPr lang="sv-SE" sz="2400" b="1" dirty="0">
                <a:solidFill>
                  <a:schemeClr val="bg1"/>
                </a:solidFill>
                <a:latin typeface="Calibri" panose="020F0502020204030204" pitchFamily="34" charset="0"/>
                <a:cs typeface="Calibri" panose="020F0502020204030204" pitchFamily="34" charset="0"/>
              </a:rPr>
              <a:t>Banken ber dig inte att lämna ut koder, lösenord eller använda </a:t>
            </a:r>
            <a:r>
              <a:rPr lang="sv-SE" sz="2400" b="1" dirty="0" err="1">
                <a:solidFill>
                  <a:schemeClr val="bg1"/>
                </a:solidFill>
                <a:latin typeface="Calibri" panose="020F0502020204030204" pitchFamily="34" charset="0"/>
                <a:cs typeface="Calibri" panose="020F0502020204030204" pitchFamily="34" charset="0"/>
              </a:rPr>
              <a:t>BankID</a:t>
            </a:r>
            <a:r>
              <a:rPr lang="sv-SE" sz="2400" b="1" dirty="0">
                <a:solidFill>
                  <a:schemeClr val="bg1"/>
                </a:solidFill>
                <a:latin typeface="Calibri" panose="020F0502020204030204" pitchFamily="34" charset="0"/>
                <a:cs typeface="Calibri" panose="020F0502020204030204" pitchFamily="34" charset="0"/>
              </a:rPr>
              <a:t> på uppmaning av någon som oväntat kontaktar dig.</a:t>
            </a:r>
            <a:endParaRPr lang="en-GB" sz="2400" b="1" dirty="0">
              <a:solidFill>
                <a:schemeClr val="bg1"/>
              </a:solidFill>
              <a:latin typeface="Calibri" panose="020F0502020204030204" pitchFamily="34" charset="0"/>
              <a:cs typeface="Calibri" panose="020F0502020204030204" pitchFamily="34" charset="0"/>
            </a:endParaRPr>
          </a:p>
        </p:txBody>
      </p:sp>
      <p:sp>
        <p:nvSpPr>
          <p:cNvPr id="19" name="tb">
            <a:extLst>
              <a:ext uri="{FF2B5EF4-FFF2-40B4-BE49-F238E27FC236}">
                <a16:creationId xmlns:a16="http://schemas.microsoft.com/office/drawing/2014/main" id="{151F2266-DFED-825A-2769-991D940A594C}"/>
              </a:ext>
            </a:extLst>
          </p:cNvPr>
          <p:cNvSpPr txBox="1"/>
          <p:nvPr/>
        </p:nvSpPr>
        <p:spPr>
          <a:xfrm>
            <a:off x="4346110" y="5056592"/>
            <a:ext cx="3090000" cy="987191"/>
          </a:xfrm>
          <a:prstGeom prst="rect">
            <a:avLst/>
          </a:prstGeom>
          <a:noFill/>
        </p:spPr>
        <p:txBody>
          <a:bodyPr wrap="square" anchor="t">
            <a:normAutofit fontScale="70000" lnSpcReduction="20000"/>
          </a:bodyPr>
          <a:lstStyle/>
          <a:p>
            <a:pPr algn="ctr"/>
            <a:r>
              <a:rPr lang="sv-SE" sz="2400" b="1" dirty="0">
                <a:solidFill>
                  <a:schemeClr val="bg1"/>
                </a:solidFill>
                <a:latin typeface="Calibri" panose="020F0502020204030204" pitchFamily="34" charset="0"/>
                <a:cs typeface="Calibri" panose="020F0502020204030204" pitchFamily="34" charset="0"/>
              </a:rPr>
              <a:t>Klicka inte direkt på länken. Kontrollera istället leveransen via </a:t>
            </a:r>
            <a:r>
              <a:rPr lang="sv-SE" sz="2400" b="1" dirty="0" err="1">
                <a:solidFill>
                  <a:schemeClr val="bg1"/>
                </a:solidFill>
                <a:latin typeface="Calibri" panose="020F0502020204030204" pitchFamily="34" charset="0"/>
                <a:cs typeface="Calibri" panose="020F0502020204030204" pitchFamily="34" charset="0"/>
              </a:rPr>
              <a:t>PostNords</a:t>
            </a:r>
            <a:r>
              <a:rPr lang="sv-SE" sz="2400" b="1" dirty="0">
                <a:solidFill>
                  <a:schemeClr val="bg1"/>
                </a:solidFill>
                <a:latin typeface="Calibri" panose="020F0502020204030204" pitchFamily="34" charset="0"/>
                <a:cs typeface="Calibri" panose="020F0502020204030204" pitchFamily="34" charset="0"/>
              </a:rPr>
              <a:t> officiella </a:t>
            </a:r>
            <a:r>
              <a:rPr lang="sv-SE" sz="2400" b="1" dirty="0" err="1">
                <a:solidFill>
                  <a:schemeClr val="bg1"/>
                </a:solidFill>
                <a:latin typeface="Calibri" panose="020F0502020204030204" pitchFamily="34" charset="0"/>
                <a:cs typeface="Calibri" panose="020F0502020204030204" pitchFamily="34" charset="0"/>
              </a:rPr>
              <a:t>app</a:t>
            </a:r>
            <a:r>
              <a:rPr lang="sv-SE" sz="2400" b="1" dirty="0">
                <a:solidFill>
                  <a:schemeClr val="bg1"/>
                </a:solidFill>
                <a:latin typeface="Calibri" panose="020F0502020204030204" pitchFamily="34" charset="0"/>
                <a:cs typeface="Calibri" panose="020F0502020204030204" pitchFamily="34" charset="0"/>
              </a:rPr>
              <a:t> eller webbplats.</a:t>
            </a:r>
            <a:endParaRPr lang="en-GB" sz="2400" b="1" dirty="0">
              <a:solidFill>
                <a:schemeClr val="bg1"/>
              </a:solidFill>
              <a:latin typeface="Calibri" panose="020F0502020204030204" pitchFamily="34" charset="0"/>
              <a:cs typeface="Calibri" panose="020F0502020204030204" pitchFamily="34" charset="0"/>
            </a:endParaRPr>
          </a:p>
        </p:txBody>
      </p:sp>
      <p:sp>
        <p:nvSpPr>
          <p:cNvPr id="21" name="tb">
            <a:extLst>
              <a:ext uri="{FF2B5EF4-FFF2-40B4-BE49-F238E27FC236}">
                <a16:creationId xmlns:a16="http://schemas.microsoft.com/office/drawing/2014/main" id="{24A8B59D-08DB-CF6B-E7DC-3D0D82350ACF}"/>
              </a:ext>
            </a:extLst>
          </p:cNvPr>
          <p:cNvSpPr txBox="1"/>
          <p:nvPr/>
        </p:nvSpPr>
        <p:spPr>
          <a:xfrm>
            <a:off x="8157476" y="5019764"/>
            <a:ext cx="3090000" cy="987191"/>
          </a:xfrm>
          <a:prstGeom prst="rect">
            <a:avLst/>
          </a:prstGeom>
          <a:noFill/>
        </p:spPr>
        <p:txBody>
          <a:bodyPr wrap="square" anchor="t">
            <a:normAutofit fontScale="55000" lnSpcReduction="20000"/>
          </a:bodyPr>
          <a:lstStyle/>
          <a:p>
            <a:pPr algn="ctr"/>
            <a:r>
              <a:rPr lang="sv-SE" sz="2400" b="1" dirty="0">
                <a:solidFill>
                  <a:schemeClr val="bg1"/>
                </a:solidFill>
                <a:latin typeface="Calibri" panose="020F0502020204030204" pitchFamily="34" charset="0"/>
                <a:cs typeface="Calibri" panose="020F0502020204030204" pitchFamily="34" charset="0"/>
              </a:rPr>
              <a:t>Var misstänksam mot oväntade SMS som ber dig klicka på en länk för att få pengar eller lämna bankuppgifter. Kontrollera informationen genom att själv gå till Skatteverkets officiella webbplats.</a:t>
            </a:r>
            <a:endParaRPr lang="en-GB" sz="2400" b="1" dirty="0">
              <a:solidFill>
                <a:schemeClr val="bg1"/>
              </a:solidFill>
              <a:latin typeface="Calibri" panose="020F0502020204030204" pitchFamily="34" charset="0"/>
              <a:cs typeface="Calibri" panose="020F0502020204030204" pitchFamily="34" charset="0"/>
            </a:endParaRPr>
          </a:p>
        </p:txBody>
      </p:sp>
      <p:sp>
        <p:nvSpPr>
          <p:cNvPr id="23" name="tb">
            <a:extLst>
              <a:ext uri="{FF2B5EF4-FFF2-40B4-BE49-F238E27FC236}">
                <a16:creationId xmlns:a16="http://schemas.microsoft.com/office/drawing/2014/main" id="{A0513216-E548-252A-7FEC-F86CDC622A39}"/>
              </a:ext>
            </a:extLst>
          </p:cNvPr>
          <p:cNvSpPr txBox="1"/>
          <p:nvPr/>
        </p:nvSpPr>
        <p:spPr>
          <a:xfrm>
            <a:off x="191110" y="176466"/>
            <a:ext cx="11400000" cy="640000"/>
          </a:xfrm>
          <a:prstGeom prst="rect">
            <a:avLst/>
          </a:prstGeom>
          <a:noFill/>
        </p:spPr>
        <p:txBody>
          <a:bodyPr wrap="square" anchor="t">
            <a:normAutofit lnSpcReduction="10000"/>
          </a:bodyPr>
          <a:lstStyle/>
          <a:p>
            <a:r>
              <a:rPr lang="en-GB" sz="3600" b="1" dirty="0">
                <a:solidFill>
                  <a:srgbClr val="5496D1"/>
                </a:solidFill>
                <a:latin typeface="Calibri" panose="020F0502020204030204" pitchFamily="34" charset="0"/>
                <a:cs typeface="Calibri" panose="020F0502020204030204" pitchFamily="34" charset="0"/>
              </a:rPr>
              <a:t>Så här ser </a:t>
            </a:r>
            <a:r>
              <a:rPr lang="en-GB" sz="3600" b="1" dirty="0" err="1">
                <a:solidFill>
                  <a:srgbClr val="5496D1"/>
                </a:solidFill>
                <a:latin typeface="Calibri" panose="020F0502020204030204" pitchFamily="34" charset="0"/>
                <a:cs typeface="Calibri" panose="020F0502020204030204" pitchFamily="34" charset="0"/>
              </a:rPr>
              <a:t>ett</a:t>
            </a:r>
            <a:r>
              <a:rPr lang="en-GB" sz="3600" b="1" dirty="0">
                <a:solidFill>
                  <a:srgbClr val="5496D1"/>
                </a:solidFill>
                <a:latin typeface="Calibri" panose="020F0502020204030204" pitchFamily="34" charset="0"/>
                <a:cs typeface="Calibri" panose="020F0502020204030204" pitchFamily="34" charset="0"/>
              </a:rPr>
              <a:t> </a:t>
            </a:r>
            <a:r>
              <a:rPr lang="en-GB" sz="3600" b="1" dirty="0" err="1">
                <a:solidFill>
                  <a:srgbClr val="5496D1"/>
                </a:solidFill>
                <a:latin typeface="Calibri" panose="020F0502020204030204" pitchFamily="34" charset="0"/>
                <a:cs typeface="Calibri" panose="020F0502020204030204" pitchFamily="34" charset="0"/>
              </a:rPr>
              <a:t>bedrägeri</a:t>
            </a:r>
            <a:r>
              <a:rPr lang="en-GB" sz="3600" b="1" dirty="0">
                <a:solidFill>
                  <a:srgbClr val="5496D1"/>
                </a:solidFill>
                <a:latin typeface="Calibri" panose="020F0502020204030204" pitchFamily="34" charset="0"/>
                <a:cs typeface="Calibri" panose="020F0502020204030204" pitchFamily="34" charset="0"/>
              </a:rPr>
              <a:t> sms ut</a:t>
            </a:r>
          </a:p>
        </p:txBody>
      </p:sp>
      <p:sp>
        <p:nvSpPr>
          <p:cNvPr id="25" name="tb">
            <a:extLst>
              <a:ext uri="{FF2B5EF4-FFF2-40B4-BE49-F238E27FC236}">
                <a16:creationId xmlns:a16="http://schemas.microsoft.com/office/drawing/2014/main" id="{AC6801DE-25A8-1A43-FE85-990735A963A0}"/>
              </a:ext>
            </a:extLst>
          </p:cNvPr>
          <p:cNvSpPr txBox="1"/>
          <p:nvPr/>
        </p:nvSpPr>
        <p:spPr>
          <a:xfrm>
            <a:off x="271887" y="712892"/>
            <a:ext cx="11400000" cy="440000"/>
          </a:xfrm>
          <a:prstGeom prst="rect">
            <a:avLst/>
          </a:prstGeom>
          <a:noFill/>
        </p:spPr>
        <p:txBody>
          <a:bodyPr wrap="square" anchor="t">
            <a:normAutofit fontScale="70000" lnSpcReduction="20000"/>
          </a:bodyPr>
          <a:lstStyle/>
          <a:p>
            <a:r>
              <a:rPr lang="sv-SE" sz="2000" dirty="0">
                <a:solidFill>
                  <a:srgbClr val="002465"/>
                </a:solidFill>
                <a:latin typeface="Calibri" panose="020F0502020204030204" pitchFamily="34" charset="0"/>
                <a:cs typeface="Calibri" panose="020F0502020204030204" pitchFamily="34" charset="0"/>
              </a:rPr>
              <a:t>Exempel på formuleringar som bedragare kan använda. Lägg märke till hur meddelandena försöker skapa oro eller stress </a:t>
            </a:r>
          </a:p>
          <a:p>
            <a:r>
              <a:rPr lang="sv-SE" sz="2000" dirty="0">
                <a:solidFill>
                  <a:srgbClr val="002465"/>
                </a:solidFill>
                <a:latin typeface="Calibri" panose="020F0502020204030204" pitchFamily="34" charset="0"/>
                <a:cs typeface="Calibri" panose="020F0502020204030204" pitchFamily="34" charset="0"/>
              </a:rPr>
              <a:t>och få dig att klicka på en länk eller agera snabbt.</a:t>
            </a:r>
            <a:endParaRPr lang="en-GB" sz="2000" dirty="0">
              <a:solidFill>
                <a:srgbClr val="002465"/>
              </a:solidFill>
              <a:latin typeface="Calibri" panose="020F0502020204030204" pitchFamily="34" charset="0"/>
              <a:cs typeface="Calibri" panose="020F0502020204030204" pitchFamily="34" charset="0"/>
            </a:endParaRPr>
          </a:p>
        </p:txBody>
      </p:sp>
      <p:sp>
        <p:nvSpPr>
          <p:cNvPr id="31" name="tb">
            <a:extLst>
              <a:ext uri="{FF2B5EF4-FFF2-40B4-BE49-F238E27FC236}">
                <a16:creationId xmlns:a16="http://schemas.microsoft.com/office/drawing/2014/main" id="{13714707-3294-A1B7-58EB-F277C9E9F351}"/>
              </a:ext>
            </a:extLst>
          </p:cNvPr>
          <p:cNvSpPr txBox="1"/>
          <p:nvPr/>
        </p:nvSpPr>
        <p:spPr>
          <a:xfrm>
            <a:off x="332635" y="6114611"/>
            <a:ext cx="11000000" cy="740000"/>
          </a:xfrm>
          <a:prstGeom prst="rect">
            <a:avLst/>
          </a:prstGeom>
          <a:noFill/>
        </p:spPr>
        <p:txBody>
          <a:bodyPr wrap="square" anchor="ctr">
            <a:normAutofit fontScale="70000" lnSpcReduction="20000"/>
          </a:bodyPr>
          <a:lstStyle/>
          <a:p>
            <a:pPr algn="ctr"/>
            <a:r>
              <a:rPr lang="sv-SE" sz="2400" b="1" dirty="0">
                <a:solidFill>
                  <a:srgbClr val="5496D1"/>
                </a:solidFill>
                <a:latin typeface="Calibri" panose="020F0502020204030204" pitchFamily="34" charset="0"/>
                <a:cs typeface="Calibri" panose="020F0502020204030204" pitchFamily="34" charset="0"/>
              </a:rPr>
              <a:t>Varningssignaler: Meddelandet kommer oväntat, försöker stressa eller skrämma dig och ber dig klicka på en länk, lämna uppgifter eller använda </a:t>
            </a:r>
            <a:r>
              <a:rPr lang="sv-SE" sz="2400" b="1" dirty="0" err="1">
                <a:solidFill>
                  <a:srgbClr val="5496D1"/>
                </a:solidFill>
                <a:latin typeface="Calibri" panose="020F0502020204030204" pitchFamily="34" charset="0"/>
                <a:cs typeface="Calibri" panose="020F0502020204030204" pitchFamily="34" charset="0"/>
              </a:rPr>
              <a:t>BankID</a:t>
            </a:r>
            <a:r>
              <a:rPr lang="sv-SE" sz="2400" b="1" dirty="0">
                <a:solidFill>
                  <a:srgbClr val="5496D1"/>
                </a:solidFill>
                <a:latin typeface="Calibri" panose="020F0502020204030204" pitchFamily="34" charset="0"/>
                <a:cs typeface="Calibri" panose="020F0502020204030204" pitchFamily="34" charset="0"/>
              </a:rPr>
              <a:t>. Är du osäker – klicka inte. Kontrollera istället informationen via företagets eller myndighetens officiella </a:t>
            </a:r>
            <a:r>
              <a:rPr lang="sv-SE" sz="2400" b="1" dirty="0" err="1">
                <a:solidFill>
                  <a:srgbClr val="5496D1"/>
                </a:solidFill>
                <a:latin typeface="Calibri" panose="020F0502020204030204" pitchFamily="34" charset="0"/>
                <a:cs typeface="Calibri" panose="020F0502020204030204" pitchFamily="34" charset="0"/>
              </a:rPr>
              <a:t>app</a:t>
            </a:r>
            <a:r>
              <a:rPr lang="sv-SE" sz="2400" b="1" dirty="0">
                <a:solidFill>
                  <a:srgbClr val="5496D1"/>
                </a:solidFill>
                <a:latin typeface="Calibri" panose="020F0502020204030204" pitchFamily="34" charset="0"/>
                <a:cs typeface="Calibri" panose="020F0502020204030204" pitchFamily="34" charset="0"/>
              </a:rPr>
              <a:t> eller webbplats.</a:t>
            </a:r>
            <a:endParaRPr lang="en-GB" sz="2400" b="1" dirty="0">
              <a:solidFill>
                <a:srgbClr val="5496D1"/>
              </a:solidFill>
              <a:latin typeface="Calibri" panose="020F0502020204030204" pitchFamily="34" charset="0"/>
              <a:cs typeface="Calibri" panose="020F0502020204030204" pitchFamily="34" charset="0"/>
            </a:endParaRPr>
          </a:p>
        </p:txBody>
      </p:sp>
      <p:pic>
        <p:nvPicPr>
          <p:cNvPr id="1025" name="Picture 1024">
            <a:extLst>
              <a:ext uri="{FF2B5EF4-FFF2-40B4-BE49-F238E27FC236}">
                <a16:creationId xmlns:a16="http://schemas.microsoft.com/office/drawing/2014/main" id="{3579B071-7B14-A76C-3D25-5838AFB783B1}"/>
              </a:ext>
            </a:extLst>
          </p:cNvPr>
          <p:cNvPicPr>
            <a:picLocks noChangeAspect="1"/>
          </p:cNvPicPr>
          <p:nvPr/>
        </p:nvPicPr>
        <p:blipFill>
          <a:blip r:embed="rId4" cstate="email">
            <a:biLevel thresh="50000"/>
            <a:extLst>
              <a:ext uri="{28A0092B-C50C-407E-A947-70E740481C1C}">
                <a14:useLocalDpi xmlns:a14="http://schemas.microsoft.com/office/drawing/2010/main"/>
              </a:ext>
            </a:extLst>
          </a:blip>
          <a:stretch>
            <a:fillRect/>
          </a:stretch>
        </p:blipFill>
        <p:spPr>
          <a:xfrm>
            <a:off x="10807709" y="327093"/>
            <a:ext cx="981541" cy="1152244"/>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9D9A15A-554F-D0EE-3146-EBDE56A9988D}"/>
              </a:ext>
            </a:extLst>
          </p:cNvPr>
          <p:cNvSpPr>
            <a:spLocks noGrp="1"/>
          </p:cNvSpPr>
          <p:nvPr>
            <p:ph type="body" idx="3"/>
          </p:nvPr>
        </p:nvSpPr>
        <p:spPr>
          <a:xfrm>
            <a:off x="786384" y="2162123"/>
            <a:ext cx="5879592" cy="4588873"/>
          </a:xfrm>
        </p:spPr>
        <p:txBody>
          <a:bodyPr/>
          <a:lstStyle/>
          <a:p>
            <a:endParaRPr lang="en-US" sz="1200" dirty="0">
              <a:solidFill>
                <a:srgbClr val="EBCB1F"/>
              </a:solidFill>
            </a:endParaRPr>
          </a:p>
          <a:p>
            <a:r>
              <a:rPr lang="en-US" b="1" dirty="0"/>
              <a:t>Paus</a:t>
            </a:r>
          </a:p>
          <a:p>
            <a:r>
              <a:rPr lang="en-US" dirty="0"/>
              <a:t>Ta en stund innan du gör något</a:t>
            </a:r>
          </a:p>
          <a:p>
            <a:r>
              <a:rPr lang="en-US" b="1" dirty="0"/>
              <a:t>Kontrollera</a:t>
            </a:r>
            <a:endParaRPr lang="en-US" dirty="0"/>
          </a:p>
          <a:p>
            <a:pPr marL="571500" indent="-342900">
              <a:buClr>
                <a:srgbClr val="002465"/>
              </a:buClr>
              <a:buFont typeface="Arial" panose="020B0604020202020204" pitchFamily="34" charset="0"/>
              <a:buChar char="•"/>
            </a:pPr>
            <a:r>
              <a:rPr lang="en-US" dirty="0"/>
              <a:t>Känner jag igen det här? </a:t>
            </a:r>
          </a:p>
          <a:p>
            <a:pPr marL="571500" indent="-342900">
              <a:buClr>
                <a:srgbClr val="002465"/>
              </a:buClr>
              <a:buFont typeface="Arial" panose="020B0604020202020204" pitchFamily="34" charset="0"/>
              <a:buChar char="•"/>
            </a:pPr>
            <a:r>
              <a:rPr lang="en-US" dirty="0"/>
              <a:t>Stämmer det överens med min senaste aktivitet? </a:t>
            </a:r>
          </a:p>
          <a:p>
            <a:r>
              <a:rPr lang="en-US" b="1" dirty="0"/>
              <a:t>Kontrollera</a:t>
            </a:r>
            <a:endParaRPr lang="en-US" dirty="0"/>
          </a:p>
          <a:p>
            <a:pPr marL="571500" indent="-342900">
              <a:buClr>
                <a:srgbClr val="002465"/>
              </a:buClr>
              <a:buFont typeface="Arial" panose="020B0604020202020204" pitchFamily="34" charset="0"/>
              <a:buChar char="•"/>
            </a:pPr>
            <a:r>
              <a:rPr lang="en-US" dirty="0"/>
              <a:t>Öppna din bankapp själv </a:t>
            </a:r>
          </a:p>
          <a:p>
            <a:pPr marL="571500" indent="-342900">
              <a:buClr>
                <a:srgbClr val="002465"/>
              </a:buClr>
              <a:buFont typeface="Arial" panose="020B0604020202020204" pitchFamily="34" charset="0"/>
              <a:buChar char="•"/>
            </a:pPr>
            <a:r>
              <a:rPr lang="en-US" dirty="0"/>
              <a:t>Använd ett betrott telefonnummer </a:t>
            </a:r>
          </a:p>
          <a:p>
            <a:endParaRPr lang="en-US" b="1" dirty="0"/>
          </a:p>
          <a:p>
            <a:endParaRPr lang="en-GB" dirty="0"/>
          </a:p>
        </p:txBody>
      </p:sp>
      <p:pic>
        <p:nvPicPr>
          <p:cNvPr id="18434" name="Picture 2" descr="person holding iPhone">
            <a:extLst>
              <a:ext uri="{FF2B5EF4-FFF2-40B4-BE49-F238E27FC236}">
                <a16:creationId xmlns:a16="http://schemas.microsoft.com/office/drawing/2014/main" id="{79A4432F-4B44-D52A-F21D-12029BDA565F}"/>
              </a:ext>
            </a:extLst>
          </p:cNvPr>
          <p:cNvPicPr>
            <a:picLocks noGrp="1" noChangeAspect="1" noChangeArrowheads="1"/>
          </p:cNvPicPr>
          <p:nvPr>
            <p:ph type="pic" idx="2"/>
          </p:nvPr>
        </p:nvPicPr>
        <p:blipFill rotWithShape="1">
          <a:blip r:embed="rId2" cstate="email">
            <a:extLst>
              <a:ext uri="{28A0092B-C50C-407E-A947-70E740481C1C}">
                <a14:useLocalDpi xmlns:a14="http://schemas.microsoft.com/office/drawing/2010/main"/>
              </a:ext>
            </a:extLst>
          </a:blip>
          <a:srcRect/>
          <a:stretch>
            <a:fillRect/>
          </a:stretch>
        </p:blipFill>
        <p:spPr bwMode="auto">
          <a:xfrm>
            <a:off x="7050505" y="2887579"/>
            <a:ext cx="3826042" cy="397042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9368ED4-C881-1A85-DB8C-1E412F36D40A}"/>
              </a:ext>
            </a:extLst>
          </p:cNvPr>
          <p:cNvSpPr txBox="1"/>
          <p:nvPr/>
        </p:nvSpPr>
        <p:spPr>
          <a:xfrm>
            <a:off x="1624166" y="1068775"/>
            <a:ext cx="6121908" cy="642227"/>
          </a:xfrm>
          <a:prstGeom prst="rect">
            <a:avLst/>
          </a:prstGeom>
          <a:noFill/>
        </p:spPr>
        <p:txBody>
          <a:bodyPr wrap="square">
            <a:spAutoFit/>
          </a:bodyPr>
          <a:lstStyle/>
          <a:p>
            <a:pPr marL="457200" marR="0" lvl="0" indent="-228600" algn="l" defTabSz="914400" rtl="0" eaLnBrk="1" fontAlgn="auto" latinLnBrk="0" hangingPunct="1">
              <a:lnSpc>
                <a:spcPct val="103333"/>
              </a:lnSpc>
              <a:spcBef>
                <a:spcPts val="0"/>
              </a:spcBef>
              <a:spcAft>
                <a:spcPts val="0"/>
              </a:spcAft>
              <a:buClr>
                <a:srgbClr val="242B62"/>
              </a:buClr>
              <a:buSzPts val="2400"/>
              <a:buFont typeface="Arial"/>
              <a:buNone/>
              <a:tabLst/>
              <a:defRPr/>
            </a:pPr>
            <a:r>
              <a:rPr kumimoji="0" lang="en-US" sz="3600" b="1" i="0" u="none" strike="noStrike" kern="0" cap="none" spc="0" normalizeH="0" baseline="0" noProof="0" dirty="0">
                <a:ln>
                  <a:noFill/>
                </a:ln>
                <a:solidFill>
                  <a:srgbClr val="5496D1"/>
                </a:solidFill>
                <a:effectLst/>
                <a:uLnTx/>
                <a:uFillTx/>
                <a:latin typeface="Calibri"/>
                <a:ea typeface="Calibri"/>
                <a:cs typeface="Calibri"/>
                <a:sym typeface="Calibri"/>
              </a:rPr>
              <a:t>En enkel beslutsregel</a:t>
            </a:r>
          </a:p>
        </p:txBody>
      </p:sp>
    </p:spTree>
    <p:extLst>
      <p:ext uri="{BB962C8B-B14F-4D97-AF65-F5344CB8AC3E}">
        <p14:creationId xmlns:p14="http://schemas.microsoft.com/office/powerpoint/2010/main" val="13001925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2" name="Google Shape;552;p29"/>
          <p:cNvSpPr txBox="1">
            <a:spLocks noGrp="1"/>
          </p:cNvSpPr>
          <p:nvPr>
            <p:ph type="body" idx="3"/>
          </p:nvPr>
        </p:nvSpPr>
        <p:spPr>
          <a:xfrm>
            <a:off x="219456" y="747996"/>
            <a:ext cx="6557952" cy="4861598"/>
          </a:xfrm>
          <a:prstGeom prst="rect">
            <a:avLst/>
          </a:prstGeom>
          <a:noFill/>
          <a:ln>
            <a:noFill/>
          </a:ln>
        </p:spPr>
        <p:txBody>
          <a:bodyPr spcFirstLastPara="1" wrap="square" lIns="91425" tIns="45700" rIns="91425" bIns="45700" anchor="t" anchorCtr="0">
            <a:noAutofit/>
          </a:bodyPr>
          <a:lstStyle/>
          <a:p>
            <a:r>
              <a:rPr lang="en-US" sz="3600" b="1" dirty="0">
                <a:solidFill>
                  <a:srgbClr val="31376B"/>
                </a:solidFill>
              </a:rPr>
              <a:t>Hur ett säkert svar ser ut</a:t>
            </a:r>
          </a:p>
          <a:p>
            <a:endParaRPr lang="en-US" sz="1400" b="1" dirty="0">
              <a:solidFill>
                <a:srgbClr val="EBCB1F"/>
              </a:solidFill>
            </a:endParaRPr>
          </a:p>
          <a:p>
            <a:r>
              <a:rPr lang="en-US" dirty="0"/>
              <a:t>Ett säkert svar innebär:</a:t>
            </a:r>
          </a:p>
          <a:p>
            <a:pPr marL="571500" indent="-342900">
              <a:buFont typeface="Arial" panose="020B0604020202020204" pitchFamily="34" charset="0"/>
              <a:buChar char="•"/>
            </a:pPr>
            <a:r>
              <a:rPr lang="en-US" dirty="0"/>
              <a:t>klicka inte på oväntade länkar</a:t>
            </a:r>
          </a:p>
          <a:p>
            <a:pPr marL="571500" indent="-342900">
              <a:buFont typeface="Arial" panose="020B0604020202020204" pitchFamily="34" charset="0"/>
              <a:buChar char="•"/>
            </a:pPr>
            <a:r>
              <a:rPr lang="en-US" dirty="0"/>
              <a:t>dela inte koder eller personuppgifter</a:t>
            </a:r>
          </a:p>
          <a:p>
            <a:pPr marL="571500" indent="-342900">
              <a:buFont typeface="Arial" panose="020B0604020202020204" pitchFamily="34" charset="0"/>
              <a:buChar char="•"/>
            </a:pPr>
            <a:r>
              <a:rPr lang="en-US" dirty="0"/>
              <a:t>avsluta samtalet eller meddelandet</a:t>
            </a:r>
          </a:p>
          <a:p>
            <a:pPr marL="571500" indent="-342900">
              <a:buFont typeface="Arial" panose="020B0604020202020204" pitchFamily="34" charset="0"/>
              <a:buChar char="•"/>
            </a:pPr>
            <a:r>
              <a:rPr lang="en-US" dirty="0"/>
              <a:t>kontrollera via din officiella bankapp</a:t>
            </a:r>
          </a:p>
          <a:p>
            <a:pPr marL="571500" indent="-342900">
              <a:buFont typeface="Arial" panose="020B0604020202020204" pitchFamily="34" charset="0"/>
              <a:buChar char="•"/>
            </a:pPr>
            <a:r>
              <a:rPr lang="en-US" dirty="0"/>
              <a:t>kontakta organisationen direkt</a:t>
            </a:r>
          </a:p>
          <a:p>
            <a:pPr marL="228600" indent="0"/>
            <a:endParaRPr lang="en-US" dirty="0"/>
          </a:p>
          <a:p>
            <a:pPr marL="228600" indent="0"/>
            <a:r>
              <a:rPr lang="en-US" dirty="0"/>
              <a:t>Du väljer själv hur du vill agera</a:t>
            </a:r>
          </a:p>
        </p:txBody>
      </p:sp>
      <p:pic>
        <p:nvPicPr>
          <p:cNvPr id="34818" name="Picture 2" descr="yellow and black road sign">
            <a:extLst>
              <a:ext uri="{FF2B5EF4-FFF2-40B4-BE49-F238E27FC236}">
                <a16:creationId xmlns:a16="http://schemas.microsoft.com/office/drawing/2014/main" id="{C1334556-F249-1409-96E3-06E35DA71AB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43011" y="360763"/>
            <a:ext cx="4090983" cy="6136474"/>
          </a:xfrm>
          <a:prstGeom prst="roundRect">
            <a:avLst>
              <a:gd name="adj" fmla="val 12437"/>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152"/>
        <p:cNvGrpSpPr/>
        <p:nvPr/>
      </p:nvGrpSpPr>
      <p:grpSpPr>
        <a:xfrm>
          <a:off x="0" y="0"/>
          <a:ext cx="0" cy="0"/>
          <a:chOff x="0" y="0"/>
          <a:chExt cx="0" cy="0"/>
        </a:xfrm>
      </p:grpSpPr>
      <p:sp>
        <p:nvSpPr>
          <p:cNvPr id="1155" name="Google Shape;1155;p36"/>
          <p:cNvSpPr/>
          <p:nvPr/>
        </p:nvSpPr>
        <p:spPr>
          <a:xfrm>
            <a:off x="760867" y="2863271"/>
            <a:ext cx="2513094" cy="2716435"/>
          </a:xfrm>
          <a:custGeom>
            <a:avLst/>
            <a:gdLst/>
            <a:ahLst/>
            <a:cxnLst/>
            <a:rect l="l" t="t" r="r" b="b"/>
            <a:pathLst>
              <a:path w="4381" h="3421" extrusionOk="0">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56" name="Google Shape;1156;p36"/>
          <p:cNvSpPr/>
          <p:nvPr/>
        </p:nvSpPr>
        <p:spPr>
          <a:xfrm>
            <a:off x="1040356" y="1430747"/>
            <a:ext cx="1954116" cy="1700704"/>
          </a:xfrm>
          <a:custGeom>
            <a:avLst/>
            <a:gdLst/>
            <a:ahLst/>
            <a:cxnLst/>
            <a:rect l="l" t="t" r="r" b="b"/>
            <a:pathLst>
              <a:path w="2757" h="2964" extrusionOk="0">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57" name="Google Shape;1157;p36"/>
          <p:cNvSpPr/>
          <p:nvPr/>
        </p:nvSpPr>
        <p:spPr>
          <a:xfrm>
            <a:off x="3471362" y="2863271"/>
            <a:ext cx="2513095" cy="2716435"/>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58" name="Google Shape;1158;p36"/>
          <p:cNvSpPr/>
          <p:nvPr/>
        </p:nvSpPr>
        <p:spPr>
          <a:xfrm>
            <a:off x="3750850" y="1430747"/>
            <a:ext cx="1954118" cy="1700704"/>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59" name="Google Shape;1159;p36"/>
          <p:cNvSpPr/>
          <p:nvPr/>
        </p:nvSpPr>
        <p:spPr>
          <a:xfrm>
            <a:off x="6100874" y="2863271"/>
            <a:ext cx="2513094" cy="2716435"/>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60" name="Google Shape;1160;p36"/>
          <p:cNvSpPr/>
          <p:nvPr/>
        </p:nvSpPr>
        <p:spPr>
          <a:xfrm>
            <a:off x="6380363" y="1407154"/>
            <a:ext cx="1954116" cy="1700704"/>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61" name="Google Shape;1161;p36"/>
          <p:cNvSpPr/>
          <p:nvPr/>
        </p:nvSpPr>
        <p:spPr>
          <a:xfrm>
            <a:off x="8730382" y="2863271"/>
            <a:ext cx="2513095" cy="2716435"/>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62" name="Google Shape;1162;p36"/>
          <p:cNvSpPr/>
          <p:nvPr/>
        </p:nvSpPr>
        <p:spPr>
          <a:xfrm>
            <a:off x="9009871" y="1407154"/>
            <a:ext cx="1954116" cy="1700704"/>
          </a:xfrm>
          <a:custGeom>
            <a:avLst/>
            <a:gdLst/>
            <a:ahLst/>
            <a:cxnLst/>
            <a:rect l="l" t="t" r="r" b="b"/>
            <a:pathLst>
              <a:path w="2757"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 name="tb">
            <a:extLst>
              <a:ext uri="{FF2B5EF4-FFF2-40B4-BE49-F238E27FC236}">
                <a16:creationId xmlns:a16="http://schemas.microsoft.com/office/drawing/2014/main" id="{D62D67F0-127D-F873-E7B6-C4168CE327A2}"/>
              </a:ext>
            </a:extLst>
          </p:cNvPr>
          <p:cNvSpPr txBox="1"/>
          <p:nvPr/>
        </p:nvSpPr>
        <p:spPr>
          <a:xfrm>
            <a:off x="396000" y="178069"/>
            <a:ext cx="11400000" cy="650000"/>
          </a:xfrm>
          <a:prstGeom prst="rect">
            <a:avLst/>
          </a:prstGeom>
          <a:noFill/>
        </p:spPr>
        <p:txBody>
          <a:bodyPr wrap="square" anchor="t">
            <a:normAutofit/>
          </a:bodyPr>
          <a:lstStyle/>
          <a:p>
            <a:r>
              <a:rPr lang="en-GB" sz="3600" b="1" dirty="0">
                <a:solidFill>
                  <a:srgbClr val="31376B"/>
                </a:solidFill>
                <a:latin typeface="Calibri" panose="020F0502020204030204" pitchFamily="34" charset="0"/>
                <a:cs typeface="Calibri" panose="020F0502020204030204" pitchFamily="34" charset="0"/>
              </a:rPr>
              <a:t>Var kan man få hjälp </a:t>
            </a:r>
            <a:r>
              <a:rPr lang="en-GB" sz="3600" b="1" dirty="0" err="1">
                <a:solidFill>
                  <a:srgbClr val="31376B"/>
                </a:solidFill>
                <a:latin typeface="Calibri" panose="020F0502020204030204" pitchFamily="34" charset="0"/>
                <a:cs typeface="Calibri" panose="020F0502020204030204" pitchFamily="34" charset="0"/>
              </a:rPr>
              <a:t>i</a:t>
            </a:r>
            <a:r>
              <a:rPr lang="en-GB" sz="3600" b="1" dirty="0">
                <a:solidFill>
                  <a:srgbClr val="31376B"/>
                </a:solidFill>
                <a:latin typeface="Calibri" panose="020F0502020204030204" pitchFamily="34" charset="0"/>
                <a:cs typeface="Calibri" panose="020F0502020204030204" pitchFamily="34" charset="0"/>
              </a:rPr>
              <a:t> Sverige</a:t>
            </a:r>
          </a:p>
        </p:txBody>
      </p:sp>
      <p:sp>
        <p:nvSpPr>
          <p:cNvPr id="5" name="tb">
            <a:extLst>
              <a:ext uri="{FF2B5EF4-FFF2-40B4-BE49-F238E27FC236}">
                <a16:creationId xmlns:a16="http://schemas.microsoft.com/office/drawing/2014/main" id="{6B8EE66B-C5D6-584F-F16F-DBD16CB46692}"/>
              </a:ext>
            </a:extLst>
          </p:cNvPr>
          <p:cNvSpPr txBox="1"/>
          <p:nvPr/>
        </p:nvSpPr>
        <p:spPr>
          <a:xfrm>
            <a:off x="680363" y="864619"/>
            <a:ext cx="11400000" cy="460000"/>
          </a:xfrm>
          <a:prstGeom prst="rect">
            <a:avLst/>
          </a:prstGeom>
          <a:noFill/>
        </p:spPr>
        <p:txBody>
          <a:bodyPr wrap="square" anchor="t">
            <a:normAutofit/>
          </a:bodyPr>
          <a:lstStyle/>
          <a:p>
            <a:r>
              <a:rPr lang="en-GB" sz="2400" dirty="0">
                <a:solidFill>
                  <a:srgbClr val="002465"/>
                </a:solidFill>
                <a:latin typeface="Calibri" panose="020F0502020204030204" pitchFamily="34" charset="0"/>
                <a:cs typeface="Calibri" panose="020F0502020204030204" pitchFamily="34" charset="0"/>
              </a:rPr>
              <a:t>Du är inte ensam. Om det handlar om pengar ska du omedelbart kontakta din bank.</a:t>
            </a:r>
          </a:p>
        </p:txBody>
      </p:sp>
      <p:sp>
        <p:nvSpPr>
          <p:cNvPr id="7" name="tb">
            <a:extLst>
              <a:ext uri="{FF2B5EF4-FFF2-40B4-BE49-F238E27FC236}">
                <a16:creationId xmlns:a16="http://schemas.microsoft.com/office/drawing/2014/main" id="{9A93EDD5-4415-7519-6DE2-7DED660F3F54}"/>
              </a:ext>
            </a:extLst>
          </p:cNvPr>
          <p:cNvSpPr txBox="1"/>
          <p:nvPr/>
        </p:nvSpPr>
        <p:spPr>
          <a:xfrm>
            <a:off x="3540237" y="1915325"/>
            <a:ext cx="2420000" cy="560000"/>
          </a:xfrm>
          <a:prstGeom prst="rect">
            <a:avLst/>
          </a:prstGeom>
          <a:noFill/>
        </p:spPr>
        <p:txBody>
          <a:bodyPr wrap="square" anchor="ctr">
            <a:normAutofit/>
          </a:bodyPr>
          <a:lstStyle/>
          <a:p>
            <a:pPr algn="ctr"/>
            <a:r>
              <a:rPr lang="en-GB" sz="1700" b="1" dirty="0" err="1">
                <a:solidFill>
                  <a:srgbClr val="FFFFFF"/>
                </a:solidFill>
                <a:latin typeface="Calibri" panose="020F0502020204030204" pitchFamily="34" charset="0"/>
                <a:cs typeface="Calibri" panose="020F0502020204030204" pitchFamily="34" charset="0"/>
              </a:rPr>
              <a:t>Polisen</a:t>
            </a:r>
            <a:endParaRPr lang="en-GB" sz="1700" b="1" dirty="0">
              <a:solidFill>
                <a:srgbClr val="FFFFFF"/>
              </a:solidFill>
              <a:latin typeface="Calibri" panose="020F0502020204030204" pitchFamily="34" charset="0"/>
              <a:cs typeface="Calibri" panose="020F0502020204030204" pitchFamily="34" charset="0"/>
            </a:endParaRPr>
          </a:p>
        </p:txBody>
      </p:sp>
      <p:sp>
        <p:nvSpPr>
          <p:cNvPr id="9" name="tb">
            <a:extLst>
              <a:ext uri="{FF2B5EF4-FFF2-40B4-BE49-F238E27FC236}">
                <a16:creationId xmlns:a16="http://schemas.microsoft.com/office/drawing/2014/main" id="{16EA7725-F43D-7F51-252C-2965B5A3500A}"/>
              </a:ext>
            </a:extLst>
          </p:cNvPr>
          <p:cNvSpPr txBox="1"/>
          <p:nvPr/>
        </p:nvSpPr>
        <p:spPr>
          <a:xfrm>
            <a:off x="6192384" y="1791338"/>
            <a:ext cx="2420000" cy="931658"/>
          </a:xfrm>
          <a:prstGeom prst="rect">
            <a:avLst/>
          </a:prstGeom>
          <a:noFill/>
        </p:spPr>
        <p:txBody>
          <a:bodyPr wrap="square" anchor="ctr">
            <a:normAutofit/>
          </a:bodyPr>
          <a:lstStyle/>
          <a:p>
            <a:pPr algn="ctr"/>
            <a:r>
              <a:rPr lang="en-GB" sz="1600" b="1" dirty="0" err="1">
                <a:solidFill>
                  <a:srgbClr val="FFFFFF"/>
                </a:solidFill>
                <a:latin typeface="Calibri" panose="020F0502020204030204" pitchFamily="34" charset="0"/>
                <a:cs typeface="Calibri" panose="020F0502020204030204" pitchFamily="34" charset="0"/>
              </a:rPr>
              <a:t>Stöldskydds</a:t>
            </a:r>
            <a:r>
              <a:rPr lang="en-GB" sz="1600" b="1" dirty="0">
                <a:solidFill>
                  <a:srgbClr val="FFFFFF"/>
                </a:solidFill>
                <a:latin typeface="Calibri" panose="020F0502020204030204" pitchFamily="34" charset="0"/>
                <a:cs typeface="Calibri" panose="020F0502020204030204" pitchFamily="34" charset="0"/>
              </a:rPr>
              <a:t>-</a:t>
            </a:r>
          </a:p>
          <a:p>
            <a:pPr algn="ctr"/>
            <a:r>
              <a:rPr lang="en-GB" sz="1600" b="1" dirty="0" err="1">
                <a:solidFill>
                  <a:srgbClr val="FFFFFF"/>
                </a:solidFill>
                <a:latin typeface="Calibri" panose="020F0502020204030204" pitchFamily="34" charset="0"/>
                <a:cs typeface="Calibri" panose="020F0502020204030204" pitchFamily="34" charset="0"/>
              </a:rPr>
              <a:t>föreningen</a:t>
            </a:r>
            <a:r>
              <a:rPr lang="en-GB" sz="1600" b="1" dirty="0">
                <a:solidFill>
                  <a:srgbClr val="FFFFFF"/>
                </a:solidFill>
                <a:latin typeface="Calibri" panose="020F0502020204030204" pitchFamily="34" charset="0"/>
                <a:cs typeface="Calibri" panose="020F0502020204030204" pitchFamily="34" charset="0"/>
              </a:rPr>
              <a:t> (SSF)</a:t>
            </a:r>
          </a:p>
        </p:txBody>
      </p:sp>
      <p:sp>
        <p:nvSpPr>
          <p:cNvPr id="11" name="tb">
            <a:extLst>
              <a:ext uri="{FF2B5EF4-FFF2-40B4-BE49-F238E27FC236}">
                <a16:creationId xmlns:a16="http://schemas.microsoft.com/office/drawing/2014/main" id="{FE15E419-2D84-46BA-5B30-BF041199780B}"/>
              </a:ext>
            </a:extLst>
          </p:cNvPr>
          <p:cNvSpPr txBox="1"/>
          <p:nvPr/>
        </p:nvSpPr>
        <p:spPr>
          <a:xfrm>
            <a:off x="8823477" y="1915325"/>
            <a:ext cx="2420000" cy="560000"/>
          </a:xfrm>
          <a:prstGeom prst="rect">
            <a:avLst/>
          </a:prstGeom>
          <a:noFill/>
        </p:spPr>
        <p:txBody>
          <a:bodyPr wrap="square" anchor="ctr">
            <a:normAutofit/>
          </a:bodyPr>
          <a:lstStyle/>
          <a:p>
            <a:pPr algn="ctr"/>
            <a:r>
              <a:rPr lang="en-GB" sz="1700" b="1" dirty="0" err="1">
                <a:solidFill>
                  <a:srgbClr val="FFFFFF"/>
                </a:solidFill>
                <a:latin typeface="Calibri" panose="020F0502020204030204" pitchFamily="34" charset="0"/>
                <a:cs typeface="Calibri" panose="020F0502020204030204" pitchFamily="34" charset="0"/>
              </a:rPr>
              <a:t>Hallå</a:t>
            </a:r>
            <a:r>
              <a:rPr lang="en-GB" sz="1700" b="1" dirty="0">
                <a:solidFill>
                  <a:srgbClr val="FFFFFF"/>
                </a:solidFill>
                <a:latin typeface="Calibri" panose="020F0502020204030204" pitchFamily="34" charset="0"/>
                <a:cs typeface="Calibri" panose="020F0502020204030204" pitchFamily="34" charset="0"/>
              </a:rPr>
              <a:t> </a:t>
            </a:r>
            <a:r>
              <a:rPr lang="en-GB" sz="1700" b="1" dirty="0" err="1">
                <a:solidFill>
                  <a:srgbClr val="FFFFFF"/>
                </a:solidFill>
                <a:latin typeface="Calibri" panose="020F0502020204030204" pitchFamily="34" charset="0"/>
                <a:cs typeface="Calibri" panose="020F0502020204030204" pitchFamily="34" charset="0"/>
              </a:rPr>
              <a:t>konsument</a:t>
            </a:r>
            <a:endParaRPr lang="en-GB" sz="1700" b="1" dirty="0">
              <a:solidFill>
                <a:srgbClr val="FFFFFF"/>
              </a:solidFill>
              <a:latin typeface="Calibri" panose="020F0502020204030204" pitchFamily="34" charset="0"/>
              <a:cs typeface="Calibri" panose="020F0502020204030204" pitchFamily="34" charset="0"/>
            </a:endParaRPr>
          </a:p>
        </p:txBody>
      </p:sp>
      <p:sp>
        <p:nvSpPr>
          <p:cNvPr id="13" name="tb">
            <a:extLst>
              <a:ext uri="{FF2B5EF4-FFF2-40B4-BE49-F238E27FC236}">
                <a16:creationId xmlns:a16="http://schemas.microsoft.com/office/drawing/2014/main" id="{A953ECAD-6EEE-8329-CA31-D4893F0855C5}"/>
              </a:ext>
            </a:extLst>
          </p:cNvPr>
          <p:cNvSpPr txBox="1"/>
          <p:nvPr/>
        </p:nvSpPr>
        <p:spPr>
          <a:xfrm>
            <a:off x="1137323" y="1915325"/>
            <a:ext cx="1714537" cy="560000"/>
          </a:xfrm>
          <a:prstGeom prst="rect">
            <a:avLst/>
          </a:prstGeom>
          <a:noFill/>
        </p:spPr>
        <p:txBody>
          <a:bodyPr wrap="square" anchor="ctr">
            <a:normAutofit/>
          </a:bodyPr>
          <a:lstStyle/>
          <a:p>
            <a:pPr algn="ctr"/>
            <a:r>
              <a:rPr lang="en-GB" sz="1700" b="1" dirty="0">
                <a:solidFill>
                  <a:srgbClr val="FFFFFF"/>
                </a:solidFill>
                <a:latin typeface="Calibri" panose="020F0502020204030204" pitchFamily="34" charset="0"/>
                <a:cs typeface="Calibri" panose="020F0502020204030204" pitchFamily="34" charset="0"/>
              </a:rPr>
              <a:t>Din bank</a:t>
            </a:r>
          </a:p>
        </p:txBody>
      </p:sp>
      <p:sp>
        <p:nvSpPr>
          <p:cNvPr id="15" name="tb">
            <a:extLst>
              <a:ext uri="{FF2B5EF4-FFF2-40B4-BE49-F238E27FC236}">
                <a16:creationId xmlns:a16="http://schemas.microsoft.com/office/drawing/2014/main" id="{C6F40401-2779-8D0A-9AB8-1B6C6DEEDDEF}"/>
              </a:ext>
            </a:extLst>
          </p:cNvPr>
          <p:cNvSpPr txBox="1"/>
          <p:nvPr/>
        </p:nvSpPr>
        <p:spPr>
          <a:xfrm>
            <a:off x="854591" y="3206095"/>
            <a:ext cx="2280000" cy="2050000"/>
          </a:xfrm>
          <a:prstGeom prst="rect">
            <a:avLst/>
          </a:prstGeom>
          <a:noFill/>
        </p:spPr>
        <p:txBody>
          <a:bodyPr wrap="square" anchor="t">
            <a:normAutofit fontScale="70000" lnSpcReduction="20000"/>
          </a:bodyPr>
          <a:lstStyle/>
          <a:p>
            <a:pPr algn="ctr"/>
            <a:r>
              <a:rPr lang="sv-SE" sz="2000" dirty="0">
                <a:solidFill>
                  <a:schemeClr val="bg1"/>
                </a:solidFill>
                <a:latin typeface="Calibri" panose="020F0502020204030204" pitchFamily="34" charset="0"/>
                <a:cs typeface="Calibri" panose="020F0502020204030204" pitchFamily="34" charset="0"/>
              </a:rPr>
              <a:t>Kontakta din bank omedelbart om du har lämnat ut bankuppgifter, använt </a:t>
            </a:r>
            <a:r>
              <a:rPr lang="sv-SE" sz="2000" dirty="0" err="1">
                <a:solidFill>
                  <a:schemeClr val="bg1"/>
                </a:solidFill>
                <a:latin typeface="Calibri" panose="020F0502020204030204" pitchFamily="34" charset="0"/>
                <a:cs typeface="Calibri" panose="020F0502020204030204" pitchFamily="34" charset="0"/>
              </a:rPr>
              <a:t>BankID</a:t>
            </a:r>
            <a:r>
              <a:rPr lang="sv-SE" sz="2000" dirty="0">
                <a:solidFill>
                  <a:schemeClr val="bg1"/>
                </a:solidFill>
                <a:latin typeface="Calibri" panose="020F0502020204030204" pitchFamily="34" charset="0"/>
                <a:cs typeface="Calibri" panose="020F0502020204030204" pitchFamily="34" charset="0"/>
              </a:rPr>
              <a:t> på uppmaning av någon annan eller om pengar har försvunnit från ditt konto. Använd numret på bankens officiella webbplats eller i bankappen.</a:t>
            </a:r>
            <a:endParaRPr lang="en-GB" sz="2000" dirty="0">
              <a:solidFill>
                <a:schemeClr val="bg1"/>
              </a:solidFill>
              <a:latin typeface="Calibri" panose="020F0502020204030204" pitchFamily="34" charset="0"/>
              <a:cs typeface="Calibri" panose="020F0502020204030204" pitchFamily="34" charset="0"/>
            </a:endParaRPr>
          </a:p>
        </p:txBody>
      </p:sp>
      <p:sp>
        <p:nvSpPr>
          <p:cNvPr id="17" name="tb">
            <a:extLst>
              <a:ext uri="{FF2B5EF4-FFF2-40B4-BE49-F238E27FC236}">
                <a16:creationId xmlns:a16="http://schemas.microsoft.com/office/drawing/2014/main" id="{3821BDA3-F5B5-8067-19C0-521DA18447FD}"/>
              </a:ext>
            </a:extLst>
          </p:cNvPr>
          <p:cNvSpPr txBox="1"/>
          <p:nvPr/>
        </p:nvSpPr>
        <p:spPr>
          <a:xfrm>
            <a:off x="3610237" y="3227387"/>
            <a:ext cx="2280000" cy="2050000"/>
          </a:xfrm>
          <a:prstGeom prst="rect">
            <a:avLst/>
          </a:prstGeom>
          <a:noFill/>
        </p:spPr>
        <p:txBody>
          <a:bodyPr wrap="square" anchor="t">
            <a:normAutofit fontScale="92500" lnSpcReduction="20000"/>
          </a:bodyPr>
          <a:lstStyle/>
          <a:p>
            <a:pPr algn="ctr"/>
            <a:r>
              <a:rPr lang="sv-SE" sz="2000" dirty="0">
                <a:solidFill>
                  <a:schemeClr val="bg1"/>
                </a:solidFill>
                <a:latin typeface="Calibri" panose="020F0502020204030204" pitchFamily="34" charset="0"/>
                <a:cs typeface="Calibri" panose="020F0502020204030204" pitchFamily="34" charset="0"/>
              </a:rPr>
              <a:t>Misstänker du att du har blivit utsatt för bedrägeri? Gör en polisanmälan. Ring 114 14 eller besök en polisstation. Vid pågående brott eller akut fara – ring 112.</a:t>
            </a:r>
          </a:p>
          <a:p>
            <a:pPr algn="ctr"/>
            <a:endParaRPr lang="sv-SE" sz="2000" dirty="0">
              <a:solidFill>
                <a:schemeClr val="bg1"/>
              </a:solidFill>
              <a:latin typeface="Calibri" panose="020F0502020204030204" pitchFamily="34" charset="0"/>
              <a:cs typeface="Calibri" panose="020F0502020204030204" pitchFamily="34" charset="0"/>
            </a:endParaRPr>
          </a:p>
        </p:txBody>
      </p:sp>
      <p:sp>
        <p:nvSpPr>
          <p:cNvPr id="19" name="tb">
            <a:extLst>
              <a:ext uri="{FF2B5EF4-FFF2-40B4-BE49-F238E27FC236}">
                <a16:creationId xmlns:a16="http://schemas.microsoft.com/office/drawing/2014/main" id="{5F5850A7-DC9D-55A3-E20A-C2D4A5B9F7C9}"/>
              </a:ext>
            </a:extLst>
          </p:cNvPr>
          <p:cNvSpPr txBox="1"/>
          <p:nvPr/>
        </p:nvSpPr>
        <p:spPr>
          <a:xfrm>
            <a:off x="6217421" y="3301831"/>
            <a:ext cx="2280000" cy="2050000"/>
          </a:xfrm>
          <a:prstGeom prst="rect">
            <a:avLst/>
          </a:prstGeom>
          <a:noFill/>
        </p:spPr>
        <p:txBody>
          <a:bodyPr wrap="square" anchor="t">
            <a:normAutofit fontScale="77500" lnSpcReduction="20000"/>
          </a:bodyPr>
          <a:lstStyle/>
          <a:p>
            <a:pPr algn="ctr"/>
            <a:r>
              <a:rPr lang="sv-SE" sz="2000" dirty="0">
                <a:solidFill>
                  <a:schemeClr val="bg1"/>
                </a:solidFill>
                <a:latin typeface="Calibri" panose="020F0502020204030204" pitchFamily="34" charset="0"/>
                <a:cs typeface="Calibri" panose="020F0502020204030204" pitchFamily="34" charset="0"/>
              </a:rPr>
              <a:t>Här finns information och råd om digital säkerhet, bedrägerier och hur du kan skydda dina personliga uppgifter. SSF driver även Säkerhetskollen med information om aktuella digitala bedrägerier.</a:t>
            </a:r>
            <a:endParaRPr lang="en-GB" sz="2000" dirty="0">
              <a:solidFill>
                <a:schemeClr val="bg1"/>
              </a:solidFill>
              <a:latin typeface="Calibri" panose="020F0502020204030204" pitchFamily="34" charset="0"/>
              <a:cs typeface="Calibri" panose="020F0502020204030204" pitchFamily="34" charset="0"/>
            </a:endParaRPr>
          </a:p>
        </p:txBody>
      </p:sp>
      <p:sp>
        <p:nvSpPr>
          <p:cNvPr id="21" name="tb">
            <a:extLst>
              <a:ext uri="{FF2B5EF4-FFF2-40B4-BE49-F238E27FC236}">
                <a16:creationId xmlns:a16="http://schemas.microsoft.com/office/drawing/2014/main" id="{D232B32A-4B9B-1464-A6F7-51C739271F36}"/>
              </a:ext>
            </a:extLst>
          </p:cNvPr>
          <p:cNvSpPr txBox="1"/>
          <p:nvPr/>
        </p:nvSpPr>
        <p:spPr>
          <a:xfrm>
            <a:off x="8893477" y="3252806"/>
            <a:ext cx="2280000" cy="2050000"/>
          </a:xfrm>
          <a:prstGeom prst="rect">
            <a:avLst/>
          </a:prstGeom>
          <a:noFill/>
        </p:spPr>
        <p:txBody>
          <a:bodyPr wrap="square" anchor="t">
            <a:normAutofit fontScale="85000" lnSpcReduction="20000"/>
          </a:bodyPr>
          <a:lstStyle/>
          <a:p>
            <a:pPr algn="ctr"/>
            <a:r>
              <a:rPr lang="sv-SE" sz="2000" dirty="0">
                <a:solidFill>
                  <a:schemeClr val="bg1"/>
                </a:solidFill>
                <a:latin typeface="Calibri" panose="020F0502020204030204" pitchFamily="34" charset="0"/>
                <a:cs typeface="Calibri" panose="020F0502020204030204" pitchFamily="34" charset="0"/>
              </a:rPr>
              <a:t>Här kan du få oberoende information och vägledning om konsumentfrågor, till exempel om du har problem efter ett köp eller behöver veta vilka rättigheter du har som konsument.</a:t>
            </a:r>
            <a:endParaRPr lang="en-GB" sz="1500" dirty="0">
              <a:solidFill>
                <a:schemeClr val="bg1"/>
              </a:solidFill>
              <a:latin typeface="Calibri" panose="020F0502020204030204" pitchFamily="34" charset="0"/>
              <a:cs typeface="Calibri" panose="020F0502020204030204" pitchFamily="34" charset="0"/>
            </a:endParaRPr>
          </a:p>
        </p:txBody>
      </p:sp>
      <p:sp>
        <p:nvSpPr>
          <p:cNvPr id="23" name="card">
            <a:extLst>
              <a:ext uri="{FF2B5EF4-FFF2-40B4-BE49-F238E27FC236}">
                <a16:creationId xmlns:a16="http://schemas.microsoft.com/office/drawing/2014/main" id="{C2E6564E-E47D-7B19-9ED3-522DB433DF42}"/>
              </a:ext>
            </a:extLst>
          </p:cNvPr>
          <p:cNvSpPr/>
          <p:nvPr/>
        </p:nvSpPr>
        <p:spPr>
          <a:xfrm>
            <a:off x="284457" y="5724654"/>
            <a:ext cx="11400000" cy="820000"/>
          </a:xfrm>
          <a:prstGeom prst="roundRect">
            <a:avLst>
              <a:gd name="adj" fmla="val 8000"/>
            </a:avLst>
          </a:prstGeom>
          <a:solidFill>
            <a:srgbClr val="EBCB1F"/>
          </a:solidFill>
        </p:spPr>
        <p:txBody>
          <a:bodyPr/>
          <a:lstStyle/>
          <a:p>
            <a:endParaRPr/>
          </a:p>
        </p:txBody>
      </p:sp>
      <p:sp>
        <p:nvSpPr>
          <p:cNvPr id="25" name="tb">
            <a:extLst>
              <a:ext uri="{FF2B5EF4-FFF2-40B4-BE49-F238E27FC236}">
                <a16:creationId xmlns:a16="http://schemas.microsoft.com/office/drawing/2014/main" id="{AD7C3B9A-4221-9A75-468F-BC0F31A5B281}"/>
              </a:ext>
            </a:extLst>
          </p:cNvPr>
          <p:cNvSpPr txBox="1"/>
          <p:nvPr/>
        </p:nvSpPr>
        <p:spPr>
          <a:xfrm>
            <a:off x="572000" y="5692341"/>
            <a:ext cx="10859133" cy="836025"/>
          </a:xfrm>
          <a:prstGeom prst="rect">
            <a:avLst/>
          </a:prstGeom>
          <a:noFill/>
        </p:spPr>
        <p:txBody>
          <a:bodyPr wrap="square" anchor="ctr">
            <a:normAutofit lnSpcReduction="10000"/>
          </a:bodyPr>
          <a:lstStyle/>
          <a:p>
            <a:pPr algn="ctr"/>
            <a:r>
              <a:rPr lang="sv-SE" sz="1800" b="1" dirty="0">
                <a:solidFill>
                  <a:srgbClr val="002465"/>
                </a:solidFill>
                <a:latin typeface="Calibri" panose="020F0502020204030204" pitchFamily="34" charset="0"/>
                <a:cs typeface="Calibri" panose="020F0502020204030204" pitchFamily="34" charset="0"/>
              </a:rPr>
              <a:t>Misstänker du bedrägeri? Kontakta först din bank om pengar eller bankuppgifter är inblandade. Gör sedan en polisanmälan genom att ringa 114 14. Vid pågående brott eller akut fara, ring 112. Klicka inte på misstänkta länkar och använd aldrig </a:t>
            </a:r>
            <a:r>
              <a:rPr lang="sv-SE" sz="1800" b="1" dirty="0" err="1">
                <a:solidFill>
                  <a:srgbClr val="002465"/>
                </a:solidFill>
                <a:latin typeface="Calibri" panose="020F0502020204030204" pitchFamily="34" charset="0"/>
                <a:cs typeface="Calibri" panose="020F0502020204030204" pitchFamily="34" charset="0"/>
              </a:rPr>
              <a:t>BankID</a:t>
            </a:r>
            <a:r>
              <a:rPr lang="sv-SE" sz="1800" b="1" dirty="0">
                <a:solidFill>
                  <a:srgbClr val="002465"/>
                </a:solidFill>
                <a:latin typeface="Calibri" panose="020F0502020204030204" pitchFamily="34" charset="0"/>
                <a:cs typeface="Calibri" panose="020F0502020204030204" pitchFamily="34" charset="0"/>
              </a:rPr>
              <a:t> på uppmaning av någon som oväntat kontaktar dig.</a:t>
            </a:r>
            <a:endParaRPr lang="en-GB" sz="1800" b="1" dirty="0">
              <a:solidFill>
                <a:srgbClr val="002465"/>
              </a:solidFill>
              <a:latin typeface="Calibri" panose="020F0502020204030204" pitchFamily="34" charset="0"/>
              <a:cs typeface="Calibri" panose="020F0502020204030204" pitchFamily="34" charset="0"/>
            </a:endParaRPr>
          </a:p>
        </p:txBody>
      </p:sp>
      <p:pic>
        <p:nvPicPr>
          <p:cNvPr id="27" name="Picture 26">
            <a:extLst>
              <a:ext uri="{FF2B5EF4-FFF2-40B4-BE49-F238E27FC236}">
                <a16:creationId xmlns:a16="http://schemas.microsoft.com/office/drawing/2014/main" id="{FB4FE269-F27F-D926-0DE3-168322FD7B1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011721" y="97192"/>
            <a:ext cx="999831" cy="1164437"/>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286"/>
        <p:cNvGrpSpPr/>
        <p:nvPr/>
      </p:nvGrpSpPr>
      <p:grpSpPr>
        <a:xfrm>
          <a:off x="0" y="0"/>
          <a:ext cx="0" cy="0"/>
          <a:chOff x="0" y="0"/>
          <a:chExt cx="0" cy="0"/>
        </a:xfrm>
      </p:grpSpPr>
      <p:sp>
        <p:nvSpPr>
          <p:cNvPr id="1289" name="Google Shape;1289;p38"/>
          <p:cNvSpPr/>
          <p:nvPr/>
        </p:nvSpPr>
        <p:spPr>
          <a:xfrm>
            <a:off x="1621469" y="4608464"/>
            <a:ext cx="4830767" cy="2137534"/>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0" name="Google Shape;1290;p38"/>
          <p:cNvSpPr/>
          <p:nvPr/>
        </p:nvSpPr>
        <p:spPr>
          <a:xfrm>
            <a:off x="6397040" y="2289601"/>
            <a:ext cx="4836199" cy="2005414"/>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1" name="Google Shape;1291;p38"/>
          <p:cNvSpPr/>
          <p:nvPr/>
        </p:nvSpPr>
        <p:spPr>
          <a:xfrm>
            <a:off x="6217044" y="2256350"/>
            <a:ext cx="3462204" cy="973673"/>
          </a:xfrm>
          <a:custGeom>
            <a:avLst/>
            <a:gdLst/>
            <a:ahLst/>
            <a:cxnLst/>
            <a:rect l="l" t="t" r="r" b="b"/>
            <a:pathLst>
              <a:path w="4691" h="1209" extrusionOk="0">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2" name="Google Shape;1292;p38"/>
          <p:cNvSpPr/>
          <p:nvPr/>
        </p:nvSpPr>
        <p:spPr>
          <a:xfrm>
            <a:off x="316788" y="2249536"/>
            <a:ext cx="4721743" cy="2137534"/>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3" name="Google Shape;1293;p38"/>
          <p:cNvSpPr/>
          <p:nvPr/>
        </p:nvSpPr>
        <p:spPr>
          <a:xfrm>
            <a:off x="299042" y="2133037"/>
            <a:ext cx="3141644" cy="1010996"/>
          </a:xfrm>
          <a:custGeom>
            <a:avLst/>
            <a:gdLst/>
            <a:ahLst/>
            <a:cxnLst/>
            <a:rect l="l" t="t" r="r" b="b"/>
            <a:pathLst>
              <a:path w="4690" h="1209" extrusionOk="0">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4" name="Google Shape;1294;p38"/>
          <p:cNvSpPr/>
          <p:nvPr/>
        </p:nvSpPr>
        <p:spPr>
          <a:xfrm>
            <a:off x="7007697" y="4583670"/>
            <a:ext cx="4674230" cy="2024330"/>
          </a:xfrm>
          <a:custGeom>
            <a:avLst/>
            <a:gdLst/>
            <a:ahLst/>
            <a:cxnLst/>
            <a:rect l="l" t="t" r="r" b="b"/>
            <a:pathLst>
              <a:path w="5929" h="2251" extrusionOk="0">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5" name="Google Shape;1295;p38"/>
          <p:cNvSpPr/>
          <p:nvPr/>
        </p:nvSpPr>
        <p:spPr>
          <a:xfrm>
            <a:off x="1474783" y="4503569"/>
            <a:ext cx="3418867" cy="1066272"/>
          </a:xfrm>
          <a:custGeom>
            <a:avLst/>
            <a:gdLst/>
            <a:ahLst/>
            <a:cxnLst/>
            <a:rect l="l" t="t" r="r" b="b"/>
            <a:pathLst>
              <a:path w="4691" h="1209" extrusionOk="0">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6" name="Google Shape;1296;p38"/>
          <p:cNvSpPr/>
          <p:nvPr/>
        </p:nvSpPr>
        <p:spPr>
          <a:xfrm>
            <a:off x="6834425" y="4464813"/>
            <a:ext cx="3418865" cy="1024317"/>
          </a:xfrm>
          <a:custGeom>
            <a:avLst/>
            <a:gdLst/>
            <a:ahLst/>
            <a:cxnLst/>
            <a:rect l="l" t="t" r="r" b="b"/>
            <a:pathLst>
              <a:path w="4690" h="1208" extrusionOk="0">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97" name="Google Shape;1297;p38"/>
          <p:cNvSpPr txBox="1"/>
          <p:nvPr/>
        </p:nvSpPr>
        <p:spPr>
          <a:xfrm>
            <a:off x="453041" y="2322225"/>
            <a:ext cx="3141643" cy="461624"/>
          </a:xfrm>
          <a:prstGeom prst="rect">
            <a:avLst/>
          </a:prstGeom>
          <a:noFill/>
          <a:ln>
            <a:noFill/>
          </a:ln>
        </p:spPr>
        <p:txBody>
          <a:bodyPr spcFirstLastPara="1" wrap="square" lIns="91425" tIns="45700" rIns="91425" bIns="45700" anchor="t" anchorCtr="0">
            <a:spAutoFit/>
          </a:bodyPr>
          <a:lstStyle/>
          <a:p>
            <a:r>
              <a:rPr lang="en-GB" sz="2400" b="1" dirty="0">
                <a:solidFill>
                  <a:schemeClr val="bg1"/>
                </a:solidFill>
                <a:latin typeface="Calibri" panose="020F0502020204030204" pitchFamily="34" charset="0"/>
                <a:cs typeface="Calibri" panose="020F0502020204030204" pitchFamily="34" charset="0"/>
              </a:rPr>
              <a:t>Lås din telefon</a:t>
            </a:r>
          </a:p>
        </p:txBody>
      </p:sp>
      <p:sp>
        <p:nvSpPr>
          <p:cNvPr id="1298" name="Google Shape;1298;p38"/>
          <p:cNvSpPr txBox="1"/>
          <p:nvPr/>
        </p:nvSpPr>
        <p:spPr>
          <a:xfrm>
            <a:off x="6452236" y="2360927"/>
            <a:ext cx="2799134" cy="4308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dirty="0">
                <a:solidFill>
                  <a:schemeClr val="lt1"/>
                </a:solidFill>
                <a:latin typeface="Calibri"/>
                <a:ea typeface="Calibri"/>
                <a:cs typeface="Calibri"/>
                <a:sym typeface="Calibri"/>
              </a:rPr>
              <a:t>Håll apparna uppdaterade</a:t>
            </a:r>
          </a:p>
        </p:txBody>
      </p:sp>
      <p:sp>
        <p:nvSpPr>
          <p:cNvPr id="1299" name="Google Shape;1299;p38"/>
          <p:cNvSpPr txBox="1"/>
          <p:nvPr/>
        </p:nvSpPr>
        <p:spPr>
          <a:xfrm>
            <a:off x="1856972" y="4721497"/>
            <a:ext cx="2870562" cy="769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dirty="0">
                <a:solidFill>
                  <a:schemeClr val="lt1"/>
                </a:solidFill>
                <a:latin typeface="Calibri"/>
                <a:ea typeface="Calibri"/>
                <a:cs typeface="Calibri"/>
                <a:sym typeface="Calibri"/>
              </a:rPr>
              <a:t>Använd inte samma lösenord flera gånger</a:t>
            </a:r>
          </a:p>
        </p:txBody>
      </p:sp>
      <p:sp>
        <p:nvSpPr>
          <p:cNvPr id="1300" name="Google Shape;1300;p38"/>
          <p:cNvSpPr txBox="1"/>
          <p:nvPr/>
        </p:nvSpPr>
        <p:spPr>
          <a:xfrm>
            <a:off x="7090004" y="4616435"/>
            <a:ext cx="2907705" cy="43084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dirty="0">
                <a:solidFill>
                  <a:schemeClr val="lt1"/>
                </a:solidFill>
                <a:latin typeface="Calibri"/>
                <a:ea typeface="Calibri"/>
                <a:cs typeface="Calibri"/>
                <a:sym typeface="Calibri"/>
              </a:rPr>
              <a:t>Tänk efter innan du trycker</a:t>
            </a:r>
          </a:p>
        </p:txBody>
      </p:sp>
      <p:sp>
        <p:nvSpPr>
          <p:cNvPr id="1301" name="Google Shape;1301;p38"/>
          <p:cNvSpPr/>
          <p:nvPr/>
        </p:nvSpPr>
        <p:spPr>
          <a:xfrm>
            <a:off x="627783" y="3047882"/>
            <a:ext cx="4099751" cy="1066918"/>
          </a:xfrm>
          <a:prstGeom prst="rect">
            <a:avLst/>
          </a:prstGeom>
          <a:noFill/>
          <a:ln>
            <a:noFill/>
          </a:ln>
        </p:spPr>
        <p:txBody>
          <a:bodyPr spcFirstLastPara="1" wrap="square" lIns="91425" tIns="45700" rIns="91425" bIns="45700" anchor="t" anchorCtr="0">
            <a:spAutoFit/>
          </a:bodyPr>
          <a:lstStyle/>
          <a:p>
            <a:pPr>
              <a:spcBef>
                <a:spcPts val="400"/>
              </a:spcBef>
            </a:pPr>
            <a:r>
              <a:rPr lang="en-GB" sz="2000" dirty="0">
                <a:solidFill>
                  <a:srgbClr val="002060"/>
                </a:solidFill>
                <a:latin typeface="Calibri" panose="020F0502020204030204" pitchFamily="34" charset="0"/>
                <a:cs typeface="Calibri" panose="020F0502020204030204" pitchFamily="34" charset="0"/>
              </a:rPr>
              <a:t>Använd en PIN-kod, fingeravtryck eller ansiktsigenkänning för att låsa upp telefonen. Det skyddar allt om du skulle tappa bort telefonen.</a:t>
            </a:r>
          </a:p>
        </p:txBody>
      </p:sp>
      <p:sp>
        <p:nvSpPr>
          <p:cNvPr id="1302" name="Google Shape;1302;p38"/>
          <p:cNvSpPr/>
          <p:nvPr/>
        </p:nvSpPr>
        <p:spPr>
          <a:xfrm>
            <a:off x="6647718" y="3168472"/>
            <a:ext cx="4836199" cy="1020752"/>
          </a:xfrm>
          <a:prstGeom prst="rect">
            <a:avLst/>
          </a:prstGeom>
          <a:noFill/>
          <a:ln>
            <a:noFill/>
          </a:ln>
        </p:spPr>
        <p:txBody>
          <a:bodyPr spcFirstLastPara="1" wrap="square" lIns="91425" tIns="45700" rIns="91425" bIns="45700" anchor="t" anchorCtr="0">
            <a:spAutoFit/>
          </a:bodyPr>
          <a:lstStyle/>
          <a:p>
            <a:pPr>
              <a:spcBef>
                <a:spcPts val="400"/>
              </a:spcBef>
            </a:pPr>
            <a:r>
              <a:rPr lang="en-GB" sz="1900" dirty="0">
                <a:solidFill>
                  <a:schemeClr val="bg1"/>
                </a:solidFill>
                <a:latin typeface="Calibri" panose="020F0502020204030204" pitchFamily="34" charset="0"/>
                <a:cs typeface="Calibri" panose="020F0502020204030204" pitchFamily="34" charset="0"/>
              </a:rPr>
              <a:t>Uppdateringar åtgärdar säkerhetsbrister. Tryck på uppdatera när telefonen ber dig, eller ställ in den så att den uppdateras automatiskt.</a:t>
            </a:r>
          </a:p>
        </p:txBody>
      </p:sp>
      <p:sp>
        <p:nvSpPr>
          <p:cNvPr id="1303" name="Google Shape;1303;p38"/>
          <p:cNvSpPr/>
          <p:nvPr/>
        </p:nvSpPr>
        <p:spPr>
          <a:xfrm>
            <a:off x="2112094" y="5595793"/>
            <a:ext cx="4432920" cy="1066918"/>
          </a:xfrm>
          <a:prstGeom prst="rect">
            <a:avLst/>
          </a:prstGeom>
          <a:noFill/>
          <a:ln>
            <a:noFill/>
          </a:ln>
        </p:spPr>
        <p:txBody>
          <a:bodyPr spcFirstLastPara="1" wrap="square" lIns="91425" tIns="45700" rIns="91425" bIns="45700" anchor="t" anchorCtr="0">
            <a:spAutoFit/>
          </a:bodyPr>
          <a:lstStyle/>
          <a:p>
            <a:pPr>
              <a:spcBef>
                <a:spcPts val="400"/>
              </a:spcBef>
            </a:pPr>
            <a:r>
              <a:rPr lang="en-GB" sz="2000" dirty="0">
                <a:solidFill>
                  <a:srgbClr val="002465"/>
                </a:solidFill>
                <a:latin typeface="Calibri" panose="020F0502020204030204" pitchFamily="34" charset="0"/>
                <a:cs typeface="Calibri" panose="020F0502020204030204" pitchFamily="34" charset="0"/>
              </a:rPr>
              <a:t>Om ett lösenord blir stulet förblir de övriga säkra. En lösenordshanterare kommer ihåg dem åt dig.</a:t>
            </a:r>
          </a:p>
        </p:txBody>
      </p:sp>
      <p:sp>
        <p:nvSpPr>
          <p:cNvPr id="1304" name="Google Shape;1304;p38"/>
          <p:cNvSpPr/>
          <p:nvPr/>
        </p:nvSpPr>
        <p:spPr>
          <a:xfrm>
            <a:off x="7290486" y="5473509"/>
            <a:ext cx="4176835" cy="1066918"/>
          </a:xfrm>
          <a:prstGeom prst="rect">
            <a:avLst/>
          </a:prstGeom>
          <a:noFill/>
          <a:ln>
            <a:noFill/>
          </a:ln>
        </p:spPr>
        <p:txBody>
          <a:bodyPr spcFirstLastPara="1" wrap="square" lIns="91425" tIns="45700" rIns="91425" bIns="45700" anchor="t" anchorCtr="0">
            <a:spAutoFit/>
          </a:bodyPr>
          <a:lstStyle/>
          <a:p>
            <a:pPr>
              <a:spcBef>
                <a:spcPts val="400"/>
              </a:spcBef>
            </a:pPr>
            <a:r>
              <a:rPr lang="en-GB" sz="2000" dirty="0">
                <a:solidFill>
                  <a:schemeClr val="bg1"/>
                </a:solidFill>
                <a:latin typeface="Calibri" panose="020F0502020204030204" pitchFamily="34" charset="0"/>
                <a:cs typeface="Calibri" panose="020F0502020204030204" pitchFamily="34" charset="0"/>
              </a:rPr>
              <a:t>Ungdomar bläddrar snabbt, men de stannar upp och kollar länkarna också. Några sekunder sparar dig besvär.</a:t>
            </a:r>
          </a:p>
        </p:txBody>
      </p:sp>
      <p:sp>
        <p:nvSpPr>
          <p:cNvPr id="3" name="tb">
            <a:extLst>
              <a:ext uri="{FF2B5EF4-FFF2-40B4-BE49-F238E27FC236}">
                <a16:creationId xmlns:a16="http://schemas.microsoft.com/office/drawing/2014/main" id="{67BF0266-C5F9-E312-9BEA-5A217D6A5C4E}"/>
              </a:ext>
            </a:extLst>
          </p:cNvPr>
          <p:cNvSpPr txBox="1"/>
          <p:nvPr/>
        </p:nvSpPr>
        <p:spPr>
          <a:xfrm>
            <a:off x="455583" y="386198"/>
            <a:ext cx="11400000" cy="640000"/>
          </a:xfrm>
          <a:prstGeom prst="rect">
            <a:avLst/>
          </a:prstGeom>
          <a:noFill/>
        </p:spPr>
        <p:txBody>
          <a:bodyPr wrap="square" anchor="t">
            <a:normAutofit lnSpcReduction="10000"/>
          </a:bodyPr>
          <a:lstStyle/>
          <a:p>
            <a:r>
              <a:rPr lang="en-GB" sz="3600" b="1" dirty="0">
                <a:solidFill>
                  <a:srgbClr val="31376B"/>
                </a:solidFill>
                <a:latin typeface="Calibri" panose="020F0502020204030204" pitchFamily="34" charset="0"/>
                <a:cs typeface="Calibri" panose="020F0502020204030204" pitchFamily="34" charset="0"/>
              </a:rPr>
              <a:t>Tips från yngre familjemedlemmar</a:t>
            </a:r>
          </a:p>
        </p:txBody>
      </p:sp>
      <p:sp>
        <p:nvSpPr>
          <p:cNvPr id="5" name="tb">
            <a:extLst>
              <a:ext uri="{FF2B5EF4-FFF2-40B4-BE49-F238E27FC236}">
                <a16:creationId xmlns:a16="http://schemas.microsoft.com/office/drawing/2014/main" id="{4A708D99-341E-3EAE-6443-F6A2684AD791}"/>
              </a:ext>
            </a:extLst>
          </p:cNvPr>
          <p:cNvSpPr txBox="1"/>
          <p:nvPr/>
        </p:nvSpPr>
        <p:spPr>
          <a:xfrm>
            <a:off x="453041" y="1068159"/>
            <a:ext cx="11400000" cy="440000"/>
          </a:xfrm>
          <a:prstGeom prst="rect">
            <a:avLst/>
          </a:prstGeom>
          <a:noFill/>
        </p:spPr>
        <p:txBody>
          <a:bodyPr wrap="square" anchor="t">
            <a:normAutofit/>
          </a:bodyPr>
          <a:lstStyle/>
          <a:p>
            <a:r>
              <a:rPr lang="en-GB" sz="2000" dirty="0">
                <a:solidFill>
                  <a:srgbClr val="002465"/>
                </a:solidFill>
                <a:latin typeface="Calibri" panose="020F0502020204030204" pitchFamily="34" charset="0"/>
                <a:cs typeface="Calibri" panose="020F0502020204030204" pitchFamily="34" charset="0"/>
              </a:rPr>
              <a:t>Enkla vanor som yngre människor använder varje dag. Be ett barnbarn att hjälpa dig att ställa in dessa.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74807D7-8CB1-C7ED-5C33-7331A0A88B04}"/>
              </a:ext>
            </a:extLst>
          </p:cNvPr>
          <p:cNvSpPr txBox="1"/>
          <p:nvPr/>
        </p:nvSpPr>
        <p:spPr>
          <a:xfrm>
            <a:off x="265176" y="5861304"/>
            <a:ext cx="5532120" cy="996696"/>
          </a:xfrm>
          <a:prstGeom prst="rect">
            <a:avLst/>
          </a:prstGeom>
          <a:solidFill>
            <a:schemeClr val="bg1"/>
          </a:solidFill>
        </p:spPr>
        <p:txBody>
          <a:bodyPr wrap="square" rtlCol="0">
            <a:spAutoFit/>
          </a:bodyPr>
          <a:lstStyle/>
          <a:p>
            <a:endParaRPr lang="en-IE" dirty="0"/>
          </a:p>
        </p:txBody>
      </p:sp>
      <p:sp>
        <p:nvSpPr>
          <p:cNvPr id="4" name="TextBox 3">
            <a:extLst>
              <a:ext uri="{FF2B5EF4-FFF2-40B4-BE49-F238E27FC236}">
                <a16:creationId xmlns:a16="http://schemas.microsoft.com/office/drawing/2014/main" id="{5909923A-23B7-2691-A01D-09E13801C16F}"/>
              </a:ext>
            </a:extLst>
          </p:cNvPr>
          <p:cNvSpPr txBox="1"/>
          <p:nvPr/>
        </p:nvSpPr>
        <p:spPr>
          <a:xfrm>
            <a:off x="496728" y="760028"/>
            <a:ext cx="8122155" cy="4985980"/>
          </a:xfrm>
          <a:prstGeom prst="rect">
            <a:avLst/>
          </a:prstGeom>
          <a:noFill/>
        </p:spPr>
        <p:txBody>
          <a:bodyPr wrap="square">
            <a:spAutoFit/>
          </a:bodyPr>
          <a:lstStyle/>
          <a:p>
            <a:r>
              <a:rPr lang="en-US" sz="3600" b="1" dirty="0">
                <a:solidFill>
                  <a:srgbClr val="31376B"/>
                </a:solidFill>
                <a:highlight>
                  <a:srgbClr val="EBCB1F"/>
                </a:highlight>
                <a:latin typeface="Calibri" panose="020F0502020204030204" pitchFamily="34" charset="0"/>
                <a:cs typeface="Calibri" panose="020F0502020204030204" pitchFamily="34" charset="0"/>
              </a:rPr>
              <a:t>Viktiga punkter</a:t>
            </a:r>
          </a:p>
          <a:p>
            <a:endParaRPr lang="en-US" dirty="0">
              <a:solidFill>
                <a:srgbClr val="002465"/>
              </a:solidFill>
              <a:latin typeface="Calibri" panose="020F0502020204030204" pitchFamily="34" charset="0"/>
              <a:cs typeface="Calibri" panose="020F0502020204030204" pitchFamily="34" charset="0"/>
            </a:endParaRPr>
          </a:p>
          <a:p>
            <a:r>
              <a:rPr lang="en-US" sz="2400" dirty="0">
                <a:solidFill>
                  <a:srgbClr val="002465"/>
                </a:solidFill>
                <a:latin typeface="Calibri" panose="020F0502020204030204" pitchFamily="34" charset="0"/>
                <a:cs typeface="Calibri" panose="020F0502020204030204" pitchFamily="34" charset="0"/>
              </a:rPr>
              <a:t>Nu vet du hur man:</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känna igen säkra och osäkra meddelanden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förstå hur bedrägerier skapar press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kontrollera information innan du agerar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reagera på ett säkert och självsäkert sätt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be om hjälp när det behövs </a:t>
            </a:r>
          </a:p>
          <a:p>
            <a:pPr>
              <a:buClr>
                <a:srgbClr val="002465"/>
              </a:buClr>
            </a:pPr>
            <a:endParaRPr lang="en-US" dirty="0">
              <a:solidFill>
                <a:srgbClr val="002465"/>
              </a:solidFill>
              <a:latin typeface="Calibri" panose="020F0502020204030204" pitchFamily="34" charset="0"/>
              <a:cs typeface="Calibri" panose="020F0502020204030204" pitchFamily="34" charset="0"/>
            </a:endParaRPr>
          </a:p>
          <a:p>
            <a:r>
              <a:rPr lang="en-US" sz="2400" dirty="0">
                <a:solidFill>
                  <a:srgbClr val="002465"/>
                </a:solidFill>
                <a:latin typeface="Calibri" panose="020F0502020204030204" pitchFamily="34" charset="0"/>
                <a:cs typeface="Calibri" panose="020F0502020204030204" pitchFamily="34" charset="0"/>
              </a:rPr>
              <a:t>Digitala finanser kan främja självständighet och självförtroende.</a:t>
            </a:r>
          </a:p>
          <a:p>
            <a:r>
              <a:rPr lang="en-US" sz="2400" dirty="0">
                <a:solidFill>
                  <a:srgbClr val="002465"/>
                </a:solidFill>
                <a:latin typeface="Calibri" panose="020F0502020204030204" pitchFamily="34" charset="0"/>
                <a:cs typeface="Calibri" panose="020F0502020204030204" pitchFamily="34" charset="0"/>
              </a:rPr>
              <a:t>Säkra vanor hjälper dig att skydda dig.</a:t>
            </a:r>
          </a:p>
          <a:p>
            <a:endParaRPr lang="en-US" b="1" dirty="0">
              <a:solidFill>
                <a:srgbClr val="EBCB1F"/>
              </a:solidFill>
              <a:latin typeface="Calibri" panose="020F0502020204030204" pitchFamily="34" charset="0"/>
              <a:cs typeface="Calibri" panose="020F0502020204030204" pitchFamily="34" charset="0"/>
            </a:endParaRPr>
          </a:p>
          <a:p>
            <a:r>
              <a:rPr lang="en-US" sz="4800" b="1" dirty="0">
                <a:solidFill>
                  <a:srgbClr val="31376B"/>
                </a:solidFill>
                <a:highlight>
                  <a:srgbClr val="EBCB1F"/>
                </a:highlight>
                <a:latin typeface="Calibri" panose="020F0502020204030204" pitchFamily="34" charset="0"/>
                <a:cs typeface="Calibri" panose="020F0502020204030204" pitchFamily="34" charset="0"/>
              </a:rPr>
              <a:t>Stanna upp. Kontrollera. Verifiera.</a:t>
            </a:r>
            <a:endParaRPr lang="en-US" sz="4800" dirty="0">
              <a:solidFill>
                <a:srgbClr val="31376B"/>
              </a:solidFill>
              <a:highlight>
                <a:srgbClr val="EBCB1F"/>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845374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 Placeholder 1">
            <a:extLst>
              <a:ext uri="{FF2B5EF4-FFF2-40B4-BE49-F238E27FC236}">
                <a16:creationId xmlns:a16="http://schemas.microsoft.com/office/drawing/2014/main" id="{C2388AC4-4B04-3DD3-6E94-F1E4732F43B1}"/>
              </a:ext>
            </a:extLst>
          </p:cNvPr>
          <p:cNvSpPr>
            <a:spLocks noGrp="1"/>
          </p:cNvSpPr>
          <p:nvPr>
            <p:ph type="body" sz="quarter" idx="13"/>
          </p:nvPr>
        </p:nvSpPr>
        <p:spPr>
          <a:xfrm>
            <a:off x="5629636" y="6121533"/>
            <a:ext cx="6021745" cy="466127"/>
          </a:xfrm>
        </p:spPr>
        <p:txBody>
          <a:bodyPr/>
          <a:lstStyle/>
          <a:p>
            <a:r>
              <a:rPr lang="en-US" sz="3000" dirty="0"/>
              <a:t>www.ai4seniorsproject.eu</a:t>
            </a:r>
          </a:p>
          <a:p>
            <a:endParaRPr lang="en-US" dirty="0">
              <a:solidFill>
                <a:srgbClr val="404040"/>
              </a:solidFill>
            </a:endParaRPr>
          </a:p>
        </p:txBody>
      </p:sp>
      <p:pic>
        <p:nvPicPr>
          <p:cNvPr id="5" name="Picture Placeholder 5" descr="A group of people standing in a line&#10;&#10;AI-generated content may be incorrect.">
            <a:extLst>
              <a:ext uri="{FF2B5EF4-FFF2-40B4-BE49-F238E27FC236}">
                <a16:creationId xmlns:a16="http://schemas.microsoft.com/office/drawing/2014/main" id="{4117FF69-BD5E-A939-DBFB-DE07AEF4A99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3154017"/>
            <a:ext cx="12192000" cy="2571163"/>
          </a:xfrm>
        </p:spPr>
      </p:pic>
      <p:pic>
        <p:nvPicPr>
          <p:cNvPr id="6" name="Picture 5" descr="A colorful circles with white lines and dots&#10;&#10;AI-generated content may be incorrect.">
            <a:extLst>
              <a:ext uri="{FF2B5EF4-FFF2-40B4-BE49-F238E27FC236}">
                <a16:creationId xmlns:a16="http://schemas.microsoft.com/office/drawing/2014/main" id="{F88D0993-30D4-59B5-F5CE-2F257A20ECB6}"/>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17800663">
            <a:off x="9881740" y="2376597"/>
            <a:ext cx="3845287" cy="3119494"/>
          </a:xfrm>
          <a:prstGeom prst="rect">
            <a:avLst/>
          </a:prstGeom>
        </p:spPr>
      </p:pic>
      <p:grpSp>
        <p:nvGrpSpPr>
          <p:cNvPr id="24" name="Graphic 3">
            <a:extLst>
              <a:ext uri="{FF2B5EF4-FFF2-40B4-BE49-F238E27FC236}">
                <a16:creationId xmlns:a16="http://schemas.microsoft.com/office/drawing/2014/main" id="{CD1058CB-085F-2031-6F2C-529FBD575226}"/>
              </a:ext>
            </a:extLst>
          </p:cNvPr>
          <p:cNvGrpSpPr/>
          <p:nvPr/>
        </p:nvGrpSpPr>
        <p:grpSpPr>
          <a:xfrm>
            <a:off x="4274254" y="6018705"/>
            <a:ext cx="485112" cy="485112"/>
            <a:chOff x="1950027" y="2499889"/>
            <a:chExt cx="850463" cy="850463"/>
          </a:xfrm>
        </p:grpSpPr>
        <p:sp>
          <p:nvSpPr>
            <p:cNvPr id="34" name="Freeform 33">
              <a:extLst>
                <a:ext uri="{FF2B5EF4-FFF2-40B4-BE49-F238E27FC236}">
                  <a16:creationId xmlns:a16="http://schemas.microsoft.com/office/drawing/2014/main" id="{D0D298A6-ED12-7EA8-2529-5BB04B67F57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35" name="Graphic 3">
              <a:extLst>
                <a:ext uri="{FF2B5EF4-FFF2-40B4-BE49-F238E27FC236}">
                  <a16:creationId xmlns:a16="http://schemas.microsoft.com/office/drawing/2014/main" id="{59EE0BBB-F445-91A2-A9AC-6C74304FA77B}"/>
                </a:ext>
              </a:extLst>
            </p:cNvPr>
            <p:cNvGrpSpPr/>
            <p:nvPr/>
          </p:nvGrpSpPr>
          <p:grpSpPr>
            <a:xfrm>
              <a:off x="2107521" y="2657382"/>
              <a:ext cx="535476" cy="535477"/>
              <a:chOff x="2107521" y="2657382"/>
              <a:chExt cx="535476" cy="535477"/>
            </a:xfrm>
            <a:solidFill>
              <a:srgbClr val="FFFFFF"/>
            </a:solidFill>
          </p:grpSpPr>
          <p:sp>
            <p:nvSpPr>
              <p:cNvPr id="36" name="Freeform 35">
                <a:extLst>
                  <a:ext uri="{FF2B5EF4-FFF2-40B4-BE49-F238E27FC236}">
                    <a16:creationId xmlns:a16="http://schemas.microsoft.com/office/drawing/2014/main" id="{14012058-5668-170E-6628-1E85B3BD859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7" name="Freeform 36">
                <a:extLst>
                  <a:ext uri="{FF2B5EF4-FFF2-40B4-BE49-F238E27FC236}">
                    <a16:creationId xmlns:a16="http://schemas.microsoft.com/office/drawing/2014/main" id="{E5E9690A-BBF7-540F-986D-03D4AE0E3AE8}"/>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8" name="Freeform 37">
                <a:extLst>
                  <a:ext uri="{FF2B5EF4-FFF2-40B4-BE49-F238E27FC236}">
                    <a16:creationId xmlns:a16="http://schemas.microsoft.com/office/drawing/2014/main" id="{9BC71A1C-E18E-232C-F1E9-BC367EE1C23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nvGrpSpPr>
          <p:cNvPr id="25" name="Graphic 3">
            <a:extLst>
              <a:ext uri="{FF2B5EF4-FFF2-40B4-BE49-F238E27FC236}">
                <a16:creationId xmlns:a16="http://schemas.microsoft.com/office/drawing/2014/main" id="{E4F09655-DC5D-7C69-0DF4-34E4789EAA0F}"/>
              </a:ext>
            </a:extLst>
          </p:cNvPr>
          <p:cNvGrpSpPr/>
          <p:nvPr/>
        </p:nvGrpSpPr>
        <p:grpSpPr>
          <a:xfrm>
            <a:off x="4797852" y="6018705"/>
            <a:ext cx="485112" cy="485471"/>
            <a:chOff x="-1196056" y="2499889"/>
            <a:chExt cx="850463" cy="851093"/>
          </a:xfrm>
        </p:grpSpPr>
        <p:sp>
          <p:nvSpPr>
            <p:cNvPr id="32" name="Freeform 31">
              <a:extLst>
                <a:ext uri="{FF2B5EF4-FFF2-40B4-BE49-F238E27FC236}">
                  <a16:creationId xmlns:a16="http://schemas.microsoft.com/office/drawing/2014/main" id="{A77D429E-224D-709B-4522-BDD7A8A0F790}"/>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3" name="Freeform 32">
              <a:extLst>
                <a:ext uri="{FF2B5EF4-FFF2-40B4-BE49-F238E27FC236}">
                  <a16:creationId xmlns:a16="http://schemas.microsoft.com/office/drawing/2014/main" id="{C8CF0ED2-C977-2127-B0E5-EF38BE3BCC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nvGrpSpPr>
          <p:cNvPr id="26" name="Group 25">
            <a:extLst>
              <a:ext uri="{FF2B5EF4-FFF2-40B4-BE49-F238E27FC236}">
                <a16:creationId xmlns:a16="http://schemas.microsoft.com/office/drawing/2014/main" id="{2215617F-DEEF-0148-91D5-D336AE59F55D}"/>
              </a:ext>
            </a:extLst>
          </p:cNvPr>
          <p:cNvGrpSpPr/>
          <p:nvPr/>
        </p:nvGrpSpPr>
        <p:grpSpPr>
          <a:xfrm>
            <a:off x="3750656" y="6018705"/>
            <a:ext cx="485112" cy="485112"/>
            <a:chOff x="3094393" y="4759137"/>
            <a:chExt cx="1074283" cy="1074283"/>
          </a:xfrm>
        </p:grpSpPr>
        <p:sp>
          <p:nvSpPr>
            <p:cNvPr id="27" name="Freeform 26">
              <a:extLst>
                <a:ext uri="{FF2B5EF4-FFF2-40B4-BE49-F238E27FC236}">
                  <a16:creationId xmlns:a16="http://schemas.microsoft.com/office/drawing/2014/main" id="{F954C509-CE44-7136-DBD5-54D3004A1FE1}"/>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28" name="Group 27">
              <a:extLst>
                <a:ext uri="{FF2B5EF4-FFF2-40B4-BE49-F238E27FC236}">
                  <a16:creationId xmlns:a16="http://schemas.microsoft.com/office/drawing/2014/main" id="{6280A223-E301-E9BA-9624-984C99C9BE92}"/>
                </a:ext>
              </a:extLst>
            </p:cNvPr>
            <p:cNvGrpSpPr/>
            <p:nvPr/>
          </p:nvGrpSpPr>
          <p:grpSpPr>
            <a:xfrm>
              <a:off x="3303016" y="4946695"/>
              <a:ext cx="685139" cy="655838"/>
              <a:chOff x="3303016" y="4946695"/>
              <a:chExt cx="685139" cy="655838"/>
            </a:xfrm>
          </p:grpSpPr>
          <p:sp>
            <p:nvSpPr>
              <p:cNvPr id="29" name="Freeform 28">
                <a:extLst>
                  <a:ext uri="{FF2B5EF4-FFF2-40B4-BE49-F238E27FC236}">
                    <a16:creationId xmlns:a16="http://schemas.microsoft.com/office/drawing/2014/main" id="{5CA514D5-5D1E-99C4-2BD4-B397C93370C4}"/>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0" name="Freeform 29">
                <a:extLst>
                  <a:ext uri="{FF2B5EF4-FFF2-40B4-BE49-F238E27FC236}">
                    <a16:creationId xmlns:a16="http://schemas.microsoft.com/office/drawing/2014/main" id="{658EAE2E-7457-57B8-70E7-2EDAB8F0EABE}"/>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1" name="Freeform 30">
                <a:extLst>
                  <a:ext uri="{FF2B5EF4-FFF2-40B4-BE49-F238E27FC236}">
                    <a16:creationId xmlns:a16="http://schemas.microsoft.com/office/drawing/2014/main" id="{BB642F12-5091-C5E9-C3CD-58DDEF78803E}"/>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sp>
        <p:nvSpPr>
          <p:cNvPr id="67" name="Text Placeholder 18">
            <a:extLst>
              <a:ext uri="{FF2B5EF4-FFF2-40B4-BE49-F238E27FC236}">
                <a16:creationId xmlns:a16="http://schemas.microsoft.com/office/drawing/2014/main" id="{014674DF-0F73-3EB6-1560-78C60576E06A}"/>
              </a:ext>
            </a:extLst>
          </p:cNvPr>
          <p:cNvSpPr>
            <a:spLocks noGrp="1"/>
          </p:cNvSpPr>
          <p:nvPr>
            <p:ph type="body" sz="quarter" idx="16"/>
          </p:nvPr>
        </p:nvSpPr>
        <p:spPr>
          <a:xfrm>
            <a:off x="-72428" y="4971994"/>
            <a:ext cx="6258295" cy="634242"/>
          </a:xfrm>
          <a:prstGeom prst="rect">
            <a:avLst/>
          </a:prstGeom>
          <a:solidFill>
            <a:srgbClr val="CA7BB3"/>
          </a:solidFill>
        </p:spPr>
        <p:txBody>
          <a:bodyPr>
            <a:normAutofit/>
          </a:bodyPr>
          <a:lstStyle/>
          <a:p>
            <a:pPr algn="r"/>
            <a:r>
              <a:rPr lang="en-US" dirty="0">
                <a:solidFill>
                  <a:schemeClr val="bg1"/>
                </a:solidFill>
              </a:rPr>
              <a:t>Följ vår resa</a:t>
            </a:r>
          </a:p>
        </p:txBody>
      </p:sp>
      <p:sp>
        <p:nvSpPr>
          <p:cNvPr id="2" name="TextBox 1">
            <a:extLst>
              <a:ext uri="{FF2B5EF4-FFF2-40B4-BE49-F238E27FC236}">
                <a16:creationId xmlns:a16="http://schemas.microsoft.com/office/drawing/2014/main" id="{21C46AA0-7941-4E3F-75C7-1DB06E825A7C}"/>
              </a:ext>
            </a:extLst>
          </p:cNvPr>
          <p:cNvSpPr txBox="1"/>
          <p:nvPr/>
        </p:nvSpPr>
        <p:spPr>
          <a:xfrm>
            <a:off x="4438473" y="489658"/>
            <a:ext cx="7212907"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292668"/>
                </a:solidFill>
                <a:effectLst/>
                <a:uLnTx/>
                <a:uFillTx/>
                <a:latin typeface="Calibri" panose="020F0502020204030204"/>
                <a:ea typeface="+mn-ea"/>
                <a:cs typeface="+mn-cs"/>
              </a:rPr>
              <a:t>Grattis, </a:t>
            </a:r>
            <a:r>
              <a:rPr kumimoji="0" lang="en-US" sz="3200" i="0" u="none" strike="noStrike" kern="1200" cap="none" spc="0" normalizeH="0" baseline="0" noProof="0" dirty="0">
                <a:ln>
                  <a:noFill/>
                </a:ln>
                <a:solidFill>
                  <a:srgbClr val="292668"/>
                </a:solidFill>
                <a:effectLst/>
                <a:uLnTx/>
                <a:uFillTx/>
                <a:latin typeface="Calibri" panose="020F0502020204030204"/>
                <a:ea typeface="+mn-ea"/>
                <a:cs typeface="+mn-cs"/>
              </a:rPr>
              <a:t>du har nu slutfört modul 2…Fortsätt till </a:t>
            </a:r>
            <a:r>
              <a:rPr kumimoji="0" lang="en-US" sz="3200" b="1" i="0" u="none" strike="noStrike" kern="1200" cap="none" spc="0" normalizeH="0" baseline="0" noProof="0" dirty="0">
                <a:ln>
                  <a:noFill/>
                </a:ln>
                <a:solidFill>
                  <a:srgbClr val="292668"/>
                </a:solidFill>
                <a:effectLst/>
                <a:uLnTx/>
                <a:uFillTx/>
                <a:latin typeface="Calibri" panose="020F0502020204030204"/>
                <a:ea typeface="+mn-ea"/>
                <a:cs typeface="+mn-cs"/>
              </a:rPr>
              <a:t>modul 3 – Socialt engagemang och kommunikationsverktyg</a:t>
            </a:r>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0EB4B-0DCF-983E-F90B-2D81A1A5D33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FA9377A-7F4A-8ABB-F6B4-AEE801166A78}"/>
              </a:ext>
            </a:extLst>
          </p:cNvPr>
          <p:cNvSpPr>
            <a:spLocks noGrp="1"/>
          </p:cNvSpPr>
          <p:nvPr>
            <p:ph type="body" sz="quarter" idx="15"/>
          </p:nvPr>
        </p:nvSpPr>
        <p:spPr>
          <a:xfrm>
            <a:off x="1114362" y="832271"/>
            <a:ext cx="4344878" cy="1552993"/>
          </a:xfrm>
          <a:prstGeom prst="rect">
            <a:avLst/>
          </a:prstGeom>
        </p:spPr>
        <p:txBody>
          <a:bodyPr>
            <a:normAutofit/>
          </a:bodyPr>
          <a:lstStyle/>
          <a:p>
            <a:r>
              <a:rPr lang="en-US" b="1" dirty="0">
                <a:solidFill>
                  <a:srgbClr val="242B62"/>
                </a:solidFill>
              </a:rPr>
              <a:t>MODUL 2: LÄRANDEMÅL </a:t>
            </a:r>
          </a:p>
          <a:p>
            <a:endParaRPr lang="en-US" b="1" dirty="0">
              <a:solidFill>
                <a:srgbClr val="242B62"/>
              </a:solidFill>
            </a:endParaRPr>
          </a:p>
          <a:p>
            <a:endParaRPr lang="en-US" b="1" dirty="0">
              <a:solidFill>
                <a:srgbClr val="242B62"/>
              </a:solidFill>
            </a:endParaRPr>
          </a:p>
        </p:txBody>
      </p:sp>
      <p:sp>
        <p:nvSpPr>
          <p:cNvPr id="4" name="TextBox 3">
            <a:extLst>
              <a:ext uri="{FF2B5EF4-FFF2-40B4-BE49-F238E27FC236}">
                <a16:creationId xmlns:a16="http://schemas.microsoft.com/office/drawing/2014/main" id="{A22D4852-387B-AE7D-22BB-BEE35FB57D10}"/>
              </a:ext>
            </a:extLst>
          </p:cNvPr>
          <p:cNvSpPr txBox="1"/>
          <p:nvPr/>
        </p:nvSpPr>
        <p:spPr>
          <a:xfrm>
            <a:off x="6308930" y="832271"/>
            <a:ext cx="5744671" cy="532453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1" i="0" u="none" strike="noStrike" kern="1200" cap="none" spc="0" normalizeH="0" baseline="0" noProof="0" dirty="0">
                <a:ln>
                  <a:noFill/>
                </a:ln>
                <a:solidFill>
                  <a:srgbClr val="FFFFFF"/>
                </a:solidFill>
                <a:effectLst/>
                <a:uLnTx/>
                <a:uFillTx/>
                <a:latin typeface="Calibri" panose="020F0502020204030204"/>
                <a:ea typeface="+mn-ea"/>
                <a:cs typeface="+mn-cs"/>
              </a:rPr>
              <a:t>– Vid slutet av denna modul ska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1" i="0" u="none" strike="noStrike" kern="1200" cap="none" spc="0" normalizeH="0" baseline="0" noProof="0" dirty="0">
                <a:ln>
                  <a:noFill/>
                </a:ln>
                <a:solidFill>
                  <a:srgbClr val="FFFFFF"/>
                </a:solidFill>
                <a:effectLst/>
                <a:uLnTx/>
                <a:uFillTx/>
                <a:latin typeface="Calibri" panose="020F0502020204030204"/>
                <a:ea typeface="+mn-ea"/>
                <a:cs typeface="+mn-cs"/>
              </a:rPr>
              <a:t>kommer deltagarna att kunna:</a:t>
            </a:r>
            <a:endParaRPr kumimoji="0" lang="en-IE" sz="2000" b="0"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FFFFF"/>
                </a:solidFill>
                <a:effectLst/>
                <a:uLnTx/>
                <a:uFillTx/>
                <a:latin typeface="Calibri" panose="020F0502020204030204"/>
                <a:ea typeface="+mn-ea"/>
                <a:cs typeface="+mn-cs"/>
              </a:rPr>
              <a:t>Skydda personuppgifter och finansiella uppgifter genom enkla vanor på din telefon, i appar och på konton.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FFFFF"/>
                </a:solidFill>
                <a:effectLst/>
                <a:uLnTx/>
                <a:uFillTx/>
                <a:latin typeface="Calibri" panose="020F0502020204030204"/>
                <a:ea typeface="+mn-ea"/>
                <a:cs typeface="+mn-cs"/>
              </a:rPr>
              <a:t>Skapa och förvara starka lösenord på ett säkert sätt med hjälp av en lösenordshanterare eller en säker anteckning.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FFFFF"/>
                </a:solidFill>
                <a:effectLst/>
                <a:uLnTx/>
                <a:uFillTx/>
                <a:latin typeface="Calibri" panose="020F0502020204030204"/>
                <a:ea typeface="+mn-ea"/>
                <a:cs typeface="+mn-cs"/>
              </a:rPr>
              <a:t>Hålla sig lugn vid misstänkta samtal eller meddelanden, avsluta dem på ett säkert sätt och kontrollera uppgifterna på egen hand innan de agerar.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FFFFF"/>
                </a:solidFill>
                <a:effectLst/>
                <a:uLnTx/>
                <a:uFillTx/>
                <a:latin typeface="Calibri" panose="020F0502020204030204"/>
                <a:ea typeface="+mn-ea"/>
                <a:cs typeface="+mn-cs"/>
              </a:rPr>
              <a:t>Veta vad man ska göra om man utsätts för bedrägeri, inklusive vem man ska kontakta </a:t>
            </a:r>
            <a:r>
              <a:rPr kumimoji="0" lang="en-US" sz="2000" b="0" i="0" u="none" strike="noStrike" kern="1200" cap="none" spc="0" normalizeH="0" baseline="0" noProof="0" dirty="0" err="1">
                <a:ln>
                  <a:noFill/>
                </a:ln>
                <a:solidFill>
                  <a:srgbClr val="FFFFFF"/>
                </a:solidFill>
                <a:effectLst/>
                <a:uLnTx/>
                <a:uFillTx/>
                <a:latin typeface="Calibri" panose="020F0502020204030204"/>
                <a:ea typeface="+mn-ea"/>
                <a:cs typeface="+mn-cs"/>
              </a:rPr>
              <a:t>i</a:t>
            </a:r>
            <a:r>
              <a:rPr kumimoji="0" lang="en-US" sz="2000" b="0" i="0" u="none" strike="noStrike" kern="1200" cap="none" spc="0" normalizeH="0" baseline="0" noProof="0" dirty="0">
                <a:ln>
                  <a:noFill/>
                </a:ln>
                <a:solidFill>
                  <a:srgbClr val="FFFFFF"/>
                </a:solidFill>
                <a:effectLst/>
                <a:uLnTx/>
                <a:uFillTx/>
                <a:latin typeface="Calibri" panose="020F0502020204030204"/>
                <a:ea typeface="+mn-ea"/>
                <a:cs typeface="+mn-cs"/>
              </a:rPr>
              <a:t> Sverige och hur man anmäler det.</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IE" sz="2000" b="0" i="0" u="none" strike="noStrike" kern="1200" cap="none" spc="0" normalizeH="0" baseline="0" noProof="0" dirty="0">
                <a:ln>
                  <a:noFill/>
                </a:ln>
                <a:solidFill>
                  <a:srgbClr val="FFFFFF"/>
                </a:solidFill>
                <a:effectLst/>
                <a:uLnTx/>
                <a:uFillTx/>
                <a:latin typeface="Calibri" panose="020F0502020204030204"/>
                <a:ea typeface="+mn-ea"/>
                <a:cs typeface="+mn-cs"/>
              </a:rPr>
            </a:br>
            <a:endParaRPr kumimoji="0" lang="en-IE" sz="2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8" name="Picture Placeholder 7">
            <a:extLst>
              <a:ext uri="{FF2B5EF4-FFF2-40B4-BE49-F238E27FC236}">
                <a16:creationId xmlns:a16="http://schemas.microsoft.com/office/drawing/2014/main" id="{42F5FA04-4D6F-1E42-5044-5B1FBAB87719}"/>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1114362" y="2802349"/>
            <a:ext cx="4981638" cy="3090444"/>
          </a:xfrm>
          <a:prstGeom prst="rect">
            <a:avLst/>
          </a:prstGeom>
          <a:solidFill>
            <a:srgbClr val="D9D9D9"/>
          </a:solidFill>
        </p:spPr>
      </p:pic>
    </p:spTree>
    <p:extLst>
      <p:ext uri="{BB962C8B-B14F-4D97-AF65-F5344CB8AC3E}">
        <p14:creationId xmlns:p14="http://schemas.microsoft.com/office/powerpoint/2010/main" val="1771619415"/>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pic>
        <p:nvPicPr>
          <p:cNvPr id="298" name="Google Shape;298;p8" descr="A person and a young person looking at a tablet&#10;&#10;AI-generated content may be incorrect."/>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D9D9D9"/>
          </a:solidFill>
          <a:ln>
            <a:noFill/>
          </a:ln>
        </p:spPr>
      </p:pic>
      <p:sp>
        <p:nvSpPr>
          <p:cNvPr id="299" name="Google Shape;299;p8"/>
          <p:cNvSpPr txBox="1">
            <a:spLocks noGrp="1"/>
          </p:cNvSpPr>
          <p:nvPr>
            <p:ph type="body" idx="1"/>
          </p:nvPr>
        </p:nvSpPr>
        <p:spPr>
          <a:xfrm>
            <a:off x="7764874" y="730800"/>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01</a:t>
            </a:r>
            <a:endParaRPr/>
          </a:p>
        </p:txBody>
      </p:sp>
      <p:sp>
        <p:nvSpPr>
          <p:cNvPr id="300" name="Google Shape;300;p8"/>
          <p:cNvSpPr/>
          <p:nvPr/>
        </p:nvSpPr>
        <p:spPr>
          <a:xfrm>
            <a:off x="5722297" y="3429000"/>
            <a:ext cx="4634683" cy="17542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Montserrat"/>
              <a:ea typeface="Montserrat"/>
              <a:cs typeface="Montserrat"/>
              <a:sym typeface="Montserrat"/>
            </a:endParaRPr>
          </a:p>
        </p:txBody>
      </p:sp>
      <p:sp>
        <p:nvSpPr>
          <p:cNvPr id="301" name="Google Shape;301;p8"/>
          <p:cNvSpPr txBox="1"/>
          <p:nvPr/>
        </p:nvSpPr>
        <p:spPr>
          <a:xfrm>
            <a:off x="5906320" y="3623191"/>
            <a:ext cx="3717108"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dirty="0">
                <a:solidFill>
                  <a:srgbClr val="242B62"/>
                </a:solidFill>
                <a:latin typeface="Calibri"/>
                <a:ea typeface="Calibri"/>
                <a:cs typeface="Calibri"/>
                <a:sym typeface="Calibri"/>
              </a:rPr>
              <a:t>KOM IGÅNG MED DIGITALT PENGAR</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6" name="TextBox 5">
            <a:extLst>
              <a:ext uri="{FF2B5EF4-FFF2-40B4-BE49-F238E27FC236}">
                <a16:creationId xmlns:a16="http://schemas.microsoft.com/office/drawing/2014/main" id="{707AC017-97A8-0531-58DB-01EDF6EF1A87}"/>
              </a:ext>
            </a:extLst>
          </p:cNvPr>
          <p:cNvSpPr txBox="1"/>
          <p:nvPr/>
        </p:nvSpPr>
        <p:spPr>
          <a:xfrm>
            <a:off x="466343" y="549247"/>
            <a:ext cx="5570957" cy="5816977"/>
          </a:xfrm>
          <a:prstGeom prst="rect">
            <a:avLst/>
          </a:prstGeom>
          <a:noFill/>
          <a:ln>
            <a:noFill/>
          </a:ln>
        </p:spPr>
        <p:txBody>
          <a:bodyPr wrap="square">
            <a:spAutoFit/>
          </a:bodyPr>
          <a:lstStyle/>
          <a:p>
            <a:pPr>
              <a:buNone/>
            </a:pPr>
            <a:endParaRPr lang="en-US" sz="1200" dirty="0">
              <a:solidFill>
                <a:schemeClr val="bg1"/>
              </a:solidFill>
              <a:latin typeface="Calibri" panose="020F0502020204030204" pitchFamily="34" charset="0"/>
              <a:cs typeface="Calibri" panose="020F0502020204030204" pitchFamily="34" charset="0"/>
            </a:endParaRPr>
          </a:p>
          <a:p>
            <a:r>
              <a:rPr lang="en-US" sz="3600" b="1" dirty="0">
                <a:solidFill>
                  <a:schemeClr val="bg1"/>
                </a:solidFill>
                <a:latin typeface="Calibri" panose="020F0502020204030204" pitchFamily="34" charset="0"/>
                <a:cs typeface="Calibri" panose="020F0502020204030204" pitchFamily="34" charset="0"/>
              </a:rPr>
              <a:t>Hur man hanterar sina pengar har förändrats</a:t>
            </a:r>
          </a:p>
          <a:p>
            <a:endParaRPr lang="en-US" sz="2400" dirty="0">
              <a:solidFill>
                <a:schemeClr val="bg1"/>
              </a:solidFill>
              <a:latin typeface="Calibri" panose="020F0502020204030204" pitchFamily="34" charset="0"/>
              <a:cs typeface="Calibri" panose="020F0502020204030204" pitchFamily="34" charset="0"/>
            </a:endParaRPr>
          </a:p>
          <a:p>
            <a:r>
              <a:rPr lang="en-US" sz="2400" dirty="0">
                <a:solidFill>
                  <a:schemeClr val="bg1"/>
                </a:solidFill>
                <a:latin typeface="Calibri" panose="020F0502020204030204" pitchFamily="34" charset="0"/>
                <a:cs typeface="Calibri" panose="020F0502020204030204" pitchFamily="34" charset="0"/>
              </a:rPr>
              <a:t>Många vardagliga ekonomiska ärenden sköts numera via:</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mobiltelefoner </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surfplattor </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webbplatser </a:t>
            </a:r>
          </a:p>
          <a:p>
            <a:pPr marL="342900" indent="-342900">
              <a:buClr>
                <a:schemeClr val="bg1"/>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bankappar </a:t>
            </a:r>
          </a:p>
          <a:p>
            <a:endParaRPr lang="en-US" sz="2400" b="1" dirty="0">
              <a:solidFill>
                <a:schemeClr val="bg1"/>
              </a:solidFill>
              <a:latin typeface="Calibri" panose="020F0502020204030204" pitchFamily="34" charset="0"/>
              <a:cs typeface="Calibri" panose="020F0502020204030204" pitchFamily="34" charset="0"/>
            </a:endParaRPr>
          </a:p>
          <a:p>
            <a:r>
              <a:rPr lang="en-US" sz="2400" dirty="0">
                <a:solidFill>
                  <a:schemeClr val="bg1"/>
                </a:solidFill>
                <a:latin typeface="Calibri" panose="020F0502020204030204" pitchFamily="34" charset="0"/>
                <a:cs typeface="Calibri" panose="020F0502020204030204" pitchFamily="34" charset="0"/>
              </a:rPr>
              <a:t>Dessa verktyg kan göra det enklare att hantera dina pengar hemifrån, men det är viktigt att förstå hur man använder dem på ett säkert sätt.</a:t>
            </a:r>
          </a:p>
        </p:txBody>
      </p:sp>
      <p:pic>
        <p:nvPicPr>
          <p:cNvPr id="4" name="Picture Placeholder 3">
            <a:extLst>
              <a:ext uri="{FF2B5EF4-FFF2-40B4-BE49-F238E27FC236}">
                <a16:creationId xmlns:a16="http://schemas.microsoft.com/office/drawing/2014/main" id="{7620AF92-367D-CB4D-7D40-1BC618C5A066}"/>
              </a:ext>
            </a:extLst>
          </p:cNvPr>
          <p:cNvPicPr>
            <a:picLocks noGrp="1" noChangeAspect="1"/>
          </p:cNvPicPr>
          <p:nvPr>
            <p:ph type="pic" idx="2"/>
          </p:nvPr>
        </p:nvPicPr>
        <p:blipFill>
          <a:blip r:embed="rId3" cstate="email">
            <a:extLst>
              <a:ext uri="{28A0092B-C50C-407E-A947-70E740481C1C}">
                <a14:useLocalDpi xmlns:a14="http://schemas.microsoft.com/office/drawing/2010/main"/>
              </a:ext>
            </a:extLst>
          </a:blip>
          <a:srcRect/>
          <a:stretch>
            <a:fillRect/>
          </a:stretch>
        </p:blipFill>
        <p:spPr>
          <a:xfrm>
            <a:off x="6457507" y="674438"/>
            <a:ext cx="4513837" cy="5509123"/>
          </a:xfrm>
          <a:prstGeom prst="rect">
            <a:avLst/>
          </a:prstGeom>
        </p:spPr>
      </p:pic>
      <p:pic>
        <p:nvPicPr>
          <p:cNvPr id="290" name="Google Shape;290;p8" descr="A colorful circles with white lines and dots  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12093457">
            <a:off x="10068433" y="-351182"/>
            <a:ext cx="3077114" cy="25437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A29260C-0C5C-700E-69A2-C7B186EE401F}"/>
              </a:ext>
            </a:extLst>
          </p:cNvPr>
          <p:cNvSpPr>
            <a:spLocks noGrp="1"/>
          </p:cNvSpPr>
          <p:nvPr>
            <p:ph type="body" idx="2"/>
          </p:nvPr>
        </p:nvSpPr>
        <p:spPr>
          <a:xfrm>
            <a:off x="657224" y="612580"/>
            <a:ext cx="10694955" cy="5817403"/>
          </a:xfrm>
        </p:spPr>
        <p:txBody>
          <a:bodyPr/>
          <a:lstStyle/>
          <a:p>
            <a:r>
              <a:rPr lang="en-US" sz="3600" b="1" dirty="0">
                <a:solidFill>
                  <a:srgbClr val="CA7BB3"/>
                </a:solidFill>
              </a:rPr>
              <a:t>Varför detta är viktigt just nu</a:t>
            </a:r>
          </a:p>
          <a:p>
            <a:endParaRPr lang="en-US" sz="1400" dirty="0"/>
          </a:p>
          <a:p>
            <a:r>
              <a:rPr lang="en-US" dirty="0"/>
              <a:t>Digitala finansiella tjänster är numera en del av vardagen för många människor.</a:t>
            </a:r>
          </a:p>
          <a:p>
            <a:endParaRPr lang="en-US" sz="700" dirty="0"/>
          </a:p>
          <a:p>
            <a:r>
              <a:rPr lang="en-US" dirty="0"/>
              <a:t>Människor använder regelbundet digitala verktyg för att:</a:t>
            </a:r>
          </a:p>
          <a:p>
            <a:endParaRPr lang="en-US" sz="900" dirty="0"/>
          </a:p>
          <a:p>
            <a:pPr marL="571500" indent="-342900">
              <a:buFont typeface="Arial" panose="020B0604020202020204" pitchFamily="34" charset="0"/>
              <a:buChar char="•"/>
            </a:pPr>
            <a:r>
              <a:rPr lang="en-US" dirty="0"/>
              <a:t>kontrollera sina bankkonton </a:t>
            </a:r>
          </a:p>
          <a:p>
            <a:pPr marL="571500" indent="-342900">
              <a:buFont typeface="Arial" panose="020B0604020202020204" pitchFamily="34" charset="0"/>
              <a:buChar char="•"/>
            </a:pPr>
            <a:r>
              <a:rPr lang="en-US" dirty="0"/>
              <a:t>betala räkningar </a:t>
            </a:r>
          </a:p>
          <a:p>
            <a:pPr marL="571500" indent="-342900">
              <a:buFont typeface="Arial" panose="020B0604020202020204" pitchFamily="34" charset="0"/>
              <a:buChar char="•"/>
            </a:pPr>
            <a:r>
              <a:rPr lang="en-US" dirty="0"/>
              <a:t>överföra pengar </a:t>
            </a:r>
          </a:p>
          <a:p>
            <a:pPr marL="571500" indent="-342900">
              <a:buFont typeface="Arial" panose="020B0604020202020204" pitchFamily="34" charset="0"/>
              <a:buChar char="•"/>
            </a:pPr>
            <a:r>
              <a:rPr lang="en-US" dirty="0"/>
              <a:t>få aviseringar </a:t>
            </a:r>
          </a:p>
          <a:p>
            <a:pPr marL="571500" indent="-342900">
              <a:buFont typeface="Arial" panose="020B0604020202020204" pitchFamily="34" charset="0"/>
              <a:buChar char="•"/>
            </a:pPr>
            <a:r>
              <a:rPr lang="en-US" dirty="0"/>
              <a:t>följa sina utgifter </a:t>
            </a:r>
          </a:p>
          <a:p>
            <a:pPr marL="571500" indent="-342900">
              <a:buFont typeface="Arial" panose="020B0604020202020204" pitchFamily="34" charset="0"/>
              <a:buChar char="•"/>
            </a:pPr>
            <a:r>
              <a:rPr lang="en-US" dirty="0"/>
              <a:t>handla online </a:t>
            </a:r>
          </a:p>
          <a:p>
            <a:pPr marL="228600" indent="0"/>
            <a:r>
              <a:rPr lang="en-US" dirty="0"/>
              <a:t>Detta kan göra det enklare, snabbare och bekvämare att hantera sina pengar.</a:t>
            </a:r>
          </a:p>
          <a:p>
            <a:endParaRPr lang="sv-SE" sz="2300" dirty="0">
              <a:solidFill>
                <a:srgbClr val="CA7BB3"/>
              </a:solidFill>
            </a:endParaRPr>
          </a:p>
          <a:p>
            <a:r>
              <a:rPr lang="sv-SE" sz="2300" dirty="0">
                <a:solidFill>
                  <a:srgbClr val="CA7BB3"/>
                </a:solidFill>
              </a:rPr>
              <a:t>Över 8,5 miljoner personer i Sverige använder </a:t>
            </a:r>
            <a:r>
              <a:rPr lang="sv-SE" sz="2300" dirty="0" err="1">
                <a:solidFill>
                  <a:srgbClr val="CA7BB3"/>
                </a:solidFill>
              </a:rPr>
              <a:t>BankID</a:t>
            </a:r>
            <a:r>
              <a:rPr lang="sv-SE" sz="2300" dirty="0">
                <a:solidFill>
                  <a:srgbClr val="CA7BB3"/>
                </a:solidFill>
              </a:rPr>
              <a:t>, som bland annat används för att logga in på banker och godkänna digitala betalningar (Sveriges Riksbank, 2025)</a:t>
            </a:r>
            <a:endParaRPr lang="en-US" sz="2300" dirty="0">
              <a:solidFill>
                <a:srgbClr val="CA7BB3"/>
              </a:solidFill>
            </a:endParaRPr>
          </a:p>
          <a:p>
            <a:endParaRPr lang="en-GB" dirty="0"/>
          </a:p>
        </p:txBody>
      </p:sp>
      <p:pic>
        <p:nvPicPr>
          <p:cNvPr id="4" name="Picture 3">
            <a:extLst>
              <a:ext uri="{FF2B5EF4-FFF2-40B4-BE49-F238E27FC236}">
                <a16:creationId xmlns:a16="http://schemas.microsoft.com/office/drawing/2014/main" id="{0F24B5E8-8606-31F4-0CCE-FF88955A5F1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55330" y="2561037"/>
            <a:ext cx="1591194" cy="1450974"/>
          </a:xfrm>
          <a:prstGeom prst="rect">
            <a:avLst/>
          </a:prstGeom>
        </p:spPr>
      </p:pic>
    </p:spTree>
    <p:extLst>
      <p:ext uri="{BB962C8B-B14F-4D97-AF65-F5344CB8AC3E}">
        <p14:creationId xmlns:p14="http://schemas.microsoft.com/office/powerpoint/2010/main" val="2052045126"/>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C0EA4-8DBE-F6FB-3F22-591BF799701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48554BA-8140-C652-7E3F-E78D0480742C}"/>
              </a:ext>
            </a:extLst>
          </p:cNvPr>
          <p:cNvSpPr>
            <a:spLocks noGrp="1"/>
          </p:cNvSpPr>
          <p:nvPr>
            <p:ph type="body" idx="2"/>
          </p:nvPr>
        </p:nvSpPr>
        <p:spPr>
          <a:xfrm>
            <a:off x="504825" y="286647"/>
            <a:ext cx="10857082" cy="6406555"/>
          </a:xfrm>
        </p:spPr>
        <p:txBody>
          <a:bodyPr>
            <a:normAutofit fontScale="99500"/>
          </a:bodyPr>
          <a:lstStyle/>
          <a:p>
            <a:r>
              <a:rPr lang="en-US" sz="3900" b="1" dirty="0">
                <a:solidFill>
                  <a:srgbClr val="CA7BB3"/>
                </a:solidFill>
              </a:rPr>
              <a:t>Varför detta är viktigt just nu</a:t>
            </a:r>
          </a:p>
          <a:p>
            <a:endParaRPr lang="en-US" sz="900" b="1" dirty="0">
              <a:solidFill>
                <a:srgbClr val="EBCB1F"/>
              </a:solidFill>
            </a:endParaRPr>
          </a:p>
          <a:p>
            <a:r>
              <a:rPr lang="en-US" sz="2600" dirty="0"/>
              <a:t>I takt med att den digitala finanssektorn har vuxit har </a:t>
            </a:r>
            <a:r>
              <a:rPr lang="en-US" sz="2600" dirty="0" err="1"/>
              <a:t>bedrägerierna</a:t>
            </a:r>
            <a:r>
              <a:rPr lang="en-US" sz="2600" dirty="0"/>
              <a:t> </a:t>
            </a:r>
            <a:r>
              <a:rPr lang="en-US" sz="2600" dirty="0" err="1"/>
              <a:t>också</a:t>
            </a:r>
            <a:r>
              <a:rPr lang="en-US" sz="2600" dirty="0"/>
              <a:t> blivit </a:t>
            </a:r>
            <a:r>
              <a:rPr lang="en-US" sz="2600" dirty="0" err="1"/>
              <a:t>vanligare</a:t>
            </a:r>
            <a:r>
              <a:rPr lang="en-US" sz="2600" dirty="0"/>
              <a:t> </a:t>
            </a:r>
            <a:r>
              <a:rPr lang="en-US" sz="2600" dirty="0" err="1"/>
              <a:t>och</a:t>
            </a:r>
            <a:r>
              <a:rPr lang="en-US" sz="2600" dirty="0"/>
              <a:t> </a:t>
            </a:r>
            <a:r>
              <a:rPr lang="en-US" sz="2600" dirty="0" err="1"/>
              <a:t>mer</a:t>
            </a:r>
            <a:r>
              <a:rPr lang="en-US" sz="2600" dirty="0"/>
              <a:t> övertygande.</a:t>
            </a:r>
          </a:p>
          <a:p>
            <a:endParaRPr lang="en-US" sz="1200" dirty="0"/>
          </a:p>
          <a:p>
            <a:r>
              <a:rPr lang="en-US" sz="2600" dirty="0"/>
              <a:t>Bedrägerier drabbar miljontals äldre:</a:t>
            </a:r>
          </a:p>
          <a:p>
            <a:endParaRPr lang="en-US" sz="1200" dirty="0"/>
          </a:p>
          <a:p>
            <a:pPr marL="571500" indent="-342900">
              <a:buFont typeface="Arial" panose="020B0604020202020204" pitchFamily="34" charset="0"/>
              <a:buChar char="•"/>
            </a:pPr>
            <a:r>
              <a:rPr lang="en-US" sz="2600" b="1" dirty="0"/>
              <a:t>78 % </a:t>
            </a:r>
            <a:r>
              <a:rPr lang="en-US" sz="2600" dirty="0"/>
              <a:t>av de vuxna i Irland utsätts för bedrägliga sms, e-postmeddelanden eller telefonsamtal minst en gång i månaden </a:t>
            </a:r>
          </a:p>
          <a:p>
            <a:pPr marL="571500" indent="-342900">
              <a:buFont typeface="Arial" panose="020B0604020202020204" pitchFamily="34" charset="0"/>
              <a:buChar char="•"/>
            </a:pPr>
            <a:r>
              <a:rPr lang="en-US" sz="2600" b="1" dirty="0"/>
              <a:t>160 miljoner euro </a:t>
            </a:r>
            <a:r>
              <a:rPr lang="en-US" sz="2600" dirty="0"/>
              <a:t>gick förlorade till följd av betalningsbedrägerier i Irland år 2024, en ökning med nästan 25 % på ett år </a:t>
            </a:r>
          </a:p>
          <a:p>
            <a:pPr marL="571500" indent="-342900">
              <a:buFont typeface="Arial" panose="020B0604020202020204" pitchFamily="34" charset="0"/>
              <a:buChar char="•"/>
            </a:pPr>
            <a:r>
              <a:rPr lang="en-US" sz="2600" b="1" dirty="0"/>
              <a:t>Över 20 miljoner euro </a:t>
            </a:r>
            <a:r>
              <a:rPr lang="en-US" sz="2600" dirty="0"/>
              <a:t>gick förlorade till följd av investeringsbedrägerier år 2025, där personer i 50-årsåldern oftast utsattes </a:t>
            </a:r>
          </a:p>
          <a:p>
            <a:pPr marL="228600" indent="0"/>
            <a:endParaRPr lang="en-US" sz="900" b="1" dirty="0"/>
          </a:p>
          <a:p>
            <a:r>
              <a:rPr lang="en-US" sz="2600" dirty="0"/>
              <a:t>Bedrägerier orsakar inte bara ekonomisk skada. De kan också minska:</a:t>
            </a:r>
          </a:p>
          <a:p>
            <a:endParaRPr lang="en-US" sz="1400" dirty="0"/>
          </a:p>
          <a:p>
            <a:endParaRPr lang="en-GB" dirty="0"/>
          </a:p>
        </p:txBody>
      </p:sp>
      <p:sp>
        <p:nvSpPr>
          <p:cNvPr id="2" name="Rectangle: Rounded Corners 1">
            <a:extLst>
              <a:ext uri="{FF2B5EF4-FFF2-40B4-BE49-F238E27FC236}">
                <a16:creationId xmlns:a16="http://schemas.microsoft.com/office/drawing/2014/main" id="{076596E1-102D-D91A-501F-61FBAF2BCFB5}"/>
              </a:ext>
            </a:extLst>
          </p:cNvPr>
          <p:cNvSpPr/>
          <p:nvPr/>
        </p:nvSpPr>
        <p:spPr>
          <a:xfrm>
            <a:off x="1264092" y="5886920"/>
            <a:ext cx="2450335" cy="806282"/>
          </a:xfrm>
          <a:prstGeom prst="roundRect">
            <a:avLst/>
          </a:prstGeom>
          <a:solidFill>
            <a:srgbClr val="E1B5D4"/>
          </a:solidFill>
          <a:ln w="57150">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Calibri" panose="020F0502020204030204" pitchFamily="34" charset="0"/>
                <a:ea typeface="Calibri" panose="020F0502020204030204" pitchFamily="34" charset="0"/>
                <a:cs typeface="Calibri" panose="020F0502020204030204" pitchFamily="34" charset="0"/>
              </a:rPr>
              <a:t>Självförtroendet </a:t>
            </a:r>
            <a:endParaRPr lang="en-GB" sz="2000" b="1" dirty="0">
              <a:latin typeface="Calibri" panose="020F0502020204030204" pitchFamily="34" charset="0"/>
              <a:ea typeface="Calibri" panose="020F0502020204030204" pitchFamily="34" charset="0"/>
              <a:cs typeface="Calibri" panose="020F0502020204030204" pitchFamily="34" charset="0"/>
            </a:endParaRPr>
          </a:p>
        </p:txBody>
      </p:sp>
      <p:sp>
        <p:nvSpPr>
          <p:cNvPr id="6" name="Rectangle: Rounded Corners 5">
            <a:extLst>
              <a:ext uri="{FF2B5EF4-FFF2-40B4-BE49-F238E27FC236}">
                <a16:creationId xmlns:a16="http://schemas.microsoft.com/office/drawing/2014/main" id="{F729C3F0-2F98-92B2-01E2-87964491454A}"/>
              </a:ext>
            </a:extLst>
          </p:cNvPr>
          <p:cNvSpPr/>
          <p:nvPr/>
        </p:nvSpPr>
        <p:spPr>
          <a:xfrm>
            <a:off x="4297632" y="5913299"/>
            <a:ext cx="2553061" cy="839589"/>
          </a:xfrm>
          <a:prstGeom prst="roundRect">
            <a:avLst/>
          </a:prstGeom>
          <a:solidFill>
            <a:srgbClr val="E1B5D4"/>
          </a:solidFill>
          <a:ln w="57150">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Calibri" panose="020F0502020204030204" pitchFamily="34" charset="0"/>
                <a:ea typeface="Calibri" panose="020F0502020204030204" pitchFamily="34" charset="0"/>
                <a:cs typeface="Calibri" panose="020F0502020204030204" pitchFamily="34" charset="0"/>
              </a:rPr>
              <a:t>Självständighet        </a:t>
            </a:r>
            <a:endParaRPr lang="en-GB" sz="2000" b="1" dirty="0">
              <a:latin typeface="Calibri" panose="020F0502020204030204" pitchFamily="34" charset="0"/>
              <a:ea typeface="Calibri" panose="020F0502020204030204" pitchFamily="34" charset="0"/>
              <a:cs typeface="Calibri" panose="020F0502020204030204" pitchFamily="34" charset="0"/>
            </a:endParaRPr>
          </a:p>
        </p:txBody>
      </p:sp>
      <p:sp>
        <p:nvSpPr>
          <p:cNvPr id="8" name="Rectangle: Rounded Corners 7">
            <a:extLst>
              <a:ext uri="{FF2B5EF4-FFF2-40B4-BE49-F238E27FC236}">
                <a16:creationId xmlns:a16="http://schemas.microsoft.com/office/drawing/2014/main" id="{36C9B022-BE05-9B86-D208-A0671FDCBA5A}"/>
              </a:ext>
            </a:extLst>
          </p:cNvPr>
          <p:cNvSpPr/>
          <p:nvPr/>
        </p:nvSpPr>
        <p:spPr>
          <a:xfrm>
            <a:off x="7433898" y="5919488"/>
            <a:ext cx="2553061" cy="827213"/>
          </a:xfrm>
          <a:prstGeom prst="roundRect">
            <a:avLst/>
          </a:prstGeom>
          <a:solidFill>
            <a:srgbClr val="E1B5D4"/>
          </a:solidFill>
          <a:ln w="57150">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Calibri" panose="020F0502020204030204" pitchFamily="34" charset="0"/>
                <a:ea typeface="Calibri" panose="020F0502020204030204" pitchFamily="34" charset="0"/>
                <a:cs typeface="Calibri" panose="020F0502020204030204" pitchFamily="34" charset="0"/>
              </a:rPr>
              <a:t>Det digitala deltagandet </a:t>
            </a:r>
            <a:r>
              <a:rPr lang="en-GB" dirty="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999654294"/>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2482</TotalTime>
  <Words>3745</Words>
  <Application>Microsoft Office PowerPoint</Application>
  <PresentationFormat>Bredbild</PresentationFormat>
  <Paragraphs>540</Paragraphs>
  <Slides>47</Slides>
  <Notes>30</Notes>
  <HiddenSlides>0</HiddenSlides>
  <MMClips>0</MMClips>
  <ScaleCrop>false</ScaleCrop>
  <HeadingPairs>
    <vt:vector size="4" baseType="variant">
      <vt:variant>
        <vt:lpstr>Tema</vt:lpstr>
      </vt:variant>
      <vt:variant>
        <vt:i4>4</vt:i4>
      </vt:variant>
      <vt:variant>
        <vt:lpstr>Bildrubriker</vt:lpstr>
      </vt:variant>
      <vt:variant>
        <vt:i4>47</vt:i4>
      </vt:variant>
    </vt:vector>
  </HeadingPairs>
  <TitlesOfParts>
    <vt:vector size="51" baseType="lpstr">
      <vt:lpstr>Office Theme</vt:lpstr>
      <vt:lpstr>1_Office Theme</vt:lpstr>
      <vt:lpstr>2_Office Theme</vt:lpstr>
      <vt:lpstr>3_Office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docId:B2D8FAA116324D21C104315A2333137C</cp:keywords>
  <cp:lastModifiedBy>Cecilia Sten</cp:lastModifiedBy>
  <cp:revision>59</cp:revision>
  <dcterms:created xsi:type="dcterms:W3CDTF">2020-10-14T13:32:04Z</dcterms:created>
  <dcterms:modified xsi:type="dcterms:W3CDTF">2026-08-11T09:19:14Z</dcterms:modified>
</cp:coreProperties>
</file>