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3.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704" r:id="rId2"/>
    <p:sldMasterId id="2147483729" r:id="rId3"/>
    <p:sldMasterId id="2147483759" r:id="rId4"/>
  </p:sldMasterIdLst>
  <p:notesMasterIdLst>
    <p:notesMasterId r:id="rId45"/>
  </p:notesMasterIdLst>
  <p:sldIdLst>
    <p:sldId id="4374" r:id="rId5"/>
    <p:sldId id="4412"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4415" r:id="rId25"/>
    <p:sldId id="275" r:id="rId26"/>
    <p:sldId id="276" r:id="rId27"/>
    <p:sldId id="277" r:id="rId28"/>
    <p:sldId id="278" r:id="rId29"/>
    <p:sldId id="279" r:id="rId30"/>
    <p:sldId id="280" r:id="rId31"/>
    <p:sldId id="281" r:id="rId32"/>
    <p:sldId id="4414" r:id="rId33"/>
    <p:sldId id="282" r:id="rId34"/>
    <p:sldId id="283" r:id="rId35"/>
    <p:sldId id="284" r:id="rId36"/>
    <p:sldId id="285" r:id="rId37"/>
    <p:sldId id="286" r:id="rId38"/>
    <p:sldId id="287" r:id="rId39"/>
    <p:sldId id="4413" r:id="rId40"/>
    <p:sldId id="288" r:id="rId41"/>
    <p:sldId id="289" r:id="rId42"/>
    <p:sldId id="290" r:id="rId43"/>
    <p:sldId id="4416" r:id="rId44"/>
  </p:sldIdLst>
  <p:sldSz cx="12192000" cy="6858000"/>
  <p:notesSz cx="6858000" cy="9144000"/>
  <p:embeddedFontLst>
    <p:embeddedFont>
      <p:font typeface="Montserrat" panose="00000500000000000000" pitchFamily="2" charset="0"/>
      <p:regular r:id="rId46"/>
      <p:bold r:id="rId47"/>
      <p:italic r:id="rId48"/>
      <p:boldItalic r:id="rId49"/>
    </p:embeddedFont>
    <p:embeddedFont>
      <p:font typeface="Montserrat Light" panose="00000400000000000000" pitchFamily="2" charset="0"/>
      <p:regular r:id="rId50"/>
      <p:bold r:id="rId51"/>
      <p:italic r:id="rId52"/>
      <p:boldItalic r:id="rId53"/>
    </p:embeddedFont>
    <p:embeddedFont>
      <p:font typeface="Roboto" panose="02000000000000000000" pitchFamily="2"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7488">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8" roundtripDataSignature="AMtx7mjD/acg9yOEc32Hx7S/034kao6l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6D32"/>
    <a:srgbClr val="242B62"/>
    <a:srgbClr val="CA7BB3"/>
    <a:srgbClr val="ECC0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7776BB-8149-4868-97FF-04BBAE9743FF}">
  <a:tblStyle styleId="{DF7776BB-8149-4868-97FF-04BBAE9743FF}"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288" y="96"/>
      </p:cViewPr>
      <p:guideLst>
        <p:guide orient="horz" pos="2160"/>
        <p:guide pos="748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8.fntdata"/><Relationship Id="rId58" Type="http://customschemas.google.com/relationships/presentationmetadata" Target="metadata"/><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4.xml"/><Relationship Id="rId51" Type="http://schemas.openxmlformats.org/officeDocument/2006/relationships/font" Target="fonts/font6.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9.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7.fntdata"/><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Sten" userId="84a9bb6d-f331-411c-8349-2d6f999a32bc" providerId="ADAL" clId="{9B1A5331-1AF3-4680-ABE5-C36CAD480C64}"/>
    <pc:docChg chg="undo custSel modSld">
      <pc:chgData name="Cecilia Sten" userId="84a9bb6d-f331-411c-8349-2d6f999a32bc" providerId="ADAL" clId="{9B1A5331-1AF3-4680-ABE5-C36CAD480C64}" dt="2026-08-11T09:50:04.951" v="127" actId="1076"/>
      <pc:docMkLst>
        <pc:docMk/>
      </pc:docMkLst>
      <pc:sldChg chg="modSp mod">
        <pc:chgData name="Cecilia Sten" userId="84a9bb6d-f331-411c-8349-2d6f999a32bc" providerId="ADAL" clId="{9B1A5331-1AF3-4680-ABE5-C36CAD480C64}" dt="2026-08-11T09:37:48.906" v="16" actId="1076"/>
        <pc:sldMkLst>
          <pc:docMk/>
          <pc:sldMk cId="0" sldId="257"/>
        </pc:sldMkLst>
        <pc:spChg chg="mod">
          <ac:chgData name="Cecilia Sten" userId="84a9bb6d-f331-411c-8349-2d6f999a32bc" providerId="ADAL" clId="{9B1A5331-1AF3-4680-ABE5-C36CAD480C64}" dt="2026-08-11T09:37:41.592" v="15" actId="20577"/>
          <ac:spMkLst>
            <pc:docMk/>
            <pc:sldMk cId="0" sldId="257"/>
            <ac:spMk id="394" creationId="{00000000-0000-0000-0000-000000000000}"/>
          </ac:spMkLst>
        </pc:spChg>
        <pc:spChg chg="mod">
          <ac:chgData name="Cecilia Sten" userId="84a9bb6d-f331-411c-8349-2d6f999a32bc" providerId="ADAL" clId="{9B1A5331-1AF3-4680-ABE5-C36CAD480C64}" dt="2026-08-11T09:37:30.549" v="12" actId="1076"/>
          <ac:spMkLst>
            <pc:docMk/>
            <pc:sldMk cId="0" sldId="257"/>
            <ac:spMk id="396" creationId="{00000000-0000-0000-0000-000000000000}"/>
          </ac:spMkLst>
        </pc:spChg>
        <pc:spChg chg="mod">
          <ac:chgData name="Cecilia Sten" userId="84a9bb6d-f331-411c-8349-2d6f999a32bc" providerId="ADAL" clId="{9B1A5331-1AF3-4680-ABE5-C36CAD480C64}" dt="2026-08-11T09:37:37.351" v="14" actId="1076"/>
          <ac:spMkLst>
            <pc:docMk/>
            <pc:sldMk cId="0" sldId="257"/>
            <ac:spMk id="398" creationId="{00000000-0000-0000-0000-000000000000}"/>
          </ac:spMkLst>
        </pc:spChg>
        <pc:spChg chg="mod">
          <ac:chgData name="Cecilia Sten" userId="84a9bb6d-f331-411c-8349-2d6f999a32bc" providerId="ADAL" clId="{9B1A5331-1AF3-4680-ABE5-C36CAD480C64}" dt="2026-08-11T09:37:48.906" v="16" actId="1076"/>
          <ac:spMkLst>
            <pc:docMk/>
            <pc:sldMk cId="0" sldId="257"/>
            <ac:spMk id="400" creationId="{00000000-0000-0000-0000-000000000000}"/>
          </ac:spMkLst>
        </pc:spChg>
        <pc:spChg chg="mod">
          <ac:chgData name="Cecilia Sten" userId="84a9bb6d-f331-411c-8349-2d6f999a32bc" providerId="ADAL" clId="{9B1A5331-1AF3-4680-ABE5-C36CAD480C64}" dt="2026-08-11T09:37:19.142" v="9" actId="14100"/>
          <ac:spMkLst>
            <pc:docMk/>
            <pc:sldMk cId="0" sldId="257"/>
            <ac:spMk id="402" creationId="{00000000-0000-0000-0000-000000000000}"/>
          </ac:spMkLst>
        </pc:spChg>
        <pc:spChg chg="mod">
          <ac:chgData name="Cecilia Sten" userId="84a9bb6d-f331-411c-8349-2d6f999a32bc" providerId="ADAL" clId="{9B1A5331-1AF3-4680-ABE5-C36CAD480C64}" dt="2026-08-11T09:37:21.617" v="10" actId="1076"/>
          <ac:spMkLst>
            <pc:docMk/>
            <pc:sldMk cId="0" sldId="257"/>
            <ac:spMk id="404" creationId="{00000000-0000-0000-0000-000000000000}"/>
          </ac:spMkLst>
        </pc:spChg>
        <pc:spChg chg="mod">
          <ac:chgData name="Cecilia Sten" userId="84a9bb6d-f331-411c-8349-2d6f999a32bc" providerId="ADAL" clId="{9B1A5331-1AF3-4680-ABE5-C36CAD480C64}" dt="2026-08-11T09:36:55.726" v="3" actId="1076"/>
          <ac:spMkLst>
            <pc:docMk/>
            <pc:sldMk cId="0" sldId="257"/>
            <ac:spMk id="410" creationId="{00000000-0000-0000-0000-000000000000}"/>
          </ac:spMkLst>
        </pc:spChg>
        <pc:spChg chg="mod">
          <ac:chgData name="Cecilia Sten" userId="84a9bb6d-f331-411c-8349-2d6f999a32bc" providerId="ADAL" clId="{9B1A5331-1AF3-4680-ABE5-C36CAD480C64}" dt="2026-08-11T09:36:58.991" v="5" actId="27636"/>
          <ac:spMkLst>
            <pc:docMk/>
            <pc:sldMk cId="0" sldId="257"/>
            <ac:spMk id="411" creationId="{00000000-0000-0000-0000-000000000000}"/>
          </ac:spMkLst>
        </pc:spChg>
      </pc:sldChg>
      <pc:sldChg chg="modSp mod">
        <pc:chgData name="Cecilia Sten" userId="84a9bb6d-f331-411c-8349-2d6f999a32bc" providerId="ADAL" clId="{9B1A5331-1AF3-4680-ABE5-C36CAD480C64}" dt="2026-08-11T09:38:07.049" v="21" actId="20577"/>
        <pc:sldMkLst>
          <pc:docMk/>
          <pc:sldMk cId="0" sldId="258"/>
        </pc:sldMkLst>
        <pc:spChg chg="mod">
          <ac:chgData name="Cecilia Sten" userId="84a9bb6d-f331-411c-8349-2d6f999a32bc" providerId="ADAL" clId="{9B1A5331-1AF3-4680-ABE5-C36CAD480C64}" dt="2026-08-11T09:37:58.253" v="17" actId="14100"/>
          <ac:spMkLst>
            <pc:docMk/>
            <pc:sldMk cId="0" sldId="258"/>
            <ac:spMk id="421" creationId="{00000000-0000-0000-0000-000000000000}"/>
          </ac:spMkLst>
        </pc:spChg>
        <pc:spChg chg="mod">
          <ac:chgData name="Cecilia Sten" userId="84a9bb6d-f331-411c-8349-2d6f999a32bc" providerId="ADAL" clId="{9B1A5331-1AF3-4680-ABE5-C36CAD480C64}" dt="2026-08-11T09:38:07.049" v="21" actId="20577"/>
          <ac:spMkLst>
            <pc:docMk/>
            <pc:sldMk cId="0" sldId="258"/>
            <ac:spMk id="422" creationId="{00000000-0000-0000-0000-000000000000}"/>
          </ac:spMkLst>
        </pc:spChg>
      </pc:sldChg>
      <pc:sldChg chg="modSp mod">
        <pc:chgData name="Cecilia Sten" userId="84a9bb6d-f331-411c-8349-2d6f999a32bc" providerId="ADAL" clId="{9B1A5331-1AF3-4680-ABE5-C36CAD480C64}" dt="2026-08-11T09:38:33.211" v="26" actId="20577"/>
        <pc:sldMkLst>
          <pc:docMk/>
          <pc:sldMk cId="0" sldId="259"/>
        </pc:sldMkLst>
        <pc:spChg chg="mod">
          <ac:chgData name="Cecilia Sten" userId="84a9bb6d-f331-411c-8349-2d6f999a32bc" providerId="ADAL" clId="{9B1A5331-1AF3-4680-ABE5-C36CAD480C64}" dt="2026-08-11T09:38:13.992" v="22" actId="1076"/>
          <ac:spMkLst>
            <pc:docMk/>
            <pc:sldMk cId="0" sldId="259"/>
            <ac:spMk id="428" creationId="{00000000-0000-0000-0000-000000000000}"/>
          </ac:spMkLst>
        </pc:spChg>
        <pc:spChg chg="mod">
          <ac:chgData name="Cecilia Sten" userId="84a9bb6d-f331-411c-8349-2d6f999a32bc" providerId="ADAL" clId="{9B1A5331-1AF3-4680-ABE5-C36CAD480C64}" dt="2026-08-11T09:38:24.580" v="23" actId="255"/>
          <ac:spMkLst>
            <pc:docMk/>
            <pc:sldMk cId="0" sldId="259"/>
            <ac:spMk id="433" creationId="{00000000-0000-0000-0000-000000000000}"/>
          </ac:spMkLst>
        </pc:spChg>
        <pc:spChg chg="mod">
          <ac:chgData name="Cecilia Sten" userId="84a9bb6d-f331-411c-8349-2d6f999a32bc" providerId="ADAL" clId="{9B1A5331-1AF3-4680-ABE5-C36CAD480C64}" dt="2026-08-11T09:38:33.211" v="26" actId="20577"/>
          <ac:spMkLst>
            <pc:docMk/>
            <pc:sldMk cId="0" sldId="259"/>
            <ac:spMk id="434" creationId="{00000000-0000-0000-0000-000000000000}"/>
          </ac:spMkLst>
        </pc:spChg>
      </pc:sldChg>
      <pc:sldChg chg="modSp mod">
        <pc:chgData name="Cecilia Sten" userId="84a9bb6d-f331-411c-8349-2d6f999a32bc" providerId="ADAL" clId="{9B1A5331-1AF3-4680-ABE5-C36CAD480C64}" dt="2026-08-11T09:38:52.390" v="29" actId="14100"/>
        <pc:sldMkLst>
          <pc:docMk/>
          <pc:sldMk cId="0" sldId="261"/>
        </pc:sldMkLst>
        <pc:spChg chg="mod">
          <ac:chgData name="Cecilia Sten" userId="84a9bb6d-f331-411c-8349-2d6f999a32bc" providerId="ADAL" clId="{9B1A5331-1AF3-4680-ABE5-C36CAD480C64}" dt="2026-08-11T09:38:52.390" v="29" actId="14100"/>
          <ac:spMkLst>
            <pc:docMk/>
            <pc:sldMk cId="0" sldId="261"/>
            <ac:spMk id="455" creationId="{00000000-0000-0000-0000-000000000000}"/>
          </ac:spMkLst>
        </pc:spChg>
        <pc:spChg chg="mod">
          <ac:chgData name="Cecilia Sten" userId="84a9bb6d-f331-411c-8349-2d6f999a32bc" providerId="ADAL" clId="{9B1A5331-1AF3-4680-ABE5-C36CAD480C64}" dt="2026-08-11T09:38:47.402" v="28" actId="14100"/>
          <ac:spMkLst>
            <pc:docMk/>
            <pc:sldMk cId="0" sldId="261"/>
            <ac:spMk id="457" creationId="{00000000-0000-0000-0000-000000000000}"/>
          </ac:spMkLst>
        </pc:spChg>
      </pc:sldChg>
      <pc:sldChg chg="modSp mod">
        <pc:chgData name="Cecilia Sten" userId="84a9bb6d-f331-411c-8349-2d6f999a32bc" providerId="ADAL" clId="{9B1A5331-1AF3-4680-ABE5-C36CAD480C64}" dt="2026-08-11T09:39:11.462" v="30" actId="14100"/>
        <pc:sldMkLst>
          <pc:docMk/>
          <pc:sldMk cId="0" sldId="263"/>
        </pc:sldMkLst>
        <pc:spChg chg="mod">
          <ac:chgData name="Cecilia Sten" userId="84a9bb6d-f331-411c-8349-2d6f999a32bc" providerId="ADAL" clId="{9B1A5331-1AF3-4680-ABE5-C36CAD480C64}" dt="2026-08-11T09:39:11.462" v="30" actId="14100"/>
          <ac:spMkLst>
            <pc:docMk/>
            <pc:sldMk cId="0" sldId="263"/>
            <ac:spMk id="482" creationId="{00000000-0000-0000-0000-000000000000}"/>
          </ac:spMkLst>
        </pc:spChg>
      </pc:sldChg>
      <pc:sldChg chg="modSp mod">
        <pc:chgData name="Cecilia Sten" userId="84a9bb6d-f331-411c-8349-2d6f999a32bc" providerId="ADAL" clId="{9B1A5331-1AF3-4680-ABE5-C36CAD480C64}" dt="2026-08-11T09:39:26.847" v="32" actId="1076"/>
        <pc:sldMkLst>
          <pc:docMk/>
          <pc:sldMk cId="0" sldId="264"/>
        </pc:sldMkLst>
        <pc:spChg chg="mod">
          <ac:chgData name="Cecilia Sten" userId="84a9bb6d-f331-411c-8349-2d6f999a32bc" providerId="ADAL" clId="{9B1A5331-1AF3-4680-ABE5-C36CAD480C64}" dt="2026-08-11T09:39:20.944" v="31" actId="1076"/>
          <ac:spMkLst>
            <pc:docMk/>
            <pc:sldMk cId="0" sldId="264"/>
            <ac:spMk id="495" creationId="{00000000-0000-0000-0000-000000000000}"/>
          </ac:spMkLst>
        </pc:spChg>
        <pc:spChg chg="mod">
          <ac:chgData name="Cecilia Sten" userId="84a9bb6d-f331-411c-8349-2d6f999a32bc" providerId="ADAL" clId="{9B1A5331-1AF3-4680-ABE5-C36CAD480C64}" dt="2026-08-11T09:39:26.847" v="32" actId="1076"/>
          <ac:spMkLst>
            <pc:docMk/>
            <pc:sldMk cId="0" sldId="264"/>
            <ac:spMk id="496" creationId="{00000000-0000-0000-0000-000000000000}"/>
          </ac:spMkLst>
        </pc:spChg>
      </pc:sldChg>
      <pc:sldChg chg="modSp mod">
        <pc:chgData name="Cecilia Sten" userId="84a9bb6d-f331-411c-8349-2d6f999a32bc" providerId="ADAL" clId="{9B1A5331-1AF3-4680-ABE5-C36CAD480C64}" dt="2026-08-11T09:48:41.237" v="110" actId="27636"/>
        <pc:sldMkLst>
          <pc:docMk/>
          <pc:sldMk cId="0" sldId="266"/>
        </pc:sldMkLst>
        <pc:spChg chg="mod">
          <ac:chgData name="Cecilia Sten" userId="84a9bb6d-f331-411c-8349-2d6f999a32bc" providerId="ADAL" clId="{9B1A5331-1AF3-4680-ABE5-C36CAD480C64}" dt="2026-08-11T09:48:41.237" v="110" actId="27636"/>
          <ac:spMkLst>
            <pc:docMk/>
            <pc:sldMk cId="0" sldId="266"/>
            <ac:spMk id="614" creationId="{00000000-0000-0000-0000-000000000000}"/>
          </ac:spMkLst>
        </pc:spChg>
      </pc:sldChg>
      <pc:sldChg chg="modSp mod">
        <pc:chgData name="Cecilia Sten" userId="84a9bb6d-f331-411c-8349-2d6f999a32bc" providerId="ADAL" clId="{9B1A5331-1AF3-4680-ABE5-C36CAD480C64}" dt="2026-08-11T09:39:45.600" v="36" actId="1076"/>
        <pc:sldMkLst>
          <pc:docMk/>
          <pc:sldMk cId="0" sldId="267"/>
        </pc:sldMkLst>
        <pc:picChg chg="mod">
          <ac:chgData name="Cecilia Sten" userId="84a9bb6d-f331-411c-8349-2d6f999a32bc" providerId="ADAL" clId="{9B1A5331-1AF3-4680-ABE5-C36CAD480C64}" dt="2026-08-11T09:39:45.600" v="36" actId="1076"/>
          <ac:picMkLst>
            <pc:docMk/>
            <pc:sldMk cId="0" sldId="267"/>
            <ac:picMk id="624" creationId="{00000000-0000-0000-0000-000000000000}"/>
          </ac:picMkLst>
        </pc:picChg>
      </pc:sldChg>
      <pc:sldChg chg="modSp mod">
        <pc:chgData name="Cecilia Sten" userId="84a9bb6d-f331-411c-8349-2d6f999a32bc" providerId="ADAL" clId="{9B1A5331-1AF3-4680-ABE5-C36CAD480C64}" dt="2026-08-11T09:48:41.255" v="111" actId="27636"/>
        <pc:sldMkLst>
          <pc:docMk/>
          <pc:sldMk cId="0" sldId="270"/>
        </pc:sldMkLst>
        <pc:spChg chg="mod">
          <ac:chgData name="Cecilia Sten" userId="84a9bb6d-f331-411c-8349-2d6f999a32bc" providerId="ADAL" clId="{9B1A5331-1AF3-4680-ABE5-C36CAD480C64}" dt="2026-08-11T09:48:41.255" v="111" actId="27636"/>
          <ac:spMkLst>
            <pc:docMk/>
            <pc:sldMk cId="0" sldId="270"/>
            <ac:spMk id="654" creationId="{00000000-0000-0000-0000-000000000000}"/>
          </ac:spMkLst>
        </pc:spChg>
      </pc:sldChg>
      <pc:sldChg chg="modSp mod">
        <pc:chgData name="Cecilia Sten" userId="84a9bb6d-f331-411c-8349-2d6f999a32bc" providerId="ADAL" clId="{9B1A5331-1AF3-4680-ABE5-C36CAD480C64}" dt="2026-08-11T09:40:07.355" v="37" actId="14100"/>
        <pc:sldMkLst>
          <pc:docMk/>
          <pc:sldMk cId="0" sldId="271"/>
        </pc:sldMkLst>
        <pc:spChg chg="mod">
          <ac:chgData name="Cecilia Sten" userId="84a9bb6d-f331-411c-8349-2d6f999a32bc" providerId="ADAL" clId="{9B1A5331-1AF3-4680-ABE5-C36CAD480C64}" dt="2026-08-11T09:40:07.355" v="37" actId="14100"/>
          <ac:spMkLst>
            <pc:docMk/>
            <pc:sldMk cId="0" sldId="271"/>
            <ac:spMk id="664" creationId="{00000000-0000-0000-0000-000000000000}"/>
          </ac:spMkLst>
        </pc:spChg>
      </pc:sldChg>
      <pc:sldChg chg="modSp mod">
        <pc:chgData name="Cecilia Sten" userId="84a9bb6d-f331-411c-8349-2d6f999a32bc" providerId="ADAL" clId="{9B1A5331-1AF3-4680-ABE5-C36CAD480C64}" dt="2026-08-11T09:41:08.209" v="51" actId="14100"/>
        <pc:sldMkLst>
          <pc:docMk/>
          <pc:sldMk cId="0" sldId="275"/>
        </pc:sldMkLst>
        <pc:spChg chg="mod">
          <ac:chgData name="Cecilia Sten" userId="84a9bb6d-f331-411c-8349-2d6f999a32bc" providerId="ADAL" clId="{9B1A5331-1AF3-4680-ABE5-C36CAD480C64}" dt="2026-08-11T09:41:08.209" v="51" actId="14100"/>
          <ac:spMkLst>
            <pc:docMk/>
            <pc:sldMk cId="0" sldId="275"/>
            <ac:spMk id="851" creationId="{00000000-0000-0000-0000-000000000000}"/>
          </ac:spMkLst>
        </pc:spChg>
        <pc:spChg chg="mod">
          <ac:chgData name="Cecilia Sten" userId="84a9bb6d-f331-411c-8349-2d6f999a32bc" providerId="ADAL" clId="{9B1A5331-1AF3-4680-ABE5-C36CAD480C64}" dt="2026-08-11T09:41:03.841" v="49" actId="14100"/>
          <ac:spMkLst>
            <pc:docMk/>
            <pc:sldMk cId="0" sldId="275"/>
            <ac:spMk id="852" creationId="{00000000-0000-0000-0000-000000000000}"/>
          </ac:spMkLst>
        </pc:spChg>
      </pc:sldChg>
      <pc:sldChg chg="modSp mod">
        <pc:chgData name="Cecilia Sten" userId="84a9bb6d-f331-411c-8349-2d6f999a32bc" providerId="ADAL" clId="{9B1A5331-1AF3-4680-ABE5-C36CAD480C64}" dt="2026-08-11T09:41:19.670" v="52" actId="255"/>
        <pc:sldMkLst>
          <pc:docMk/>
          <pc:sldMk cId="0" sldId="276"/>
        </pc:sldMkLst>
        <pc:spChg chg="mod">
          <ac:chgData name="Cecilia Sten" userId="84a9bb6d-f331-411c-8349-2d6f999a32bc" providerId="ADAL" clId="{9B1A5331-1AF3-4680-ABE5-C36CAD480C64}" dt="2026-08-11T09:41:19.670" v="52" actId="255"/>
          <ac:spMkLst>
            <pc:docMk/>
            <pc:sldMk cId="0" sldId="276"/>
            <ac:spMk id="864" creationId="{00000000-0000-0000-0000-000000000000}"/>
          </ac:spMkLst>
        </pc:spChg>
      </pc:sldChg>
      <pc:sldChg chg="modSp mod">
        <pc:chgData name="Cecilia Sten" userId="84a9bb6d-f331-411c-8349-2d6f999a32bc" providerId="ADAL" clId="{9B1A5331-1AF3-4680-ABE5-C36CAD480C64}" dt="2026-08-11T09:48:41.255" v="112" actId="27636"/>
        <pc:sldMkLst>
          <pc:docMk/>
          <pc:sldMk cId="0" sldId="279"/>
        </pc:sldMkLst>
        <pc:spChg chg="mod">
          <ac:chgData name="Cecilia Sten" userId="84a9bb6d-f331-411c-8349-2d6f999a32bc" providerId="ADAL" clId="{9B1A5331-1AF3-4680-ABE5-C36CAD480C64}" dt="2026-08-11T09:48:41.255" v="112" actId="27636"/>
          <ac:spMkLst>
            <pc:docMk/>
            <pc:sldMk cId="0" sldId="279"/>
            <ac:spMk id="905" creationId="{00000000-0000-0000-0000-000000000000}"/>
          </ac:spMkLst>
        </pc:spChg>
        <pc:spChg chg="mod">
          <ac:chgData name="Cecilia Sten" userId="84a9bb6d-f331-411c-8349-2d6f999a32bc" providerId="ADAL" clId="{9B1A5331-1AF3-4680-ABE5-C36CAD480C64}" dt="2026-08-11T09:41:48.044" v="56" actId="1076"/>
          <ac:spMkLst>
            <pc:docMk/>
            <pc:sldMk cId="0" sldId="279"/>
            <ac:spMk id="916" creationId="{00000000-0000-0000-0000-000000000000}"/>
          </ac:spMkLst>
        </pc:spChg>
        <pc:spChg chg="mod">
          <ac:chgData name="Cecilia Sten" userId="84a9bb6d-f331-411c-8349-2d6f999a32bc" providerId="ADAL" clId="{9B1A5331-1AF3-4680-ABE5-C36CAD480C64}" dt="2026-08-11T09:42:00.328" v="59" actId="14100"/>
          <ac:spMkLst>
            <pc:docMk/>
            <pc:sldMk cId="0" sldId="279"/>
            <ac:spMk id="918" creationId="{00000000-0000-0000-0000-000000000000}"/>
          </ac:spMkLst>
        </pc:spChg>
      </pc:sldChg>
      <pc:sldChg chg="modSp mod">
        <pc:chgData name="Cecilia Sten" userId="84a9bb6d-f331-411c-8349-2d6f999a32bc" providerId="ADAL" clId="{9B1A5331-1AF3-4680-ABE5-C36CAD480C64}" dt="2026-08-11T09:42:14.717" v="60" actId="14100"/>
        <pc:sldMkLst>
          <pc:docMk/>
          <pc:sldMk cId="0" sldId="280"/>
        </pc:sldMkLst>
        <pc:spChg chg="mod">
          <ac:chgData name="Cecilia Sten" userId="84a9bb6d-f331-411c-8349-2d6f999a32bc" providerId="ADAL" clId="{9B1A5331-1AF3-4680-ABE5-C36CAD480C64}" dt="2026-08-11T09:42:14.717" v="60" actId="14100"/>
          <ac:spMkLst>
            <pc:docMk/>
            <pc:sldMk cId="0" sldId="280"/>
            <ac:spMk id="936" creationId="{00000000-0000-0000-0000-000000000000}"/>
          </ac:spMkLst>
        </pc:spChg>
      </pc:sldChg>
      <pc:sldChg chg="modSp mod">
        <pc:chgData name="Cecilia Sten" userId="84a9bb6d-f331-411c-8349-2d6f999a32bc" providerId="ADAL" clId="{9B1A5331-1AF3-4680-ABE5-C36CAD480C64}" dt="2026-08-11T09:42:27.881" v="61" actId="1076"/>
        <pc:sldMkLst>
          <pc:docMk/>
          <pc:sldMk cId="0" sldId="283"/>
        </pc:sldMkLst>
        <pc:spChg chg="mod">
          <ac:chgData name="Cecilia Sten" userId="84a9bb6d-f331-411c-8349-2d6f999a32bc" providerId="ADAL" clId="{9B1A5331-1AF3-4680-ABE5-C36CAD480C64}" dt="2026-08-11T09:42:27.881" v="61" actId="1076"/>
          <ac:spMkLst>
            <pc:docMk/>
            <pc:sldMk cId="0" sldId="283"/>
            <ac:spMk id="962" creationId="{00000000-0000-0000-0000-000000000000}"/>
          </ac:spMkLst>
        </pc:spChg>
      </pc:sldChg>
      <pc:sldChg chg="addSp delSp modSp mod">
        <pc:chgData name="Cecilia Sten" userId="84a9bb6d-f331-411c-8349-2d6f999a32bc" providerId="ADAL" clId="{9B1A5331-1AF3-4680-ABE5-C36CAD480C64}" dt="2026-08-11T09:49:13.355" v="120" actId="1076"/>
        <pc:sldMkLst>
          <pc:docMk/>
          <pc:sldMk cId="0" sldId="284"/>
        </pc:sldMkLst>
        <pc:spChg chg="mod">
          <ac:chgData name="Cecilia Sten" userId="84a9bb6d-f331-411c-8349-2d6f999a32bc" providerId="ADAL" clId="{9B1A5331-1AF3-4680-ABE5-C36CAD480C64}" dt="2026-08-11T09:49:09.800" v="119"/>
          <ac:spMkLst>
            <pc:docMk/>
            <pc:sldMk cId="0" sldId="284"/>
            <ac:spMk id="5" creationId="{B561C3DD-EE5E-48D5-5F38-EB9A81CDF345}"/>
          </ac:spMkLst>
        </pc:spChg>
        <pc:spChg chg="mod">
          <ac:chgData name="Cecilia Sten" userId="84a9bb6d-f331-411c-8349-2d6f999a32bc" providerId="ADAL" clId="{9B1A5331-1AF3-4680-ABE5-C36CAD480C64}" dt="2026-08-11T09:49:09.800" v="119"/>
          <ac:spMkLst>
            <pc:docMk/>
            <pc:sldMk cId="0" sldId="284"/>
            <ac:spMk id="6" creationId="{A59664DB-4A9A-27C9-941F-5752980C6654}"/>
          </ac:spMkLst>
        </pc:spChg>
        <pc:spChg chg="mod">
          <ac:chgData name="Cecilia Sten" userId="84a9bb6d-f331-411c-8349-2d6f999a32bc" providerId="ADAL" clId="{9B1A5331-1AF3-4680-ABE5-C36CAD480C64}" dt="2026-08-11T09:49:09.800" v="119"/>
          <ac:spMkLst>
            <pc:docMk/>
            <pc:sldMk cId="0" sldId="284"/>
            <ac:spMk id="7" creationId="{8B266B42-9FCC-DCA1-602A-7C249A4C0131}"/>
          </ac:spMkLst>
        </pc:spChg>
        <pc:spChg chg="mod">
          <ac:chgData name="Cecilia Sten" userId="84a9bb6d-f331-411c-8349-2d6f999a32bc" providerId="ADAL" clId="{9B1A5331-1AF3-4680-ABE5-C36CAD480C64}" dt="2026-08-11T09:49:09.800" v="119"/>
          <ac:spMkLst>
            <pc:docMk/>
            <pc:sldMk cId="0" sldId="284"/>
            <ac:spMk id="8" creationId="{3DF3FA3A-C701-613D-22A7-9F5173466EEB}"/>
          </ac:spMkLst>
        </pc:spChg>
        <pc:spChg chg="mod">
          <ac:chgData name="Cecilia Sten" userId="84a9bb6d-f331-411c-8349-2d6f999a32bc" providerId="ADAL" clId="{9B1A5331-1AF3-4680-ABE5-C36CAD480C64}" dt="2026-08-11T09:49:09.800" v="119"/>
          <ac:spMkLst>
            <pc:docMk/>
            <pc:sldMk cId="0" sldId="284"/>
            <ac:spMk id="9" creationId="{228D5B28-8116-F97C-1210-D9FAAE352D2E}"/>
          </ac:spMkLst>
        </pc:spChg>
        <pc:spChg chg="mod">
          <ac:chgData name="Cecilia Sten" userId="84a9bb6d-f331-411c-8349-2d6f999a32bc" providerId="ADAL" clId="{9B1A5331-1AF3-4680-ABE5-C36CAD480C64}" dt="2026-08-11T09:49:09.800" v="119"/>
          <ac:spMkLst>
            <pc:docMk/>
            <pc:sldMk cId="0" sldId="284"/>
            <ac:spMk id="10" creationId="{AEECDBEF-6889-EF52-211B-44EB3A26978E}"/>
          </ac:spMkLst>
        </pc:spChg>
        <pc:spChg chg="mod">
          <ac:chgData name="Cecilia Sten" userId="84a9bb6d-f331-411c-8349-2d6f999a32bc" providerId="ADAL" clId="{9B1A5331-1AF3-4680-ABE5-C36CAD480C64}" dt="2026-08-11T09:49:09.800" v="119"/>
          <ac:spMkLst>
            <pc:docMk/>
            <pc:sldMk cId="0" sldId="284"/>
            <ac:spMk id="11" creationId="{C4ED9697-F0A8-0021-0E7F-984228F573EF}"/>
          </ac:spMkLst>
        </pc:spChg>
        <pc:spChg chg="mod">
          <ac:chgData name="Cecilia Sten" userId="84a9bb6d-f331-411c-8349-2d6f999a32bc" providerId="ADAL" clId="{9B1A5331-1AF3-4680-ABE5-C36CAD480C64}" dt="2026-08-11T09:49:09.800" v="119"/>
          <ac:spMkLst>
            <pc:docMk/>
            <pc:sldMk cId="0" sldId="284"/>
            <ac:spMk id="12" creationId="{BC7CF074-CD51-C265-BED3-830CD8B9EC3E}"/>
          </ac:spMkLst>
        </pc:spChg>
        <pc:spChg chg="mod">
          <ac:chgData name="Cecilia Sten" userId="84a9bb6d-f331-411c-8349-2d6f999a32bc" providerId="ADAL" clId="{9B1A5331-1AF3-4680-ABE5-C36CAD480C64}" dt="2026-08-11T09:49:09.800" v="119"/>
          <ac:spMkLst>
            <pc:docMk/>
            <pc:sldMk cId="0" sldId="284"/>
            <ac:spMk id="13" creationId="{DDCC0A66-AE74-AB80-2841-B379383670FF}"/>
          </ac:spMkLst>
        </pc:spChg>
        <pc:spChg chg="mod">
          <ac:chgData name="Cecilia Sten" userId="84a9bb6d-f331-411c-8349-2d6f999a32bc" providerId="ADAL" clId="{9B1A5331-1AF3-4680-ABE5-C36CAD480C64}" dt="2026-08-11T09:47:18.923" v="65"/>
          <ac:spMkLst>
            <pc:docMk/>
            <pc:sldMk cId="0" sldId="284"/>
            <ac:spMk id="971" creationId="{00000000-0000-0000-0000-000000000000}"/>
          </ac:spMkLst>
        </pc:spChg>
        <pc:spChg chg="mod">
          <ac:chgData name="Cecilia Sten" userId="84a9bb6d-f331-411c-8349-2d6f999a32bc" providerId="ADAL" clId="{9B1A5331-1AF3-4680-ABE5-C36CAD480C64}" dt="2026-08-11T09:48:58.347" v="118" actId="1076"/>
          <ac:spMkLst>
            <pc:docMk/>
            <pc:sldMk cId="0" sldId="284"/>
            <ac:spMk id="972" creationId="{00000000-0000-0000-0000-000000000000}"/>
          </ac:spMkLst>
        </pc:spChg>
        <pc:grpChg chg="add mod">
          <ac:chgData name="Cecilia Sten" userId="84a9bb6d-f331-411c-8349-2d6f999a32bc" providerId="ADAL" clId="{9B1A5331-1AF3-4680-ABE5-C36CAD480C64}" dt="2026-08-11T09:49:13.355" v="120" actId="1076"/>
          <ac:grpSpMkLst>
            <pc:docMk/>
            <pc:sldMk cId="0" sldId="284"/>
            <ac:grpSpMk id="2" creationId="{B74D03FE-64B6-0402-84D4-9187FFBD5E5D}"/>
          </ac:grpSpMkLst>
        </pc:grpChg>
        <pc:grpChg chg="mod">
          <ac:chgData name="Cecilia Sten" userId="84a9bb6d-f331-411c-8349-2d6f999a32bc" providerId="ADAL" clId="{9B1A5331-1AF3-4680-ABE5-C36CAD480C64}" dt="2026-08-11T09:49:09.800" v="119"/>
          <ac:grpSpMkLst>
            <pc:docMk/>
            <pc:sldMk cId="0" sldId="284"/>
            <ac:grpSpMk id="3" creationId="{3E8D006C-83DD-A1DC-2577-F46DFB5C89DE}"/>
          </ac:grpSpMkLst>
        </pc:grpChg>
        <pc:grpChg chg="mod">
          <ac:chgData name="Cecilia Sten" userId="84a9bb6d-f331-411c-8349-2d6f999a32bc" providerId="ADAL" clId="{9B1A5331-1AF3-4680-ABE5-C36CAD480C64}" dt="2026-08-11T09:49:09.800" v="119"/>
          <ac:grpSpMkLst>
            <pc:docMk/>
            <pc:sldMk cId="0" sldId="284"/>
            <ac:grpSpMk id="4" creationId="{41E882AD-1CB1-63A2-D8B1-562D9CCF5CBD}"/>
          </ac:grpSpMkLst>
        </pc:grpChg>
        <pc:picChg chg="del">
          <ac:chgData name="Cecilia Sten" userId="84a9bb6d-f331-411c-8349-2d6f999a32bc" providerId="ADAL" clId="{9B1A5331-1AF3-4680-ABE5-C36CAD480C64}" dt="2026-08-11T09:47:23.469" v="66" actId="478"/>
          <ac:picMkLst>
            <pc:docMk/>
            <pc:sldMk cId="0" sldId="284"/>
            <ac:picMk id="973" creationId="{00000000-0000-0000-0000-000000000000}"/>
          </ac:picMkLst>
        </pc:picChg>
      </pc:sldChg>
      <pc:sldChg chg="modSp mod">
        <pc:chgData name="Cecilia Sten" userId="84a9bb6d-f331-411c-8349-2d6f999a32bc" providerId="ADAL" clId="{9B1A5331-1AF3-4680-ABE5-C36CAD480C64}" dt="2026-08-11T09:43:41.110" v="62" actId="1076"/>
        <pc:sldMkLst>
          <pc:docMk/>
          <pc:sldMk cId="0" sldId="285"/>
        </pc:sldMkLst>
        <pc:grpChg chg="mod">
          <ac:chgData name="Cecilia Sten" userId="84a9bb6d-f331-411c-8349-2d6f999a32bc" providerId="ADAL" clId="{9B1A5331-1AF3-4680-ABE5-C36CAD480C64}" dt="2026-08-11T09:43:41.110" v="62" actId="1076"/>
          <ac:grpSpMkLst>
            <pc:docMk/>
            <pc:sldMk cId="0" sldId="285"/>
            <ac:grpSpMk id="988" creationId="{00000000-0000-0000-0000-000000000000}"/>
          </ac:grpSpMkLst>
        </pc:grpChg>
      </pc:sldChg>
      <pc:sldChg chg="modSp mod">
        <pc:chgData name="Cecilia Sten" userId="84a9bb6d-f331-411c-8349-2d6f999a32bc" providerId="ADAL" clId="{9B1A5331-1AF3-4680-ABE5-C36CAD480C64}" dt="2026-08-11T09:49:48.071" v="123" actId="1076"/>
        <pc:sldMkLst>
          <pc:docMk/>
          <pc:sldMk cId="0" sldId="286"/>
        </pc:sldMkLst>
        <pc:spChg chg="mod">
          <ac:chgData name="Cecilia Sten" userId="84a9bb6d-f331-411c-8349-2d6f999a32bc" providerId="ADAL" clId="{9B1A5331-1AF3-4680-ABE5-C36CAD480C64}" dt="2026-08-11T09:49:40.867" v="121" actId="1076"/>
          <ac:spMkLst>
            <pc:docMk/>
            <pc:sldMk cId="0" sldId="286"/>
            <ac:spMk id="999" creationId="{00000000-0000-0000-0000-000000000000}"/>
          </ac:spMkLst>
        </pc:spChg>
        <pc:spChg chg="mod">
          <ac:chgData name="Cecilia Sten" userId="84a9bb6d-f331-411c-8349-2d6f999a32bc" providerId="ADAL" clId="{9B1A5331-1AF3-4680-ABE5-C36CAD480C64}" dt="2026-08-11T09:49:48.071" v="123" actId="1076"/>
          <ac:spMkLst>
            <pc:docMk/>
            <pc:sldMk cId="0" sldId="286"/>
            <ac:spMk id="1000" creationId="{00000000-0000-0000-0000-000000000000}"/>
          </ac:spMkLst>
        </pc:spChg>
        <pc:grpChg chg="mod">
          <ac:chgData name="Cecilia Sten" userId="84a9bb6d-f331-411c-8349-2d6f999a32bc" providerId="ADAL" clId="{9B1A5331-1AF3-4680-ABE5-C36CAD480C64}" dt="2026-08-11T09:49:44.039" v="122" actId="1076"/>
          <ac:grpSpMkLst>
            <pc:docMk/>
            <pc:sldMk cId="0" sldId="286"/>
            <ac:grpSpMk id="1001" creationId="{00000000-0000-0000-0000-000000000000}"/>
          </ac:grpSpMkLst>
        </pc:grpChg>
      </pc:sldChg>
      <pc:sldChg chg="modSp mod">
        <pc:chgData name="Cecilia Sten" userId="84a9bb6d-f331-411c-8349-2d6f999a32bc" providerId="ADAL" clId="{9B1A5331-1AF3-4680-ABE5-C36CAD480C64}" dt="2026-08-11T09:49:57.976" v="125" actId="1076"/>
        <pc:sldMkLst>
          <pc:docMk/>
          <pc:sldMk cId="0" sldId="287"/>
        </pc:sldMkLst>
        <pc:spChg chg="mod">
          <ac:chgData name="Cecilia Sten" userId="84a9bb6d-f331-411c-8349-2d6f999a32bc" providerId="ADAL" clId="{9B1A5331-1AF3-4680-ABE5-C36CAD480C64}" dt="2026-08-11T09:49:57.976" v="125" actId="1076"/>
          <ac:spMkLst>
            <pc:docMk/>
            <pc:sldMk cId="0" sldId="287"/>
            <ac:spMk id="1013" creationId="{00000000-0000-0000-0000-000000000000}"/>
          </ac:spMkLst>
        </pc:spChg>
        <pc:grpChg chg="mod">
          <ac:chgData name="Cecilia Sten" userId="84a9bb6d-f331-411c-8349-2d6f999a32bc" providerId="ADAL" clId="{9B1A5331-1AF3-4680-ABE5-C36CAD480C64}" dt="2026-08-11T09:49:54.730" v="124" actId="1076"/>
          <ac:grpSpMkLst>
            <pc:docMk/>
            <pc:sldMk cId="0" sldId="287"/>
            <ac:grpSpMk id="1014" creationId="{00000000-0000-0000-0000-000000000000}"/>
          </ac:grpSpMkLst>
        </pc:grpChg>
      </pc:sldChg>
      <pc:sldChg chg="modSp mod">
        <pc:chgData name="Cecilia Sten" userId="84a9bb6d-f331-411c-8349-2d6f999a32bc" providerId="ADAL" clId="{9B1A5331-1AF3-4680-ABE5-C36CAD480C64}" dt="2026-08-11T09:20:08.266" v="0" actId="1076"/>
        <pc:sldMkLst>
          <pc:docMk/>
          <pc:sldMk cId="4201379495" sldId="4412"/>
        </pc:sldMkLst>
        <pc:spChg chg="mod">
          <ac:chgData name="Cecilia Sten" userId="84a9bb6d-f331-411c-8349-2d6f999a32bc" providerId="ADAL" clId="{9B1A5331-1AF3-4680-ABE5-C36CAD480C64}" dt="2026-08-11T09:20:08.266" v="0" actId="1076"/>
          <ac:spMkLst>
            <pc:docMk/>
            <pc:sldMk cId="4201379495" sldId="4412"/>
            <ac:spMk id="4" creationId="{2A227B00-8530-E563-C75F-D5EDE6F8D65B}"/>
          </ac:spMkLst>
        </pc:spChg>
      </pc:sldChg>
      <pc:sldChg chg="modSp mod">
        <pc:chgData name="Cecilia Sten" userId="84a9bb6d-f331-411c-8349-2d6f999a32bc" providerId="ADAL" clId="{9B1A5331-1AF3-4680-ABE5-C36CAD480C64}" dt="2026-08-11T09:50:04.951" v="127" actId="1076"/>
        <pc:sldMkLst>
          <pc:docMk/>
          <pc:sldMk cId="1119758014" sldId="4413"/>
        </pc:sldMkLst>
        <pc:spChg chg="mod">
          <ac:chgData name="Cecilia Sten" userId="84a9bb6d-f331-411c-8349-2d6f999a32bc" providerId="ADAL" clId="{9B1A5331-1AF3-4680-ABE5-C36CAD480C64}" dt="2026-08-11T09:50:02.837" v="126" actId="1076"/>
          <ac:spMkLst>
            <pc:docMk/>
            <pc:sldMk cId="1119758014" sldId="4413"/>
            <ac:spMk id="5" creationId="{C37FB517-5A7A-8D40-E683-308817290CFE}"/>
          </ac:spMkLst>
        </pc:spChg>
        <pc:spChg chg="mod">
          <ac:chgData name="Cecilia Sten" userId="84a9bb6d-f331-411c-8349-2d6f999a32bc" providerId="ADAL" clId="{9B1A5331-1AF3-4680-ABE5-C36CAD480C64}" dt="2026-08-11T09:50:04.951" v="127" actId="1076"/>
          <ac:spMkLst>
            <pc:docMk/>
            <pc:sldMk cId="1119758014" sldId="4413"/>
            <ac:spMk id="1013" creationId="{F2211E31-F915-B190-4494-B782D4C3EC87}"/>
          </ac:spMkLst>
        </pc:spChg>
      </pc:sldChg>
      <pc:sldChg chg="modSp mod">
        <pc:chgData name="Cecilia Sten" userId="84a9bb6d-f331-411c-8349-2d6f999a32bc" providerId="ADAL" clId="{9B1A5331-1AF3-4680-ABE5-C36CAD480C64}" dt="2026-08-11T09:48:41.268" v="113" actId="27636"/>
        <pc:sldMkLst>
          <pc:docMk/>
          <pc:sldMk cId="655550544" sldId="4414"/>
        </pc:sldMkLst>
        <pc:spChg chg="mod">
          <ac:chgData name="Cecilia Sten" userId="84a9bb6d-f331-411c-8349-2d6f999a32bc" providerId="ADAL" clId="{9B1A5331-1AF3-4680-ABE5-C36CAD480C64}" dt="2026-08-11T09:48:41.268" v="113" actId="27636"/>
          <ac:spMkLst>
            <pc:docMk/>
            <pc:sldMk cId="655550544" sldId="4414"/>
            <ac:spMk id="462" creationId="{7EF32CDB-6BF2-0C0A-2C82-3BA93D59732F}"/>
          </ac:spMkLst>
        </pc:spChg>
      </pc:sldChg>
      <pc:sldChg chg="modSp mod">
        <pc:chgData name="Cecilia Sten" userId="84a9bb6d-f331-411c-8349-2d6f999a32bc" providerId="ADAL" clId="{9B1A5331-1AF3-4680-ABE5-C36CAD480C64}" dt="2026-08-11T09:40:45.971" v="45" actId="1076"/>
        <pc:sldMkLst>
          <pc:docMk/>
          <pc:sldMk cId="1507975884" sldId="4415"/>
        </pc:sldMkLst>
        <pc:spChg chg="mod">
          <ac:chgData name="Cecilia Sten" userId="84a9bb6d-f331-411c-8349-2d6f999a32bc" providerId="ADAL" clId="{9B1A5331-1AF3-4680-ABE5-C36CAD480C64}" dt="2026-08-11T09:40:37.248" v="43" actId="1076"/>
          <ac:spMkLst>
            <pc:docMk/>
            <pc:sldMk cId="1507975884" sldId="4415"/>
            <ac:spMk id="915" creationId="{462FC03E-5BE7-05BF-D511-FCA07E1D38B3}"/>
          </ac:spMkLst>
        </pc:spChg>
        <pc:spChg chg="mod">
          <ac:chgData name="Cecilia Sten" userId="84a9bb6d-f331-411c-8349-2d6f999a32bc" providerId="ADAL" clId="{9B1A5331-1AF3-4680-ABE5-C36CAD480C64}" dt="2026-08-11T09:40:23.500" v="38" actId="1076"/>
          <ac:spMkLst>
            <pc:docMk/>
            <pc:sldMk cId="1507975884" sldId="4415"/>
            <ac:spMk id="916" creationId="{B2AFBBDD-1E90-17E6-2D07-B43B34727019}"/>
          </ac:spMkLst>
        </pc:spChg>
        <pc:spChg chg="mod">
          <ac:chgData name="Cecilia Sten" userId="84a9bb6d-f331-411c-8349-2d6f999a32bc" providerId="ADAL" clId="{9B1A5331-1AF3-4680-ABE5-C36CAD480C64}" dt="2026-08-11T09:40:28.597" v="40" actId="1076"/>
          <ac:spMkLst>
            <pc:docMk/>
            <pc:sldMk cId="1507975884" sldId="4415"/>
            <ac:spMk id="917" creationId="{45D32F08-701F-329A-BF8A-0B83F82A6E14}"/>
          </ac:spMkLst>
        </pc:spChg>
        <pc:spChg chg="mod">
          <ac:chgData name="Cecilia Sten" userId="84a9bb6d-f331-411c-8349-2d6f999a32bc" providerId="ADAL" clId="{9B1A5331-1AF3-4680-ABE5-C36CAD480C64}" dt="2026-08-11T09:40:45.971" v="45" actId="1076"/>
          <ac:spMkLst>
            <pc:docMk/>
            <pc:sldMk cId="1507975884" sldId="4415"/>
            <ac:spMk id="920" creationId="{83557D65-0F4C-1A45-60A0-18B994F96BC2}"/>
          </ac:spMkLst>
        </pc:spChg>
        <pc:spChg chg="mod">
          <ac:chgData name="Cecilia Sten" userId="84a9bb6d-f331-411c-8349-2d6f999a32bc" providerId="ADAL" clId="{9B1A5331-1AF3-4680-ABE5-C36CAD480C64}" dt="2026-08-11T09:40:42.245" v="44" actId="1076"/>
          <ac:spMkLst>
            <pc:docMk/>
            <pc:sldMk cId="1507975884" sldId="4415"/>
            <ac:spMk id="927" creationId="{E44DACDA-1A2B-9041-20AA-C3779C2E99A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xplore.quantumfiber.com/a-practical-guide-to-recognizing-ai-on-social-media/"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ecurityinabox.org/en/communication/?utm_source=chatgpt.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etsafeonline.org/messagingapps/?utm_source=chatgpt.co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esafety.gov.au/key-topics/online-tools-and-features/online-chat-video-chat?utm_source=chatgpt.co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iit.co/blog/the-rise-of-ai-powered-content-moderation-tools/48104?utm_source=chatgpt.co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internetmatters.org/report-issu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eopeducation.co.uk/11_18/lets-talk-about/online-safety/reporting-and-blocking/#reporting-on-social-media"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euro.centre.org/projects/detail/4302"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share-eric.eu/research-results-details/the-challenge-of-e-inclusion-in-europe?utm_source=chatgpt.com"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en.wikipedia.org/wiki/Filter_bubble?utm_source=chatgpt.com" TargetMode="External"/><Relationship Id="rId4" Type="http://schemas.openxmlformats.org/officeDocument/2006/relationships/hyperlink" Target="https://cepr.org/voxeu/columns/ai-misinformation-and-value-trusted-news?utm_source=chatgpt.com"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jmir.org/2022/1/e20466/?utm_source=chatgpt.co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litero.ai/blog/ai-text-message-generator-quick-steps-for-custom-text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oecd.org/en/events/2025/10/AI-for-ageing-identifying-older-people-in-need-of-social-services.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mileageproject.eu/"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bm.com/think/topics/artificial-intelligenc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en.wikipedia.org/wiki/Filter_bubble?utm_source=chatgpt.com" TargetMode="External"/><Relationship Id="rId4" Type="http://schemas.openxmlformats.org/officeDocument/2006/relationships/hyperlink" Target="https://cepr.org/voxeu/columns/ai-misinformation-and-value-trusted-news?utm_source=chatgpt.co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s.wikipedia.org/wiki/Deepfak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hishspot.ai/blog/how-ai-detects-impersonators-fake-engagement-phishspo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cf5f708819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3cf5f708819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g3cf5f708819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cf0640c514_2_1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Tips: Lita endast på innehåll från kända, trovärdiga källor.</a:t>
            </a:r>
            <a:endParaRPr/>
          </a:p>
          <a:p>
            <a:pPr marL="0" lvl="0" indent="0" algn="l" rtl="0">
              <a:lnSpc>
                <a:spcPct val="100000"/>
              </a:lnSpc>
              <a:spcBef>
                <a:spcPts val="0"/>
              </a:spcBef>
              <a:spcAft>
                <a:spcPts val="0"/>
              </a:spcAft>
              <a:buSzPts val="1400"/>
              <a:buNone/>
            </a:pPr>
            <a:endParaRPr/>
          </a:p>
        </p:txBody>
      </p:sp>
      <p:sp>
        <p:nvSpPr>
          <p:cNvPr id="612" name="Google Shape;612;g3cf0640c514_2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cf0640c514_2_4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g3cf0640c514_2_4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cb041f9ae0_0_1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g3cb041f9ae0_0_1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3cf0640c514_2_3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g3cf0640c514_2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ca4deeb1e4_0_2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För mer information: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https://explore.quantumfiber.com/a-practical-guide-to-recognizing-ai-on-social-media/</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652" name="Google Shape;652;g3ca4deeb1e4_0_2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c8abc38406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g3c8abc38406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g3c8abc38406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3ca4deeb1e4_0_2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US" sz="1100"/>
              <a:t>Tips: Säkerhetsinställningarna hjälper dig att skydda din integritet.</a:t>
            </a:r>
            <a:endParaRPr sz="1100"/>
          </a:p>
          <a:p>
            <a:pPr marL="0" lvl="0" indent="0" algn="l" rtl="0">
              <a:lnSpc>
                <a:spcPct val="115000"/>
              </a:lnSpc>
              <a:spcBef>
                <a:spcPts val="0"/>
              </a:spcBef>
              <a:spcAft>
                <a:spcPts val="0"/>
              </a:spcAft>
              <a:buSzPts val="1100"/>
              <a:buNone/>
            </a:pPr>
            <a:r>
              <a:rPr lang="en-US" sz="1100"/>
              <a:t>För mer information: </a:t>
            </a:r>
            <a:endParaRPr sz="1100"/>
          </a:p>
          <a:p>
            <a:pPr marL="0" lvl="0" indent="0" algn="l" rtl="0">
              <a:lnSpc>
                <a:spcPct val="115000"/>
              </a:lnSpc>
              <a:spcBef>
                <a:spcPts val="0"/>
              </a:spcBef>
              <a:spcAft>
                <a:spcPts val="0"/>
              </a:spcAft>
              <a:buSzPts val="1100"/>
              <a:buNone/>
            </a:pPr>
            <a:r>
              <a:rPr lang="en-US" sz="1100" u="sng">
                <a:solidFill>
                  <a:schemeClr val="hlink"/>
                </a:solidFill>
                <a:hlinkClick r:id="rId3"/>
              </a:rPr>
              <a:t>https://securityinabox.org/en/communication/</a:t>
            </a:r>
            <a:endParaRPr sz="1100"/>
          </a:p>
          <a:p>
            <a:pPr marL="0" lvl="0" indent="0" algn="l" rtl="0">
              <a:lnSpc>
                <a:spcPct val="100000"/>
              </a:lnSpc>
              <a:spcBef>
                <a:spcPts val="0"/>
              </a:spcBef>
              <a:spcAft>
                <a:spcPts val="0"/>
              </a:spcAft>
              <a:buSzPts val="1400"/>
              <a:buNone/>
            </a:pPr>
            <a:endParaRPr/>
          </a:p>
        </p:txBody>
      </p:sp>
      <p:sp>
        <p:nvSpPr>
          <p:cNvPr id="668" name="Google Shape;668;g3ca4deeb1e4_0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ca4deeb1e4_0_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g3ca4deeb1e4_0_3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Tips: Bedragare kan utge sig för att vara någon du känner.</a:t>
            </a:r>
            <a:endParaRPr/>
          </a:p>
          <a:p>
            <a:pPr marL="0" lvl="0" indent="0" algn="l" rtl="0">
              <a:lnSpc>
                <a:spcPct val="100000"/>
              </a:lnSpc>
              <a:spcBef>
                <a:spcPts val="0"/>
              </a:spcBef>
              <a:spcAft>
                <a:spcPts val="0"/>
              </a:spcAft>
              <a:buSzPts val="1400"/>
              <a:buNone/>
            </a:pPr>
            <a:r>
              <a:rPr lang="en-US"/>
              <a:t>För mer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https://www.getsafeonline.org/messagingapps/</a:t>
            </a:r>
            <a:endParaRPr/>
          </a:p>
        </p:txBody>
      </p:sp>
      <p:sp>
        <p:nvSpPr>
          <p:cNvPr id="715" name="Google Shape;715;g3ca4deeb1e4_0_3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3ca4deeb1e4_0_4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För mer information: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https://www.esafety.gov.au/key-topics/online-tools-and-features/online-chat-video-chat</a:t>
            </a:r>
            <a:endParaRPr dirty="0"/>
          </a:p>
        </p:txBody>
      </p:sp>
      <p:sp>
        <p:nvSpPr>
          <p:cNvPr id="767" name="Google Shape;767;g3ca4deeb1e4_0_4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a:extLst>
            <a:ext uri="{FF2B5EF4-FFF2-40B4-BE49-F238E27FC236}">
              <a16:creationId xmlns:a16="http://schemas.microsoft.com/office/drawing/2014/main" id="{3A14555F-AD0E-31E6-2199-5B6073CA4EA7}"/>
            </a:ext>
          </a:extLst>
        </p:cNvPr>
        <p:cNvGrpSpPr/>
        <p:nvPr/>
      </p:nvGrpSpPr>
      <p:grpSpPr>
        <a:xfrm>
          <a:off x="0" y="0"/>
          <a:ext cx="0" cy="0"/>
          <a:chOff x="0" y="0"/>
          <a:chExt cx="0" cy="0"/>
        </a:xfrm>
      </p:grpSpPr>
      <p:sp>
        <p:nvSpPr>
          <p:cNvPr id="902" name="Google Shape;902;g3cac3295b2d_0_43:notes">
            <a:extLst>
              <a:ext uri="{FF2B5EF4-FFF2-40B4-BE49-F238E27FC236}">
                <a16:creationId xmlns:a16="http://schemas.microsoft.com/office/drawing/2014/main" id="{4F8F72C5-3C18-7E3B-68A8-8D0CF579FC1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3" name="Google Shape;903;g3cac3295b2d_0_43:notes">
            <a:extLst>
              <a:ext uri="{FF2B5EF4-FFF2-40B4-BE49-F238E27FC236}">
                <a16:creationId xmlns:a16="http://schemas.microsoft.com/office/drawing/2014/main" id="{9FBC1BCD-8BF0-6941-E360-3F610D43B4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8413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b993c2dcf8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3b993c2dcf8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g3b993c2dcf8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3c8abc38406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6" name="Google Shape;846;g3c8abc38406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7" name="Google Shape;847;g3c8abc38406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3ce9ee2a4f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För mer information:</a:t>
            </a:r>
            <a:endParaRPr dirty="0"/>
          </a:p>
          <a:p>
            <a:pPr marL="0" lvl="0" indent="0" algn="l" rtl="0">
              <a:lnSpc>
                <a:spcPct val="100000"/>
              </a:lnSpc>
              <a:spcBef>
                <a:spcPts val="0"/>
              </a:spcBef>
              <a:spcAft>
                <a:spcPts val="0"/>
              </a:spcAft>
              <a:buClr>
                <a:schemeClr val="dk1"/>
              </a:buClr>
              <a:buSzPts val="1400"/>
              <a:buFont typeface="Arial"/>
              <a:buNone/>
            </a:pPr>
            <a:r>
              <a:rPr lang="en-US" u="sng" dirty="0">
                <a:solidFill>
                  <a:schemeClr val="hlink"/>
                </a:solidFill>
                <a:hlinkClick r:id="rId3"/>
              </a:rPr>
              <a:t>https://siit.co/blog/the-rise-of-ai-powered-content-moderation-tools/48104</a:t>
            </a:r>
            <a:endParaRPr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SzPts val="1400"/>
              <a:buNone/>
            </a:pPr>
            <a:endParaRPr dirty="0"/>
          </a:p>
        </p:txBody>
      </p:sp>
      <p:sp>
        <p:nvSpPr>
          <p:cNvPr id="855" name="Google Shape;855;g3ce9ee2a4f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3d3ae9d317c_1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7" name="Google Shape;877;g3d3ae9d317c_1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För mer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https://www.internetmatters.org/report-issue/</a:t>
            </a:r>
            <a:endParaRPr/>
          </a:p>
          <a:p>
            <a:pPr marL="0" lvl="0" indent="0" algn="l" rtl="0">
              <a:lnSpc>
                <a:spcPct val="100000"/>
              </a:lnSpc>
              <a:spcBef>
                <a:spcPts val="0"/>
              </a:spcBef>
              <a:spcAft>
                <a:spcPts val="0"/>
              </a:spcAft>
              <a:buSzPts val="1400"/>
              <a:buNone/>
            </a:pPr>
            <a:r>
              <a:rPr lang="en-US"/>
              <a:t>sv</a:t>
            </a:r>
            <a:endParaRPr/>
          </a:p>
        </p:txBody>
      </p:sp>
      <p:sp>
        <p:nvSpPr>
          <p:cNvPr id="878" name="Google Shape;878;g3d3ae9d317c_1_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3cac3295b2d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Tips: Ta reda på var ”Anmäl”-knappen finns i de appar du använder mest (t.ex. Facebook, WhatsApp, TikTok).</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För mer information:</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u="sng">
                <a:solidFill>
                  <a:schemeClr val="hlink"/>
                </a:solidFill>
                <a:latin typeface="Arial"/>
                <a:ea typeface="Arial"/>
                <a:cs typeface="Arial"/>
                <a:sym typeface="Arial"/>
                <a:hlinkClick r:id="rId3"/>
              </a:rPr>
              <a:t>https://www.ceopeducation.co.uk/11_18/lets-talk-about/online-safety/reporting-and-blocking/#reporting-on-social-media</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886" name="Google Shape;886;g3cac3295b2d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3cac3295b2d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3" name="Google Shape;903;g3cac3295b2d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3c8abc38406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1" name="Google Shape;931;g3c8abc38406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2" name="Google Shape;932;g3c8abc38406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3cb041f9ae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0" name="Google Shape;940;g3cb041f9ae0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För mer information: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https://www.euro.centre.org/projects/detail/4302</a:t>
            </a:r>
            <a:endParaRPr dirty="0"/>
          </a:p>
          <a:p>
            <a:pPr marL="0" lvl="0" indent="0" algn="l" rtl="0">
              <a:lnSpc>
                <a:spcPct val="100000"/>
              </a:lnSpc>
              <a:spcBef>
                <a:spcPts val="0"/>
              </a:spcBef>
              <a:spcAft>
                <a:spcPts val="0"/>
              </a:spcAft>
              <a:buSzPts val="1400"/>
              <a:buNone/>
            </a:pPr>
            <a:r>
              <a:rPr lang="en-US" u="sng" dirty="0">
                <a:solidFill>
                  <a:schemeClr val="hlink"/>
                </a:solidFill>
                <a:hlinkClick r:id="rId4"/>
              </a:rPr>
              <a:t>https://share-eric.eu/research-results-details/the-challenge-of-e-inclusion-in-europe?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941" name="Google Shape;941;g3cb041f9ae0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a:extLst>
            <a:ext uri="{FF2B5EF4-FFF2-40B4-BE49-F238E27FC236}">
              <a16:creationId xmlns:a16="http://schemas.microsoft.com/office/drawing/2014/main" id="{6DC67F4F-557C-6B7E-B11D-B73DD6752407}"/>
            </a:ext>
          </a:extLst>
        </p:cNvPr>
        <p:cNvGrpSpPr/>
        <p:nvPr/>
      </p:nvGrpSpPr>
      <p:grpSpPr>
        <a:xfrm>
          <a:off x="0" y="0"/>
          <a:ext cx="0" cy="0"/>
          <a:chOff x="0" y="0"/>
          <a:chExt cx="0" cy="0"/>
        </a:xfrm>
      </p:grpSpPr>
      <p:sp>
        <p:nvSpPr>
          <p:cNvPr id="459" name="Google Shape;459;g3ce1553e39b_0_0:notes">
            <a:extLst>
              <a:ext uri="{FF2B5EF4-FFF2-40B4-BE49-F238E27FC236}">
                <a16:creationId xmlns:a16="http://schemas.microsoft.com/office/drawing/2014/main" id="{929E3657-3A0A-4BC0-2B20-07202202D1E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Fördelar</a:t>
            </a:r>
            <a:endParaRPr/>
          </a:p>
          <a:p>
            <a:pPr marL="0" lvl="0" indent="0" algn="l" rtl="0">
              <a:lnSpc>
                <a:spcPct val="100000"/>
              </a:lnSpc>
              <a:spcBef>
                <a:spcPts val="0"/>
              </a:spcBef>
              <a:spcAft>
                <a:spcPts val="0"/>
              </a:spcAft>
              <a:buClr>
                <a:schemeClr val="dk1"/>
              </a:buClr>
              <a:buSzPts val="1400"/>
              <a:buFont typeface="Arial"/>
              <a:buNone/>
            </a:pPr>
            <a:r>
              <a:rPr lang="en-US"/>
              <a:t>1. Relevans – mer användbar information snabbare</a:t>
            </a:r>
            <a:endParaRPr/>
          </a:p>
          <a:p>
            <a:pPr marL="0" lvl="0" indent="0" algn="l" rtl="0">
              <a:lnSpc>
                <a:spcPct val="100000"/>
              </a:lnSpc>
              <a:spcBef>
                <a:spcPts val="0"/>
              </a:spcBef>
              <a:spcAft>
                <a:spcPts val="0"/>
              </a:spcAft>
              <a:buClr>
                <a:schemeClr val="dk1"/>
              </a:buClr>
              <a:buSzPts val="1400"/>
              <a:buFont typeface="Arial"/>
              <a:buNone/>
            </a:pPr>
            <a:r>
              <a:rPr lang="en-US"/>
              <a:t>AI-rekommendationer hjälper dig att se innehåll som matchar dina intressen utan att du behöver söka efter det själv. Nyhetsappar kan till exempel visa artiklar som du troligtvis är intresserad av, baserat på vad du har läst tidigare. Detta sparar tid och hjälper dig att hitta viktig information snabbare. (AI:s inverkan på personaliserat innehåll)</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2. Anslutning — Enklare att hitta saker du gillar</a:t>
            </a:r>
            <a:endParaRPr/>
          </a:p>
          <a:p>
            <a:pPr marL="0" lvl="0" indent="0" algn="l" rtl="0">
              <a:lnSpc>
                <a:spcPct val="100000"/>
              </a:lnSpc>
              <a:spcBef>
                <a:spcPts val="0"/>
              </a:spcBef>
              <a:spcAft>
                <a:spcPts val="0"/>
              </a:spcAft>
              <a:buClr>
                <a:schemeClr val="dk1"/>
              </a:buClr>
              <a:buSzPts val="1400"/>
              <a:buFont typeface="Arial"/>
              <a:buNone/>
            </a:pPr>
            <a:r>
              <a:rPr lang="en-US"/>
              <a:t>Dessa system kan föreslå produkter, program, artiklar eller idéer som passar din smak – vilket hjälper dig att upptäcka saker som du kanske aldrig hade hittat på egen hand. Underhållningssystem grupperar till exempel ibland filmer eller tjänster utifrån vad du har tittat på. (AI-ämnen i nyheterna på Prime Video)</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3. Upptäckter – nya intressen och förslag</a:t>
            </a:r>
            <a:endParaRPr/>
          </a:p>
          <a:p>
            <a:pPr marL="0" lvl="0" indent="0" algn="l" rtl="0">
              <a:lnSpc>
                <a:spcPct val="100000"/>
              </a:lnSpc>
              <a:spcBef>
                <a:spcPts val="0"/>
              </a:spcBef>
              <a:spcAft>
                <a:spcPts val="0"/>
              </a:spcAft>
              <a:buClr>
                <a:schemeClr val="dk1"/>
              </a:buClr>
              <a:buSzPts val="1400"/>
              <a:buFont typeface="Arial"/>
              <a:buNone/>
            </a:pPr>
            <a:r>
              <a:rPr lang="en-US"/>
              <a:t>AI kan introducera dig till nya intressen genom att visa dig material som liknar det du redan gillar, men från nya källor. Detta kan bredda dina vyer och hjälpa dig att lära dig om nya idéer eller hobbyer. (AI:s inverkan på personaliserat innehåll.</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För mer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https://aicontentfy.com/en/blog/impact-of-ai-on-content-personalization-for-consumers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Risker:</a:t>
            </a:r>
            <a:endParaRPr/>
          </a:p>
          <a:p>
            <a:pPr marL="0" lvl="0" indent="0" algn="l" rtl="0">
              <a:lnSpc>
                <a:spcPct val="100000"/>
              </a:lnSpc>
              <a:spcBef>
                <a:spcPts val="0"/>
              </a:spcBef>
              <a:spcAft>
                <a:spcPts val="0"/>
              </a:spcAft>
              <a:buSzPts val="1400"/>
              <a:buNone/>
            </a:pPr>
            <a:r>
              <a:rPr lang="en-US"/>
              <a:t>1. Felaktig information — Falskt eller vilseledande innehåll</a:t>
            </a:r>
            <a:endParaRPr/>
          </a:p>
          <a:p>
            <a:pPr marL="0" lvl="0" indent="0" algn="l" rtl="0">
              <a:lnSpc>
                <a:spcPct val="100000"/>
              </a:lnSpc>
              <a:spcBef>
                <a:spcPts val="0"/>
              </a:spcBef>
              <a:spcAft>
                <a:spcPts val="0"/>
              </a:spcAft>
              <a:buSzPts val="1400"/>
              <a:buNone/>
            </a:pPr>
            <a:r>
              <a:rPr lang="en-US"/>
              <a:t>AI-system kan ibland rekommendera information som inte är korrekt. Rekommendationssystem kan förstärka rykten eller felaktig information när de prioriterar popularitet istället för korrekthet, vilket gör misstag mer synliga online. Pålitliga nyhetskällor och faktagranskning av experter är fortfarande avgörande. (Felaktig information från AI och analys av pålitliga nyheter)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2. Filterbubblor — att bara se det man redan tror på</a:t>
            </a:r>
            <a:endParaRPr/>
          </a:p>
          <a:p>
            <a:pPr marL="0" lvl="0" indent="0" algn="l" rtl="0">
              <a:lnSpc>
                <a:spcPct val="100000"/>
              </a:lnSpc>
              <a:spcBef>
                <a:spcPts val="0"/>
              </a:spcBef>
              <a:spcAft>
                <a:spcPts val="0"/>
              </a:spcAft>
              <a:buSzPts val="1400"/>
              <a:buNone/>
            </a:pPr>
            <a:r>
              <a:rPr lang="en-US"/>
              <a:t>Algoritmer visar ofta innehåll som liknar det du har sett tidigare — detta kan innebära att du ser en mindre mångfald av åsikter och inte utsätts för nya perspektiv. Detta fenomen kallas en filterbubbla, där din onlinevärld känns ”skräddarsydd” men mer begränsad. Att läsa från flera källor hjälper till att förhindra detta. (Förklaring av filterbubblor)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3. Emotionell påverkan — utformad för att hålla dig engagerad</a:t>
            </a:r>
            <a:endParaRPr/>
          </a:p>
          <a:p>
            <a:pPr marL="0" lvl="0" indent="0" algn="l" rtl="0">
              <a:lnSpc>
                <a:spcPct val="100000"/>
              </a:lnSpc>
              <a:spcBef>
                <a:spcPts val="0"/>
              </a:spcBef>
              <a:spcAft>
                <a:spcPts val="0"/>
              </a:spcAft>
              <a:buSzPts val="1400"/>
              <a:buNone/>
            </a:pPr>
            <a:r>
              <a:rPr lang="en-US"/>
              <a:t>Vissa AI-rekommendationer är utformade för att få dig att klicka och stanna kvar längre, ibland genom att lyfta fram känslomässiga eller dramatiska ämnen eftersom de genererar mer interaktion – även om de är mindre balanserade eller genomtänkta. Att vara medveten om varför något rekommenderas hjälper dig att välja det som verkligen är värdefullt. (Se diskussionen om filterbubblor och algoritmer).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För mer information:</a:t>
            </a:r>
            <a:endParaRPr/>
          </a:p>
          <a:p>
            <a:pPr marL="0" lvl="0" indent="0" algn="l" rtl="0">
              <a:lnSpc>
                <a:spcPct val="100000"/>
              </a:lnSpc>
              <a:spcBef>
                <a:spcPts val="0"/>
              </a:spcBef>
              <a:spcAft>
                <a:spcPts val="0"/>
              </a:spcAft>
              <a:buSzPts val="1400"/>
              <a:buNone/>
            </a:pPr>
            <a:r>
              <a:rPr lang="en-US" u="sng">
                <a:solidFill>
                  <a:schemeClr val="hlink"/>
                </a:solidFill>
                <a:hlinkClick r:id="rId4"/>
              </a:rPr>
              <a:t>https://cepr.org/voxeu/columns/ai-misinformation-and-value-trusted-news?utm_source=chatgpt.com</a:t>
            </a:r>
            <a:endParaRPr/>
          </a:p>
          <a:p>
            <a:pPr marL="0" lvl="0" indent="0" algn="l" rtl="0">
              <a:lnSpc>
                <a:spcPct val="100000"/>
              </a:lnSpc>
              <a:spcBef>
                <a:spcPts val="0"/>
              </a:spcBef>
              <a:spcAft>
                <a:spcPts val="0"/>
              </a:spcAft>
              <a:buSzPts val="1400"/>
              <a:buNone/>
            </a:pPr>
            <a:r>
              <a:rPr lang="en-US" u="sng">
                <a:solidFill>
                  <a:schemeClr val="hlink"/>
                </a:solidFill>
                <a:hlinkClick r:id="rId5"/>
              </a:rPr>
              <a:t>https://en.wikipedia.org/wiki/Filter_bubble?utm_source=chatgpt.com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460" name="Google Shape;460;g3ce1553e39b_0_0:notes">
            <a:extLst>
              <a:ext uri="{FF2B5EF4-FFF2-40B4-BE49-F238E27FC236}">
                <a16:creationId xmlns:a16="http://schemas.microsoft.com/office/drawing/2014/main" id="{6A70E13B-DF14-651E-4EA5-EC58020FA96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2099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3cb041f9ae0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8" name="Google Shape;948;g3cb041f9ae0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För mer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https://www.jmir.org/2022/1/e20466/</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49" name="Google Shape;949;g3cb041f9ae0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3d3ae9d317c_1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8" name="Google Shape;958;g3d3ae9d317c_1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För mer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https://litero.ai/blog/ai-text-message-generator-quick-steps-for-custom-texts/</a:t>
            </a:r>
            <a:endParaRPr/>
          </a:p>
          <a:p>
            <a:pPr marL="0" lvl="0" indent="0" algn="l" rtl="0">
              <a:lnSpc>
                <a:spcPct val="100000"/>
              </a:lnSpc>
              <a:spcBef>
                <a:spcPts val="0"/>
              </a:spcBef>
              <a:spcAft>
                <a:spcPts val="0"/>
              </a:spcAft>
              <a:buSzPts val="1400"/>
              <a:buNone/>
            </a:pPr>
            <a:endParaRPr/>
          </a:p>
        </p:txBody>
      </p:sp>
      <p:sp>
        <p:nvSpPr>
          <p:cNvPr id="959" name="Google Shape;959;g3d3ae9d317c_1_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ce1553e39b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Vad du kommer att lära dig</a:t>
            </a:r>
            <a:endParaRPr/>
          </a:p>
          <a:p>
            <a:pPr marL="0" lvl="0" indent="0" algn="l" rtl="0">
              <a:lnSpc>
                <a:spcPct val="100000"/>
              </a:lnSpc>
              <a:spcBef>
                <a:spcPts val="0"/>
              </a:spcBef>
              <a:spcAft>
                <a:spcPts val="0"/>
              </a:spcAft>
              <a:buSzPts val="1400"/>
              <a:buNone/>
            </a:pPr>
            <a:r>
              <a:rPr lang="en-US"/>
              <a:t>Vårt mål är att gå från grundläggande digital användning till medvetet digitalt deltagande. När du har avslutat den här modulen kommer du att kunna:</a:t>
            </a:r>
            <a:endParaRPr/>
          </a:p>
          <a:p>
            <a:pPr marL="0" lvl="0" indent="0" algn="l" rtl="0">
              <a:lnSpc>
                <a:spcPct val="100000"/>
              </a:lnSpc>
              <a:spcBef>
                <a:spcPts val="0"/>
              </a:spcBef>
              <a:spcAft>
                <a:spcPts val="0"/>
              </a:spcAft>
              <a:buSzPts val="1400"/>
              <a:buNone/>
            </a:pPr>
            <a:r>
              <a:rPr lang="en-US"/>
              <a:t>Behärska AI-anpassning: Förstå hur AI påverkar dina flöden på sociala medier och lära dig hur du kan ”träna” den att visa innehåll som verkligen intresserar dig.</a:t>
            </a:r>
            <a:endParaRPr/>
          </a:p>
          <a:p>
            <a:pPr marL="0" lvl="0" indent="0" algn="l" rtl="0">
              <a:lnSpc>
                <a:spcPct val="100000"/>
              </a:lnSpc>
              <a:spcBef>
                <a:spcPts val="0"/>
              </a:spcBef>
              <a:spcAft>
                <a:spcPts val="0"/>
              </a:spcAft>
              <a:buSzPts val="1400"/>
              <a:buNone/>
            </a:pPr>
            <a:r>
              <a:rPr lang="en-US"/>
              <a:t>Utveckla ett ”digitalt öga”: Lär dig praktiska tekniker för att upptäcka falska profiler, bots och AI-genererade bilder eller meddelanden.</a:t>
            </a:r>
            <a:endParaRPr/>
          </a:p>
          <a:p>
            <a:pPr marL="0" lvl="0" indent="0" algn="l" rtl="0">
              <a:lnSpc>
                <a:spcPct val="100000"/>
              </a:lnSpc>
              <a:spcBef>
                <a:spcPts val="0"/>
              </a:spcBef>
              <a:spcAft>
                <a:spcPts val="0"/>
              </a:spcAft>
              <a:buSzPts val="1400"/>
              <a:buNone/>
            </a:pPr>
            <a:r>
              <a:rPr lang="en-US"/>
              <a:t>Kommunicera med självförtroende: Använd videosamtal och meddelandeappar (som WhatsApp eller Zoom) samtidigt som du upprätthåller strikt integritet och säkerhet.</a:t>
            </a:r>
            <a:endParaRPr/>
          </a:p>
          <a:p>
            <a:pPr marL="0" lvl="0" indent="0" algn="l" rtl="0">
              <a:lnSpc>
                <a:spcPct val="100000"/>
              </a:lnSpc>
              <a:spcBef>
                <a:spcPts val="0"/>
              </a:spcBef>
              <a:spcAft>
                <a:spcPts val="0"/>
              </a:spcAft>
              <a:buSzPts val="1400"/>
              <a:buNone/>
            </a:pPr>
            <a:r>
              <a:rPr lang="en-US"/>
              <a:t>Sätta digitala gränser: Lär dig att använda rapporteringsverktyg och AI-moderering för att skydda ditt mentala välbefinnande och din integritet.</a:t>
            </a:r>
            <a:endParaRPr/>
          </a:p>
          <a:p>
            <a:pPr marL="0" lvl="0" indent="0" algn="l" rtl="0">
              <a:lnSpc>
                <a:spcPct val="100000"/>
              </a:lnSpc>
              <a:spcBef>
                <a:spcPts val="0"/>
              </a:spcBef>
              <a:spcAft>
                <a:spcPts val="0"/>
              </a:spcAft>
              <a:buSzPts val="1400"/>
              <a:buNone/>
            </a:pPr>
            <a:endParaRPr sz="1100"/>
          </a:p>
        </p:txBody>
      </p:sp>
      <p:sp>
        <p:nvSpPr>
          <p:cNvPr id="425" name="Google Shape;425;g3ce1553e39b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3c8abc38406_0_1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För mer information: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https://www.oecd.org/en/events/2025/10/AI-for-ageing-identifying-older-people-in-need-of-social-services.html</a:t>
            </a:r>
            <a:endParaRPr dirty="0"/>
          </a:p>
          <a:p>
            <a:pPr marL="0" lvl="0" indent="0" algn="l" rtl="0">
              <a:lnSpc>
                <a:spcPct val="100000"/>
              </a:lnSpc>
              <a:spcBef>
                <a:spcPts val="0"/>
              </a:spcBef>
              <a:spcAft>
                <a:spcPts val="0"/>
              </a:spcAft>
              <a:buSzPts val="1400"/>
              <a:buNone/>
            </a:pPr>
            <a:endParaRPr dirty="0"/>
          </a:p>
        </p:txBody>
      </p:sp>
      <p:sp>
        <p:nvSpPr>
          <p:cNvPr id="969" name="Google Shape;969;g3c8abc38406_0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3cf0640c514_2_3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6" name="Google Shape;976;g3cf0640c514_2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3cf0640c514_2_3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För mer information: </a:t>
            </a:r>
            <a:endParaRPr/>
          </a:p>
          <a:p>
            <a:pPr marL="0" lvl="0" indent="0" algn="l" rtl="0">
              <a:lnSpc>
                <a:spcPct val="100000"/>
              </a:lnSpc>
              <a:spcBef>
                <a:spcPts val="0"/>
              </a:spcBef>
              <a:spcAft>
                <a:spcPts val="0"/>
              </a:spcAft>
              <a:buSzPts val="1400"/>
              <a:buNone/>
            </a:pPr>
            <a:r>
              <a:rPr lang="en-US"/>
              <a:t>MILEAGE-projektet:</a:t>
            </a:r>
            <a:endParaRPr/>
          </a:p>
          <a:p>
            <a:pPr marL="0" lvl="0" indent="0" algn="l" rtl="0">
              <a:lnSpc>
                <a:spcPct val="100000"/>
              </a:lnSpc>
              <a:spcBef>
                <a:spcPts val="0"/>
              </a:spcBef>
              <a:spcAft>
                <a:spcPts val="0"/>
              </a:spcAft>
              <a:buSzPts val="1400"/>
              <a:buNone/>
            </a:pPr>
            <a:r>
              <a:rPr lang="en-US" u="sng">
                <a:solidFill>
                  <a:schemeClr val="hlink"/>
                </a:solidFill>
                <a:hlinkClick r:id="rId3"/>
              </a:rPr>
              <a:t>https://mileageproject.eu/</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96" name="Google Shape;996;g3cf0640c514_2_3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3d3ae9d317c_1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3d3ae9d317c_1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0" name="Google Shape;1010;g3d3ae9d317c_1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a:extLst>
            <a:ext uri="{FF2B5EF4-FFF2-40B4-BE49-F238E27FC236}">
              <a16:creationId xmlns:a16="http://schemas.microsoft.com/office/drawing/2014/main" id="{79F1DC02-CB70-7BCE-0C5B-3A8C55A17065}"/>
            </a:ext>
          </a:extLst>
        </p:cNvPr>
        <p:cNvGrpSpPr/>
        <p:nvPr/>
      </p:nvGrpSpPr>
      <p:grpSpPr>
        <a:xfrm>
          <a:off x="0" y="0"/>
          <a:ext cx="0" cy="0"/>
          <a:chOff x="0" y="0"/>
          <a:chExt cx="0" cy="0"/>
        </a:xfrm>
      </p:grpSpPr>
      <p:sp>
        <p:nvSpPr>
          <p:cNvPr id="1008" name="Google Shape;1008;g3d3ae9d317c_1_48:notes">
            <a:extLst>
              <a:ext uri="{FF2B5EF4-FFF2-40B4-BE49-F238E27FC236}">
                <a16:creationId xmlns:a16="http://schemas.microsoft.com/office/drawing/2014/main" id="{91883E58-180E-013F-47B5-6A1B483316F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3d3ae9d317c_1_48:notes">
            <a:extLst>
              <a:ext uri="{FF2B5EF4-FFF2-40B4-BE49-F238E27FC236}">
                <a16:creationId xmlns:a16="http://schemas.microsoft.com/office/drawing/2014/main" id="{18EAA9DF-78A7-8E82-EBA9-C4E10E78F63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0" name="Google Shape;1010;g3d3ae9d317c_1_48:notes">
            <a:extLst>
              <a:ext uri="{FF2B5EF4-FFF2-40B4-BE49-F238E27FC236}">
                <a16:creationId xmlns:a16="http://schemas.microsoft.com/office/drawing/2014/main" id="{5C2DEF6C-3EB9-5772-824E-146A21D9F30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extLst>
      <p:ext uri="{BB962C8B-B14F-4D97-AF65-F5344CB8AC3E}">
        <p14:creationId xmlns:p14="http://schemas.microsoft.com/office/powerpoint/2010/main" val="25372751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cf0640c514_2_4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Vad skulle du göra?</a:t>
            </a:r>
            <a:endParaRPr/>
          </a:p>
          <a:p>
            <a:pPr marL="0" lvl="0" indent="0" algn="l" rtl="0">
              <a:lnSpc>
                <a:spcPct val="100000"/>
              </a:lnSpc>
              <a:spcBef>
                <a:spcPts val="0"/>
              </a:spcBef>
              <a:spcAft>
                <a:spcPts val="0"/>
              </a:spcAft>
              <a:buSzPts val="1400"/>
              <a:buNone/>
            </a:pPr>
            <a:r>
              <a:rPr lang="en-US"/>
              <a:t>Röstmeddelande: ”Mormor, jag har tappat bort min telefon, jag behöver pengar!”, men rösten låter lite ”robotaktig” eller konstig.</a:t>
            </a:r>
            <a:endParaRPr/>
          </a:p>
          <a:p>
            <a:pPr marL="0" lvl="0" indent="0" algn="l" rtl="0">
              <a:lnSpc>
                <a:spcPct val="100000"/>
              </a:lnSpc>
              <a:spcBef>
                <a:spcPts val="0"/>
              </a:spcBef>
              <a:spcAft>
                <a:spcPts val="0"/>
              </a:spcAft>
              <a:buSzPts val="1400"/>
              <a:buNone/>
            </a:pPr>
            <a:r>
              <a:rPr lang="en-US"/>
              <a:t>Svar: RÖD. Kan vara en AI-röst-deepfake. Skicka aldrig pengar; ring tillbaka till det kända numret först.</a:t>
            </a:r>
            <a:endParaRPr/>
          </a:p>
          <a:p>
            <a:pPr marL="0" lvl="0" indent="0" algn="l" rtl="0">
              <a:lnSpc>
                <a:spcPct val="100000"/>
              </a:lnSpc>
              <a:spcBef>
                <a:spcPts val="0"/>
              </a:spcBef>
              <a:spcAft>
                <a:spcPts val="0"/>
              </a:spcAft>
              <a:buSzPts val="1400"/>
              <a:buNone/>
            </a:pPr>
            <a:r>
              <a:rPr lang="en-US"/>
              <a:t>Meddelanden sent på kvällen: Din WhatsApp-grupp för trädgårdsskötsel skickar 20 meddelanden kl. 23.30.</a:t>
            </a:r>
            <a:endParaRPr/>
          </a:p>
          <a:p>
            <a:pPr marL="0" lvl="0" indent="0" algn="l" rtl="0">
              <a:lnSpc>
                <a:spcPct val="100000"/>
              </a:lnSpc>
              <a:spcBef>
                <a:spcPts val="0"/>
              </a:spcBef>
              <a:spcAft>
                <a:spcPts val="0"/>
              </a:spcAft>
              <a:buSzPts val="1400"/>
              <a:buNone/>
            </a:pPr>
            <a:r>
              <a:rPr lang="en-US"/>
              <a:t>Svar: GULT. Skydda ditt digitala välbefinnande. Lär dig hur du ”stänger av” aviseringar under vissa tider.</a:t>
            </a:r>
            <a:endParaRPr/>
          </a:p>
          <a:p>
            <a:pPr marL="0" lvl="0" indent="0" algn="l" rtl="0">
              <a:lnSpc>
                <a:spcPct val="100000"/>
              </a:lnSpc>
              <a:spcBef>
                <a:spcPts val="0"/>
              </a:spcBef>
              <a:spcAft>
                <a:spcPts val="0"/>
              </a:spcAft>
              <a:buSzPts val="1400"/>
              <a:buNone/>
            </a:pPr>
            <a:r>
              <a:rPr lang="en-US"/>
              <a:t>Ny hobbygrupp: Du vill gå med i en ”historiklubb” på Zoom som rekommenderas av ditt lokala bibliotek.</a:t>
            </a:r>
            <a:endParaRPr/>
          </a:p>
          <a:p>
            <a:pPr marL="0" lvl="0" indent="0" algn="l" rtl="0">
              <a:lnSpc>
                <a:spcPct val="100000"/>
              </a:lnSpc>
              <a:spcBef>
                <a:spcPts val="0"/>
              </a:spcBef>
              <a:spcAft>
                <a:spcPts val="0"/>
              </a:spcAft>
              <a:buSzPts val="1400"/>
              <a:buNone/>
            </a:pPr>
            <a:r>
              <a:rPr lang="en-US"/>
              <a:t>Svar: GRÖNT. Det är en verifierad källa. Perfekt för hälsosam interaktion.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022" name="Google Shape;1022;g3cf0640c514_2_4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3cf5f708819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8" name="Google Shape;1038;g3cf5f708819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39561785954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5" name="Google Shape;1045;g3956178595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c8abc38406_0_1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För mer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https://www.ibm.com/think/topics/artificial-intelligence</a:t>
            </a:r>
            <a:endParaRPr/>
          </a:p>
          <a:p>
            <a:pPr marL="0" lvl="0" indent="0" algn="l" rtl="0">
              <a:lnSpc>
                <a:spcPct val="100000"/>
              </a:lnSpc>
              <a:spcBef>
                <a:spcPts val="0"/>
              </a:spcBef>
              <a:spcAft>
                <a:spcPts val="0"/>
              </a:spcAft>
              <a:buSzPts val="1400"/>
              <a:buNone/>
            </a:pPr>
            <a:endParaRPr/>
          </a:p>
        </p:txBody>
      </p:sp>
      <p:sp>
        <p:nvSpPr>
          <p:cNvPr id="441" name="Google Shape;441;g3c8abc38406_0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cf0640c514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3cf0640c514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En snabb övning: Jämför ditt flöde med någon annans i din favoritapp för sociala medier och lägg märke till skillnaderna.</a:t>
            </a:r>
            <a:endParaRPr/>
          </a:p>
          <a:p>
            <a:pPr marL="0" lvl="0" indent="0" algn="l" rtl="0">
              <a:lnSpc>
                <a:spcPct val="100000"/>
              </a:lnSpc>
              <a:spcBef>
                <a:spcPts val="0"/>
              </a:spcBef>
              <a:spcAft>
                <a:spcPts val="0"/>
              </a:spcAft>
              <a:buSzPts val="1400"/>
              <a:buNone/>
            </a:pPr>
            <a:endParaRPr/>
          </a:p>
        </p:txBody>
      </p:sp>
      <p:sp>
        <p:nvSpPr>
          <p:cNvPr id="448" name="Google Shape;448;g3cf0640c514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ce1553e39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Fördelar</a:t>
            </a:r>
            <a:endParaRPr/>
          </a:p>
          <a:p>
            <a:pPr marL="0" lvl="0" indent="0" algn="l" rtl="0">
              <a:lnSpc>
                <a:spcPct val="100000"/>
              </a:lnSpc>
              <a:spcBef>
                <a:spcPts val="0"/>
              </a:spcBef>
              <a:spcAft>
                <a:spcPts val="0"/>
              </a:spcAft>
              <a:buClr>
                <a:schemeClr val="dk1"/>
              </a:buClr>
              <a:buSzPts val="1400"/>
              <a:buFont typeface="Arial"/>
              <a:buNone/>
            </a:pPr>
            <a:r>
              <a:rPr lang="en-US"/>
              <a:t>1. Relevans – mer användbar information snabbare</a:t>
            </a:r>
            <a:endParaRPr/>
          </a:p>
          <a:p>
            <a:pPr marL="0" lvl="0" indent="0" algn="l" rtl="0">
              <a:lnSpc>
                <a:spcPct val="100000"/>
              </a:lnSpc>
              <a:spcBef>
                <a:spcPts val="0"/>
              </a:spcBef>
              <a:spcAft>
                <a:spcPts val="0"/>
              </a:spcAft>
              <a:buClr>
                <a:schemeClr val="dk1"/>
              </a:buClr>
              <a:buSzPts val="1400"/>
              <a:buFont typeface="Arial"/>
              <a:buNone/>
            </a:pPr>
            <a:r>
              <a:rPr lang="en-US"/>
              <a:t>AI-rekommendationer hjälper dig att se innehåll som matchar dina intressen utan att du behöver söka efter det själv. Nyhetsappar kan till exempel visa artiklar som du troligtvis är intresserad av, baserat på vad du har läst tidigare. Detta sparar tid och hjälper dig att hitta viktig information snabbare. (AI:s inverkan på personaliserat innehåll)</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2. Anslutning — Enklare att hitta saker du gillar</a:t>
            </a:r>
            <a:endParaRPr/>
          </a:p>
          <a:p>
            <a:pPr marL="0" lvl="0" indent="0" algn="l" rtl="0">
              <a:lnSpc>
                <a:spcPct val="100000"/>
              </a:lnSpc>
              <a:spcBef>
                <a:spcPts val="0"/>
              </a:spcBef>
              <a:spcAft>
                <a:spcPts val="0"/>
              </a:spcAft>
              <a:buClr>
                <a:schemeClr val="dk1"/>
              </a:buClr>
              <a:buSzPts val="1400"/>
              <a:buFont typeface="Arial"/>
              <a:buNone/>
            </a:pPr>
            <a:r>
              <a:rPr lang="en-US"/>
              <a:t>Dessa system kan föreslå produkter, program, artiklar eller idéer som passar din smak – vilket hjälper dig att upptäcka saker som du kanske aldrig hade hittat på egen hand. Underhållningssystem grupperar till exempel ibland filmer eller tjänster utifrån vad du har tittat på. (AI-ämnen i nyheterna på Prime Video)</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3. Upptäckter – nya intressen och förslag</a:t>
            </a:r>
            <a:endParaRPr/>
          </a:p>
          <a:p>
            <a:pPr marL="0" lvl="0" indent="0" algn="l" rtl="0">
              <a:lnSpc>
                <a:spcPct val="100000"/>
              </a:lnSpc>
              <a:spcBef>
                <a:spcPts val="0"/>
              </a:spcBef>
              <a:spcAft>
                <a:spcPts val="0"/>
              </a:spcAft>
              <a:buClr>
                <a:schemeClr val="dk1"/>
              </a:buClr>
              <a:buSzPts val="1400"/>
              <a:buFont typeface="Arial"/>
              <a:buNone/>
            </a:pPr>
            <a:r>
              <a:rPr lang="en-US"/>
              <a:t>AI kan introducera dig till nya intressen genom att visa dig material som liknar det du redan gillar, men från nya källor. Detta kan bredda dina vyer och hjälpa dig att lära dig om nya idéer eller hobbyer. (AI:s inverkan på personaliserat innehåll.</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För mer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https://aicontentfy.com/en/blog/impact-of-ai-on-content-personalization-for-consumers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Risker:</a:t>
            </a:r>
            <a:endParaRPr/>
          </a:p>
          <a:p>
            <a:pPr marL="0" lvl="0" indent="0" algn="l" rtl="0">
              <a:lnSpc>
                <a:spcPct val="100000"/>
              </a:lnSpc>
              <a:spcBef>
                <a:spcPts val="0"/>
              </a:spcBef>
              <a:spcAft>
                <a:spcPts val="0"/>
              </a:spcAft>
              <a:buSzPts val="1400"/>
              <a:buNone/>
            </a:pPr>
            <a:r>
              <a:rPr lang="en-US"/>
              <a:t>1. Felaktig information — Falskt eller vilseledande innehåll</a:t>
            </a:r>
            <a:endParaRPr/>
          </a:p>
          <a:p>
            <a:pPr marL="0" lvl="0" indent="0" algn="l" rtl="0">
              <a:lnSpc>
                <a:spcPct val="100000"/>
              </a:lnSpc>
              <a:spcBef>
                <a:spcPts val="0"/>
              </a:spcBef>
              <a:spcAft>
                <a:spcPts val="0"/>
              </a:spcAft>
              <a:buSzPts val="1400"/>
              <a:buNone/>
            </a:pPr>
            <a:r>
              <a:rPr lang="en-US"/>
              <a:t>AI-system kan ibland rekommendera information som inte är korrekt. Rekommendationssystem kan förstärka rykten eller felaktig information när de prioriterar popularitet istället för korrekthet, vilket gör misstag mer synliga online. Pålitliga nyhetskällor och faktagranskning av experter är fortfarande avgörande. (Felaktig information från AI och analys av pålitliga nyheter)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2. Filterbubblor — att bara se det man redan tror på</a:t>
            </a:r>
            <a:endParaRPr/>
          </a:p>
          <a:p>
            <a:pPr marL="0" lvl="0" indent="0" algn="l" rtl="0">
              <a:lnSpc>
                <a:spcPct val="100000"/>
              </a:lnSpc>
              <a:spcBef>
                <a:spcPts val="0"/>
              </a:spcBef>
              <a:spcAft>
                <a:spcPts val="0"/>
              </a:spcAft>
              <a:buSzPts val="1400"/>
              <a:buNone/>
            </a:pPr>
            <a:r>
              <a:rPr lang="en-US"/>
              <a:t>Algoritmer visar ofta innehåll som liknar det du har sett tidigare — detta kan innebära att du ser en mindre mångfald av åsikter och inte utsätts för nya perspektiv. Detta fenomen kallas en filterbubbla, där din onlinevärld känns ”skräddarsydd” men mer begränsad. Att läsa från flera källor hjälper till att förhindra detta. (Förklaring av filterbubblor)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3. Emotionell påverkan — utformad för att hålla dig engagerad</a:t>
            </a:r>
            <a:endParaRPr/>
          </a:p>
          <a:p>
            <a:pPr marL="0" lvl="0" indent="0" algn="l" rtl="0">
              <a:lnSpc>
                <a:spcPct val="100000"/>
              </a:lnSpc>
              <a:spcBef>
                <a:spcPts val="0"/>
              </a:spcBef>
              <a:spcAft>
                <a:spcPts val="0"/>
              </a:spcAft>
              <a:buSzPts val="1400"/>
              <a:buNone/>
            </a:pPr>
            <a:r>
              <a:rPr lang="en-US"/>
              <a:t>Vissa AI-rekommendationer är utformade för att få dig att klicka och vara engagerad längre, ibland genom att lyfta fram känslomässiga eller dramatiska ämnen eftersom de ger mer interaktion – även om de är mindre balanserade eller genomtänkta. Att vara medveten om varför något rekommenderas hjälper dig att välja det som verkligen är värdefullt. (Se diskussionen om filterbubblor och algoritmer).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För mer information:</a:t>
            </a:r>
            <a:endParaRPr/>
          </a:p>
          <a:p>
            <a:pPr marL="0" lvl="0" indent="0" algn="l" rtl="0">
              <a:lnSpc>
                <a:spcPct val="100000"/>
              </a:lnSpc>
              <a:spcBef>
                <a:spcPts val="0"/>
              </a:spcBef>
              <a:spcAft>
                <a:spcPts val="0"/>
              </a:spcAft>
              <a:buSzPts val="1400"/>
              <a:buNone/>
            </a:pPr>
            <a:r>
              <a:rPr lang="en-US" u="sng">
                <a:solidFill>
                  <a:schemeClr val="hlink"/>
                </a:solidFill>
                <a:hlinkClick r:id="rId4"/>
              </a:rPr>
              <a:t>https://cepr.org/voxeu/columns/ai-misinformation-and-value-trusted-news?utm_source=chatgpt.com</a:t>
            </a:r>
            <a:endParaRPr/>
          </a:p>
          <a:p>
            <a:pPr marL="0" lvl="0" indent="0" algn="l" rtl="0">
              <a:lnSpc>
                <a:spcPct val="100000"/>
              </a:lnSpc>
              <a:spcBef>
                <a:spcPts val="0"/>
              </a:spcBef>
              <a:spcAft>
                <a:spcPts val="0"/>
              </a:spcAft>
              <a:buSzPts val="1400"/>
              <a:buNone/>
            </a:pPr>
            <a:r>
              <a:rPr lang="en-US" u="sng">
                <a:solidFill>
                  <a:schemeClr val="hlink"/>
                </a:solidFill>
                <a:hlinkClick r:id="rId5"/>
              </a:rPr>
              <a:t>https://en.wikipedia.org/wiki/Filter_bubble?utm_source=chatgpt.com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460" name="Google Shape;460;g3ce1553e39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c8abc3840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3c8abc3840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3c8abc3840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cf0640c514_2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Kontrollera alltid noga vem du pratar med.</a:t>
            </a:r>
            <a:endParaRPr/>
          </a:p>
          <a:p>
            <a:pPr marL="0" lvl="0" indent="0" algn="l" rtl="0">
              <a:lnSpc>
                <a:spcPct val="100000"/>
              </a:lnSpc>
              <a:spcBef>
                <a:spcPts val="0"/>
              </a:spcBef>
              <a:spcAft>
                <a:spcPts val="0"/>
              </a:spcAft>
              <a:buSzPts val="1400"/>
              <a:buNone/>
            </a:pPr>
            <a:r>
              <a:rPr lang="en-US"/>
              <a:t>För mer information: </a:t>
            </a:r>
            <a:endParaRPr/>
          </a:p>
          <a:p>
            <a:pPr marL="0" lvl="0" indent="0" algn="l" rtl="0">
              <a:lnSpc>
                <a:spcPct val="100000"/>
              </a:lnSpc>
              <a:spcBef>
                <a:spcPts val="0"/>
              </a:spcBef>
              <a:spcAft>
                <a:spcPts val="0"/>
              </a:spcAft>
              <a:buSzPts val="1400"/>
              <a:buNone/>
            </a:pPr>
            <a:r>
              <a:rPr lang="en-US" u="sng">
                <a:solidFill>
                  <a:schemeClr val="hlink"/>
                </a:solidFill>
                <a:hlinkClick r:id="rId3"/>
              </a:rPr>
              <a:t>https://es.wikipedia.org/wiki/Deepfake</a:t>
            </a:r>
            <a:endParaRPr/>
          </a:p>
          <a:p>
            <a:pPr marL="0" lvl="0" indent="0" algn="l" rtl="0">
              <a:lnSpc>
                <a:spcPct val="100000"/>
              </a:lnSpc>
              <a:spcBef>
                <a:spcPts val="0"/>
              </a:spcBef>
              <a:spcAft>
                <a:spcPts val="0"/>
              </a:spcAft>
              <a:buSzPts val="1400"/>
              <a:buNone/>
            </a:pPr>
            <a:endParaRPr/>
          </a:p>
        </p:txBody>
      </p:sp>
      <p:sp>
        <p:nvSpPr>
          <p:cNvPr id="486" name="Google Shape;486;g3cf0640c514_2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cf0640c514_2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För mer information: </a:t>
            </a:r>
            <a:endParaRPr/>
          </a:p>
          <a:p>
            <a:pPr marL="0" lvl="0" indent="0" algn="l" rtl="0">
              <a:lnSpc>
                <a:spcPct val="100000"/>
              </a:lnSpc>
              <a:spcBef>
                <a:spcPts val="0"/>
              </a:spcBef>
              <a:spcAft>
                <a:spcPts val="0"/>
              </a:spcAft>
              <a:buSzPts val="1400"/>
              <a:buNone/>
            </a:pPr>
            <a:r>
              <a:rPr lang="en-US" u="sng">
                <a:solidFill>
                  <a:schemeClr val="hlink"/>
                </a:solidFill>
                <a:hlinkClick r:id="rId3"/>
              </a:rPr>
              <a:t>https://phishspot.ai/blog/how-ai-detects-impersonators-fake-engagement-phishspot/</a:t>
            </a:r>
            <a:endParaRPr/>
          </a:p>
          <a:p>
            <a:pPr marL="0" lvl="0" indent="0" algn="l" rtl="0">
              <a:lnSpc>
                <a:spcPct val="100000"/>
              </a:lnSpc>
              <a:spcBef>
                <a:spcPts val="0"/>
              </a:spcBef>
              <a:spcAft>
                <a:spcPts val="0"/>
              </a:spcAft>
              <a:buSzPts val="1400"/>
              <a:buNone/>
            </a:pPr>
            <a:endParaRPr/>
          </a:p>
        </p:txBody>
      </p:sp>
      <p:sp>
        <p:nvSpPr>
          <p:cNvPr id="536" name="Google Shape;536;g3cf0640c514_2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Content Slide ">
  <p:cSld name="1_Content Slide ">
    <p:spTree>
      <p:nvGrpSpPr>
        <p:cNvPr id="1" name="Shape 174"/>
        <p:cNvGrpSpPr/>
        <p:nvPr/>
      </p:nvGrpSpPr>
      <p:grpSpPr>
        <a:xfrm>
          <a:off x="0" y="0"/>
          <a:ext cx="0" cy="0"/>
          <a:chOff x="0" y="0"/>
          <a:chExt cx="0" cy="0"/>
        </a:xfrm>
      </p:grpSpPr>
      <p:sp>
        <p:nvSpPr>
          <p:cNvPr id="175" name="Google Shape;175;p43"/>
          <p:cNvSpPr/>
          <p:nvPr/>
        </p:nvSpPr>
        <p:spPr>
          <a:xfrm rot="10800000" flipH="1">
            <a:off x="0" y="1290"/>
            <a:ext cx="5367130" cy="6856710"/>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6" name="Google Shape;176;p43"/>
          <p:cNvSpPr txBox="1">
            <a:spLocks noGrp="1"/>
          </p:cNvSpPr>
          <p:nvPr>
            <p:ph type="body" idx="1"/>
          </p:nvPr>
        </p:nvSpPr>
        <p:spPr>
          <a:xfrm>
            <a:off x="5800379" y="153365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43"/>
          <p:cNvSpPr txBox="1">
            <a:spLocks noGrp="1"/>
          </p:cNvSpPr>
          <p:nvPr>
            <p:ph type="body" idx="2"/>
          </p:nvPr>
        </p:nvSpPr>
        <p:spPr>
          <a:xfrm>
            <a:off x="6526491" y="1533653"/>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Google Shape;178;p43"/>
          <p:cNvSpPr txBox="1">
            <a:spLocks noGrp="1"/>
          </p:cNvSpPr>
          <p:nvPr>
            <p:ph type="body" idx="3"/>
          </p:nvPr>
        </p:nvSpPr>
        <p:spPr>
          <a:xfrm>
            <a:off x="5800379" y="21127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3"/>
          <p:cNvSpPr txBox="1">
            <a:spLocks noGrp="1"/>
          </p:cNvSpPr>
          <p:nvPr>
            <p:ph type="body" idx="4"/>
          </p:nvPr>
        </p:nvSpPr>
        <p:spPr>
          <a:xfrm>
            <a:off x="6526491" y="2112722"/>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3"/>
          <p:cNvSpPr txBox="1">
            <a:spLocks noGrp="1"/>
          </p:cNvSpPr>
          <p:nvPr>
            <p:ph type="body" idx="5"/>
          </p:nvPr>
        </p:nvSpPr>
        <p:spPr>
          <a:xfrm>
            <a:off x="5800379" y="269504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43"/>
          <p:cNvSpPr txBox="1">
            <a:spLocks noGrp="1"/>
          </p:cNvSpPr>
          <p:nvPr>
            <p:ph type="body" idx="6"/>
          </p:nvPr>
        </p:nvSpPr>
        <p:spPr>
          <a:xfrm>
            <a:off x="6526491" y="2695048"/>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3"/>
          <p:cNvSpPr txBox="1">
            <a:spLocks noGrp="1"/>
          </p:cNvSpPr>
          <p:nvPr>
            <p:ph type="body" idx="7"/>
          </p:nvPr>
        </p:nvSpPr>
        <p:spPr>
          <a:xfrm>
            <a:off x="5800379" y="327414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8"/>
          </p:nvPr>
        </p:nvSpPr>
        <p:spPr>
          <a:xfrm>
            <a:off x="6526491" y="3274147"/>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3"/>
          <p:cNvSpPr txBox="1">
            <a:spLocks noGrp="1"/>
          </p:cNvSpPr>
          <p:nvPr>
            <p:ph type="body" idx="9"/>
          </p:nvPr>
        </p:nvSpPr>
        <p:spPr>
          <a:xfrm>
            <a:off x="5800379" y="386073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Google Shape;185;p43"/>
          <p:cNvSpPr txBox="1">
            <a:spLocks noGrp="1"/>
          </p:cNvSpPr>
          <p:nvPr>
            <p:ph type="body" idx="13"/>
          </p:nvPr>
        </p:nvSpPr>
        <p:spPr>
          <a:xfrm>
            <a:off x="6526491" y="3860734"/>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3"/>
          <p:cNvSpPr txBox="1">
            <a:spLocks noGrp="1"/>
          </p:cNvSpPr>
          <p:nvPr>
            <p:ph type="body" idx="14"/>
          </p:nvPr>
        </p:nvSpPr>
        <p:spPr>
          <a:xfrm>
            <a:off x="5800379" y="44430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3"/>
          <p:cNvSpPr txBox="1">
            <a:spLocks noGrp="1"/>
          </p:cNvSpPr>
          <p:nvPr>
            <p:ph type="body" idx="15"/>
          </p:nvPr>
        </p:nvSpPr>
        <p:spPr>
          <a:xfrm>
            <a:off x="6526491" y="4443060"/>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3"/>
          <p:cNvSpPr txBox="1">
            <a:spLocks noGrp="1"/>
          </p:cNvSpPr>
          <p:nvPr>
            <p:ph type="body" idx="16"/>
          </p:nvPr>
        </p:nvSpPr>
        <p:spPr>
          <a:xfrm>
            <a:off x="5800379" y="5022158"/>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9" name="Google Shape;189;p43"/>
          <p:cNvSpPr txBox="1">
            <a:spLocks noGrp="1"/>
          </p:cNvSpPr>
          <p:nvPr>
            <p:ph type="body" idx="17"/>
          </p:nvPr>
        </p:nvSpPr>
        <p:spPr>
          <a:xfrm>
            <a:off x="6526491" y="5022159"/>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43"/>
          <p:cNvSpPr txBox="1">
            <a:spLocks noGrp="1"/>
          </p:cNvSpPr>
          <p:nvPr>
            <p:ph type="body" idx="18"/>
          </p:nvPr>
        </p:nvSpPr>
        <p:spPr>
          <a:xfrm>
            <a:off x="484630" y="708693"/>
            <a:ext cx="4363092"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43"/>
          <p:cNvSpPr txBox="1">
            <a:spLocks noGrp="1"/>
          </p:cNvSpPr>
          <p:nvPr>
            <p:ph type="body" idx="19"/>
          </p:nvPr>
        </p:nvSpPr>
        <p:spPr>
          <a:xfrm>
            <a:off x="479512" y="1764536"/>
            <a:ext cx="435753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92" name="Google Shape;19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800379" y="5324347"/>
            <a:ext cx="1787365" cy="397996"/>
          </a:xfrm>
          <a:prstGeom prst="rect">
            <a:avLst/>
          </a:prstGeom>
          <a:noFill/>
          <a:ln>
            <a:noFill/>
          </a:ln>
        </p:spPr>
      </p:pic>
      <p:sp>
        <p:nvSpPr>
          <p:cNvPr id="193" name="Google Shape;193;p43"/>
          <p:cNvSpPr txBox="1"/>
          <p:nvPr/>
        </p:nvSpPr>
        <p:spPr>
          <a:xfrm>
            <a:off x="7587744" y="5270937"/>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ts val="650"/>
              </a:lnSpc>
              <a:spcBef>
                <a:spcPts val="0"/>
              </a:spcBef>
              <a:spcAft>
                <a:spcPts val="0"/>
              </a:spcAft>
              <a:buClr>
                <a:srgbClr val="000000"/>
              </a:buClr>
              <a:buSzPts val="650"/>
              <a:buFont typeface="Arial"/>
              <a:buNone/>
            </a:pPr>
            <a:r>
              <a:rPr lang="en-US" sz="650" b="0" i="0" u="none" strike="noStrike" cap="none" dirty="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dirty="0">
              <a:solidFill>
                <a:srgbClr val="242B62"/>
              </a:solidFill>
              <a:latin typeface="Calibri"/>
              <a:ea typeface="Calibri"/>
              <a:cs typeface="Calibri"/>
              <a:sym typeface="Calibri"/>
            </a:endParaRPr>
          </a:p>
        </p:txBody>
      </p:sp>
      <p:sp>
        <p:nvSpPr>
          <p:cNvPr id="2" name="TextBox 1">
            <a:extLst>
              <a:ext uri="{FF2B5EF4-FFF2-40B4-BE49-F238E27FC236}">
                <a16:creationId xmlns:a16="http://schemas.microsoft.com/office/drawing/2014/main" id="{070927A8-05A1-0E9C-58D7-9AE3AACE6883}"/>
              </a:ext>
            </a:extLst>
          </p:cNvPr>
          <p:cNvSpPr txBox="1"/>
          <p:nvPr userDrawn="1"/>
        </p:nvSpPr>
        <p:spPr>
          <a:xfrm>
            <a:off x="7587744" y="5839319"/>
            <a:ext cx="2961800" cy="451406"/>
          </a:xfrm>
          <a:prstGeom prst="rect">
            <a:avLst/>
          </a:prstGeom>
          <a:noFill/>
        </p:spPr>
        <p:txBody>
          <a:bodyPr wrap="square">
            <a:spAutoFit/>
          </a:bodyPr>
          <a:lstStyle/>
          <a:p>
            <a:pPr algn="just">
              <a:lnSpc>
                <a:spcPts val="650"/>
              </a:lnSpc>
            </a:pPr>
            <a:r>
              <a:rPr lang="en-IE" sz="650" dirty="0">
                <a:solidFill>
                  <a:srgbClr val="242B62"/>
                </a:solidFill>
                <a:latin typeface="Calibri" panose="020F0502020204030204" pitchFamily="34" charset="0"/>
                <a:ea typeface="Calibri" panose="020F0502020204030204" pitchFamily="34" charset="0"/>
                <a:cs typeface="Calibri" panose="020F0502020204030204" pitchFamily="34" charset="0"/>
              </a:rPr>
              <a:t>This license enables </a:t>
            </a:r>
            <a:r>
              <a:rPr lang="en-IE" sz="650" dirty="0" err="1">
                <a:solidFill>
                  <a:srgbClr val="242B62"/>
                </a:solidFill>
                <a:latin typeface="Calibri" panose="020F0502020204030204" pitchFamily="34" charset="0"/>
                <a:ea typeface="Calibri" panose="020F0502020204030204" pitchFamily="34" charset="0"/>
                <a:cs typeface="Calibri" panose="020F0502020204030204" pitchFamily="34" charset="0"/>
              </a:rPr>
              <a:t>reusers</a:t>
            </a:r>
            <a:r>
              <a:rPr lang="en-IE" sz="650" dirty="0">
                <a:solidFill>
                  <a:srgbClr val="242B62"/>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50" dirty="0">
                <a:solidFill>
                  <a:srgbClr val="242B62"/>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 BY: credit must be given to the creator.</a:t>
            </a:r>
          </a:p>
        </p:txBody>
      </p:sp>
      <p:pic>
        <p:nvPicPr>
          <p:cNvPr id="3" name="Picture 2" descr="A grey and black sign with a person in a circle&#10;&#10;AI-generated content may be incorrect.">
            <a:extLst>
              <a:ext uri="{FF2B5EF4-FFF2-40B4-BE49-F238E27FC236}">
                <a16:creationId xmlns:a16="http://schemas.microsoft.com/office/drawing/2014/main" id="{740E92C5-EA84-E69C-E8C8-D0B4B7686C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0379" y="5844692"/>
            <a:ext cx="1074910" cy="3921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229"/>
        <p:cNvGrpSpPr/>
        <p:nvPr/>
      </p:nvGrpSpPr>
      <p:grpSpPr>
        <a:xfrm>
          <a:off x="0" y="0"/>
          <a:ext cx="0" cy="0"/>
          <a:chOff x="0" y="0"/>
          <a:chExt cx="0" cy="0"/>
        </a:xfrm>
      </p:grpSpPr>
      <p:sp>
        <p:nvSpPr>
          <p:cNvPr id="230" name="Google Shape;230;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1" name="Google Shape;231;p6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32" name="Google Shape;232;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33" name="Google Shape;233;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4" name="Google Shape;234;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5" name="Google Shape;235;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36" name="Google Shape;236;p6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5385727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76517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5933393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5999398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2799510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14622543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437067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8814751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942004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15311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237"/>
        <p:cNvGrpSpPr/>
        <p:nvPr/>
      </p:nvGrpSpPr>
      <p:grpSpPr>
        <a:xfrm>
          <a:off x="0" y="0"/>
          <a:ext cx="0" cy="0"/>
          <a:chOff x="0" y="0"/>
          <a:chExt cx="0" cy="0"/>
        </a:xfrm>
      </p:grpSpPr>
      <p:sp>
        <p:nvSpPr>
          <p:cNvPr id="238" name="Google Shape;238;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9" name="Google Shape;239;p61"/>
          <p:cNvSpPr/>
          <p:nvPr/>
        </p:nvSpPr>
        <p:spPr>
          <a:xfrm>
            <a:off x="10771750" y="-3967"/>
            <a:ext cx="1420250" cy="1932666"/>
          </a:xfrm>
          <a:prstGeom prst="rect">
            <a:avLst/>
          </a:prstGeom>
          <a:solidFill>
            <a:srgbClr val="615AA6">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0" name="Google Shape;240;p6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241" name="Google Shape;241;p61"/>
          <p:cNvSpPr>
            <a:spLocks noGrp="1"/>
          </p:cNvSpPr>
          <p:nvPr>
            <p:ph type="pic" idx="2"/>
          </p:nvPr>
        </p:nvSpPr>
        <p:spPr>
          <a:xfrm>
            <a:off x="1114362" y="2802349"/>
            <a:ext cx="4981638" cy="3090444"/>
          </a:xfrm>
          <a:prstGeom prst="rect">
            <a:avLst/>
          </a:prstGeom>
          <a:solidFill>
            <a:srgbClr val="D9D9D9"/>
          </a:solidFill>
          <a:ln>
            <a:noFill/>
          </a:ln>
        </p:spPr>
      </p:sp>
      <p:sp>
        <p:nvSpPr>
          <p:cNvPr id="242" name="Google Shape;242;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3" name="Google Shape;243;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98414502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143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573262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244"/>
        <p:cNvGrpSpPr/>
        <p:nvPr/>
      </p:nvGrpSpPr>
      <p:grpSpPr>
        <a:xfrm>
          <a:off x="0" y="0"/>
          <a:ext cx="0" cy="0"/>
          <a:chOff x="0" y="0"/>
          <a:chExt cx="0" cy="0"/>
        </a:xfrm>
      </p:grpSpPr>
      <p:sp>
        <p:nvSpPr>
          <p:cNvPr id="245" name="Google Shape;24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7" name="Google Shape;24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48" name="Google Shape;248;p5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249" name="Google Shape;24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50" name="Google Shape;250;p5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251" name="Google Shape;251;p52"/>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252" name="Google Shape;252;p52"/>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253"/>
        <p:cNvGrpSpPr/>
        <p:nvPr/>
      </p:nvGrpSpPr>
      <p:grpSpPr>
        <a:xfrm>
          <a:off x="0" y="0"/>
          <a:ext cx="0" cy="0"/>
          <a:chOff x="0" y="0"/>
          <a:chExt cx="0" cy="0"/>
        </a:xfrm>
      </p:grpSpPr>
      <p:sp>
        <p:nvSpPr>
          <p:cNvPr id="254" name="Google Shape;254;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5" name="Google Shape;255;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6" name="Google Shape;256;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57" name="Google Shape;257;p4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180489" y="523265"/>
            <a:ext cx="3540487" cy="2482534"/>
          </a:xfrm>
          <a:prstGeom prst="rect">
            <a:avLst/>
          </a:prstGeom>
          <a:noFill/>
          <a:ln>
            <a:noFill/>
          </a:ln>
        </p:spPr>
      </p:pic>
      <p:sp>
        <p:nvSpPr>
          <p:cNvPr id="258" name="Google Shape;258;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59" name="Google Shape;259;p4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260" name="Google Shape;260;p49" descr="iPhone6_mockup_front_white.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61" name="Google Shape;261;p49"/>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262"/>
        <p:cNvGrpSpPr/>
        <p:nvPr/>
      </p:nvGrpSpPr>
      <p:grpSpPr>
        <a:xfrm>
          <a:off x="0" y="0"/>
          <a:ext cx="0" cy="0"/>
          <a:chOff x="0" y="0"/>
          <a:chExt cx="0" cy="0"/>
        </a:xfrm>
      </p:grpSpPr>
      <p:sp>
        <p:nvSpPr>
          <p:cNvPr id="263" name="Google Shape;263;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4" name="Google Shape;264;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6" name="Google Shape;266;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Slide 04">
  <p:cSld name="Quote Slide 04">
    <p:spTree>
      <p:nvGrpSpPr>
        <p:cNvPr id="1" name="Shape 267"/>
        <p:cNvGrpSpPr/>
        <p:nvPr/>
      </p:nvGrpSpPr>
      <p:grpSpPr>
        <a:xfrm>
          <a:off x="0" y="0"/>
          <a:ext cx="0" cy="0"/>
          <a:chOff x="0" y="0"/>
          <a:chExt cx="0" cy="0"/>
        </a:xfrm>
      </p:grpSpPr>
      <p:sp>
        <p:nvSpPr>
          <p:cNvPr id="268" name="Google Shape;268;p60"/>
          <p:cNvSpPr/>
          <p:nvPr/>
        </p:nvSpPr>
        <p:spPr>
          <a:xfrm>
            <a:off x="1281154" y="0"/>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9" name="Google Shape;269;p60"/>
          <p:cNvSpPr/>
          <p:nvPr/>
        </p:nvSpPr>
        <p:spPr>
          <a:xfrm rot="-5400000">
            <a:off x="10557481" y="-214269"/>
            <a:ext cx="1420250" cy="1848787"/>
          </a:xfrm>
          <a:prstGeom prst="rect">
            <a:avLst/>
          </a:prstGeom>
          <a:solidFill>
            <a:srgbClr val="5696D0">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0" name="Google Shape;270;p60"/>
          <p:cNvSpPr txBox="1">
            <a:spLocks noGrp="1"/>
          </p:cNvSpPr>
          <p:nvPr>
            <p:ph type="body" idx="1"/>
          </p:nvPr>
        </p:nvSpPr>
        <p:spPr>
          <a:xfrm>
            <a:off x="2044656" y="732542"/>
            <a:ext cx="4459950"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p60"/>
          <p:cNvSpPr txBox="1">
            <a:spLocks noGrp="1"/>
          </p:cNvSpPr>
          <p:nvPr>
            <p:ph type="body" idx="2"/>
          </p:nvPr>
        </p:nvSpPr>
        <p:spPr>
          <a:xfrm>
            <a:off x="2044656" y="3955877"/>
            <a:ext cx="4459950"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272"/>
        <p:cNvGrpSpPr/>
        <p:nvPr/>
      </p:nvGrpSpPr>
      <p:grpSpPr>
        <a:xfrm>
          <a:off x="0" y="0"/>
          <a:ext cx="0" cy="0"/>
          <a:chOff x="0" y="0"/>
          <a:chExt cx="0" cy="0"/>
        </a:xfrm>
      </p:grpSpPr>
      <p:sp>
        <p:nvSpPr>
          <p:cNvPr id="273" name="Google Shape;273;p41"/>
          <p:cNvSpPr>
            <a:spLocks noGrp="1"/>
          </p:cNvSpPr>
          <p:nvPr>
            <p:ph type="pic" idx="2"/>
          </p:nvPr>
        </p:nvSpPr>
        <p:spPr>
          <a:xfrm>
            <a:off x="0" y="2853114"/>
            <a:ext cx="12192000" cy="3094978"/>
          </a:xfrm>
          <a:prstGeom prst="rect">
            <a:avLst/>
          </a:prstGeom>
          <a:solidFill>
            <a:srgbClr val="BFBFBF"/>
          </a:solidFill>
          <a:ln>
            <a:noFill/>
          </a:ln>
        </p:spPr>
      </p:sp>
      <p:pic>
        <p:nvPicPr>
          <p:cNvPr id="274" name="Google Shape;274;p41"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75" name="Google Shape;275;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76" name="Google Shape;276;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77"/>
        <p:cNvGrpSpPr/>
        <p:nvPr/>
      </p:nvGrpSpPr>
      <p:grpSpPr>
        <a:xfrm>
          <a:off x="0" y="0"/>
          <a:ext cx="0" cy="0"/>
          <a:chOff x="0" y="0"/>
          <a:chExt cx="0" cy="0"/>
        </a:xfrm>
      </p:grpSpPr>
      <p:sp>
        <p:nvSpPr>
          <p:cNvPr id="278" name="Google Shape;278;p42"/>
          <p:cNvSpPr>
            <a:spLocks noGrp="1"/>
          </p:cNvSpPr>
          <p:nvPr>
            <p:ph type="pic" idx="2"/>
          </p:nvPr>
        </p:nvSpPr>
        <p:spPr>
          <a:xfrm>
            <a:off x="3310" y="17886"/>
            <a:ext cx="12188690" cy="5750526"/>
          </a:xfrm>
          <a:prstGeom prst="rect">
            <a:avLst/>
          </a:prstGeom>
          <a:solidFill>
            <a:srgbClr val="BFBFBF"/>
          </a:solidFill>
          <a:ln>
            <a:noFill/>
          </a:ln>
        </p:spPr>
      </p:sp>
      <p:sp>
        <p:nvSpPr>
          <p:cNvPr id="279" name="Google Shape;279;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80" name="Google Shape;28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81" name="Google Shape;281;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282"/>
        <p:cNvGrpSpPr/>
        <p:nvPr/>
      </p:nvGrpSpPr>
      <p:grpSpPr>
        <a:xfrm>
          <a:off x="0" y="0"/>
          <a:ext cx="0" cy="0"/>
          <a:chOff x="0" y="0"/>
          <a:chExt cx="0" cy="0"/>
        </a:xfrm>
      </p:grpSpPr>
      <p:sp>
        <p:nvSpPr>
          <p:cNvPr id="283" name="Google Shape;283;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4" name="Google Shape;284;p44"/>
          <p:cNvSpPr>
            <a:spLocks noGrp="1"/>
          </p:cNvSpPr>
          <p:nvPr>
            <p:ph type="pic" idx="2"/>
          </p:nvPr>
        </p:nvSpPr>
        <p:spPr>
          <a:xfrm>
            <a:off x="788894" y="288801"/>
            <a:ext cx="11403106" cy="2223235"/>
          </a:xfrm>
          <a:prstGeom prst="rect">
            <a:avLst/>
          </a:prstGeom>
          <a:solidFill>
            <a:srgbClr val="D9D9D9"/>
          </a:solidFill>
          <a:ln>
            <a:noFill/>
          </a:ln>
        </p:spPr>
      </p:sp>
      <p:sp>
        <p:nvSpPr>
          <p:cNvPr id="285" name="Google Shape;285;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6" name="Google Shape;286;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7" name="Google Shape;287;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8" name="Google Shape;288;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9" name="Google Shape;289;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0" name="Google Shape;290;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1" name="Google Shape;291;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2" name="Google Shape;292;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93" name="Google Shape;293;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4" name="Google Shape;294;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5" name="Google Shape;295;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296" name="Google Shape;296;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7" name="Google Shape;297;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98" name="Google Shape;298;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299" name="Google Shape;299;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00" name="Google Shape;300;p44"/>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
        <p:nvSpPr>
          <p:cNvPr id="3" name="TextBox 2">
            <a:extLst>
              <a:ext uri="{FF2B5EF4-FFF2-40B4-BE49-F238E27FC236}">
                <a16:creationId xmlns:a16="http://schemas.microsoft.com/office/drawing/2014/main" id="{41FB1E28-D8C9-456C-0D1B-27A2AF205AB4}"/>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D4ED9155-51E6-2F1F-9BD1-C41013F371C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301"/>
        <p:cNvGrpSpPr/>
        <p:nvPr/>
      </p:nvGrpSpPr>
      <p:grpSpPr>
        <a:xfrm>
          <a:off x="0" y="0"/>
          <a:ext cx="0" cy="0"/>
          <a:chOff x="0" y="0"/>
          <a:chExt cx="0" cy="0"/>
        </a:xfrm>
      </p:grpSpPr>
      <p:sp>
        <p:nvSpPr>
          <p:cNvPr id="302" name="Google Shape;302;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03" name="Google Shape;303;p48"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04" name="Google Shape;304;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05" name="Google Shape;305;p48"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306" name="Google Shape;306;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07" name="Google Shape;307;p48"/>
          <p:cNvSpPr>
            <a:spLocks noGrp="1"/>
          </p:cNvSpPr>
          <p:nvPr>
            <p:ph type="pic" idx="2"/>
          </p:nvPr>
        </p:nvSpPr>
        <p:spPr>
          <a:xfrm>
            <a:off x="799128" y="746272"/>
            <a:ext cx="10203652" cy="5365455"/>
          </a:xfrm>
          <a:prstGeom prst="rect">
            <a:avLst/>
          </a:prstGeom>
          <a:solidFill>
            <a:srgbClr val="BFBFBF"/>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194"/>
        <p:cNvGrpSpPr/>
        <p:nvPr/>
      </p:nvGrpSpPr>
      <p:grpSpPr>
        <a:xfrm>
          <a:off x="0" y="0"/>
          <a:ext cx="0" cy="0"/>
          <a:chOff x="0" y="0"/>
          <a:chExt cx="0" cy="0"/>
        </a:xfrm>
      </p:grpSpPr>
      <p:sp>
        <p:nvSpPr>
          <p:cNvPr id="195" name="Google Shape;195;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96" name="Google Shape;196;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7" name="Google Shape;197;p4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198" name="Google Shape;198;p4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308"/>
        <p:cNvGrpSpPr/>
        <p:nvPr/>
      </p:nvGrpSpPr>
      <p:grpSpPr>
        <a:xfrm>
          <a:off x="0" y="0"/>
          <a:ext cx="0" cy="0"/>
          <a:chOff x="0" y="0"/>
          <a:chExt cx="0" cy="0"/>
        </a:xfrm>
      </p:grpSpPr>
      <p:sp>
        <p:nvSpPr>
          <p:cNvPr id="309" name="Google Shape;309;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0" name="Google Shape;310;p50"/>
          <p:cNvSpPr>
            <a:spLocks noGrp="1"/>
          </p:cNvSpPr>
          <p:nvPr>
            <p:ph type="pic" idx="2"/>
          </p:nvPr>
        </p:nvSpPr>
        <p:spPr>
          <a:xfrm>
            <a:off x="6083676" y="0"/>
            <a:ext cx="5361066" cy="6858000"/>
          </a:xfrm>
          <a:prstGeom prst="rect">
            <a:avLst/>
          </a:prstGeom>
          <a:solidFill>
            <a:srgbClr val="D8D8D8"/>
          </a:solidFill>
          <a:ln>
            <a:noFill/>
          </a:ln>
        </p:spPr>
      </p:sp>
      <p:sp>
        <p:nvSpPr>
          <p:cNvPr id="311" name="Google Shape;311;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2" name="Google Shape;312;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313"/>
        <p:cNvGrpSpPr/>
        <p:nvPr/>
      </p:nvGrpSpPr>
      <p:grpSpPr>
        <a:xfrm>
          <a:off x="0" y="0"/>
          <a:ext cx="0" cy="0"/>
          <a:chOff x="0" y="0"/>
          <a:chExt cx="0" cy="0"/>
        </a:xfrm>
      </p:grpSpPr>
      <p:sp>
        <p:nvSpPr>
          <p:cNvPr id="314" name="Google Shape;314;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5" name="Google Shape;315;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6" name="Google Shape;316;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17" name="Google Shape;317;p5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318"/>
        <p:cNvGrpSpPr/>
        <p:nvPr/>
      </p:nvGrpSpPr>
      <p:grpSpPr>
        <a:xfrm>
          <a:off x="0" y="0"/>
          <a:ext cx="0" cy="0"/>
          <a:chOff x="0" y="0"/>
          <a:chExt cx="0" cy="0"/>
        </a:xfrm>
      </p:grpSpPr>
      <p:sp>
        <p:nvSpPr>
          <p:cNvPr id="319" name="Google Shape;319;p53"/>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0" name="Google Shape;320;p53"/>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1" name="Google Shape;321;p53"/>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22" name="Google Shape;322;p5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323"/>
        <p:cNvGrpSpPr/>
        <p:nvPr/>
      </p:nvGrpSpPr>
      <p:grpSpPr>
        <a:xfrm>
          <a:off x="0" y="0"/>
          <a:ext cx="0" cy="0"/>
          <a:chOff x="0" y="0"/>
          <a:chExt cx="0" cy="0"/>
        </a:xfrm>
      </p:grpSpPr>
      <p:sp>
        <p:nvSpPr>
          <p:cNvPr id="324" name="Google Shape;324;p54"/>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5" name="Google Shape;325;p54"/>
          <p:cNvSpPr>
            <a:spLocks noGrp="1"/>
          </p:cNvSpPr>
          <p:nvPr>
            <p:ph type="pic" idx="2"/>
          </p:nvPr>
        </p:nvSpPr>
        <p:spPr>
          <a:xfrm>
            <a:off x="0" y="0"/>
            <a:ext cx="12192000" cy="6858000"/>
          </a:xfrm>
          <a:prstGeom prst="rect">
            <a:avLst/>
          </a:prstGeom>
          <a:noFill/>
          <a:ln>
            <a:noFill/>
          </a:ln>
        </p:spPr>
      </p:sp>
      <p:sp>
        <p:nvSpPr>
          <p:cNvPr id="326" name="Google Shape;326;p54"/>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7" name="Google Shape;327;p54"/>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8" name="Google Shape;328;p54"/>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329"/>
        <p:cNvGrpSpPr/>
        <p:nvPr/>
      </p:nvGrpSpPr>
      <p:grpSpPr>
        <a:xfrm>
          <a:off x="0" y="0"/>
          <a:ext cx="0" cy="0"/>
          <a:chOff x="0" y="0"/>
          <a:chExt cx="0" cy="0"/>
        </a:xfrm>
      </p:grpSpPr>
      <p:sp>
        <p:nvSpPr>
          <p:cNvPr id="330" name="Google Shape;330;p55"/>
          <p:cNvSpPr>
            <a:spLocks noGrp="1"/>
          </p:cNvSpPr>
          <p:nvPr>
            <p:ph type="pic" idx="2"/>
          </p:nvPr>
        </p:nvSpPr>
        <p:spPr>
          <a:xfrm>
            <a:off x="0" y="3919655"/>
            <a:ext cx="11125201" cy="2342319"/>
          </a:xfrm>
          <a:prstGeom prst="rect">
            <a:avLst/>
          </a:prstGeom>
          <a:solidFill>
            <a:srgbClr val="D9D9D9"/>
          </a:solidFill>
          <a:ln>
            <a:noFill/>
          </a:ln>
        </p:spPr>
      </p:sp>
      <p:sp>
        <p:nvSpPr>
          <p:cNvPr id="331" name="Google Shape;331;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2" name="Google Shape;332;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333"/>
        <p:cNvGrpSpPr/>
        <p:nvPr/>
      </p:nvGrpSpPr>
      <p:grpSpPr>
        <a:xfrm>
          <a:off x="0" y="0"/>
          <a:ext cx="0" cy="0"/>
          <a:chOff x="0" y="0"/>
          <a:chExt cx="0" cy="0"/>
        </a:xfrm>
      </p:grpSpPr>
      <p:sp>
        <p:nvSpPr>
          <p:cNvPr id="334" name="Google Shape;334;p56"/>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5" name="Google Shape;335;p56"/>
          <p:cNvSpPr>
            <a:spLocks noGrp="1"/>
          </p:cNvSpPr>
          <p:nvPr>
            <p:ph type="pic" idx="2"/>
          </p:nvPr>
        </p:nvSpPr>
        <p:spPr>
          <a:xfrm>
            <a:off x="0" y="0"/>
            <a:ext cx="12192000" cy="6858000"/>
          </a:xfrm>
          <a:prstGeom prst="rect">
            <a:avLst/>
          </a:prstGeom>
          <a:noFill/>
          <a:ln>
            <a:noFill/>
          </a:ln>
        </p:spPr>
      </p:sp>
      <p:sp>
        <p:nvSpPr>
          <p:cNvPr id="336" name="Google Shape;336;p56"/>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7" name="Google Shape;337;p56"/>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8" name="Google Shape;338;p56"/>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Slide 03">
  <p:cSld name="Quote Slide 03">
    <p:spTree>
      <p:nvGrpSpPr>
        <p:cNvPr id="1" name="Shape 339"/>
        <p:cNvGrpSpPr/>
        <p:nvPr/>
      </p:nvGrpSpPr>
      <p:grpSpPr>
        <a:xfrm>
          <a:off x="0" y="0"/>
          <a:ext cx="0" cy="0"/>
          <a:chOff x="0" y="0"/>
          <a:chExt cx="0" cy="0"/>
        </a:xfrm>
      </p:grpSpPr>
      <p:sp>
        <p:nvSpPr>
          <p:cNvPr id="340" name="Google Shape;340;p57"/>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p57"/>
          <p:cNvSpPr/>
          <p:nvPr/>
        </p:nvSpPr>
        <p:spPr>
          <a:xfrm rot="-5400000">
            <a:off x="10180964" y="-214268"/>
            <a:ext cx="1420250" cy="1848787"/>
          </a:xfrm>
          <a:prstGeom prst="rect">
            <a:avLst/>
          </a:prstGeom>
          <a:solidFill>
            <a:srgbClr val="935AA5">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2" name="Google Shape;342;p57"/>
          <p:cNvSpPr txBox="1">
            <a:spLocks noGrp="1"/>
          </p:cNvSpPr>
          <p:nvPr>
            <p:ph type="body" idx="1"/>
          </p:nvPr>
        </p:nvSpPr>
        <p:spPr>
          <a:xfrm>
            <a:off x="567657" y="1743195"/>
            <a:ext cx="4459950"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3" name="Google Shape;343;p57"/>
          <p:cNvSpPr txBox="1">
            <a:spLocks noGrp="1"/>
          </p:cNvSpPr>
          <p:nvPr>
            <p:ph type="body" idx="2"/>
          </p:nvPr>
        </p:nvSpPr>
        <p:spPr>
          <a:xfrm>
            <a:off x="567657" y="4966530"/>
            <a:ext cx="4459950"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44"/>
        <p:cNvGrpSpPr/>
        <p:nvPr/>
      </p:nvGrpSpPr>
      <p:grpSpPr>
        <a:xfrm>
          <a:off x="0" y="0"/>
          <a:ext cx="0" cy="0"/>
          <a:chOff x="0" y="0"/>
          <a:chExt cx="0" cy="0"/>
        </a:xfrm>
      </p:grpSpPr>
      <p:sp>
        <p:nvSpPr>
          <p:cNvPr id="345" name="Google Shape;345;p64"/>
          <p:cNvSpPr>
            <a:spLocks noGrp="1"/>
          </p:cNvSpPr>
          <p:nvPr>
            <p:ph type="pic" idx="2"/>
          </p:nvPr>
        </p:nvSpPr>
        <p:spPr>
          <a:xfrm>
            <a:off x="0" y="3154017"/>
            <a:ext cx="12192000" cy="2571163"/>
          </a:xfrm>
          <a:prstGeom prst="rect">
            <a:avLst/>
          </a:prstGeom>
          <a:solidFill>
            <a:srgbClr val="D8D8D8"/>
          </a:solidFill>
          <a:ln>
            <a:noFill/>
          </a:ln>
        </p:spPr>
      </p:sp>
      <p:sp>
        <p:nvSpPr>
          <p:cNvPr id="346" name="Google Shape;346;p64"/>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7" name="Google Shape;347;p64"/>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8" name="Google Shape;348;p6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349" name="Google Shape;349;p64"/>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350" name="Google Shape;350;p64"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351"/>
        <p:cNvGrpSpPr/>
        <p:nvPr/>
      </p:nvGrpSpPr>
      <p:grpSpPr>
        <a:xfrm>
          <a:off x="0" y="0"/>
          <a:ext cx="0" cy="0"/>
          <a:chOff x="0" y="0"/>
          <a:chExt cx="0" cy="0"/>
        </a:xfrm>
      </p:grpSpPr>
      <p:sp>
        <p:nvSpPr>
          <p:cNvPr id="352" name="Google Shape;352;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3" name="Google Shape;353;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4" name="Google Shape;354;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5" name="Google Shape;355;p6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56"/>
        <p:cNvGrpSpPr/>
        <p:nvPr/>
      </p:nvGrpSpPr>
      <p:grpSpPr>
        <a:xfrm>
          <a:off x="0" y="0"/>
          <a:ext cx="0" cy="0"/>
          <a:chOff x="0" y="0"/>
          <a:chExt cx="0" cy="0"/>
        </a:xfrm>
      </p:grpSpPr>
      <p:sp>
        <p:nvSpPr>
          <p:cNvPr id="357" name="Google Shape;357;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58" name="Google Shape;358;p6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59" name="Google Shape;359;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60" name="Google Shape;360;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1" name="Google Shape;361;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2" name="Google Shape;362;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63" name="Google Shape;363;p6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99"/>
        <p:cNvGrpSpPr/>
        <p:nvPr/>
      </p:nvGrpSpPr>
      <p:grpSpPr>
        <a:xfrm>
          <a:off x="0" y="0"/>
          <a:ext cx="0" cy="0"/>
          <a:chOff x="0" y="0"/>
          <a:chExt cx="0" cy="0"/>
        </a:xfrm>
      </p:grpSpPr>
      <p:sp>
        <p:nvSpPr>
          <p:cNvPr id="200" name="Google Shape;200;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1" name="Google Shape;201;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364"/>
        <p:cNvGrpSpPr/>
        <p:nvPr/>
      </p:nvGrpSpPr>
      <p:grpSpPr>
        <a:xfrm>
          <a:off x="0" y="0"/>
          <a:ext cx="0" cy="0"/>
          <a:chOff x="0" y="0"/>
          <a:chExt cx="0" cy="0"/>
        </a:xfrm>
      </p:grpSpPr>
      <p:sp>
        <p:nvSpPr>
          <p:cNvPr id="365" name="Google Shape;365;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66" name="Google Shape;366;p7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67" name="Google Shape;367;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68" name="Google Shape;368;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9" name="Google Shape;369;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0" name="Google Shape;370;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71" name="Google Shape;371;p7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372"/>
        <p:cNvGrpSpPr/>
        <p:nvPr/>
      </p:nvGrpSpPr>
      <p:grpSpPr>
        <a:xfrm>
          <a:off x="0" y="0"/>
          <a:ext cx="0" cy="0"/>
          <a:chOff x="0" y="0"/>
          <a:chExt cx="0" cy="0"/>
        </a:xfrm>
      </p:grpSpPr>
      <p:sp>
        <p:nvSpPr>
          <p:cNvPr id="373" name="Google Shape;373;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74" name="Google Shape;374;p7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75" name="Google Shape;375;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76" name="Google Shape;376;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7" name="Google Shape;377;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8" name="Google Shape;378;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79" name="Google Shape;379;p7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44771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2"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1" y="3906677"/>
            <a:ext cx="6270171"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1EC93058-9EA6-FA93-B088-B24CD848711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2842637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5010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2634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7334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800379" y="153365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526491" y="153365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800379" y="211272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526491" y="211272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800379" y="269504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526491" y="269504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800379" y="327414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526491" y="327414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716707" y="210279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716707" y="2680616"/>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716707" y="325843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800379" y="386073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526491" y="386073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800379" y="444305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526491" y="4443060"/>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800379" y="5022158"/>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526491" y="5022159"/>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716707" y="385080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716707" y="4428628"/>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716707" y="5006451"/>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4345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397424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32548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Welcome Page">
  <p:cSld name="Welcome Page">
    <p:spTree>
      <p:nvGrpSpPr>
        <p:cNvPr id="1" name="Shape 203"/>
        <p:cNvGrpSpPr/>
        <p:nvPr/>
      </p:nvGrpSpPr>
      <p:grpSpPr>
        <a:xfrm>
          <a:off x="0" y="0"/>
          <a:ext cx="0" cy="0"/>
          <a:chOff x="0" y="0"/>
          <a:chExt cx="0" cy="0"/>
        </a:xfrm>
      </p:grpSpPr>
      <p:sp>
        <p:nvSpPr>
          <p:cNvPr id="204" name="Google Shape;204;p47"/>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47"/>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47"/>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47"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3" name="Freeform 2">
            <a:extLst>
              <a:ext uri="{FF2B5EF4-FFF2-40B4-BE49-F238E27FC236}">
                <a16:creationId xmlns:a16="http://schemas.microsoft.com/office/drawing/2014/main" id="{049D29AA-9AC7-9E32-DC1F-20E3ABCE20DC}"/>
              </a:ext>
            </a:extLst>
          </p:cNvPr>
          <p:cNvSpPr/>
          <p:nvPr userDrawn="1"/>
        </p:nvSpPr>
        <p:spPr>
          <a:xfrm>
            <a:off x="-1" y="0"/>
            <a:ext cx="6637284" cy="5465333"/>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5696D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14639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886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6967987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21263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183258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889520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344976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657632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770373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23026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208"/>
        <p:cNvGrpSpPr/>
        <p:nvPr/>
      </p:nvGrpSpPr>
      <p:grpSpPr>
        <a:xfrm>
          <a:off x="0" y="0"/>
          <a:ext cx="0" cy="0"/>
          <a:chOff x="0" y="0"/>
          <a:chExt cx="0" cy="0"/>
        </a:xfrm>
      </p:grpSpPr>
      <p:sp>
        <p:nvSpPr>
          <p:cNvPr id="209" name="Google Shape;209;p45"/>
          <p:cNvSpPr>
            <a:spLocks noGrp="1"/>
          </p:cNvSpPr>
          <p:nvPr>
            <p:ph type="pic" idx="2"/>
          </p:nvPr>
        </p:nvSpPr>
        <p:spPr>
          <a:xfrm>
            <a:off x="388401" y="385460"/>
            <a:ext cx="4107750" cy="6087079"/>
          </a:xfrm>
          <a:prstGeom prst="rect">
            <a:avLst/>
          </a:prstGeom>
          <a:solidFill>
            <a:srgbClr val="BFBFBF"/>
          </a:solidFill>
          <a:ln>
            <a:noFill/>
          </a:ln>
        </p:spPr>
      </p:sp>
      <p:sp>
        <p:nvSpPr>
          <p:cNvPr id="210" name="Google Shape;210;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9238382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6200000" flipH="1">
            <a:off x="-529060" y="537868"/>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4334774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907840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797939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1167670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76895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30573039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37628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13798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4101180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212"/>
        <p:cNvGrpSpPr/>
        <p:nvPr/>
      </p:nvGrpSpPr>
      <p:grpSpPr>
        <a:xfrm>
          <a:off x="0" y="0"/>
          <a:ext cx="0" cy="0"/>
          <a:chOff x="0" y="0"/>
          <a:chExt cx="0" cy="0"/>
        </a:xfrm>
      </p:grpSpPr>
      <p:sp>
        <p:nvSpPr>
          <p:cNvPr id="213" name="Google Shape;213;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6" name="Google Shape;216;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118459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9928273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90508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827606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961685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0306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717973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260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419708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48450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17"/>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3425295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991635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347475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691992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3285811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6213469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4311967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0706125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1450210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3844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218"/>
        <p:cNvGrpSpPr/>
        <p:nvPr/>
      </p:nvGrpSpPr>
      <p:grpSpPr>
        <a:xfrm>
          <a:off x="0" y="0"/>
          <a:ext cx="0" cy="0"/>
          <a:chOff x="0" y="0"/>
          <a:chExt cx="0" cy="0"/>
        </a:xfrm>
      </p:grpSpPr>
      <p:sp>
        <p:nvSpPr>
          <p:cNvPr id="219" name="Google Shape;219;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616431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81412747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5927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17403177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65396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207227496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26425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106263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10931005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896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222"/>
        <p:cNvGrpSpPr/>
        <p:nvPr/>
      </p:nvGrpSpPr>
      <p:grpSpPr>
        <a:xfrm>
          <a:off x="0" y="0"/>
          <a:ext cx="0" cy="0"/>
          <a:chOff x="0" y="0"/>
          <a:chExt cx="0" cy="0"/>
        </a:xfrm>
      </p:grpSpPr>
      <p:sp>
        <p:nvSpPr>
          <p:cNvPr id="223" name="Google Shape;223;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4" name="Google Shape;224;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5" name="Google Shape;225;p58"/>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226" name="Google Shape;226;p58"/>
          <p:cNvSpPr>
            <a:spLocks noGrp="1"/>
          </p:cNvSpPr>
          <p:nvPr>
            <p:ph type="pic" idx="2"/>
          </p:nvPr>
        </p:nvSpPr>
        <p:spPr>
          <a:xfrm>
            <a:off x="6966760" y="2884487"/>
            <a:ext cx="3896842" cy="3973513"/>
          </a:xfrm>
          <a:prstGeom prst="rect">
            <a:avLst/>
          </a:prstGeom>
          <a:solidFill>
            <a:srgbClr val="D9D9D9"/>
          </a:solidFill>
          <a:ln>
            <a:noFill/>
          </a:ln>
        </p:spPr>
      </p:sp>
      <p:sp>
        <p:nvSpPr>
          <p:cNvPr id="227" name="Google Shape;227;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fade">
                                      <p:cBhvr>
                                        <p:cTn id="7" dur="5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25516560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18751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560940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246307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3704948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9189813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8419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097132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5765464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92853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image" Target="../media/image1.png"/><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heme" Target="../theme/theme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29" Type="http://schemas.openxmlformats.org/officeDocument/2006/relationships/slideLayout" Target="../slideLayouts/slideLayout83.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image" Target="../media/image1.png"/><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26" Type="http://schemas.openxmlformats.org/officeDocument/2006/relationships/slideLayout" Target="../slideLayouts/slideLayout109.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5" Type="http://schemas.openxmlformats.org/officeDocument/2006/relationships/slideLayout" Target="../slideLayouts/slideLayout108.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29" Type="http://schemas.openxmlformats.org/officeDocument/2006/relationships/slideLayout" Target="../slideLayouts/slideLayout112.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24" Type="http://schemas.openxmlformats.org/officeDocument/2006/relationships/slideLayout" Target="../slideLayouts/slideLayout107.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slideLayout" Target="../slideLayouts/slideLayout106.xml"/><Relationship Id="rId28" Type="http://schemas.openxmlformats.org/officeDocument/2006/relationships/slideLayout" Target="../slideLayouts/slideLayout111.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31" Type="http://schemas.openxmlformats.org/officeDocument/2006/relationships/image" Target="../media/image1.png"/><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 Id="rId27" Type="http://schemas.openxmlformats.org/officeDocument/2006/relationships/slideLayout" Target="../slideLayouts/slideLayout110.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1"/>
        <p:cNvGrpSpPr/>
        <p:nvPr/>
      </p:nvGrpSpPr>
      <p:grpSpPr>
        <a:xfrm>
          <a:off x="0" y="0"/>
          <a:ext cx="0" cy="0"/>
          <a:chOff x="0" y="0"/>
          <a:chExt cx="0" cy="0"/>
        </a:xfrm>
      </p:grpSpPr>
      <p:sp>
        <p:nvSpPr>
          <p:cNvPr id="172" name="Google Shape;172;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Kunskapsutbyte, brobyggande mellan generationer</a:t>
            </a:r>
            <a:endParaRPr sz="1400" b="0" i="0" u="none" strike="noStrike" cap="none">
              <a:solidFill>
                <a:srgbClr val="000000"/>
              </a:solidFill>
              <a:latin typeface="Arial"/>
              <a:ea typeface="Arial"/>
              <a:cs typeface="Arial"/>
              <a:sym typeface="Arial"/>
            </a:endParaRPr>
          </a:p>
        </p:txBody>
      </p:sp>
      <p:pic>
        <p:nvPicPr>
          <p:cNvPr id="173" name="Google Shape;173;p39" descr="A colorful circles with white lines and dots&#10;&#10;AI-generated content may be incorrect."/>
          <p:cNvPicPr preferRelativeResize="0"/>
          <p:nvPr/>
        </p:nvPicPr>
        <p:blipFill rotWithShape="1">
          <a:blip r:embed="rId33"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Kunskapsutbyte, brobyggande mellan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79839597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Kunskapsutbyte, broar mellan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46171302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Kunskapsutbyte, broar mellan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26656108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oxXpB9pSETo&amp;list=PLxgMOEESA8vgmkkQM_jsD94AZfH9Ve2Vd&amp;index=4"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hyperlink" Target="https://lens.google/intl/es/" TargetMode="External"/><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hyperlink" Target="https://www.youtube.com/watch?v=e1A5S8_kCfk" TargetMode="External"/><Relationship Id="rId4" Type="http://schemas.openxmlformats.org/officeDocument/2006/relationships/hyperlink" Target="https://bitmind.ai/detec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hyperlink" Target="https://explore.quantumfiber.com/a-practical-guide-to-recognizing-ai-on-social-medi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Multi-factor_authentication"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32.jpeg"/><Relationship Id="rId4" Type="http://schemas.openxmlformats.org/officeDocument/2006/relationships/hyperlink" Target="https://en.wikipedia.org/wiki/Information_sensitivit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20.xml.rels><?xml version="1.0" encoding="UTF-8" standalone="yes"?>
<Relationships xmlns="http://schemas.openxmlformats.org/package/2006/relationships"><Relationship Id="rId3" Type="http://schemas.openxmlformats.org/officeDocument/2006/relationships/hyperlink" Target="https://www.esafety.gov.au/key-topics/online-tools-and-features/online-chat-video-chat?utm_source=chatgpt.com"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siit.co/blog/the-rise-of-ai-powered-content-moderation-tools/48104"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facebook.com/help/reportlinks"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hyperlink" Target="https://chatgpt.com/" TargetMode="External"/><Relationship Id="rId7"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38.jpeg"/><Relationship Id="rId5" Type="http://schemas.openxmlformats.org/officeDocument/2006/relationships/hyperlink" Target="https://copilot.microsoft.com/" TargetMode="External"/><Relationship Id="rId4" Type="http://schemas.openxmlformats.org/officeDocument/2006/relationships/hyperlink" Target="https://gemini.google.com/app"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socialstyrelsen.se/om-socialstyrelsen/pressrum/press/manga-kommuner-har-borjat--anvanda-ai-i-aldreomsorgen/" TargetMode="External"/><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https://siit.co/blog/the-rise-of-ai-powered-content-moderation-tools/48104" TargetMode="External"/><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1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ibm.com/think/topics/artificial-intelligence"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utm_source=chatgpt.com" TargetMode="External"/><Relationship Id="rId7" Type="http://schemas.openxmlformats.org/officeDocument/2006/relationships/hyperlink" Target="https://www.youtube.com/watch?v=D4XTefP3Lsc"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hyperlink" Target="https://www.youtube.com/watch?v=Zk1o2BpC79g" TargetMode="External"/><Relationship Id="rId5" Type="http://schemas.openxmlformats.org/officeDocument/2006/relationships/hyperlink" Target="https://www.theverge.com/2024/12/12/24319824/amazon-prime-video-ai-topics-old-algorithms?utm_source=chatgpt.com" TargetMode="External"/><Relationship Id="rId4" Type="http://schemas.openxmlformats.org/officeDocument/2006/relationships/hyperlink" Target="https://cepr.org/voxeu/columns/ai-misinformation-and-value-trusted-news?utm_source=chatgpt.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3843A-A721-6373-0A05-D277C2137030}"/>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B215FA9-261E-7888-A065-FF71A5EB16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548891" y="0"/>
            <a:ext cx="7137369" cy="6858000"/>
          </a:xfrm>
        </p:spPr>
      </p:pic>
      <p:sp>
        <p:nvSpPr>
          <p:cNvPr id="5" name="TextBox 4">
            <a:extLst>
              <a:ext uri="{FF2B5EF4-FFF2-40B4-BE49-F238E27FC236}">
                <a16:creationId xmlns:a16="http://schemas.microsoft.com/office/drawing/2014/main" id="{6E4A0043-5F46-60AF-3E07-951EB1C86591}"/>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mn-cs"/>
              </a:rPr>
              <a:t>MODUL 3</a:t>
            </a:r>
          </a:p>
        </p:txBody>
      </p:sp>
      <p:sp>
        <p:nvSpPr>
          <p:cNvPr id="6" name="TextBox 5">
            <a:extLst>
              <a:ext uri="{FF2B5EF4-FFF2-40B4-BE49-F238E27FC236}">
                <a16:creationId xmlns:a16="http://schemas.microsoft.com/office/drawing/2014/main" id="{196D95B9-2B75-51D0-3D62-FD870D0D2941}"/>
              </a:ext>
            </a:extLst>
          </p:cNvPr>
          <p:cNvSpPr txBox="1"/>
          <p:nvPr/>
        </p:nvSpPr>
        <p:spPr>
          <a:xfrm>
            <a:off x="416914" y="4053526"/>
            <a:ext cx="4956363"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4400" b="0" i="0" u="none" strike="noStrike" kern="1200" cap="none" spc="0" normalizeH="0" baseline="0" noProof="0" dirty="0">
                <a:ln>
                  <a:noFill/>
                </a:ln>
                <a:solidFill>
                  <a:srgbClr val="FFFFFF"/>
                </a:solidFill>
                <a:effectLst/>
                <a:uLnTx/>
                <a:uFillTx/>
                <a:latin typeface="Calibri" panose="020F0502020204030204"/>
                <a:ea typeface="+mn-ea"/>
                <a:cs typeface="+mn-cs"/>
              </a:rPr>
              <a:t>Verktyg för socialt engagemang och kommunikation</a:t>
            </a:r>
          </a:p>
        </p:txBody>
      </p:sp>
    </p:spTree>
    <p:extLst>
      <p:ext uri="{BB962C8B-B14F-4D97-AF65-F5344CB8AC3E}">
        <p14:creationId xmlns:p14="http://schemas.microsoft.com/office/powerpoint/2010/main" val="790306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g3cf0640c514_2_14"/>
          <p:cNvSpPr/>
          <p:nvPr/>
        </p:nvSpPr>
        <p:spPr>
          <a:xfrm>
            <a:off x="1511945" y="3844311"/>
            <a:ext cx="2420656" cy="2301965"/>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89" name="Google Shape;489;g3cf0640c514_2_14"/>
          <p:cNvSpPr/>
          <p:nvPr/>
        </p:nvSpPr>
        <p:spPr>
          <a:xfrm>
            <a:off x="2091656" y="2612583"/>
            <a:ext cx="1208065" cy="129891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687"/>
              <a:buFont typeface="Arial"/>
              <a:buNone/>
            </a:pPr>
            <a:endParaRPr sz="687" b="0" i="0" u="none" strike="noStrike" cap="none">
              <a:solidFill>
                <a:schemeClr val="dk1"/>
              </a:solidFill>
              <a:latin typeface="Calibri"/>
              <a:ea typeface="Calibri"/>
              <a:cs typeface="Calibri"/>
              <a:sym typeface="Calibri"/>
            </a:endParaRPr>
          </a:p>
        </p:txBody>
      </p:sp>
      <p:sp>
        <p:nvSpPr>
          <p:cNvPr id="490" name="Google Shape;490;g3cf0640c514_2_14"/>
          <p:cNvSpPr/>
          <p:nvPr/>
        </p:nvSpPr>
        <p:spPr>
          <a:xfrm>
            <a:off x="5091112" y="4301511"/>
            <a:ext cx="2420634" cy="230196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91" name="Google Shape;491;g3cf0640c514_2_14"/>
          <p:cNvSpPr/>
          <p:nvPr/>
        </p:nvSpPr>
        <p:spPr>
          <a:xfrm>
            <a:off x="5655532" y="3047767"/>
            <a:ext cx="1302196" cy="1324856"/>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754"/>
              <a:buFont typeface="Arial"/>
              <a:buNone/>
            </a:pPr>
            <a:endParaRPr sz="753" b="0" i="0" u="none" strike="noStrike" cap="none">
              <a:solidFill>
                <a:schemeClr val="dk1"/>
              </a:solidFill>
              <a:latin typeface="Calibri"/>
              <a:ea typeface="Calibri"/>
              <a:cs typeface="Calibri"/>
              <a:sym typeface="Calibri"/>
            </a:endParaRPr>
          </a:p>
        </p:txBody>
      </p:sp>
      <p:sp>
        <p:nvSpPr>
          <p:cNvPr id="492" name="Google Shape;492;g3cf0640c514_2_14"/>
          <p:cNvSpPr/>
          <p:nvPr/>
        </p:nvSpPr>
        <p:spPr>
          <a:xfrm>
            <a:off x="8670254" y="3844311"/>
            <a:ext cx="2420656" cy="230196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93" name="Google Shape;493;g3cf0640c514_2_14"/>
          <p:cNvSpPr/>
          <p:nvPr/>
        </p:nvSpPr>
        <p:spPr>
          <a:xfrm>
            <a:off x="9303135" y="2590567"/>
            <a:ext cx="1232186" cy="1324856"/>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42B62"/>
          </a:solidFill>
          <a:ln>
            <a:noFill/>
          </a:ln>
        </p:spPr>
        <p:txBody>
          <a:bodyPr spcFirstLastPara="1" wrap="square" lIns="71200" tIns="35625" rIns="71200" bIns="35625" anchor="ctr" anchorCtr="0">
            <a:noAutofit/>
          </a:bodyPr>
          <a:lstStyle/>
          <a:p>
            <a:pPr marL="0" marR="0" lvl="0" indent="0" algn="l" rtl="0">
              <a:lnSpc>
                <a:spcPct val="100000"/>
              </a:lnSpc>
              <a:spcBef>
                <a:spcPts val="0"/>
              </a:spcBef>
              <a:spcAft>
                <a:spcPts val="0"/>
              </a:spcAft>
              <a:buClr>
                <a:srgbClr val="000000"/>
              </a:buClr>
              <a:buSzPts val="701"/>
              <a:buFont typeface="Arial"/>
              <a:buNone/>
            </a:pPr>
            <a:endParaRPr sz="701" b="0" i="0" u="none" strike="noStrike" cap="none">
              <a:solidFill>
                <a:schemeClr val="dk1"/>
              </a:solidFill>
              <a:latin typeface="Calibri"/>
              <a:ea typeface="Calibri"/>
              <a:cs typeface="Calibri"/>
              <a:sym typeface="Calibri"/>
            </a:endParaRPr>
          </a:p>
        </p:txBody>
      </p:sp>
      <p:sp>
        <p:nvSpPr>
          <p:cNvPr id="494" name="Google Shape;494;g3cf0640c514_2_14">
            <a:hlinkClick r:id="rId3"/>
          </p:cNvPr>
          <p:cNvSpPr txBox="1"/>
          <p:nvPr/>
        </p:nvSpPr>
        <p:spPr>
          <a:xfrm>
            <a:off x="1431057" y="3844302"/>
            <a:ext cx="23922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dirty="0">
                <a:solidFill>
                  <a:schemeClr val="lt1"/>
                </a:solidFill>
                <a:latin typeface="Calibri"/>
                <a:ea typeface="Calibri"/>
                <a:cs typeface="Calibri"/>
                <a:sym typeface="Calibri"/>
                <a:hlinkClick r:id="rId3"/>
              </a:rPr>
              <a:t>Deepfakes</a:t>
            </a:r>
            <a:endParaRPr sz="2419" b="0" i="0" u="none" strike="noStrike" cap="none" dirty="0">
              <a:solidFill>
                <a:srgbClr val="000000"/>
              </a:solidFill>
              <a:latin typeface="Arial"/>
              <a:ea typeface="Arial"/>
              <a:cs typeface="Arial"/>
              <a:sym typeface="Arial"/>
            </a:endParaRPr>
          </a:p>
        </p:txBody>
      </p:sp>
      <p:sp>
        <p:nvSpPr>
          <p:cNvPr id="495" name="Google Shape;495;g3cf0640c514_2_14"/>
          <p:cNvSpPr txBox="1"/>
          <p:nvPr/>
        </p:nvSpPr>
        <p:spPr>
          <a:xfrm>
            <a:off x="5091109" y="4151341"/>
            <a:ext cx="24207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dirty="0" err="1">
                <a:solidFill>
                  <a:schemeClr val="lt1"/>
                </a:solidFill>
                <a:latin typeface="Calibri"/>
                <a:ea typeface="Calibri"/>
                <a:cs typeface="Calibri"/>
                <a:sym typeface="Calibri"/>
              </a:rPr>
              <a:t>Sociala</a:t>
            </a:r>
            <a:r>
              <a:rPr lang="en-US" sz="2419" b="1" i="0" u="none" strike="noStrike" cap="none" dirty="0">
                <a:solidFill>
                  <a:schemeClr val="lt1"/>
                </a:solidFill>
                <a:latin typeface="Calibri"/>
                <a:ea typeface="Calibri"/>
                <a:cs typeface="Calibri"/>
                <a:sym typeface="Calibri"/>
              </a:rPr>
              <a:t> </a:t>
            </a:r>
            <a:r>
              <a:rPr lang="en-US" sz="2419" b="1" i="0" u="none" strike="noStrike" cap="none" dirty="0" err="1">
                <a:solidFill>
                  <a:schemeClr val="lt1"/>
                </a:solidFill>
                <a:latin typeface="Calibri"/>
                <a:ea typeface="Calibri"/>
                <a:cs typeface="Calibri"/>
                <a:sym typeface="Calibri"/>
              </a:rPr>
              <a:t>botar</a:t>
            </a:r>
            <a:endParaRPr sz="2419" b="0" i="0" u="none" strike="noStrike" cap="none" dirty="0">
              <a:solidFill>
                <a:srgbClr val="000000"/>
              </a:solidFill>
              <a:latin typeface="Arial"/>
              <a:ea typeface="Arial"/>
              <a:cs typeface="Arial"/>
              <a:sym typeface="Arial"/>
            </a:endParaRPr>
          </a:p>
        </p:txBody>
      </p:sp>
      <p:sp>
        <p:nvSpPr>
          <p:cNvPr id="496" name="Google Shape;496;g3cf0640c514_2_14"/>
          <p:cNvSpPr txBox="1"/>
          <p:nvPr/>
        </p:nvSpPr>
        <p:spPr>
          <a:xfrm>
            <a:off x="8550634" y="3690743"/>
            <a:ext cx="24207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dirty="0">
                <a:solidFill>
                  <a:schemeClr val="lt1"/>
                </a:solidFill>
                <a:latin typeface="Calibri"/>
                <a:ea typeface="Calibri"/>
                <a:cs typeface="Calibri"/>
                <a:sym typeface="Calibri"/>
              </a:rPr>
              <a:t>Prompting</a:t>
            </a:r>
            <a:endParaRPr sz="2419" b="0" i="0" u="none" strike="noStrike" cap="none" dirty="0">
              <a:solidFill>
                <a:srgbClr val="000000"/>
              </a:solidFill>
              <a:latin typeface="Arial"/>
              <a:ea typeface="Arial"/>
              <a:cs typeface="Arial"/>
              <a:sym typeface="Arial"/>
            </a:endParaRPr>
          </a:p>
        </p:txBody>
      </p:sp>
      <p:grpSp>
        <p:nvGrpSpPr>
          <p:cNvPr id="497" name="Google Shape;497;g3cf0640c514_2_14"/>
          <p:cNvGrpSpPr/>
          <p:nvPr/>
        </p:nvGrpSpPr>
        <p:grpSpPr>
          <a:xfrm>
            <a:off x="9561508" y="2820091"/>
            <a:ext cx="794690" cy="794688"/>
            <a:chOff x="665400" y="3833425"/>
            <a:chExt cx="948997" cy="948995"/>
          </a:xfrm>
        </p:grpSpPr>
        <p:sp>
          <p:nvSpPr>
            <p:cNvPr id="498" name="Google Shape;498;g3cf0640c514_2_14"/>
            <p:cNvSpPr/>
            <p:nvPr/>
          </p:nvSpPr>
          <p:spPr>
            <a:xfrm>
              <a:off x="665400" y="3833425"/>
              <a:ext cx="948997" cy="948995"/>
            </a:xfrm>
            <a:custGeom>
              <a:avLst/>
              <a:gdLst/>
              <a:ahLst/>
              <a:cxnLst/>
              <a:rect l="l" t="t" r="r" b="b"/>
              <a:pathLst>
                <a:path w="948997" h="948995" extrusionOk="0">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chemeClr val="lt1"/>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499" name="Google Shape;499;g3cf0640c514_2_14"/>
            <p:cNvSpPr/>
            <p:nvPr/>
          </p:nvSpPr>
          <p:spPr>
            <a:xfrm>
              <a:off x="1400461" y="4233868"/>
              <a:ext cx="156337" cy="153594"/>
            </a:xfrm>
            <a:custGeom>
              <a:avLst/>
              <a:gdLst/>
              <a:ahLst/>
              <a:cxnLst/>
              <a:rect l="l" t="t" r="r" b="b"/>
              <a:pathLst>
                <a:path w="156337" h="153594" extrusionOk="0">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chemeClr val="lt1"/>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grpSp>
          <p:nvGrpSpPr>
            <p:cNvPr id="500" name="Google Shape;500;g3cf0640c514_2_14"/>
            <p:cNvGrpSpPr/>
            <p:nvPr/>
          </p:nvGrpSpPr>
          <p:grpSpPr>
            <a:xfrm>
              <a:off x="788824" y="4019932"/>
              <a:ext cx="244106" cy="641806"/>
              <a:chOff x="788824" y="4019932"/>
              <a:chExt cx="244106" cy="641806"/>
            </a:xfrm>
          </p:grpSpPr>
          <p:sp>
            <p:nvSpPr>
              <p:cNvPr id="501" name="Google Shape;501;g3cf0640c514_2_14"/>
              <p:cNvSpPr/>
              <p:nvPr/>
            </p:nvSpPr>
            <p:spPr>
              <a:xfrm>
                <a:off x="788824" y="457122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2" name="Google Shape;502;g3cf0640c514_2_14"/>
              <p:cNvSpPr/>
              <p:nvPr/>
            </p:nvSpPr>
            <p:spPr>
              <a:xfrm>
                <a:off x="788824" y="463156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3" name="Google Shape;503;g3cf0640c514_2_14"/>
              <p:cNvSpPr/>
              <p:nvPr/>
            </p:nvSpPr>
            <p:spPr>
              <a:xfrm>
                <a:off x="788824" y="4019932"/>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4" name="Google Shape;504;g3cf0640c514_2_14"/>
              <p:cNvSpPr/>
              <p:nvPr/>
            </p:nvSpPr>
            <p:spPr>
              <a:xfrm>
                <a:off x="849165" y="4019932"/>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5" name="Google Shape;505;g3cf0640c514_2_14"/>
              <p:cNvSpPr/>
              <p:nvPr/>
            </p:nvSpPr>
            <p:spPr>
              <a:xfrm>
                <a:off x="788824" y="4080273"/>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6" name="Google Shape;506;g3cf0640c514_2_14"/>
              <p:cNvSpPr/>
              <p:nvPr/>
            </p:nvSpPr>
            <p:spPr>
              <a:xfrm>
                <a:off x="849165" y="4080273"/>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grpSp>
      </p:grpSp>
      <p:sp>
        <p:nvSpPr>
          <p:cNvPr id="507" name="Google Shape;507;g3cf0640c514_2_14"/>
          <p:cNvSpPr txBox="1"/>
          <p:nvPr/>
        </p:nvSpPr>
        <p:spPr>
          <a:xfrm>
            <a:off x="1402784" y="4717150"/>
            <a:ext cx="2410200"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AI-genererade videor eller foton som ser ut som riktiga människor.</a:t>
            </a:r>
            <a:endParaRPr sz="1829" b="0" i="0" u="none" strike="noStrike" cap="none">
              <a:solidFill>
                <a:schemeClr val="lt1"/>
              </a:solidFill>
              <a:latin typeface="Calibri"/>
              <a:ea typeface="Calibri"/>
              <a:cs typeface="Calibri"/>
              <a:sym typeface="Calibri"/>
            </a:endParaRPr>
          </a:p>
        </p:txBody>
      </p:sp>
      <p:sp>
        <p:nvSpPr>
          <p:cNvPr id="508" name="Google Shape;508;g3cf0640c514_2_14"/>
          <p:cNvSpPr txBox="1"/>
          <p:nvPr/>
        </p:nvSpPr>
        <p:spPr>
          <a:xfrm>
            <a:off x="8550634" y="4717300"/>
            <a:ext cx="2410200"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dirty="0">
                <a:solidFill>
                  <a:schemeClr val="lt1"/>
                </a:solidFill>
                <a:latin typeface="Calibri"/>
                <a:ea typeface="Calibri"/>
                <a:cs typeface="Calibri"/>
                <a:sym typeface="Calibri"/>
              </a:rPr>
              <a:t>De </a:t>
            </a:r>
            <a:r>
              <a:rPr lang="en-US" sz="1829" b="0" i="0" u="none" strike="noStrike" cap="none" dirty="0" err="1">
                <a:solidFill>
                  <a:schemeClr val="lt1"/>
                </a:solidFill>
                <a:latin typeface="Calibri"/>
                <a:ea typeface="Calibri"/>
                <a:cs typeface="Calibri"/>
                <a:sym typeface="Calibri"/>
              </a:rPr>
              <a:t>instruktioner</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som</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en</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människa</a:t>
            </a:r>
            <a:r>
              <a:rPr lang="en-US" sz="1829" b="0" i="0" u="none" strike="noStrike" cap="none" dirty="0">
                <a:solidFill>
                  <a:schemeClr val="lt1"/>
                </a:solidFill>
                <a:latin typeface="Calibri"/>
                <a:ea typeface="Calibri"/>
                <a:cs typeface="Calibri"/>
                <a:sym typeface="Calibri"/>
              </a:rPr>
              <a:t> ger </a:t>
            </a:r>
            <a:r>
              <a:rPr lang="en-US" sz="1829" b="0" i="0" u="none" strike="noStrike" cap="none" dirty="0" err="1">
                <a:solidFill>
                  <a:schemeClr val="lt1"/>
                </a:solidFill>
                <a:latin typeface="Calibri"/>
                <a:ea typeface="Calibri"/>
                <a:cs typeface="Calibri"/>
                <a:sym typeface="Calibri"/>
              </a:rPr>
              <a:t>AI:n</a:t>
            </a:r>
            <a:r>
              <a:rPr lang="en-US" sz="1829" b="0" i="0" u="none" strike="noStrike" cap="none" dirty="0">
                <a:solidFill>
                  <a:schemeClr val="lt1"/>
                </a:solidFill>
                <a:latin typeface="Calibri"/>
                <a:ea typeface="Calibri"/>
                <a:cs typeface="Calibri"/>
                <a:sym typeface="Calibri"/>
              </a:rPr>
              <a:t> för </a:t>
            </a:r>
            <a:r>
              <a:rPr lang="en-US" sz="1829" b="0" i="0" u="none" strike="noStrike" cap="none" dirty="0" err="1">
                <a:solidFill>
                  <a:schemeClr val="lt1"/>
                </a:solidFill>
                <a:latin typeface="Calibri"/>
                <a:ea typeface="Calibri"/>
                <a:cs typeface="Calibri"/>
                <a:sym typeface="Calibri"/>
              </a:rPr>
              <a:t>att</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generera</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ett</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specifikt</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meddelande</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eller</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en</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bild</a:t>
            </a:r>
            <a:r>
              <a:rPr lang="en-US" sz="1829" b="0" i="0" u="none" strike="noStrike" cap="none" dirty="0">
                <a:solidFill>
                  <a:schemeClr val="lt1"/>
                </a:solidFill>
                <a:latin typeface="Calibri"/>
                <a:ea typeface="Calibri"/>
                <a:cs typeface="Calibri"/>
                <a:sym typeface="Calibri"/>
              </a:rPr>
              <a:t>.</a:t>
            </a:r>
            <a:endParaRPr sz="1829" b="0" i="0" u="none" strike="noStrike" cap="none" dirty="0">
              <a:solidFill>
                <a:schemeClr val="lt1"/>
              </a:solidFill>
              <a:latin typeface="Calibri"/>
              <a:ea typeface="Calibri"/>
              <a:cs typeface="Calibri"/>
              <a:sym typeface="Calibri"/>
            </a:endParaRPr>
          </a:p>
        </p:txBody>
      </p:sp>
      <p:sp>
        <p:nvSpPr>
          <p:cNvPr id="509" name="Google Shape;509;g3cf0640c514_2_14"/>
          <p:cNvSpPr txBox="1"/>
          <p:nvPr/>
        </p:nvSpPr>
        <p:spPr>
          <a:xfrm>
            <a:off x="4976684" y="5174526"/>
            <a:ext cx="2410200"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dirty="0" err="1">
                <a:solidFill>
                  <a:schemeClr val="lt1"/>
                </a:solidFill>
                <a:latin typeface="Calibri"/>
                <a:ea typeface="Calibri"/>
                <a:cs typeface="Calibri"/>
                <a:sym typeface="Calibri"/>
              </a:rPr>
              <a:t>Automatiserade</a:t>
            </a:r>
            <a:r>
              <a:rPr lang="en-US" sz="1829" b="0" i="0" u="none" strike="noStrike" cap="none" dirty="0">
                <a:solidFill>
                  <a:schemeClr val="lt1"/>
                </a:solidFill>
                <a:latin typeface="Calibri"/>
                <a:ea typeface="Calibri"/>
                <a:cs typeface="Calibri"/>
                <a:sym typeface="Calibri"/>
              </a:rPr>
              <a:t> program </a:t>
            </a:r>
            <a:r>
              <a:rPr lang="en-US" sz="1829" b="0" i="0" u="none" strike="noStrike" cap="none" dirty="0" err="1">
                <a:solidFill>
                  <a:schemeClr val="lt1"/>
                </a:solidFill>
                <a:latin typeface="Calibri"/>
                <a:ea typeface="Calibri"/>
                <a:cs typeface="Calibri"/>
                <a:sym typeface="Calibri"/>
              </a:rPr>
              <a:t>utformade</a:t>
            </a:r>
            <a:r>
              <a:rPr lang="en-US" sz="1829" b="0" i="0" u="none" strike="noStrike" cap="none" dirty="0">
                <a:solidFill>
                  <a:schemeClr val="lt1"/>
                </a:solidFill>
                <a:latin typeface="Calibri"/>
                <a:ea typeface="Calibri"/>
                <a:cs typeface="Calibri"/>
                <a:sym typeface="Calibri"/>
              </a:rPr>
              <a:t> för </a:t>
            </a:r>
            <a:r>
              <a:rPr lang="en-US" sz="1829" b="0" i="0" u="none" strike="noStrike" cap="none" dirty="0" err="1">
                <a:solidFill>
                  <a:schemeClr val="lt1"/>
                </a:solidFill>
                <a:latin typeface="Calibri"/>
                <a:ea typeface="Calibri"/>
                <a:cs typeface="Calibri"/>
                <a:sym typeface="Calibri"/>
              </a:rPr>
              <a:t>att</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efterlikna</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mänskligt</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beteende</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på</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sociala</a:t>
            </a:r>
            <a:r>
              <a:rPr lang="en-US" sz="1829" b="0" i="0" u="none" strike="noStrike" cap="none" dirty="0">
                <a:solidFill>
                  <a:schemeClr val="lt1"/>
                </a:solidFill>
                <a:latin typeface="Calibri"/>
                <a:ea typeface="Calibri"/>
                <a:cs typeface="Calibri"/>
                <a:sym typeface="Calibri"/>
              </a:rPr>
              <a:t> </a:t>
            </a:r>
            <a:r>
              <a:rPr lang="en-US" sz="1829" b="0" i="0" u="none" strike="noStrike" cap="none" dirty="0" err="1">
                <a:solidFill>
                  <a:schemeClr val="lt1"/>
                </a:solidFill>
                <a:latin typeface="Calibri"/>
                <a:ea typeface="Calibri"/>
                <a:cs typeface="Calibri"/>
                <a:sym typeface="Calibri"/>
              </a:rPr>
              <a:t>medier</a:t>
            </a:r>
            <a:r>
              <a:rPr lang="en-US" sz="1829" b="0" i="0" u="none" strike="noStrike" cap="none" dirty="0">
                <a:solidFill>
                  <a:schemeClr val="lt1"/>
                </a:solidFill>
                <a:latin typeface="Calibri"/>
                <a:ea typeface="Calibri"/>
                <a:cs typeface="Calibri"/>
                <a:sym typeface="Calibri"/>
              </a:rPr>
              <a:t>.</a:t>
            </a:r>
            <a:endParaRPr sz="1829" b="0" i="0" u="none" strike="noStrike" cap="none" dirty="0">
              <a:solidFill>
                <a:schemeClr val="lt1"/>
              </a:solidFill>
              <a:latin typeface="Calibri"/>
              <a:ea typeface="Calibri"/>
              <a:cs typeface="Calibri"/>
              <a:sym typeface="Calibri"/>
            </a:endParaRPr>
          </a:p>
        </p:txBody>
      </p:sp>
      <p:sp>
        <p:nvSpPr>
          <p:cNvPr id="510" name="Google Shape;510;g3cf0640c514_2_14"/>
          <p:cNvSpPr txBox="1"/>
          <p:nvPr/>
        </p:nvSpPr>
        <p:spPr>
          <a:xfrm>
            <a:off x="4554025" y="2218113"/>
            <a:ext cx="3265800" cy="549900"/>
          </a:xfrm>
          <a:prstGeom prst="rect">
            <a:avLst/>
          </a:prstGeom>
          <a:solidFill>
            <a:srgbClr val="282B63"/>
          </a:solidFill>
          <a:ln>
            <a:noFill/>
          </a:ln>
        </p:spPr>
        <p:txBody>
          <a:bodyPr spcFirstLastPara="1" wrap="square" lIns="88050" tIns="88050" rIns="88050" bIns="88050" anchor="ctr" anchorCtr="0">
            <a:noAutofit/>
          </a:bodyPr>
          <a:lstStyle/>
          <a:p>
            <a:pPr marL="0" marR="0" lvl="0" indent="0" algn="ctr" rtl="0">
              <a:lnSpc>
                <a:spcPct val="100000"/>
              </a:lnSpc>
              <a:spcBef>
                <a:spcPts val="0"/>
              </a:spcBef>
              <a:spcAft>
                <a:spcPts val="0"/>
              </a:spcAft>
              <a:buClr>
                <a:srgbClr val="000000"/>
              </a:buClr>
              <a:buSzPts val="3618"/>
              <a:buFont typeface="Arial"/>
              <a:buNone/>
            </a:pPr>
            <a:r>
              <a:rPr lang="en-US" sz="3418" b="0" i="0" u="none" strike="noStrike" cap="none">
                <a:solidFill>
                  <a:schemeClr val="lt1"/>
                </a:solidFill>
                <a:latin typeface="Calibri"/>
                <a:ea typeface="Calibri"/>
                <a:cs typeface="Calibri"/>
                <a:sym typeface="Calibri"/>
              </a:rPr>
              <a:t>Viktiga begrepp</a:t>
            </a:r>
            <a:endParaRPr sz="3418" b="0" i="0" u="none" strike="noStrike" cap="none">
              <a:solidFill>
                <a:schemeClr val="lt1"/>
              </a:solidFill>
              <a:latin typeface="Calibri"/>
              <a:ea typeface="Calibri"/>
              <a:cs typeface="Calibri"/>
              <a:sym typeface="Calibri"/>
            </a:endParaRPr>
          </a:p>
        </p:txBody>
      </p:sp>
      <p:grpSp>
        <p:nvGrpSpPr>
          <p:cNvPr id="511" name="Google Shape;511;g3cf0640c514_2_14"/>
          <p:cNvGrpSpPr/>
          <p:nvPr/>
        </p:nvGrpSpPr>
        <p:grpSpPr>
          <a:xfrm>
            <a:off x="2324653" y="2813267"/>
            <a:ext cx="749490" cy="879154"/>
            <a:chOff x="8138828" y="4016838"/>
            <a:chExt cx="981393" cy="1151177"/>
          </a:xfrm>
        </p:grpSpPr>
        <p:sp>
          <p:nvSpPr>
            <p:cNvPr id="512" name="Google Shape;512;g3cf0640c514_2_14"/>
            <p:cNvSpPr/>
            <p:nvPr/>
          </p:nvSpPr>
          <p:spPr>
            <a:xfrm>
              <a:off x="8169112" y="4554473"/>
              <a:ext cx="928064" cy="288186"/>
            </a:xfrm>
            <a:custGeom>
              <a:avLst/>
              <a:gdLst/>
              <a:ahLst/>
              <a:cxnLst/>
              <a:rect l="l" t="t" r="r" b="b"/>
              <a:pathLst>
                <a:path w="928064" h="288186" extrusionOk="0">
                  <a:moveTo>
                    <a:pt x="0" y="0"/>
                  </a:moveTo>
                  <a:lnTo>
                    <a:pt x="928064" y="0"/>
                  </a:lnTo>
                  <a:lnTo>
                    <a:pt x="928064" y="288187"/>
                  </a:lnTo>
                  <a:lnTo>
                    <a:pt x="0" y="288187"/>
                  </a:lnTo>
                  <a:close/>
                </a:path>
              </a:pathLst>
            </a:custGeom>
            <a:solidFill>
              <a:srgbClr val="CA7BB3"/>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grpSp>
          <p:nvGrpSpPr>
            <p:cNvPr id="513" name="Google Shape;513;g3cf0640c514_2_14"/>
            <p:cNvGrpSpPr/>
            <p:nvPr/>
          </p:nvGrpSpPr>
          <p:grpSpPr>
            <a:xfrm>
              <a:off x="8138828" y="4016838"/>
              <a:ext cx="981393" cy="1151177"/>
              <a:chOff x="8138828" y="4016838"/>
              <a:chExt cx="981393" cy="1151177"/>
            </a:xfrm>
          </p:grpSpPr>
          <p:sp>
            <p:nvSpPr>
              <p:cNvPr id="514" name="Google Shape;514;g3cf0640c514_2_14"/>
              <p:cNvSpPr/>
              <p:nvPr/>
            </p:nvSpPr>
            <p:spPr>
              <a:xfrm>
                <a:off x="8453330" y="4596248"/>
                <a:ext cx="160267" cy="195292"/>
              </a:xfrm>
              <a:custGeom>
                <a:avLst/>
                <a:gdLst/>
                <a:ahLst/>
                <a:cxnLst/>
                <a:rect l="l" t="t" r="r" b="b"/>
                <a:pathLst>
                  <a:path w="160267" h="195292" extrusionOk="0">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5" name="Google Shape;515;g3cf0640c514_2_14"/>
              <p:cNvSpPr/>
              <p:nvPr/>
            </p:nvSpPr>
            <p:spPr>
              <a:xfrm>
                <a:off x="8349394" y="4326412"/>
                <a:ext cx="558201" cy="463509"/>
              </a:xfrm>
              <a:custGeom>
                <a:avLst/>
                <a:gdLst/>
                <a:ahLst/>
                <a:cxnLst/>
                <a:rect l="l" t="t" r="r" b="b"/>
                <a:pathLst>
                  <a:path w="558201" h="463509" extrusionOk="0">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6" name="Google Shape;516;g3cf0640c514_2_14"/>
              <p:cNvSpPr/>
              <p:nvPr/>
            </p:nvSpPr>
            <p:spPr>
              <a:xfrm>
                <a:off x="8138828" y="4016838"/>
                <a:ext cx="981393" cy="1151177"/>
              </a:xfrm>
              <a:custGeom>
                <a:avLst/>
                <a:gdLst/>
                <a:ahLst/>
                <a:cxnLst/>
                <a:rect l="l" t="t" r="r" b="b"/>
                <a:pathLst>
                  <a:path w="981393" h="1151177" extrusionOk="0">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7" name="Google Shape;517;g3cf0640c514_2_14"/>
              <p:cNvSpPr/>
              <p:nvPr/>
            </p:nvSpPr>
            <p:spPr>
              <a:xfrm>
                <a:off x="8645236" y="4594056"/>
                <a:ext cx="127021" cy="195865"/>
              </a:xfrm>
              <a:custGeom>
                <a:avLst/>
                <a:gdLst/>
                <a:ahLst/>
                <a:cxnLst/>
                <a:rect l="l" t="t" r="r" b="b"/>
                <a:pathLst>
                  <a:path w="127021" h="195865" extrusionOk="0">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8" name="Google Shape;518;g3cf0640c514_2_14"/>
              <p:cNvSpPr/>
              <p:nvPr/>
            </p:nvSpPr>
            <p:spPr>
              <a:xfrm>
                <a:off x="8806911" y="4596255"/>
                <a:ext cx="101166" cy="194149"/>
              </a:xfrm>
              <a:custGeom>
                <a:avLst/>
                <a:gdLst/>
                <a:ahLst/>
                <a:cxnLst/>
                <a:rect l="l" t="t" r="r" b="b"/>
                <a:pathLst>
                  <a:path w="101166" h="194149" extrusionOk="0">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9" name="Google Shape;519;g3cf0640c514_2_14"/>
              <p:cNvSpPr/>
              <p:nvPr/>
            </p:nvSpPr>
            <p:spPr>
              <a:xfrm>
                <a:off x="8399800" y="4326144"/>
                <a:ext cx="371611" cy="33911"/>
              </a:xfrm>
              <a:custGeom>
                <a:avLst/>
                <a:gdLst/>
                <a:ahLst/>
                <a:cxnLst/>
                <a:rect l="l" t="t" r="r" b="b"/>
                <a:pathLst>
                  <a:path w="371611" h="33911" extrusionOk="0">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0" name="Google Shape;520;g3cf0640c514_2_14"/>
              <p:cNvSpPr/>
              <p:nvPr/>
            </p:nvSpPr>
            <p:spPr>
              <a:xfrm>
                <a:off x="8399800" y="4427395"/>
                <a:ext cx="371611" cy="34032"/>
              </a:xfrm>
              <a:custGeom>
                <a:avLst/>
                <a:gdLst/>
                <a:ahLst/>
                <a:cxnLst/>
                <a:rect l="l" t="t" r="r" b="b"/>
                <a:pathLst>
                  <a:path w="371611" h="34032" extrusionOk="0">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1" name="Google Shape;521;g3cf0640c514_2_14"/>
              <p:cNvSpPr/>
              <p:nvPr/>
            </p:nvSpPr>
            <p:spPr>
              <a:xfrm>
                <a:off x="8350359" y="4595504"/>
                <a:ext cx="99170" cy="193596"/>
              </a:xfrm>
              <a:custGeom>
                <a:avLst/>
                <a:gdLst/>
                <a:ahLst/>
                <a:cxnLst/>
                <a:rect l="l" t="t" r="r" b="b"/>
                <a:pathLst>
                  <a:path w="99170" h="193596" extrusionOk="0">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2" name="Google Shape;522;g3cf0640c514_2_14"/>
              <p:cNvSpPr/>
              <p:nvPr/>
            </p:nvSpPr>
            <p:spPr>
              <a:xfrm>
                <a:off x="8989553" y="4118016"/>
                <a:ext cx="52819" cy="407492"/>
              </a:xfrm>
              <a:custGeom>
                <a:avLst/>
                <a:gdLst/>
                <a:ahLst/>
                <a:cxnLst/>
                <a:rect l="l" t="t" r="r" b="b"/>
                <a:pathLst>
                  <a:path w="52819" h="407492" extrusionOk="0">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no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3" name="Google Shape;523;g3cf0640c514_2_14"/>
              <p:cNvSpPr/>
              <p:nvPr/>
            </p:nvSpPr>
            <p:spPr>
              <a:xfrm>
                <a:off x="8399800" y="4928852"/>
                <a:ext cx="371611" cy="34125"/>
              </a:xfrm>
              <a:custGeom>
                <a:avLst/>
                <a:gdLst/>
                <a:ahLst/>
                <a:cxnLst/>
                <a:rect l="l" t="t" r="r" b="b"/>
                <a:pathLst>
                  <a:path w="371611" h="34125" extrusionOk="0">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grpSp>
      </p:grpSp>
      <p:sp>
        <p:nvSpPr>
          <p:cNvPr id="524" name="Google Shape;524;g3cf0640c514_2_14"/>
          <p:cNvSpPr txBox="1"/>
          <p:nvPr/>
        </p:nvSpPr>
        <p:spPr>
          <a:xfrm>
            <a:off x="666850" y="352400"/>
            <a:ext cx="10982100" cy="151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0" i="0" u="none" strike="noStrike" cap="none" dirty="0">
                <a:solidFill>
                  <a:srgbClr val="242B62"/>
                </a:solidFill>
                <a:latin typeface="Calibri"/>
                <a:ea typeface="Calibri"/>
                <a:cs typeface="Calibri"/>
                <a:sym typeface="Calibri"/>
              </a:rPr>
              <a:t>AI genererar innehåll genom </a:t>
            </a:r>
            <a:r>
              <a:rPr lang="en-US" sz="2100" b="1" i="0" u="none" strike="noStrike" cap="none" dirty="0">
                <a:solidFill>
                  <a:srgbClr val="242B62"/>
                </a:solidFill>
                <a:latin typeface="Calibri"/>
                <a:ea typeface="Calibri"/>
                <a:cs typeface="Calibri"/>
                <a:sym typeface="Calibri"/>
              </a:rPr>
              <a:t>att lära sig mönster från miljontals riktiga bilder och konversationer mellan människor</a:t>
            </a:r>
            <a:r>
              <a:rPr lang="en-US" sz="2100" b="0" i="0" u="none" strike="noStrike" cap="none" dirty="0">
                <a:solidFill>
                  <a:srgbClr val="242B62"/>
                </a:solidFill>
                <a:latin typeface="Calibri"/>
                <a:ea typeface="Calibri"/>
                <a:cs typeface="Calibri"/>
                <a:sym typeface="Calibri"/>
              </a:rPr>
              <a:t>. Istället för att kopiera </a:t>
            </a:r>
            <a:r>
              <a:rPr lang="en-US" sz="2100" b="1" i="0" u="none" strike="noStrike" cap="none" dirty="0">
                <a:solidFill>
                  <a:srgbClr val="242B62"/>
                </a:solidFill>
                <a:latin typeface="Calibri"/>
                <a:ea typeface="Calibri"/>
                <a:cs typeface="Calibri"/>
                <a:sym typeface="Calibri"/>
              </a:rPr>
              <a:t>skapar</a:t>
            </a:r>
            <a:r>
              <a:rPr lang="en-US" sz="2100" b="0" i="0" u="none" strike="noStrike" cap="none" dirty="0">
                <a:solidFill>
                  <a:srgbClr val="242B62"/>
                </a:solidFill>
                <a:latin typeface="Calibri"/>
                <a:ea typeface="Calibri"/>
                <a:cs typeface="Calibri"/>
                <a:sym typeface="Calibri"/>
              </a:rPr>
              <a:t> den </a:t>
            </a:r>
            <a:r>
              <a:rPr lang="en-US" sz="2100" b="1" i="0" u="none" strike="noStrike" cap="none" dirty="0">
                <a:solidFill>
                  <a:srgbClr val="242B62"/>
                </a:solidFill>
                <a:latin typeface="Calibri"/>
                <a:ea typeface="Calibri"/>
                <a:cs typeface="Calibri"/>
                <a:sym typeface="Calibri"/>
              </a:rPr>
              <a:t>originella men falska texter och bilder från grunden</a:t>
            </a:r>
            <a:r>
              <a:rPr lang="en-US" sz="2100" b="0" i="0" u="none" strike="noStrike" cap="none" dirty="0">
                <a:solidFill>
                  <a:srgbClr val="242B62"/>
                </a:solidFill>
                <a:latin typeface="Calibri"/>
                <a:ea typeface="Calibri"/>
                <a:cs typeface="Calibri"/>
                <a:sym typeface="Calibri"/>
              </a:rPr>
              <a:t>.</a:t>
            </a:r>
            <a:endParaRPr sz="2100" b="0" i="0" u="none" strike="noStrike" cap="none" dirty="0">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dirty="0">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r>
              <a:rPr lang="en-US" sz="2100" b="0" i="0" u="none" strike="noStrike" cap="none" dirty="0">
                <a:solidFill>
                  <a:srgbClr val="242B62"/>
                </a:solidFill>
                <a:latin typeface="Calibri"/>
                <a:ea typeface="Calibri"/>
                <a:cs typeface="Calibri"/>
                <a:sym typeface="Calibri"/>
              </a:rPr>
              <a:t>Eftersom dessa </a:t>
            </a:r>
            <a:r>
              <a:rPr lang="en-US" sz="2100" b="1" i="1" u="none" strike="noStrike" cap="none" dirty="0">
                <a:solidFill>
                  <a:srgbClr val="242B62"/>
                </a:solidFill>
                <a:highlight>
                  <a:srgbClr val="ECC0DA"/>
                </a:highlight>
                <a:latin typeface="Calibri"/>
                <a:ea typeface="Calibri"/>
                <a:cs typeface="Calibri"/>
                <a:sym typeface="Calibri"/>
              </a:rPr>
              <a:t>digitala simuleringar </a:t>
            </a:r>
            <a:r>
              <a:rPr lang="en-US" sz="2100" b="0" i="0" u="none" strike="noStrike" cap="none" dirty="0">
                <a:solidFill>
                  <a:srgbClr val="242B62"/>
                </a:solidFill>
                <a:latin typeface="Calibri"/>
                <a:ea typeface="Calibri"/>
                <a:cs typeface="Calibri"/>
                <a:sym typeface="Calibri"/>
              </a:rPr>
              <a:t>ser ut och låter så mänskliga används de för att skapa just det vi måste se upp för.</a:t>
            </a:r>
            <a:endParaRPr sz="2100" b="0" i="0" u="none" strike="noStrike" cap="none" dirty="0">
              <a:solidFill>
                <a:srgbClr val="242B62"/>
              </a:solidFill>
              <a:latin typeface="Calibri"/>
              <a:ea typeface="Calibri"/>
              <a:cs typeface="Calibri"/>
              <a:sym typeface="Calibri"/>
            </a:endParaRPr>
          </a:p>
        </p:txBody>
      </p:sp>
      <p:grpSp>
        <p:nvGrpSpPr>
          <p:cNvPr id="525" name="Google Shape;525;g3cf0640c514_2_14"/>
          <p:cNvGrpSpPr/>
          <p:nvPr/>
        </p:nvGrpSpPr>
        <p:grpSpPr>
          <a:xfrm>
            <a:off x="5797408" y="3119349"/>
            <a:ext cx="1018317" cy="1181819"/>
            <a:chOff x="8360213" y="3458151"/>
            <a:chExt cx="853935" cy="991043"/>
          </a:xfrm>
        </p:grpSpPr>
        <p:grpSp>
          <p:nvGrpSpPr>
            <p:cNvPr id="526" name="Google Shape;526;g3cf0640c514_2_14"/>
            <p:cNvGrpSpPr/>
            <p:nvPr/>
          </p:nvGrpSpPr>
          <p:grpSpPr>
            <a:xfrm>
              <a:off x="8599192" y="3595917"/>
              <a:ext cx="375981" cy="204367"/>
              <a:chOff x="2642504" y="3763150"/>
              <a:chExt cx="375981" cy="204367"/>
            </a:xfrm>
          </p:grpSpPr>
          <p:sp>
            <p:nvSpPr>
              <p:cNvPr id="527" name="Google Shape;527;g3cf0640c514_2_14"/>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8" name="Google Shape;528;g3cf0640c514_2_14"/>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9" name="Google Shape;529;g3cf0640c514_2_14"/>
            <p:cNvGrpSpPr/>
            <p:nvPr/>
          </p:nvGrpSpPr>
          <p:grpSpPr>
            <a:xfrm>
              <a:off x="8360213" y="3458151"/>
              <a:ext cx="853935" cy="991043"/>
              <a:chOff x="2403525" y="3625384"/>
              <a:chExt cx="853935" cy="991043"/>
            </a:xfrm>
          </p:grpSpPr>
          <p:sp>
            <p:nvSpPr>
              <p:cNvPr id="530" name="Google Shape;530;g3cf0640c514_2_14"/>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g3cf0640c514_2_14"/>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g3cf0640c514_2_14"/>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g3cf0640c514_2_14"/>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4">
            <a:extLst>
              <a:ext uri="{FF2B5EF4-FFF2-40B4-BE49-F238E27FC236}">
                <a16:creationId xmlns:a16="http://schemas.microsoft.com/office/drawing/2014/main" id="{D338EEF4-5674-56EE-37C8-0766516FC0A4}"/>
              </a:ext>
            </a:extLst>
          </p:cNvPr>
          <p:cNvGrpSpPr/>
          <p:nvPr/>
        </p:nvGrpSpPr>
        <p:grpSpPr>
          <a:xfrm rot="3208958">
            <a:off x="1296577" y="4055365"/>
            <a:ext cx="504342" cy="946355"/>
            <a:chOff x="9129274" y="2719113"/>
            <a:chExt cx="717139" cy="1386497"/>
          </a:xfrm>
          <a:solidFill>
            <a:srgbClr val="242B62"/>
          </a:solidFill>
        </p:grpSpPr>
        <p:grpSp>
          <p:nvGrpSpPr>
            <p:cNvPr id="3" name="Graphic 4">
              <a:extLst>
                <a:ext uri="{FF2B5EF4-FFF2-40B4-BE49-F238E27FC236}">
                  <a16:creationId xmlns:a16="http://schemas.microsoft.com/office/drawing/2014/main" id="{CF3DB739-398B-0FC5-2B16-5D7B377CACA9}"/>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D514690E-EA00-092A-3D6F-07F9B895DAE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B59C8984-AE5C-3059-25BA-5416F7DEAE9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536D36D4-B0BD-2135-D7C6-E94DCA536C7A}"/>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586AA967-31E1-DEBF-41A5-43BB100CEC8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25126F4-90E7-A2FA-8DB1-F2C887CA045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7DCD46C8-E0F4-F2C1-6BFC-6033B941EE5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AB1F5196-D5F5-4164-C4C1-B2BE02E363E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FE6C4BDA-E019-E499-8C9F-4D2224F2CC5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327B811B-1344-B0AF-1300-45C6E0DEEF9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785B8C26-81BB-0E13-BABF-A1D9BAC476C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g3cf0640c514_2_63"/>
          <p:cNvSpPr txBox="1">
            <a:spLocks noGrp="1"/>
          </p:cNvSpPr>
          <p:nvPr>
            <p:ph type="body" idx="1"/>
          </p:nvPr>
        </p:nvSpPr>
        <p:spPr>
          <a:xfrm>
            <a:off x="904856" y="766144"/>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Så här upptäcker du </a:t>
            </a:r>
            <a:r>
              <a:rPr lang="en-US">
                <a:solidFill>
                  <a:srgbClr val="292668"/>
                </a:solidFill>
              </a:rPr>
              <a:t>falska </a:t>
            </a:r>
            <a:r>
              <a:rPr lang="en-US"/>
              <a:t>profiler…</a:t>
            </a:r>
            <a:endParaRPr/>
          </a:p>
        </p:txBody>
      </p:sp>
      <p:sp>
        <p:nvSpPr>
          <p:cNvPr id="539" name="Google Shape;539;g3cf0640c514_2_63"/>
          <p:cNvSpPr/>
          <p:nvPr/>
        </p:nvSpPr>
        <p:spPr>
          <a:xfrm>
            <a:off x="876275" y="3242178"/>
            <a:ext cx="2251998" cy="225199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0" name="Google Shape;540;g3cf0640c514_2_63"/>
          <p:cNvSpPr/>
          <p:nvPr/>
        </p:nvSpPr>
        <p:spPr>
          <a:xfrm>
            <a:off x="937003" y="3302906"/>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1" name="Google Shape;541;g3cf0640c514_2_63"/>
          <p:cNvSpPr/>
          <p:nvPr/>
        </p:nvSpPr>
        <p:spPr>
          <a:xfrm>
            <a:off x="1000262" y="3363634"/>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2" name="Google Shape;542;g3cf0640c514_2_63"/>
          <p:cNvSpPr/>
          <p:nvPr/>
        </p:nvSpPr>
        <p:spPr>
          <a:xfrm>
            <a:off x="2465325" y="4661697"/>
            <a:ext cx="928635" cy="928631"/>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3" name="Google Shape;543;g3cf0640c514_2_63"/>
          <p:cNvSpPr/>
          <p:nvPr/>
        </p:nvSpPr>
        <p:spPr>
          <a:xfrm>
            <a:off x="2412189" y="4608559"/>
            <a:ext cx="1032379" cy="1032379"/>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4" name="Google Shape;544;g3cf0640c514_2_63"/>
          <p:cNvSpPr/>
          <p:nvPr/>
        </p:nvSpPr>
        <p:spPr>
          <a:xfrm>
            <a:off x="3560961" y="4031643"/>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5" name="Google Shape;545;g3cf0640c514_2_63"/>
          <p:cNvSpPr/>
          <p:nvPr/>
        </p:nvSpPr>
        <p:spPr>
          <a:xfrm>
            <a:off x="3621689" y="4092371"/>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6" name="Google Shape;546;g3cf0640c514_2_63"/>
          <p:cNvSpPr/>
          <p:nvPr/>
        </p:nvSpPr>
        <p:spPr>
          <a:xfrm>
            <a:off x="3684946" y="4153099"/>
            <a:ext cx="2251993" cy="225199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7" name="Google Shape;547;g3cf0640c514_2_63"/>
          <p:cNvSpPr/>
          <p:nvPr/>
        </p:nvSpPr>
        <p:spPr>
          <a:xfrm>
            <a:off x="5150010" y="5451161"/>
            <a:ext cx="926101" cy="928631"/>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8" name="Google Shape;548;g3cf0640c514_2_63"/>
          <p:cNvSpPr/>
          <p:nvPr/>
        </p:nvSpPr>
        <p:spPr>
          <a:xfrm>
            <a:off x="5096873" y="5398023"/>
            <a:ext cx="1032376" cy="1032379"/>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9" name="Google Shape;549;g3cf0640c514_2_63"/>
          <p:cNvSpPr/>
          <p:nvPr/>
        </p:nvSpPr>
        <p:spPr>
          <a:xfrm>
            <a:off x="5939475" y="3242178"/>
            <a:ext cx="2251993" cy="2251993"/>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0" name="Google Shape;550;g3cf0640c514_2_63"/>
          <p:cNvSpPr/>
          <p:nvPr/>
        </p:nvSpPr>
        <p:spPr>
          <a:xfrm>
            <a:off x="6000203" y="3302906"/>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1" name="Google Shape;551;g3cf0640c514_2_63"/>
          <p:cNvSpPr/>
          <p:nvPr/>
        </p:nvSpPr>
        <p:spPr>
          <a:xfrm>
            <a:off x="6060931" y="3363634"/>
            <a:ext cx="2251998" cy="225199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2" name="Google Shape;552;g3cf0640c514_2_63"/>
          <p:cNvSpPr/>
          <p:nvPr/>
        </p:nvSpPr>
        <p:spPr>
          <a:xfrm>
            <a:off x="7525993" y="4661697"/>
            <a:ext cx="928635" cy="928631"/>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3" name="Google Shape;553;g3cf0640c514_2_63"/>
          <p:cNvSpPr/>
          <p:nvPr/>
        </p:nvSpPr>
        <p:spPr>
          <a:xfrm>
            <a:off x="7475387" y="4608559"/>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4" name="Google Shape;554;g3cf0640c514_2_63"/>
          <p:cNvSpPr/>
          <p:nvPr/>
        </p:nvSpPr>
        <p:spPr>
          <a:xfrm>
            <a:off x="8621629" y="4031643"/>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5" name="Google Shape;555;g3cf0640c514_2_63"/>
          <p:cNvSpPr/>
          <p:nvPr/>
        </p:nvSpPr>
        <p:spPr>
          <a:xfrm>
            <a:off x="8682357" y="4092371"/>
            <a:ext cx="2251993"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6" name="Google Shape;556;g3cf0640c514_2_63"/>
          <p:cNvSpPr/>
          <p:nvPr/>
        </p:nvSpPr>
        <p:spPr>
          <a:xfrm>
            <a:off x="8745614" y="4153099"/>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7" name="Google Shape;557;g3cf0640c514_2_63"/>
          <p:cNvSpPr/>
          <p:nvPr/>
        </p:nvSpPr>
        <p:spPr>
          <a:xfrm>
            <a:off x="10210679" y="5451161"/>
            <a:ext cx="928631" cy="928631"/>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8" name="Google Shape;558;g3cf0640c514_2_63"/>
          <p:cNvSpPr/>
          <p:nvPr/>
        </p:nvSpPr>
        <p:spPr>
          <a:xfrm>
            <a:off x="10124641" y="5398011"/>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9" name="Google Shape;559;g3cf0640c514_2_63"/>
          <p:cNvSpPr txBox="1"/>
          <p:nvPr/>
        </p:nvSpPr>
        <p:spPr>
          <a:xfrm>
            <a:off x="910394" y="4122191"/>
            <a:ext cx="23283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Inget riktigt foto / ser för perfekt ut</a:t>
            </a:r>
            <a:endParaRPr sz="1800" b="0" i="0" u="none" strike="noStrike" cap="none">
              <a:solidFill>
                <a:srgbClr val="000000"/>
              </a:solidFill>
              <a:latin typeface="Calibri"/>
              <a:ea typeface="Calibri"/>
              <a:cs typeface="Calibri"/>
              <a:sym typeface="Calibri"/>
            </a:endParaRPr>
          </a:p>
        </p:txBody>
      </p:sp>
      <p:sp>
        <p:nvSpPr>
          <p:cNvPr id="560" name="Google Shape;560;g3cf0640c514_2_63"/>
          <p:cNvSpPr txBox="1"/>
          <p:nvPr/>
        </p:nvSpPr>
        <p:spPr>
          <a:xfrm>
            <a:off x="3621682" y="4723582"/>
            <a:ext cx="22824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rgbClr val="242B62"/>
                </a:solidFill>
                <a:latin typeface="Calibri"/>
                <a:ea typeface="Calibri"/>
                <a:cs typeface="Calibri"/>
                <a:sym typeface="Calibri"/>
              </a:rPr>
              <a:t>Konstigt användarnamn (siffror eller symboler)</a:t>
            </a:r>
            <a:endParaRPr sz="1800" b="0" i="0" u="none" strike="noStrike" cap="none" dirty="0">
              <a:solidFill>
                <a:srgbClr val="242B62"/>
              </a:solidFill>
              <a:latin typeface="Arial"/>
              <a:ea typeface="Arial"/>
              <a:cs typeface="Arial"/>
              <a:sym typeface="Arial"/>
            </a:endParaRPr>
          </a:p>
        </p:txBody>
      </p:sp>
      <p:sp>
        <p:nvSpPr>
          <p:cNvPr id="561" name="Google Shape;561;g3cf0640c514_2_63"/>
          <p:cNvSpPr txBox="1"/>
          <p:nvPr/>
        </p:nvSpPr>
        <p:spPr>
          <a:xfrm>
            <a:off x="6002733" y="4150410"/>
            <a:ext cx="22473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Få inlägg / korta kommentarer</a:t>
            </a:r>
            <a:endParaRPr sz="1800" b="0" i="0" u="none" strike="noStrike" cap="none">
              <a:solidFill>
                <a:srgbClr val="000000"/>
              </a:solidFill>
              <a:latin typeface="Arial"/>
              <a:ea typeface="Arial"/>
              <a:cs typeface="Arial"/>
              <a:sym typeface="Arial"/>
            </a:endParaRPr>
          </a:p>
        </p:txBody>
      </p:sp>
      <p:sp>
        <p:nvSpPr>
          <p:cNvPr id="562" name="Google Shape;562;g3cf0640c514_2_63"/>
          <p:cNvSpPr txBox="1"/>
          <p:nvPr/>
        </p:nvSpPr>
        <p:spPr>
          <a:xfrm>
            <a:off x="8693079" y="4677269"/>
            <a:ext cx="22455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rgbClr val="242B62"/>
                </a:solidFill>
                <a:latin typeface="Calibri"/>
                <a:ea typeface="Calibri"/>
                <a:cs typeface="Calibri"/>
                <a:sym typeface="Calibri"/>
              </a:rPr>
              <a:t>Mycket aktiv hela dagen, varje dag</a:t>
            </a:r>
            <a:endParaRPr sz="1800" b="0" i="0" u="none" strike="noStrike" cap="none" dirty="0">
              <a:solidFill>
                <a:srgbClr val="242B62"/>
              </a:solidFill>
              <a:latin typeface="Arial"/>
              <a:ea typeface="Arial"/>
              <a:cs typeface="Arial"/>
              <a:sym typeface="Arial"/>
            </a:endParaRPr>
          </a:p>
        </p:txBody>
      </p:sp>
      <p:grpSp>
        <p:nvGrpSpPr>
          <p:cNvPr id="563" name="Google Shape;563;g3cf0640c514_2_63"/>
          <p:cNvGrpSpPr/>
          <p:nvPr/>
        </p:nvGrpSpPr>
        <p:grpSpPr>
          <a:xfrm>
            <a:off x="10308599" y="5570427"/>
            <a:ext cx="732771" cy="687560"/>
            <a:chOff x="6615628" y="2116894"/>
            <a:chExt cx="1066935" cy="1001107"/>
          </a:xfrm>
        </p:grpSpPr>
        <p:sp>
          <p:nvSpPr>
            <p:cNvPr id="564" name="Google Shape;564;g3cf0640c514_2_63"/>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5" name="Google Shape;565;g3cf0640c514_2_63"/>
            <p:cNvGrpSpPr/>
            <p:nvPr/>
          </p:nvGrpSpPr>
          <p:grpSpPr>
            <a:xfrm>
              <a:off x="6615628" y="2116894"/>
              <a:ext cx="1066935" cy="1001107"/>
              <a:chOff x="6615628" y="2116894"/>
              <a:chExt cx="1066935" cy="1001107"/>
            </a:xfrm>
          </p:grpSpPr>
          <p:sp>
            <p:nvSpPr>
              <p:cNvPr id="566" name="Google Shape;566;g3cf0640c514_2_63"/>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g3cf0640c514_2_63"/>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g3cf0640c514_2_63"/>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g3cf0640c514_2_63"/>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0" name="Google Shape;570;g3cf0640c514_2_63"/>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1" name="Google Shape;571;g3cf0640c514_2_63"/>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2" name="Google Shape;572;g3cf0640c514_2_63"/>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3" name="Google Shape;573;g3cf0640c514_2_63"/>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4" name="Google Shape;574;g3cf0640c514_2_63"/>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5" name="Google Shape;575;g3cf0640c514_2_63"/>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g3cf0640c514_2_63"/>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g3cf0640c514_2_63"/>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8" name="Google Shape;578;g3cf0640c514_2_63"/>
          <p:cNvGrpSpPr/>
          <p:nvPr/>
        </p:nvGrpSpPr>
        <p:grpSpPr>
          <a:xfrm>
            <a:off x="7734874" y="4828880"/>
            <a:ext cx="591839" cy="591737"/>
            <a:chOff x="3258209" y="1217582"/>
            <a:chExt cx="4712093" cy="4711281"/>
          </a:xfrm>
        </p:grpSpPr>
        <p:sp>
          <p:nvSpPr>
            <p:cNvPr id="579" name="Google Shape;579;g3cf0640c514_2_63"/>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0" name="Google Shape;580;g3cf0640c514_2_63"/>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81" name="Google Shape;581;g3cf0640c514_2_63"/>
            <p:cNvGrpSpPr/>
            <p:nvPr/>
          </p:nvGrpSpPr>
          <p:grpSpPr>
            <a:xfrm>
              <a:off x="3258209" y="1217582"/>
              <a:ext cx="4712093" cy="4711281"/>
              <a:chOff x="3258209" y="1217582"/>
              <a:chExt cx="4712093" cy="4711281"/>
            </a:xfrm>
          </p:grpSpPr>
          <p:sp>
            <p:nvSpPr>
              <p:cNvPr id="582" name="Google Shape;582;g3cf0640c514_2_63"/>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3" name="Google Shape;583;g3cf0640c514_2_63"/>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4" name="Google Shape;584;g3cf0640c514_2_63"/>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5" name="Google Shape;585;g3cf0640c514_2_63"/>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6" name="Google Shape;586;g3cf0640c514_2_63"/>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7" name="Google Shape;587;g3cf0640c514_2_63"/>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g3cf0640c514_2_63"/>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9" name="Google Shape;589;g3cf0640c514_2_63"/>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0" name="Google Shape;590;g3cf0640c514_2_63"/>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g3cf0640c514_2_63"/>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g3cf0640c514_2_63"/>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3" name="Google Shape;593;g3cf0640c514_2_63"/>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4" name="Google Shape;594;g3cf0640c514_2_63"/>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5" name="Google Shape;595;g3cf0640c514_2_63"/>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96" name="Google Shape;596;g3cf0640c514_2_63"/>
          <p:cNvSpPr txBox="1">
            <a:spLocks noGrp="1"/>
          </p:cNvSpPr>
          <p:nvPr>
            <p:ph type="body" idx="1"/>
          </p:nvPr>
        </p:nvSpPr>
        <p:spPr>
          <a:xfrm>
            <a:off x="904856" y="2034532"/>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solidFill>
                  <a:srgbClr val="242B62"/>
                </a:solidFill>
              </a:rPr>
              <a:t>Håll utkik efter:</a:t>
            </a:r>
            <a:endParaRPr>
              <a:solidFill>
                <a:srgbClr val="242B62"/>
              </a:solidFill>
            </a:endParaRPr>
          </a:p>
        </p:txBody>
      </p:sp>
      <p:grpSp>
        <p:nvGrpSpPr>
          <p:cNvPr id="597" name="Google Shape;597;g3cf0640c514_2_63"/>
          <p:cNvGrpSpPr/>
          <p:nvPr/>
        </p:nvGrpSpPr>
        <p:grpSpPr>
          <a:xfrm>
            <a:off x="2591730" y="4764948"/>
            <a:ext cx="675805" cy="719604"/>
            <a:chOff x="3918554" y="774528"/>
            <a:chExt cx="868197" cy="924466"/>
          </a:xfrm>
        </p:grpSpPr>
        <p:grpSp>
          <p:nvGrpSpPr>
            <p:cNvPr id="598" name="Google Shape;598;g3cf0640c514_2_63"/>
            <p:cNvGrpSpPr/>
            <p:nvPr/>
          </p:nvGrpSpPr>
          <p:grpSpPr>
            <a:xfrm>
              <a:off x="3918554" y="774528"/>
              <a:ext cx="868197" cy="924466"/>
              <a:chOff x="3918554" y="774528"/>
              <a:chExt cx="868197" cy="924466"/>
            </a:xfrm>
          </p:grpSpPr>
          <p:sp>
            <p:nvSpPr>
              <p:cNvPr id="599" name="Google Shape;599;g3cf0640c514_2_63"/>
              <p:cNvSpPr/>
              <p:nvPr/>
            </p:nvSpPr>
            <p:spPr>
              <a:xfrm>
                <a:off x="3918554" y="774528"/>
                <a:ext cx="868197" cy="924466"/>
              </a:xfrm>
              <a:custGeom>
                <a:avLst/>
                <a:gdLst/>
                <a:ahLst/>
                <a:cxnLst/>
                <a:rect l="l" t="t" r="r" b="b"/>
                <a:pathLst>
                  <a:path w="868197" h="924466" extrusionOk="0">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242B62"/>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sp>
            <p:nvSpPr>
              <p:cNvPr id="600" name="Google Shape;600;g3cf0640c514_2_63"/>
              <p:cNvSpPr/>
              <p:nvPr/>
            </p:nvSpPr>
            <p:spPr>
              <a:xfrm>
                <a:off x="4253152" y="1007954"/>
                <a:ext cx="36132" cy="36132"/>
              </a:xfrm>
              <a:custGeom>
                <a:avLst/>
                <a:gdLst/>
                <a:ahLst/>
                <a:cxnLst/>
                <a:rect l="l" t="t" r="r" b="b"/>
                <a:pathLst>
                  <a:path w="36132" h="36132" extrusionOk="0">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242B62"/>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grpSp>
        <p:grpSp>
          <p:nvGrpSpPr>
            <p:cNvPr id="601" name="Google Shape;601;g3cf0640c514_2_63"/>
            <p:cNvGrpSpPr/>
            <p:nvPr/>
          </p:nvGrpSpPr>
          <p:grpSpPr>
            <a:xfrm>
              <a:off x="3958353" y="890522"/>
              <a:ext cx="708519" cy="605461"/>
              <a:chOff x="3958353" y="890522"/>
              <a:chExt cx="708519" cy="605461"/>
            </a:xfrm>
          </p:grpSpPr>
          <p:sp>
            <p:nvSpPr>
              <p:cNvPr id="602" name="Google Shape;602;g3cf0640c514_2_63"/>
              <p:cNvSpPr/>
              <p:nvPr/>
            </p:nvSpPr>
            <p:spPr>
              <a:xfrm>
                <a:off x="4150173" y="890522"/>
                <a:ext cx="516699" cy="505860"/>
              </a:xfrm>
              <a:custGeom>
                <a:avLst/>
                <a:gdLst/>
                <a:ahLst/>
                <a:cxnLst/>
                <a:rect l="l" t="t" r="r" b="b"/>
                <a:pathLst>
                  <a:path w="516699" h="505860" extrusionOk="0">
                    <a:moveTo>
                      <a:pt x="274610" y="0"/>
                    </a:moveTo>
                    <a:lnTo>
                      <a:pt x="516700" y="419141"/>
                    </a:lnTo>
                    <a:lnTo>
                      <a:pt x="112915" y="505860"/>
                    </a:lnTo>
                    <a:lnTo>
                      <a:pt x="0" y="309840"/>
                    </a:lnTo>
                  </a:path>
                </a:pathLst>
              </a:custGeom>
              <a:solidFill>
                <a:srgbClr val="CA7BB3"/>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sp>
            <p:nvSpPr>
              <p:cNvPr id="603" name="Google Shape;603;g3cf0640c514_2_63"/>
              <p:cNvSpPr/>
              <p:nvPr/>
            </p:nvSpPr>
            <p:spPr>
              <a:xfrm>
                <a:off x="3958353" y="1222945"/>
                <a:ext cx="271312" cy="273038"/>
              </a:xfrm>
              <a:custGeom>
                <a:avLst/>
                <a:gdLst/>
                <a:ahLst/>
                <a:cxnLst/>
                <a:rect l="l" t="t" r="r" b="b"/>
                <a:pathLst>
                  <a:path w="271312" h="273038" extrusionOk="0">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CA7BB3"/>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grpSp>
      </p:grpSp>
      <p:grpSp>
        <p:nvGrpSpPr>
          <p:cNvPr id="604" name="Google Shape;604;g3cf0640c514_2_63"/>
          <p:cNvGrpSpPr/>
          <p:nvPr/>
        </p:nvGrpSpPr>
        <p:grpSpPr>
          <a:xfrm>
            <a:off x="5344723" y="5570423"/>
            <a:ext cx="181550" cy="687554"/>
            <a:chOff x="6692066" y="2173624"/>
            <a:chExt cx="144167" cy="546024"/>
          </a:xfrm>
          <a:solidFill>
            <a:srgbClr val="CA7BB3"/>
          </a:solidFill>
        </p:grpSpPr>
        <p:sp>
          <p:nvSpPr>
            <p:cNvPr id="605" name="Google Shape;605;g3cf0640c514_2_63"/>
            <p:cNvSpPr/>
            <p:nvPr/>
          </p:nvSpPr>
          <p:spPr>
            <a:xfrm>
              <a:off x="6692066" y="2173624"/>
              <a:ext cx="144167" cy="434823"/>
            </a:xfrm>
            <a:custGeom>
              <a:avLst/>
              <a:gdLst/>
              <a:ahLst/>
              <a:cxnLst/>
              <a:rect l="l" t="t" r="r" b="b"/>
              <a:pathLst>
                <a:path w="144167" h="434823" extrusionOk="0">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grpFill/>
            <a:ln w="9525" cap="flat" cmpd="sng">
              <a:solidFill>
                <a:schemeClr val="lt1"/>
              </a:solidFill>
              <a:prstDash val="solid"/>
              <a:round/>
              <a:headEnd type="none" w="sm" len="sm"/>
              <a:tailEnd type="none" w="sm" len="sm"/>
            </a:ln>
          </p:spPr>
          <p:txBody>
            <a:bodyPr spcFirstLastPara="1" wrap="square" lIns="206050" tIns="103025" rIns="206050" bIns="103025" anchor="ctr" anchorCtr="0">
              <a:noAutofit/>
            </a:bodyPr>
            <a:lstStyle/>
            <a:p>
              <a:pPr marL="0" marR="0" lvl="0" indent="0" algn="l" rtl="0">
                <a:lnSpc>
                  <a:spcPct val="100000"/>
                </a:lnSpc>
                <a:spcBef>
                  <a:spcPts val="0"/>
                </a:spcBef>
                <a:spcAft>
                  <a:spcPts val="0"/>
                </a:spcAft>
                <a:buClr>
                  <a:srgbClr val="000000"/>
                </a:buClr>
                <a:buSzPts val="4058"/>
                <a:buFont typeface="Arial"/>
                <a:buNone/>
              </a:pPr>
              <a:endParaRPr sz="4058" b="0" i="0" u="none" strike="noStrike" cap="none">
                <a:solidFill>
                  <a:srgbClr val="086D6E"/>
                </a:solidFill>
                <a:latin typeface="Calibri"/>
                <a:ea typeface="Calibri"/>
                <a:cs typeface="Calibri"/>
                <a:sym typeface="Calibri"/>
              </a:endParaRPr>
            </a:p>
          </p:txBody>
        </p:sp>
        <p:sp>
          <p:nvSpPr>
            <p:cNvPr id="606" name="Google Shape;606;g3cf0640c514_2_63"/>
            <p:cNvSpPr/>
            <p:nvPr/>
          </p:nvSpPr>
          <p:spPr>
            <a:xfrm>
              <a:off x="6728436" y="2647666"/>
              <a:ext cx="71952" cy="71982"/>
            </a:xfrm>
            <a:custGeom>
              <a:avLst/>
              <a:gdLst/>
              <a:ahLst/>
              <a:cxnLst/>
              <a:rect l="l" t="t" r="r" b="b"/>
              <a:pathLst>
                <a:path w="71952" h="71982" extrusionOk="0">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grpFill/>
            <a:ln w="9525" cap="flat" cmpd="sng">
              <a:solidFill>
                <a:schemeClr val="lt1"/>
              </a:solidFill>
              <a:prstDash val="solid"/>
              <a:round/>
              <a:headEnd type="none" w="sm" len="sm"/>
              <a:tailEnd type="none" w="sm" len="sm"/>
            </a:ln>
          </p:spPr>
          <p:txBody>
            <a:bodyPr spcFirstLastPara="1" wrap="square" lIns="206050" tIns="103025" rIns="206050" bIns="103025" anchor="ctr" anchorCtr="0">
              <a:noAutofit/>
            </a:bodyPr>
            <a:lstStyle/>
            <a:p>
              <a:pPr marL="0" marR="0" lvl="0" indent="0" algn="l" rtl="0">
                <a:lnSpc>
                  <a:spcPct val="100000"/>
                </a:lnSpc>
                <a:spcBef>
                  <a:spcPts val="0"/>
                </a:spcBef>
                <a:spcAft>
                  <a:spcPts val="0"/>
                </a:spcAft>
                <a:buClr>
                  <a:srgbClr val="000000"/>
                </a:buClr>
                <a:buSzPts val="4058"/>
                <a:buFont typeface="Arial"/>
                <a:buNone/>
              </a:pPr>
              <a:endParaRPr sz="4058" b="0" i="0" u="none" strike="noStrike" cap="none">
                <a:solidFill>
                  <a:srgbClr val="086D6E"/>
                </a:solidFill>
                <a:latin typeface="Calibri"/>
                <a:ea typeface="Calibri"/>
                <a:cs typeface="Calibri"/>
                <a:sym typeface="Calibri"/>
              </a:endParaRPr>
            </a:p>
          </p:txBody>
        </p:sp>
      </p:grpSp>
      <p:pic>
        <p:nvPicPr>
          <p:cNvPr id="3" name="Graphic 2" descr="Hashtag with solid fill">
            <a:extLst>
              <a:ext uri="{FF2B5EF4-FFF2-40B4-BE49-F238E27FC236}">
                <a16:creationId xmlns:a16="http://schemas.microsoft.com/office/drawing/2014/main" id="{1DF975C5-52D8-712C-6BFE-68B9EDD0C1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34321" y="5503298"/>
            <a:ext cx="490449" cy="803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g3cf0640c514_2_142"/>
          <p:cNvSpPr txBox="1">
            <a:spLocks noGrp="1"/>
          </p:cNvSpPr>
          <p:nvPr>
            <p:ph type="body" idx="1"/>
          </p:nvPr>
        </p:nvSpPr>
        <p:spPr>
          <a:xfrm>
            <a:off x="1651550" y="1056846"/>
            <a:ext cx="4508700" cy="897000"/>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103333"/>
              </a:lnSpc>
              <a:spcBef>
                <a:spcPts val="0"/>
              </a:spcBef>
              <a:spcAft>
                <a:spcPts val="0"/>
              </a:spcAft>
              <a:buClr>
                <a:srgbClr val="242B62"/>
              </a:buClr>
              <a:buSzPct val="100000"/>
              <a:buNone/>
            </a:pPr>
            <a:r>
              <a:rPr lang="en-US" b="1"/>
              <a:t>Tecken på AI-genererad text:</a:t>
            </a:r>
            <a:endParaRPr/>
          </a:p>
        </p:txBody>
      </p:sp>
      <p:sp>
        <p:nvSpPr>
          <p:cNvPr id="615" name="Google Shape;615;g3cf0640c514_2_142"/>
          <p:cNvSpPr txBox="1">
            <a:spLocks noGrp="1"/>
          </p:cNvSpPr>
          <p:nvPr>
            <p:ph type="body" idx="3"/>
          </p:nvPr>
        </p:nvSpPr>
        <p:spPr>
          <a:xfrm>
            <a:off x="723900" y="2136725"/>
            <a:ext cx="5436375" cy="4021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Generisk, repetitiv text som saknar mänsklig prägel, ibland med dålig grammatik eller stavfel</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Omedelbara svar dygnet runt</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Bilder på personer som inte existerar</a:t>
            </a:r>
            <a:endParaRPr dirty="0"/>
          </a:p>
          <a:p>
            <a:pPr marL="0" lvl="0" indent="0" algn="l" rtl="0">
              <a:lnSpc>
                <a:spcPct val="103333"/>
              </a:lnSpc>
              <a:spcBef>
                <a:spcPts val="0"/>
              </a:spcBef>
              <a:spcAft>
                <a:spcPts val="0"/>
              </a:spcAft>
              <a:buSzPts val="2400"/>
              <a:buNone/>
            </a:pPr>
            <a:endParaRPr dirty="0"/>
          </a:p>
        </p:txBody>
      </p:sp>
      <p:pic>
        <p:nvPicPr>
          <p:cNvPr id="616" name="Google Shape;616;g3cf0640c514_2_142" descr="Two people smiling&#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4" cy="3973513"/>
          </a:xfrm>
          <a:prstGeom prst="rect">
            <a:avLst/>
          </a:prstGeom>
          <a:solidFill>
            <a:srgbClr val="D9D9D9"/>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g3cf0640c514_2_495"/>
          <p:cNvSpPr txBox="1">
            <a:spLocks noGrp="1"/>
          </p:cNvSpPr>
          <p:nvPr>
            <p:ph type="body" idx="2"/>
          </p:nvPr>
        </p:nvSpPr>
        <p:spPr>
          <a:xfrm>
            <a:off x="701136" y="650590"/>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sz="3600" b="1">
                <a:solidFill>
                  <a:srgbClr val="242B62"/>
                </a:solidFill>
              </a:rPr>
              <a:t>Verkligt eller AI?</a:t>
            </a:r>
            <a:br>
              <a:rPr lang="en-US" sz="3600" b="1">
                <a:solidFill>
                  <a:srgbClr val="242B62"/>
                </a:solidFill>
              </a:rPr>
            </a:br>
            <a:r>
              <a:rPr lang="en-US" sz="3600" b="1">
                <a:solidFill>
                  <a:srgbClr val="242B62"/>
                </a:solidFill>
              </a:rPr>
              <a:t>Hitta ledtrådarna</a:t>
            </a:r>
            <a:endParaRPr sz="3600" b="1">
              <a:solidFill>
                <a:srgbClr val="242B62"/>
              </a:solidFill>
            </a:endParaRPr>
          </a:p>
        </p:txBody>
      </p:sp>
      <p:sp>
        <p:nvSpPr>
          <p:cNvPr id="622" name="Google Shape;622;g3cf0640c514_2_495"/>
          <p:cNvSpPr txBox="1"/>
          <p:nvPr/>
        </p:nvSpPr>
        <p:spPr>
          <a:xfrm>
            <a:off x="762625" y="1937375"/>
            <a:ext cx="9980400" cy="985200"/>
          </a:xfrm>
          <a:prstGeom prst="rect">
            <a:avLst/>
          </a:prstGeom>
          <a:noFill/>
          <a:ln>
            <a:noFill/>
          </a:ln>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242B62"/>
              </a:buClr>
              <a:buSzPts val="2400"/>
              <a:buFont typeface="Arial"/>
              <a:buNone/>
            </a:pPr>
            <a:r>
              <a:rPr lang="en-US" sz="2400" b="0" i="0" u="none" strike="noStrike" cap="none">
                <a:solidFill>
                  <a:srgbClr val="242B62"/>
                </a:solidFill>
                <a:latin typeface="Calibri"/>
                <a:ea typeface="Calibri"/>
                <a:cs typeface="Calibri"/>
                <a:sym typeface="Calibri"/>
              </a:rPr>
              <a:t>Titta på den här Facebook-profilen. </a:t>
            </a:r>
            <a:endParaRPr sz="2400" b="0"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242B62"/>
              </a:buClr>
              <a:buSzPts val="2400"/>
              <a:buFont typeface="Arial"/>
              <a:buNone/>
            </a:pPr>
            <a:r>
              <a:rPr lang="en-US" sz="2400" b="0" i="0" u="none" strike="noStrike" cap="none">
                <a:solidFill>
                  <a:srgbClr val="242B62"/>
                </a:solidFill>
                <a:latin typeface="Calibri"/>
                <a:ea typeface="Calibri"/>
                <a:cs typeface="Calibri"/>
                <a:sym typeface="Calibri"/>
              </a:rPr>
              <a:t>Kolla in fotot, informationen, vännerna</a:t>
            </a:r>
            <a:br>
              <a:rPr lang="en-US" sz="2400" b="0" i="0" u="none" strike="noStrike" cap="none">
                <a:solidFill>
                  <a:srgbClr val="242B62"/>
                </a:solidFill>
                <a:latin typeface="Calibri"/>
                <a:ea typeface="Calibri"/>
                <a:cs typeface="Calibri"/>
                <a:sym typeface="Calibri"/>
              </a:rPr>
            </a:br>
            <a:r>
              <a:rPr lang="en-US" sz="2400" b="0" i="0" u="none" strike="noStrike" cap="none">
                <a:solidFill>
                  <a:srgbClr val="242B62"/>
                </a:solidFill>
                <a:latin typeface="Calibri"/>
                <a:ea typeface="Calibri"/>
                <a:cs typeface="Calibri"/>
                <a:sym typeface="Calibri"/>
              </a:rPr>
              <a:t>och inläggen. Lägg märke till eventuella ledtrådar.</a:t>
            </a:r>
            <a:endParaRPr sz="2400" b="0" i="0" u="none" strike="noStrike" cap="none">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42B62"/>
              </a:solidFill>
              <a:latin typeface="Arial"/>
              <a:ea typeface="Arial"/>
              <a:cs typeface="Arial"/>
              <a:sym typeface="Arial"/>
            </a:endParaRPr>
          </a:p>
        </p:txBody>
      </p:sp>
      <p:sp>
        <p:nvSpPr>
          <p:cNvPr id="623" name="Google Shape;623;g3cf0640c514_2_495"/>
          <p:cNvSpPr txBox="1"/>
          <p:nvPr/>
        </p:nvSpPr>
        <p:spPr>
          <a:xfrm>
            <a:off x="897050" y="3336275"/>
            <a:ext cx="5213400" cy="4149300"/>
          </a:xfrm>
          <a:prstGeom prst="rect">
            <a:avLst/>
          </a:prstGeom>
          <a:noFill/>
          <a:ln>
            <a:noFill/>
          </a:ln>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242B62"/>
                </a:solidFill>
                <a:latin typeface="Calibri"/>
                <a:ea typeface="Calibri"/>
                <a:cs typeface="Calibri"/>
                <a:sym typeface="Calibri"/>
              </a:rPr>
              <a:t>Rösta: </a:t>
            </a:r>
            <a:endParaRPr sz="2400" b="0"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VERKLIG</a:t>
            </a:r>
            <a:endParaRPr sz="2400" b="1"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AI-GENERERAD</a:t>
            </a:r>
            <a:endParaRPr sz="2400" b="1"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OSÄKER</a:t>
            </a:r>
            <a:endParaRPr sz="2400" b="1"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000000"/>
              </a:buClr>
              <a:buSzPts val="2400"/>
              <a:buFont typeface="Arial"/>
              <a:buNone/>
            </a:pPr>
            <a:endParaRPr sz="2400" b="0"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242B62"/>
                </a:solidFill>
                <a:latin typeface="Calibri"/>
                <a:ea typeface="Calibri"/>
                <a:cs typeface="Calibri"/>
                <a:sym typeface="Calibri"/>
              </a:rPr>
              <a:t>Skulle du acceptera den här vänförfrågan?</a:t>
            </a:r>
            <a:br>
              <a:rPr lang="en-US" sz="2400" b="0" i="0" u="none" strike="noStrike" cap="none">
                <a:solidFill>
                  <a:srgbClr val="242B62"/>
                </a:solidFill>
                <a:latin typeface="Calibri"/>
                <a:ea typeface="Calibri"/>
                <a:cs typeface="Calibri"/>
                <a:sym typeface="Calibri"/>
              </a:rPr>
            </a:br>
            <a:r>
              <a:rPr lang="en-US" sz="2400" b="0" i="0" u="none" strike="noStrike" cap="none">
                <a:solidFill>
                  <a:srgbClr val="242B62"/>
                </a:solidFill>
                <a:latin typeface="Calibri"/>
                <a:ea typeface="Calibri"/>
                <a:cs typeface="Calibri"/>
                <a:sym typeface="Calibri"/>
              </a:rPr>
              <a:t>Varför eller varför inte?</a:t>
            </a:r>
            <a:endParaRPr sz="2400" b="0" i="0" u="none" strike="noStrike" cap="none">
              <a:solidFill>
                <a:srgbClr val="242B62"/>
              </a:solidFill>
              <a:latin typeface="Calibri"/>
              <a:ea typeface="Calibri"/>
              <a:cs typeface="Calibri"/>
              <a:sym typeface="Calibri"/>
            </a:endParaRPr>
          </a:p>
        </p:txBody>
      </p:sp>
      <p:pic>
        <p:nvPicPr>
          <p:cNvPr id="624" name="Google Shape;624;g3cf0640c514_2_495" title="freepik__talk__13836.jpe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614415" y="3216660"/>
            <a:ext cx="5312665" cy="306478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g3cb041f9ae0_0_151"/>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b="1"/>
              <a:t>Enkla ledtrådar till möjliga tecken på AI-genererat innehåll:</a:t>
            </a:r>
            <a:endParaRPr b="1"/>
          </a:p>
          <a:p>
            <a:pPr marL="0" lvl="0" indent="0" algn="l" rtl="0">
              <a:lnSpc>
                <a:spcPct val="103333"/>
              </a:lnSpc>
              <a:spcBef>
                <a:spcPts val="0"/>
              </a:spcBef>
              <a:spcAft>
                <a:spcPts val="0"/>
              </a:spcAft>
              <a:buClr>
                <a:schemeClr val="lt1"/>
              </a:buClr>
              <a:buSzPts val="3600"/>
              <a:buNone/>
            </a:pPr>
            <a:endParaRPr b="1"/>
          </a:p>
        </p:txBody>
      </p:sp>
      <p:sp>
        <p:nvSpPr>
          <p:cNvPr id="630" name="Google Shape;630;g3cb041f9ae0_0_151"/>
          <p:cNvSpPr txBox="1">
            <a:spLocks noGrp="1"/>
          </p:cNvSpPr>
          <p:nvPr>
            <p:ph type="body" idx="2"/>
          </p:nvPr>
        </p:nvSpPr>
        <p:spPr>
          <a:xfrm>
            <a:off x="423310" y="3320525"/>
            <a:ext cx="6225300" cy="2170200"/>
          </a:xfrm>
          <a:prstGeom prst="rect">
            <a:avLst/>
          </a:prstGeom>
          <a:noFill/>
          <a:ln>
            <a:noFill/>
          </a:ln>
        </p:spPr>
        <p:txBody>
          <a:bodyPr spcFirstLastPara="1" wrap="square" lIns="91425" tIns="45700" rIns="91425" bIns="45700" anchor="ctr" anchorCtr="0">
            <a:noAutofit/>
          </a:bodyPr>
          <a:lstStyle/>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dirty="0"/>
              <a:t>Ansikten ser </a:t>
            </a:r>
            <a:r>
              <a:rPr lang="en-US" b="1" dirty="0"/>
              <a:t>”för perfekta” </a:t>
            </a:r>
            <a:r>
              <a:rPr lang="en-US" dirty="0"/>
              <a:t>ut eller är </a:t>
            </a:r>
            <a:r>
              <a:rPr lang="en-US" b="1" dirty="0"/>
              <a:t>något förvrängda </a:t>
            </a:r>
            <a:r>
              <a:rPr lang="en-US" dirty="0"/>
              <a:t>(händer, tänder, bakgrund).</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Belysningen eller skuggorna </a:t>
            </a:r>
            <a:r>
              <a:rPr lang="en-US" dirty="0"/>
              <a:t>ser </a:t>
            </a:r>
            <a:r>
              <a:rPr lang="en-US" b="1" dirty="0"/>
              <a:t>onaturliga</a:t>
            </a:r>
            <a:r>
              <a:rPr lang="en-US" dirty="0"/>
              <a:t> ut.</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Texten verkar allmän</a:t>
            </a:r>
            <a:r>
              <a:rPr lang="en-US" dirty="0"/>
              <a:t>, överdrivet formell eller innehåller </a:t>
            </a:r>
            <a:r>
              <a:rPr lang="en-US" b="1" dirty="0"/>
              <a:t>grammatiska fel</a:t>
            </a:r>
            <a:r>
              <a:rPr lang="en-US" dirty="0"/>
              <a:t>.</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Inga personliga detaljer </a:t>
            </a:r>
            <a:r>
              <a:rPr lang="en-US" dirty="0"/>
              <a:t>eller specifika erfarenheter.</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Den känslomässiga tonen </a:t>
            </a:r>
            <a:r>
              <a:rPr lang="en-US" dirty="0"/>
              <a:t>känns </a:t>
            </a:r>
            <a:r>
              <a:rPr lang="en-US" b="1" dirty="0"/>
              <a:t>överdriven</a:t>
            </a:r>
            <a:r>
              <a:rPr lang="en-US" dirty="0"/>
              <a:t>.</a:t>
            </a:r>
            <a:endParaRPr dirty="0"/>
          </a:p>
          <a:p>
            <a:pPr marL="0" lvl="0" indent="0" algn="l" rtl="0">
              <a:lnSpc>
                <a:spcPct val="103333"/>
              </a:lnSpc>
              <a:spcBef>
                <a:spcPts val="0"/>
              </a:spcBef>
              <a:spcAft>
                <a:spcPts val="0"/>
              </a:spcAft>
              <a:buClr>
                <a:srgbClr val="242B62"/>
              </a:buClr>
              <a:buSzPts val="2400"/>
              <a:buNone/>
            </a:pPr>
            <a:endParaRPr dirty="0"/>
          </a:p>
        </p:txBody>
      </p:sp>
      <p:pic>
        <p:nvPicPr>
          <p:cNvPr id="631" name="Google Shape;631;g3cb041f9ae0_0_15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pic>
        <p:nvPicPr>
          <p:cNvPr id="632" name="Google Shape;632;g3cb041f9ae0_0_151" title="freepik__talk__13836.jpe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68510" y="3005075"/>
            <a:ext cx="4513848" cy="257431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3cf0640c514_2_346"/>
          <p:cNvSpPr txBox="1">
            <a:spLocks noGrp="1"/>
          </p:cNvSpPr>
          <p:nvPr>
            <p:ph type="body" idx="1"/>
          </p:nvPr>
        </p:nvSpPr>
        <p:spPr>
          <a:xfrm>
            <a:off x="1632756" y="1270690"/>
            <a:ext cx="8973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t>Verifieringsverktyg</a:t>
            </a:r>
            <a:endParaRPr/>
          </a:p>
        </p:txBody>
      </p:sp>
      <p:sp>
        <p:nvSpPr>
          <p:cNvPr id="638" name="Google Shape;638;g3cf0640c514_2_346"/>
          <p:cNvSpPr txBox="1">
            <a:spLocks noGrp="1"/>
          </p:cNvSpPr>
          <p:nvPr>
            <p:ph type="body" idx="2"/>
          </p:nvPr>
        </p:nvSpPr>
        <p:spPr>
          <a:xfrm>
            <a:off x="1099349" y="2624932"/>
            <a:ext cx="9216225" cy="3367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dirty="0"/>
              <a:t>Kontrollera om innehållet är äkta med hjälp av:</a:t>
            </a:r>
            <a:endParaRPr dirty="0"/>
          </a:p>
          <a:p>
            <a:pPr marL="0" lvl="0" indent="0" algn="l" rtl="0">
              <a:lnSpc>
                <a:spcPct val="103333"/>
              </a:lnSpc>
              <a:spcBef>
                <a:spcPts val="0"/>
              </a:spcBef>
              <a:spcAft>
                <a:spcPts val="0"/>
              </a:spcAft>
              <a:buClr>
                <a:srgbClr val="242B62"/>
              </a:buClr>
              <a:buSzPts val="2400"/>
              <a:buNone/>
            </a:pP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u="sng" dirty="0">
                <a:solidFill>
                  <a:srgbClr val="282B63"/>
                </a:solidFill>
                <a:uFill>
                  <a:noFill/>
                </a:uFill>
                <a:hlinkClick r:id="rId3"/>
              </a:rPr>
              <a:t>Google Lens</a:t>
            </a:r>
            <a:r>
              <a:rPr lang="en-US" dirty="0"/>
              <a:t>: Använd det för att göra en omvänd bildsökning och se den ursprungliga källan till en bild.</a:t>
            </a: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dirty="0">
                <a:solidFill>
                  <a:srgbClr val="282B63"/>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a16="http://schemas.microsoft.com/office/drawing/2014/main" xmlns:a14="http://schemas.microsoft.com/office/drawing/2010/main" xmlns="" textRoundtripDataId="1"/>
                  </a:ext>
                </a:extLst>
              </a:rPr>
              <a:t>Verktyg för AI-detektering</a:t>
            </a:r>
            <a:r>
              <a:rPr lang="en-US" dirty="0"/>
              <a:t>: Använd </a:t>
            </a:r>
            <a:r>
              <a:rPr lang="en-US" dirty="0" err="1"/>
              <a:t>specialiserad </a:t>
            </a:r>
            <a:r>
              <a:rPr lang="en-US" dirty="0"/>
              <a:t>programvara, till exempel </a:t>
            </a:r>
            <a:r>
              <a:rPr lang="en-US" b="1" dirty="0" err="1">
                <a:solidFill>
                  <a:schemeClr val="hlink"/>
                </a:solidFill>
                <a:uFill>
                  <a:noFill/>
                </a:uFill>
                <a:hlinkClick r:id="rId4"/>
              </a:rPr>
              <a:t>Bitmind</a:t>
            </a:r>
            <a:r>
              <a:rPr lang="en-US" dirty="0"/>
              <a:t>, för att kontrollera om text eller bilder är genererade av AI. </a:t>
            </a:r>
            <a:r>
              <a:rPr lang="en-US" dirty="0">
                <a:hlinkClick r:id="rId5"/>
              </a:rPr>
              <a:t>Se hur det fungerar!</a:t>
            </a:r>
            <a:endParaRPr dirty="0">
              <a:solidFill>
                <a:srgbClr val="010101"/>
              </a:solidFill>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dirty="0">
                <a:solidFill>
                  <a:srgbClr val="242B62"/>
                </a:solidFill>
              </a:rPr>
              <a:t>Anmäl och blockera: </a:t>
            </a:r>
            <a:r>
              <a:rPr lang="en-US" dirty="0">
                <a:solidFill>
                  <a:srgbClr val="242B62"/>
                </a:solidFill>
              </a:rPr>
              <a:t>Bidra till ökad säkerhet genom att anmäla falskt innehåll. Dina anmälningar hjälper systemet att lära sig hur man skyddar andra från bedrägerier.</a:t>
            </a:r>
            <a:endParaRPr dirty="0">
              <a:solidFill>
                <a:srgbClr val="242B62"/>
              </a:solidFill>
            </a:endParaRPr>
          </a:p>
        </p:txBody>
      </p:sp>
      <p:grpSp>
        <p:nvGrpSpPr>
          <p:cNvPr id="639" name="Google Shape;639;g3cf0640c514_2_346"/>
          <p:cNvGrpSpPr/>
          <p:nvPr/>
        </p:nvGrpSpPr>
        <p:grpSpPr>
          <a:xfrm>
            <a:off x="8399463" y="2397919"/>
            <a:ext cx="546096" cy="546098"/>
            <a:chOff x="6483350" y="2427288"/>
            <a:chExt cx="546096" cy="546098"/>
          </a:xfrm>
        </p:grpSpPr>
        <p:sp>
          <p:nvSpPr>
            <p:cNvPr id="640" name="Google Shape;640;g3cf0640c514_2_346"/>
            <p:cNvSpPr/>
            <p:nvPr/>
          </p:nvSpPr>
          <p:spPr>
            <a:xfrm>
              <a:off x="6483350" y="2427288"/>
              <a:ext cx="546096" cy="546098"/>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1" name="Google Shape;641;g3cf0640c514_2_346"/>
            <p:cNvSpPr/>
            <p:nvPr/>
          </p:nvSpPr>
          <p:spPr>
            <a:xfrm>
              <a:off x="6667500" y="2568575"/>
              <a:ext cx="234950" cy="261940"/>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2" name="Google Shape;642;g3cf0640c514_2_346"/>
            <p:cNvSpPr/>
            <p:nvPr/>
          </p:nvSpPr>
          <p:spPr>
            <a:xfrm>
              <a:off x="6769100" y="2489200"/>
              <a:ext cx="158749" cy="103189"/>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43" name="Google Shape;643;g3cf0640c514_2_346"/>
          <p:cNvGrpSpPr/>
          <p:nvPr/>
        </p:nvGrpSpPr>
        <p:grpSpPr>
          <a:xfrm>
            <a:off x="8365332" y="1071563"/>
            <a:ext cx="614366" cy="546104"/>
            <a:chOff x="6480175" y="1214438"/>
            <a:chExt cx="614366" cy="546104"/>
          </a:xfrm>
        </p:grpSpPr>
        <p:sp>
          <p:nvSpPr>
            <p:cNvPr id="644" name="Google Shape;644;g3cf0640c514_2_346"/>
            <p:cNvSpPr/>
            <p:nvPr/>
          </p:nvSpPr>
          <p:spPr>
            <a:xfrm>
              <a:off x="6480175" y="1214438"/>
              <a:ext cx="614366" cy="546104"/>
            </a:xfrm>
            <a:custGeom>
              <a:avLst/>
              <a:gdLst/>
              <a:ahLst/>
              <a:cxnLst/>
              <a:rect l="l" t="t" r="r" b="b"/>
              <a:pathLst>
                <a:path w="3483" h="3100" extrusionOk="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5" name="Google Shape;645;g3cf0640c514_2_346"/>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6" name="Google Shape;646;g3cf0640c514_2_346"/>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7" name="Google Shape;647;g3cf0640c514_2_346"/>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648" name="Google Shape;648;g3cf0640c514_2_346" title="AI DETECTOR_-removebg-preview.png"/>
          <p:cNvPicPr preferRelativeResize="0"/>
          <p:nvPr/>
        </p:nvPicPr>
        <p:blipFill rotWithShape="1">
          <a:blip r:embed="rId6">
            <a:alphaModFix/>
          </a:blip>
          <a:srcRect/>
          <a:stretch/>
        </p:blipFill>
        <p:spPr>
          <a:xfrm>
            <a:off x="8588625" y="1450113"/>
            <a:ext cx="1597650" cy="1597650"/>
          </a:xfrm>
          <a:prstGeom prst="rect">
            <a:avLst/>
          </a:prstGeom>
          <a:noFill/>
          <a:ln>
            <a:noFill/>
          </a:ln>
        </p:spPr>
      </p:pic>
      <p:pic>
        <p:nvPicPr>
          <p:cNvPr id="649" name="Google Shape;649;g3cf0640c514_2_346" title="207-2078888_google-lens-icon-google-lens-icon-png-removebg-preview.png"/>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639125" y="671088"/>
            <a:ext cx="1517625" cy="1517625"/>
          </a:xfrm>
          <a:prstGeom prst="rect">
            <a:avLst/>
          </a:prstGeom>
          <a:noFill/>
          <a:ln>
            <a:noFill/>
          </a:ln>
        </p:spPr>
      </p:pic>
      <p:grpSp>
        <p:nvGrpSpPr>
          <p:cNvPr id="2" name="Graphic 4">
            <a:extLst>
              <a:ext uri="{FF2B5EF4-FFF2-40B4-BE49-F238E27FC236}">
                <a16:creationId xmlns:a16="http://schemas.microsoft.com/office/drawing/2014/main" id="{312C3453-DBF8-9BA4-F75D-6D93F1216108}"/>
              </a:ext>
            </a:extLst>
          </p:cNvPr>
          <p:cNvGrpSpPr/>
          <p:nvPr/>
        </p:nvGrpSpPr>
        <p:grpSpPr>
          <a:xfrm rot="3208958">
            <a:off x="542483" y="4028470"/>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9ACF33A1-5B88-366A-3C59-A1514719177E}"/>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1F93FFE5-6C26-F058-3EB3-2247FCA25CA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D02D1B1F-78D1-65E5-3DAB-5AE4927C81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A841771C-52A5-422E-6B08-10835BE222FB}"/>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890D7656-6640-FC3C-A776-F5752896A13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D7347B95-6611-0549-F507-20125336826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14660C10-0846-1F22-E297-184F9988E78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F6DB4F36-DD5F-3D6D-B58B-8B7C61600D9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A705C0EE-545E-E4AE-3729-84E95FA02CB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9D59994E-2585-3B7B-033F-E3D6DFF4F9B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E6C81C1E-71F6-E04A-845C-BB11BEBEAA5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g3ca4deeb1e4_0_205"/>
          <p:cNvSpPr txBox="1">
            <a:spLocks noGrp="1"/>
          </p:cNvSpPr>
          <p:nvPr>
            <p:ph type="body" idx="1"/>
          </p:nvPr>
        </p:nvSpPr>
        <p:spPr>
          <a:xfrm>
            <a:off x="5835800" y="1205526"/>
            <a:ext cx="4701000" cy="749700"/>
          </a:xfrm>
          <a:prstGeom prst="rect">
            <a:avLst/>
          </a:prstGeom>
          <a:noFill/>
          <a:ln>
            <a:noFill/>
          </a:ln>
        </p:spPr>
        <p:txBody>
          <a:bodyPr spcFirstLastPara="1" wrap="square" lIns="91425" tIns="45700" rIns="91425" bIns="45700" anchor="ctr" anchorCtr="0">
            <a:normAutofit fontScale="40000" lnSpcReduction="20000"/>
          </a:bodyPr>
          <a:lstStyle/>
          <a:p>
            <a:pPr marL="0" lvl="0" indent="0" algn="l" rtl="0">
              <a:lnSpc>
                <a:spcPct val="103333"/>
              </a:lnSpc>
              <a:spcBef>
                <a:spcPts val="0"/>
              </a:spcBef>
              <a:spcAft>
                <a:spcPts val="0"/>
              </a:spcAft>
              <a:buClr>
                <a:schemeClr val="lt1"/>
              </a:buClr>
              <a:buSzPct val="59870"/>
              <a:buNone/>
            </a:pPr>
            <a:r>
              <a:rPr lang="en-US" sz="6013" b="1" dirty="0">
                <a:solidFill>
                  <a:srgbClr val="242B62"/>
                </a:solidFill>
              </a:rPr>
              <a:t>Tips för att vara säker på nätet:</a:t>
            </a:r>
            <a:endParaRPr sz="6013" b="1" dirty="0">
              <a:solidFill>
                <a:srgbClr val="242B62"/>
              </a:solidFill>
            </a:endParaRPr>
          </a:p>
          <a:p>
            <a:pPr marL="0" lvl="0" indent="0" algn="l" rtl="0">
              <a:lnSpc>
                <a:spcPct val="103333"/>
              </a:lnSpc>
              <a:spcBef>
                <a:spcPts val="0"/>
              </a:spcBef>
              <a:spcAft>
                <a:spcPts val="0"/>
              </a:spcAft>
              <a:buClr>
                <a:schemeClr val="lt1"/>
              </a:buClr>
              <a:buSzPct val="100000"/>
              <a:buNone/>
            </a:pPr>
            <a:endParaRPr dirty="0">
              <a:solidFill>
                <a:srgbClr val="242B62"/>
              </a:solidFill>
            </a:endParaRPr>
          </a:p>
        </p:txBody>
      </p:sp>
      <p:sp>
        <p:nvSpPr>
          <p:cNvPr id="655" name="Google Shape;655;g3ca4deeb1e4_0_205"/>
          <p:cNvSpPr txBox="1">
            <a:spLocks noGrp="1"/>
          </p:cNvSpPr>
          <p:nvPr>
            <p:ph type="body" idx="3"/>
          </p:nvPr>
        </p:nvSpPr>
        <p:spPr>
          <a:xfrm>
            <a:off x="6689550" y="2094461"/>
            <a:ext cx="5371800" cy="32835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SzPts val="2400"/>
              <a:buFont typeface="Arial" panose="020B0604020202020204" pitchFamily="34" charset="0"/>
              <a:buChar char="•"/>
            </a:pPr>
            <a:r>
              <a:rPr lang="en-US" dirty="0"/>
              <a:t>Lita inte på allt du läser</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SzPts val="2400"/>
              <a:buFont typeface="Arial" panose="020B0604020202020204" pitchFamily="34" charset="0"/>
              <a:buChar char="•"/>
            </a:pPr>
            <a:r>
              <a:rPr lang="en-US" dirty="0"/>
              <a:t>Kontrollera meddelanden från främlingar noga</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SzPts val="2400"/>
              <a:buFont typeface="Arial" panose="020B0604020202020204" pitchFamily="34" charset="0"/>
              <a:buChar char="•"/>
            </a:pPr>
            <a:r>
              <a:rPr lang="en-US" dirty="0"/>
              <a:t>Fråga en vän eller familjemedlem om du är osäker</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SzPts val="2400"/>
              <a:buFont typeface="Arial" panose="020B0604020202020204" pitchFamily="34" charset="0"/>
              <a:buChar char="•"/>
            </a:pPr>
            <a:r>
              <a:rPr lang="en-US" dirty="0"/>
              <a:t>Använd enkla verktyg för att verifiera innehållet</a:t>
            </a:r>
            <a:endParaRPr dirty="0"/>
          </a:p>
        </p:txBody>
      </p:sp>
      <p:pic>
        <p:nvPicPr>
          <p:cNvPr id="656" name="Google Shape;656;g3ca4deeb1e4_0_205" title="unnamed (7).p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114362" y="2802349"/>
            <a:ext cx="4981636" cy="3090443"/>
          </a:xfrm>
          <a:prstGeom prst="rect">
            <a:avLst/>
          </a:prstGeom>
          <a:solidFill>
            <a:srgbClr val="D9D9D9"/>
          </a:solidFill>
          <a:ln>
            <a:noFill/>
          </a:ln>
        </p:spPr>
      </p:pic>
      <p:sp>
        <p:nvSpPr>
          <p:cNvPr id="3" name="TextBox 2">
            <a:extLst>
              <a:ext uri="{FF2B5EF4-FFF2-40B4-BE49-F238E27FC236}">
                <a16:creationId xmlns:a16="http://schemas.microsoft.com/office/drawing/2014/main" id="{8B3030FC-D911-F965-E475-3AB3080BB86B}"/>
              </a:ext>
            </a:extLst>
          </p:cNvPr>
          <p:cNvSpPr txBox="1"/>
          <p:nvPr/>
        </p:nvSpPr>
        <p:spPr>
          <a:xfrm>
            <a:off x="7834956" y="6034415"/>
            <a:ext cx="4357044" cy="738664"/>
          </a:xfrm>
          <a:prstGeom prst="rect">
            <a:avLst/>
          </a:prstGeom>
          <a:solidFill>
            <a:schemeClr val="bg1"/>
          </a:solidFill>
        </p:spPr>
        <p:txBody>
          <a:bodyPr wrap="square">
            <a:spAutoFit/>
          </a:bodyPr>
          <a:lstStyle/>
          <a:p>
            <a:pPr marL="0" lvl="0" indent="0" algn="l" rtl="0">
              <a:lnSpc>
                <a:spcPct val="100000"/>
              </a:lnSpc>
              <a:spcBef>
                <a:spcPts val="0"/>
              </a:spcBef>
              <a:spcAft>
                <a:spcPts val="0"/>
              </a:spcAft>
              <a:buSzPts val="1400"/>
              <a:buNone/>
            </a:pPr>
            <a:r>
              <a:rPr lang="en-US" b="1" dirty="0">
                <a:solidFill>
                  <a:srgbClr val="242B62"/>
                </a:solidFill>
                <a:latin typeface="Calibri" panose="020F0502020204030204" pitchFamily="34" charset="0"/>
                <a:ea typeface="Calibri" panose="020F0502020204030204" pitchFamily="34" charset="0"/>
                <a:cs typeface="Calibri" panose="020F0502020204030204" pitchFamily="34" charset="0"/>
              </a:rPr>
              <a:t>För mer information:</a:t>
            </a:r>
          </a:p>
          <a:p>
            <a:pPr marL="0" lvl="0" indent="0" algn="l" rtl="0">
              <a:lnSpc>
                <a:spcPct val="100000"/>
              </a:lnSpc>
              <a:spcBef>
                <a:spcPts val="0"/>
              </a:spcBef>
              <a:spcAft>
                <a:spcPts val="0"/>
              </a:spcAft>
              <a:buSzPts val="1400"/>
              <a:buNone/>
            </a:pPr>
            <a:r>
              <a:rPr lang="en-US"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4"/>
              </a:rPr>
              <a:t>https://explore.quantumfiber.com/a-practical-guide-to-recognizing-ai-on-social-media/</a:t>
            </a:r>
            <a:endParaRPr lang="en-US" dirty="0">
              <a:latin typeface="Calibri" panose="020F0502020204030204" pitchFamily="34" charset="0"/>
              <a:ea typeface="Calibri" panose="020F0502020204030204" pitchFamily="34" charset="0"/>
              <a:cs typeface="Calibri" panose="020F0502020204030204" pitchFamily="34" charset="0"/>
            </a:endParaRPr>
          </a:p>
        </p:txBody>
      </p:sp>
      <p:grpSp>
        <p:nvGrpSpPr>
          <p:cNvPr id="4" name="Graphic 4">
            <a:extLst>
              <a:ext uri="{FF2B5EF4-FFF2-40B4-BE49-F238E27FC236}">
                <a16:creationId xmlns:a16="http://schemas.microsoft.com/office/drawing/2014/main" id="{A95630E4-B9F5-DF6C-BF80-3D1E83F51337}"/>
              </a:ext>
            </a:extLst>
          </p:cNvPr>
          <p:cNvGrpSpPr/>
          <p:nvPr/>
        </p:nvGrpSpPr>
        <p:grpSpPr>
          <a:xfrm rot="3208958">
            <a:off x="7322661" y="5850837"/>
            <a:ext cx="416812" cy="946355"/>
            <a:chOff x="9129274" y="2719113"/>
            <a:chExt cx="717139" cy="1386497"/>
          </a:xfrm>
          <a:solidFill>
            <a:srgbClr val="242B62"/>
          </a:solidFill>
        </p:grpSpPr>
        <p:grpSp>
          <p:nvGrpSpPr>
            <p:cNvPr id="5" name="Graphic 4">
              <a:extLst>
                <a:ext uri="{FF2B5EF4-FFF2-40B4-BE49-F238E27FC236}">
                  <a16:creationId xmlns:a16="http://schemas.microsoft.com/office/drawing/2014/main" id="{4C1D383C-83B7-642F-F030-4529561D400C}"/>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C477EAA0-4F5F-6F4D-7703-49F8B58F0FA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3170104B-2E05-C8CE-3EE6-FEBC1131EA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CC0EB532-839F-4805-DF32-501264244F0A}"/>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45BA584E-45CF-20B9-4654-402250698EE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279767B9-D09E-2FE1-9980-B6E2D13A69A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F1563501-E50D-173B-6E63-1EF04A8EC70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870857C3-E169-7CE6-D4D7-CDD9263BF2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03E0F510-AD2D-0F31-B1C2-2DA14EE3D05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D0261A88-6004-1E3A-7426-B45E945895D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493FB467-4FCB-ECE0-601F-3AAC74C2846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g3c8abc38406_0_8"/>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pic>
        <p:nvPicPr>
          <p:cNvPr id="663" name="Google Shape;663;g3c8abc38406_0_8" title="senior-woman-daughter-outdoor-with-phone-reading-social-media-blog-post-about-workout-walk-park-elderly-mother-girl-profile-picture-beach-together-screen.jp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1646"/>
          <a:stretch/>
        </p:blipFill>
        <p:spPr>
          <a:xfrm>
            <a:off x="238772" y="2626822"/>
            <a:ext cx="7708191" cy="3396829"/>
          </a:xfrm>
          <a:prstGeom prst="rect">
            <a:avLst/>
          </a:prstGeom>
          <a:solidFill>
            <a:srgbClr val="D9D9D9"/>
          </a:solidFill>
          <a:ln>
            <a:noFill/>
          </a:ln>
        </p:spPr>
      </p:pic>
      <p:sp>
        <p:nvSpPr>
          <p:cNvPr id="664" name="Google Shape;664;g3c8abc38406_0_8"/>
          <p:cNvSpPr/>
          <p:nvPr/>
        </p:nvSpPr>
        <p:spPr>
          <a:xfrm>
            <a:off x="5722300" y="3429000"/>
            <a:ext cx="3993300" cy="331012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65" name="Google Shape;665;g3c8abc38406_0_8"/>
          <p:cNvSpPr txBox="1"/>
          <p:nvPr/>
        </p:nvSpPr>
        <p:spPr>
          <a:xfrm>
            <a:off x="5814400" y="3419850"/>
            <a:ext cx="39012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dirty="0">
                <a:solidFill>
                  <a:srgbClr val="242B62"/>
                </a:solidFill>
                <a:latin typeface="Calibri"/>
                <a:ea typeface="Calibri"/>
                <a:cs typeface="Calibri"/>
                <a:sym typeface="Calibri"/>
              </a:rPr>
              <a:t>SÄKER ANVÄNDNING AV VIDEOSAMTAL, MEDDELANDETJÄNSTER OCH ONLINE-GRUPPER</a:t>
            </a:r>
            <a:endParaRPr sz="3600" b="0" i="0" u="none" strike="noStrike" cap="none" dirty="0">
              <a:solidFill>
                <a:srgbClr val="242B62"/>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g3ca4deeb1e4_0_214"/>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Varför är säker kommunikation viktigt?</a:t>
            </a:r>
            <a:endParaRPr/>
          </a:p>
        </p:txBody>
      </p:sp>
      <p:sp>
        <p:nvSpPr>
          <p:cNvPr id="671" name="Google Shape;671;g3ca4deeb1e4_0_214"/>
          <p:cNvSpPr txBox="1">
            <a:spLocks noGrp="1"/>
          </p:cNvSpPr>
          <p:nvPr>
            <p:ph type="body" idx="2"/>
          </p:nvPr>
        </p:nvSpPr>
        <p:spPr>
          <a:xfrm>
            <a:off x="904856" y="2150339"/>
            <a:ext cx="10479300" cy="4125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a:t>Det är vanligt att använda videosamtal och meddelanden för att hålla kontakten med familj och vänner.   Men </a:t>
            </a:r>
            <a:r>
              <a:rPr lang="en-US" b="1"/>
              <a:t>det </a:t>
            </a:r>
            <a:r>
              <a:rPr lang="en-US"/>
              <a:t>finns </a:t>
            </a:r>
            <a:r>
              <a:rPr lang="en-US" b="1"/>
              <a:t>risker</a:t>
            </a:r>
            <a:r>
              <a:rPr lang="en-US"/>
              <a:t>, till exempel:</a:t>
            </a:r>
            <a:endParaRPr/>
          </a:p>
          <a:p>
            <a:pPr marL="228600" lvl="0" indent="-228600" algn="l" rtl="0">
              <a:lnSpc>
                <a:spcPct val="103333"/>
              </a:lnSpc>
              <a:spcBef>
                <a:spcPts val="0"/>
              </a:spcBef>
              <a:spcAft>
                <a:spcPts val="0"/>
              </a:spcAft>
              <a:buClr>
                <a:srgbClr val="292668"/>
              </a:buClr>
              <a:buSzPts val="2400"/>
              <a:buNone/>
            </a:pPr>
            <a:endParaRPr/>
          </a:p>
        </p:txBody>
      </p:sp>
      <p:sp>
        <p:nvSpPr>
          <p:cNvPr id="672" name="Google Shape;672;g3ca4deeb1e4_0_214"/>
          <p:cNvSpPr/>
          <p:nvPr/>
        </p:nvSpPr>
        <p:spPr>
          <a:xfrm>
            <a:off x="2267979" y="4299907"/>
            <a:ext cx="2513095" cy="2327332"/>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3" name="Google Shape;673;g3ca4deeb1e4_0_214"/>
          <p:cNvSpPr/>
          <p:nvPr/>
        </p:nvSpPr>
        <p:spPr>
          <a:xfrm>
            <a:off x="2733648" y="3249621"/>
            <a:ext cx="1581753" cy="1700706"/>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4" name="Google Shape;674;g3ca4deeb1e4_0_214"/>
          <p:cNvSpPr/>
          <p:nvPr/>
        </p:nvSpPr>
        <p:spPr>
          <a:xfrm>
            <a:off x="4978475" y="4299907"/>
            <a:ext cx="2513095" cy="2327332"/>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5" name="Google Shape;675;g3ca4deeb1e4_0_214"/>
          <p:cNvSpPr/>
          <p:nvPr/>
        </p:nvSpPr>
        <p:spPr>
          <a:xfrm>
            <a:off x="5444143" y="3249621"/>
            <a:ext cx="1581758" cy="1700706"/>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6" name="Google Shape;676;g3ca4deeb1e4_0_214"/>
          <p:cNvSpPr/>
          <p:nvPr/>
        </p:nvSpPr>
        <p:spPr>
          <a:xfrm>
            <a:off x="7607986" y="4299907"/>
            <a:ext cx="2513095" cy="2327332"/>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7" name="Google Shape;677;g3ca4deeb1e4_0_214"/>
          <p:cNvSpPr/>
          <p:nvPr/>
        </p:nvSpPr>
        <p:spPr>
          <a:xfrm>
            <a:off x="8073655" y="3249621"/>
            <a:ext cx="1581758" cy="1700706"/>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8" name="Google Shape;678;g3ca4deeb1e4_0_214"/>
          <p:cNvSpPr txBox="1"/>
          <p:nvPr/>
        </p:nvSpPr>
        <p:spPr>
          <a:xfrm>
            <a:off x="2343723" y="5049025"/>
            <a:ext cx="2466900" cy="70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Okända personer som ansluter sig till grupper</a:t>
            </a:r>
            <a:endParaRPr sz="1400" b="0" i="0" u="none" strike="noStrike" cap="none">
              <a:solidFill>
                <a:srgbClr val="000000"/>
              </a:solidFill>
              <a:latin typeface="Arial"/>
              <a:ea typeface="Arial"/>
              <a:cs typeface="Arial"/>
              <a:sym typeface="Arial"/>
            </a:endParaRPr>
          </a:p>
        </p:txBody>
      </p:sp>
      <p:sp>
        <p:nvSpPr>
          <p:cNvPr id="679" name="Google Shape;679;g3ca4deeb1e4_0_214"/>
          <p:cNvSpPr txBox="1"/>
          <p:nvPr/>
        </p:nvSpPr>
        <p:spPr>
          <a:xfrm>
            <a:off x="5008012" y="5049025"/>
            <a:ext cx="2483700" cy="101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Personuppgifter som delas av misstag</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680" name="Google Shape;680;g3ca4deeb1e4_0_214"/>
          <p:cNvSpPr txBox="1"/>
          <p:nvPr/>
        </p:nvSpPr>
        <p:spPr>
          <a:xfrm>
            <a:off x="7607985" y="5049025"/>
            <a:ext cx="2513100" cy="101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Bedrägerier och oönskad kontakt</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grpSp>
        <p:nvGrpSpPr>
          <p:cNvPr id="681" name="Google Shape;681;g3ca4deeb1e4_0_214"/>
          <p:cNvGrpSpPr/>
          <p:nvPr/>
        </p:nvGrpSpPr>
        <p:grpSpPr>
          <a:xfrm>
            <a:off x="5933797" y="3563921"/>
            <a:ext cx="772334" cy="871533"/>
            <a:chOff x="4643578" y="432838"/>
            <a:chExt cx="1028134" cy="1160188"/>
          </a:xfrm>
        </p:grpSpPr>
        <p:sp>
          <p:nvSpPr>
            <p:cNvPr id="682" name="Google Shape;682;g3ca4deeb1e4_0_214"/>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83" name="Google Shape;683;g3ca4deeb1e4_0_214"/>
            <p:cNvGrpSpPr/>
            <p:nvPr/>
          </p:nvGrpSpPr>
          <p:grpSpPr>
            <a:xfrm>
              <a:off x="4643578" y="432838"/>
              <a:ext cx="1028134" cy="1160188"/>
              <a:chOff x="4643578" y="432838"/>
              <a:chExt cx="1028134" cy="1160188"/>
            </a:xfrm>
          </p:grpSpPr>
          <p:sp>
            <p:nvSpPr>
              <p:cNvPr id="684" name="Google Shape;684;g3ca4deeb1e4_0_214"/>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85" name="Google Shape;685;g3ca4deeb1e4_0_214"/>
              <p:cNvGrpSpPr/>
              <p:nvPr/>
            </p:nvGrpSpPr>
            <p:grpSpPr>
              <a:xfrm>
                <a:off x="4643578" y="432838"/>
                <a:ext cx="1028134" cy="1160188"/>
                <a:chOff x="4643578" y="432838"/>
                <a:chExt cx="1028134" cy="1160188"/>
              </a:xfrm>
            </p:grpSpPr>
            <p:sp>
              <p:nvSpPr>
                <p:cNvPr id="686" name="Google Shape;686;g3ca4deeb1e4_0_214"/>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7" name="Google Shape;687;g3ca4deeb1e4_0_214"/>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688" name="Google Shape;688;g3ca4deeb1e4_0_214"/>
          <p:cNvGrpSpPr/>
          <p:nvPr/>
        </p:nvGrpSpPr>
        <p:grpSpPr>
          <a:xfrm>
            <a:off x="8445742" y="3601278"/>
            <a:ext cx="837331" cy="785669"/>
            <a:chOff x="6615628" y="2116894"/>
            <a:chExt cx="1066935" cy="1001107"/>
          </a:xfrm>
        </p:grpSpPr>
        <p:sp>
          <p:nvSpPr>
            <p:cNvPr id="689" name="Google Shape;689;g3ca4deeb1e4_0_214"/>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g3ca4deeb1e4_0_214"/>
            <p:cNvGrpSpPr/>
            <p:nvPr/>
          </p:nvGrpSpPr>
          <p:grpSpPr>
            <a:xfrm>
              <a:off x="6615628" y="2116894"/>
              <a:ext cx="1066935" cy="1001107"/>
              <a:chOff x="6615628" y="2116894"/>
              <a:chExt cx="1066935" cy="1001107"/>
            </a:xfrm>
          </p:grpSpPr>
          <p:sp>
            <p:nvSpPr>
              <p:cNvPr id="691" name="Google Shape;691;g3ca4deeb1e4_0_214"/>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g3ca4deeb1e4_0_214"/>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g3ca4deeb1e4_0_214"/>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4" name="Google Shape;694;g3ca4deeb1e4_0_214"/>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5" name="Google Shape;695;g3ca4deeb1e4_0_214"/>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g3ca4deeb1e4_0_214"/>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7" name="Google Shape;697;g3ca4deeb1e4_0_214"/>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8" name="Google Shape;698;g3ca4deeb1e4_0_214"/>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g3ca4deeb1e4_0_214"/>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0" name="Google Shape;700;g3ca4deeb1e4_0_214"/>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1" name="Google Shape;701;g3ca4deeb1e4_0_214"/>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g3ca4deeb1e4_0_214"/>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03" name="Google Shape;703;g3ca4deeb1e4_0_214"/>
          <p:cNvGrpSpPr/>
          <p:nvPr/>
        </p:nvGrpSpPr>
        <p:grpSpPr>
          <a:xfrm>
            <a:off x="3088300" y="3593705"/>
            <a:ext cx="872465" cy="1012549"/>
            <a:chOff x="8360213" y="3458151"/>
            <a:chExt cx="853935" cy="991043"/>
          </a:xfrm>
        </p:grpSpPr>
        <p:grpSp>
          <p:nvGrpSpPr>
            <p:cNvPr id="704" name="Google Shape;704;g3ca4deeb1e4_0_214"/>
            <p:cNvGrpSpPr/>
            <p:nvPr/>
          </p:nvGrpSpPr>
          <p:grpSpPr>
            <a:xfrm>
              <a:off x="8599192" y="3595917"/>
              <a:ext cx="375981" cy="204367"/>
              <a:chOff x="2642504" y="3763150"/>
              <a:chExt cx="375981" cy="204367"/>
            </a:xfrm>
          </p:grpSpPr>
          <p:sp>
            <p:nvSpPr>
              <p:cNvPr id="705" name="Google Shape;705;g3ca4deeb1e4_0_214"/>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6" name="Google Shape;706;g3ca4deeb1e4_0_214"/>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7" name="Google Shape;707;g3ca4deeb1e4_0_214"/>
            <p:cNvGrpSpPr/>
            <p:nvPr/>
          </p:nvGrpSpPr>
          <p:grpSpPr>
            <a:xfrm>
              <a:off x="8360213" y="3458151"/>
              <a:ext cx="853935" cy="991043"/>
              <a:chOff x="2403525" y="3625384"/>
              <a:chExt cx="853935" cy="991043"/>
            </a:xfrm>
          </p:grpSpPr>
          <p:sp>
            <p:nvSpPr>
              <p:cNvPr id="708" name="Google Shape;708;g3ca4deeb1e4_0_214"/>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9" name="Google Shape;709;g3ca4deeb1e4_0_214"/>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0" name="Google Shape;710;g3ca4deeb1e4_0_214"/>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1" name="Google Shape;711;g3ca4deeb1e4_0_214"/>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3ca4deeb1e4_0_303"/>
          <p:cNvSpPr txBox="1">
            <a:spLocks noGrp="1"/>
          </p:cNvSpPr>
          <p:nvPr>
            <p:ph type="body" idx="1"/>
          </p:nvPr>
        </p:nvSpPr>
        <p:spPr>
          <a:xfrm>
            <a:off x="2863780" y="521800"/>
            <a:ext cx="8861545" cy="69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Bästa praxis för meddelande- och chattappar:</a:t>
            </a:r>
            <a:endParaRPr/>
          </a:p>
        </p:txBody>
      </p:sp>
      <p:sp>
        <p:nvSpPr>
          <p:cNvPr id="718" name="Google Shape;718;g3ca4deeb1e4_0_303"/>
          <p:cNvSpPr txBox="1">
            <a:spLocks noGrp="1"/>
          </p:cNvSpPr>
          <p:nvPr>
            <p:ph type="body" idx="2"/>
          </p:nvPr>
        </p:nvSpPr>
        <p:spPr>
          <a:xfrm>
            <a:off x="6258725" y="1468025"/>
            <a:ext cx="5466600" cy="4935000"/>
          </a:xfrm>
          <a:prstGeom prst="rect">
            <a:avLst/>
          </a:prstGeom>
          <a:noFill/>
          <a:ln>
            <a:noFill/>
          </a:ln>
        </p:spPr>
        <p:txBody>
          <a:bodyPr spcFirstLastPara="1" wrap="square" lIns="91425" tIns="45700" rIns="91425" bIns="45700" anchor="ctr" anchorCtr="0">
            <a:noAutofit/>
          </a:bodyPr>
          <a:lstStyle/>
          <a:p>
            <a:pPr marL="457200" lvl="0" indent="0" algn="l" rtl="0">
              <a:lnSpc>
                <a:spcPct val="103333"/>
              </a:lnSpc>
              <a:spcBef>
                <a:spcPts val="0"/>
              </a:spcBef>
              <a:spcAft>
                <a:spcPts val="0"/>
              </a:spcAft>
              <a:buSzPts val="2400"/>
              <a:buNone/>
            </a:pPr>
            <a:r>
              <a:rPr lang="en-US" sz="2200" dirty="0"/>
              <a:t>Använd starka lösenord och </a:t>
            </a:r>
            <a:r>
              <a:rPr lang="en-US" sz="2200" dirty="0">
                <a:solidFill>
                  <a:srgbClr val="242B62"/>
                </a:solidFill>
                <a:uFill>
                  <a:noFill/>
                </a:uFill>
                <a:hlinkClick r:id="rId3">
                  <a:extLst>
                    <a:ext uri="{A12FA001-AC4F-418D-AE19-62706E023703}">
                      <ahyp:hlinkClr xmlns:ahyp="http://schemas.microsoft.com/office/drawing/2018/hyperlinkcolor" val="tx"/>
                    </a:ext>
                  </a:extLst>
                </a:hlinkClick>
              </a:rPr>
              <a:t>tvåfaktorsautentisering (2FA)</a:t>
            </a:r>
            <a:r>
              <a:rPr lang="en-US" sz="2200" dirty="0"/>
              <a:t>. (Se modul 1)</a:t>
            </a:r>
            <a:endParaRPr sz="2200" dirty="0"/>
          </a:p>
          <a:p>
            <a:pPr marL="457200" lvl="0" indent="0" algn="l" rtl="0">
              <a:lnSpc>
                <a:spcPct val="103333"/>
              </a:lnSpc>
              <a:spcBef>
                <a:spcPts val="0"/>
              </a:spcBef>
              <a:spcAft>
                <a:spcPts val="0"/>
              </a:spcAft>
              <a:buSzPts val="2400"/>
              <a:buNone/>
            </a:pPr>
            <a:endParaRPr sz="2200" dirty="0"/>
          </a:p>
          <a:p>
            <a:pPr marL="457200" lvl="0" indent="0" algn="l" rtl="0">
              <a:lnSpc>
                <a:spcPct val="103333"/>
              </a:lnSpc>
              <a:spcBef>
                <a:spcPts val="0"/>
              </a:spcBef>
              <a:spcAft>
                <a:spcPts val="0"/>
              </a:spcAft>
              <a:buSzPts val="2400"/>
              <a:buNone/>
            </a:pPr>
            <a:r>
              <a:rPr lang="en-US" sz="2200" dirty="0"/>
              <a:t>Bjud in och skicka meddelanden endast till personer du litar på.</a:t>
            </a:r>
            <a:endParaRPr sz="2200" dirty="0"/>
          </a:p>
          <a:p>
            <a:pPr marL="457200" lvl="0" indent="0" algn="l" rtl="0">
              <a:lnSpc>
                <a:spcPct val="103333"/>
              </a:lnSpc>
              <a:spcBef>
                <a:spcPts val="0"/>
              </a:spcBef>
              <a:spcAft>
                <a:spcPts val="0"/>
              </a:spcAft>
              <a:buSzPts val="2400"/>
              <a:buNone/>
            </a:pPr>
            <a:r>
              <a:rPr lang="en-US" sz="2200" dirty="0"/>
              <a:t> </a:t>
            </a:r>
            <a:endParaRPr sz="2200" dirty="0"/>
          </a:p>
          <a:p>
            <a:pPr marL="457200" lvl="0" indent="0" algn="l" rtl="0">
              <a:lnSpc>
                <a:spcPct val="103333"/>
              </a:lnSpc>
              <a:spcBef>
                <a:spcPts val="0"/>
              </a:spcBef>
              <a:spcAft>
                <a:spcPts val="0"/>
              </a:spcAft>
              <a:buSzPts val="2400"/>
              <a:buNone/>
            </a:pPr>
            <a:r>
              <a:rPr lang="en-US" sz="2200" dirty="0"/>
              <a:t>Undvik att dela </a:t>
            </a:r>
            <a:r>
              <a:rPr lang="en-US" sz="2200" b="1" u="sng" dirty="0">
                <a:solidFill>
                  <a:srgbClr val="242B62"/>
                </a:solidFill>
                <a:uFill>
                  <a:noFill/>
                </a:uFill>
                <a:hlinkClick r:id="rId4"/>
              </a:rPr>
              <a:t>känslig information </a:t>
            </a:r>
            <a:r>
              <a:rPr lang="en-US" sz="2200" dirty="0"/>
              <a:t>(adress, bankuppgifter).</a:t>
            </a:r>
            <a:endParaRPr sz="2200" dirty="0"/>
          </a:p>
          <a:p>
            <a:pPr marL="457200" lvl="0" indent="0" algn="l" rtl="0">
              <a:lnSpc>
                <a:spcPct val="103333"/>
              </a:lnSpc>
              <a:spcBef>
                <a:spcPts val="0"/>
              </a:spcBef>
              <a:spcAft>
                <a:spcPts val="0"/>
              </a:spcAft>
              <a:buSzPts val="2400"/>
              <a:buNone/>
            </a:pPr>
            <a:endParaRPr sz="2200" dirty="0"/>
          </a:p>
          <a:p>
            <a:pPr marL="457200" lvl="0" indent="0" algn="l" rtl="0">
              <a:lnSpc>
                <a:spcPct val="103333"/>
              </a:lnSpc>
              <a:spcBef>
                <a:spcPts val="0"/>
              </a:spcBef>
              <a:spcAft>
                <a:spcPts val="0"/>
              </a:spcAft>
              <a:buSzPts val="2400"/>
              <a:buNone/>
            </a:pPr>
            <a:r>
              <a:rPr lang="en-US" sz="2200" dirty="0"/>
              <a:t>Var försiktig med okända meddelanden där någon ber om information.</a:t>
            </a:r>
            <a:endParaRPr sz="2200" dirty="0"/>
          </a:p>
          <a:p>
            <a:pPr marL="457200" lvl="0" indent="0" algn="l" rtl="0">
              <a:lnSpc>
                <a:spcPct val="103333"/>
              </a:lnSpc>
              <a:spcBef>
                <a:spcPts val="0"/>
              </a:spcBef>
              <a:spcAft>
                <a:spcPts val="0"/>
              </a:spcAft>
              <a:buSzPts val="2400"/>
              <a:buNone/>
            </a:pPr>
            <a:endParaRPr sz="2200" dirty="0"/>
          </a:p>
          <a:p>
            <a:pPr marL="457200" lvl="0" indent="0" algn="l" rtl="0">
              <a:lnSpc>
                <a:spcPct val="103333"/>
              </a:lnSpc>
              <a:spcBef>
                <a:spcPts val="0"/>
              </a:spcBef>
              <a:spcAft>
                <a:spcPts val="0"/>
              </a:spcAft>
              <a:buSzPts val="2400"/>
              <a:buNone/>
            </a:pPr>
            <a:r>
              <a:rPr lang="en-US" sz="2200" dirty="0"/>
              <a:t>Kontrollera gruppinställningarna (vem som kan publicera inlägg, vem som kan lägga till andra).</a:t>
            </a:r>
            <a:endParaRPr sz="2200" dirty="0"/>
          </a:p>
          <a:p>
            <a:pPr marL="457200" lvl="0" indent="0" algn="l" rtl="0">
              <a:lnSpc>
                <a:spcPct val="103333"/>
              </a:lnSpc>
              <a:spcBef>
                <a:spcPts val="0"/>
              </a:spcBef>
              <a:spcAft>
                <a:spcPts val="0"/>
              </a:spcAft>
              <a:buSzPts val="2400"/>
              <a:buNone/>
            </a:pPr>
            <a:endParaRPr dirty="0"/>
          </a:p>
        </p:txBody>
      </p:sp>
      <p:grpSp>
        <p:nvGrpSpPr>
          <p:cNvPr id="719" name="Google Shape;719;g3ca4deeb1e4_0_303"/>
          <p:cNvGrpSpPr/>
          <p:nvPr/>
        </p:nvGrpSpPr>
        <p:grpSpPr>
          <a:xfrm>
            <a:off x="6300147" y="1644231"/>
            <a:ext cx="350728" cy="409280"/>
            <a:chOff x="8821851" y="3549037"/>
            <a:chExt cx="2166326" cy="2527978"/>
          </a:xfrm>
        </p:grpSpPr>
        <p:grpSp>
          <p:nvGrpSpPr>
            <p:cNvPr id="720" name="Google Shape;720;g3ca4deeb1e4_0_303"/>
            <p:cNvGrpSpPr/>
            <p:nvPr/>
          </p:nvGrpSpPr>
          <p:grpSpPr>
            <a:xfrm>
              <a:off x="8821851" y="3549037"/>
              <a:ext cx="2166326" cy="2527978"/>
              <a:chOff x="8961336" y="1518760"/>
              <a:chExt cx="2166326" cy="2527978"/>
            </a:xfrm>
          </p:grpSpPr>
          <p:sp>
            <p:nvSpPr>
              <p:cNvPr id="721" name="Google Shape;721;g3ca4deeb1e4_0_303"/>
              <p:cNvSpPr/>
              <p:nvPr/>
            </p:nvSpPr>
            <p:spPr>
              <a:xfrm>
                <a:off x="8961336" y="1518760"/>
                <a:ext cx="2166326" cy="2527978"/>
              </a:xfrm>
              <a:custGeom>
                <a:avLst/>
                <a:gdLst/>
                <a:ahLst/>
                <a:cxnLst/>
                <a:rect l="l" t="t" r="r" b="b"/>
                <a:pathLst>
                  <a:path w="2166326" h="2527978" extrusionOk="0">
                    <a:moveTo>
                      <a:pt x="1103326" y="2526272"/>
                    </a:moveTo>
                    <a:cubicBezTo>
                      <a:pt x="1093082" y="2526272"/>
                      <a:pt x="1074302" y="2526272"/>
                      <a:pt x="1064058" y="2526272"/>
                    </a:cubicBezTo>
                    <a:cubicBezTo>
                      <a:pt x="842105" y="2500662"/>
                      <a:pt x="502345" y="2213830"/>
                      <a:pt x="362344" y="2044803"/>
                    </a:cubicBezTo>
                    <a:cubicBezTo>
                      <a:pt x="-26928" y="1576994"/>
                      <a:pt x="-8148" y="1066501"/>
                      <a:pt x="5511" y="486008"/>
                    </a:cubicBezTo>
                    <a:cubicBezTo>
                      <a:pt x="5511" y="463813"/>
                      <a:pt x="19170" y="448447"/>
                      <a:pt x="36243" y="438203"/>
                    </a:cubicBezTo>
                    <a:cubicBezTo>
                      <a:pt x="324782" y="359665"/>
                      <a:pt x="604785" y="248688"/>
                      <a:pt x="869422" y="112102"/>
                    </a:cubicBezTo>
                    <a:cubicBezTo>
                      <a:pt x="1134059" y="-24485"/>
                      <a:pt x="975276" y="50638"/>
                      <a:pt x="1028204" y="23320"/>
                    </a:cubicBezTo>
                    <a:cubicBezTo>
                      <a:pt x="1081131" y="-3997"/>
                      <a:pt x="1067472" y="-582"/>
                      <a:pt x="1084546" y="1125"/>
                    </a:cubicBezTo>
                    <a:cubicBezTo>
                      <a:pt x="1111863" y="1125"/>
                      <a:pt x="1197230" y="60882"/>
                      <a:pt x="1227962" y="76248"/>
                    </a:cubicBezTo>
                    <a:cubicBezTo>
                      <a:pt x="1514794" y="228200"/>
                      <a:pt x="1815285" y="354543"/>
                      <a:pt x="2129434" y="439910"/>
                    </a:cubicBezTo>
                    <a:cubicBezTo>
                      <a:pt x="2146507" y="450154"/>
                      <a:pt x="2161873" y="465520"/>
                      <a:pt x="2160166" y="487715"/>
                    </a:cubicBezTo>
                    <a:cubicBezTo>
                      <a:pt x="2175532" y="1068209"/>
                      <a:pt x="2192606" y="1576994"/>
                      <a:pt x="1803333" y="2046511"/>
                    </a:cubicBezTo>
                    <a:cubicBezTo>
                      <a:pt x="1663332" y="2215537"/>
                      <a:pt x="1323572" y="2502369"/>
                      <a:pt x="1101619" y="2527979"/>
                    </a:cubicBezTo>
                    <a:close/>
                    <a:moveTo>
                      <a:pt x="2056019" y="528691"/>
                    </a:moveTo>
                    <a:cubicBezTo>
                      <a:pt x="1716259" y="431373"/>
                      <a:pt x="1393573" y="289664"/>
                      <a:pt x="1084546" y="118931"/>
                    </a:cubicBezTo>
                    <a:cubicBezTo>
                      <a:pt x="1067472" y="118931"/>
                      <a:pt x="973569" y="178688"/>
                      <a:pt x="949666" y="190639"/>
                    </a:cubicBezTo>
                    <a:cubicBezTo>
                      <a:pt x="681615" y="330641"/>
                      <a:pt x="401612" y="445032"/>
                      <a:pt x="109658" y="528691"/>
                    </a:cubicBezTo>
                    <a:cubicBezTo>
                      <a:pt x="114780" y="844548"/>
                      <a:pt x="82341" y="1163819"/>
                      <a:pt x="171122" y="1469432"/>
                    </a:cubicBezTo>
                    <a:cubicBezTo>
                      <a:pt x="259904" y="1775045"/>
                      <a:pt x="609907" y="2241147"/>
                      <a:pt x="983813" y="2389685"/>
                    </a:cubicBezTo>
                    <a:cubicBezTo>
                      <a:pt x="1086253" y="2430661"/>
                      <a:pt x="1111863" y="2422124"/>
                      <a:pt x="1209181" y="2377734"/>
                    </a:cubicBezTo>
                    <a:cubicBezTo>
                      <a:pt x="1706016" y="2157488"/>
                      <a:pt x="2057726" y="1599190"/>
                      <a:pt x="2056019" y="1057965"/>
                    </a:cubicBezTo>
                    <a:lnTo>
                      <a:pt x="2056019" y="528691"/>
                    </a:ln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2" name="Google Shape;722;g3ca4deeb1e4_0_303"/>
              <p:cNvSpPr/>
              <p:nvPr/>
            </p:nvSpPr>
            <p:spPr>
              <a:xfrm>
                <a:off x="9386497" y="2285104"/>
                <a:ext cx="1315446" cy="998457"/>
              </a:xfrm>
              <a:custGeom>
                <a:avLst/>
                <a:gdLst/>
                <a:ahLst/>
                <a:cxnLst/>
                <a:rect l="l" t="t" r="r" b="b"/>
                <a:pathLst>
                  <a:path w="1315446" h="998457" extrusionOk="0">
                    <a:moveTo>
                      <a:pt x="1263782" y="45765"/>
                    </a:moveTo>
                    <a:cubicBezTo>
                      <a:pt x="1340612" y="120888"/>
                      <a:pt x="1325245" y="223328"/>
                      <a:pt x="1260367" y="298450"/>
                    </a:cubicBezTo>
                    <a:cubicBezTo>
                      <a:pt x="1067438" y="523818"/>
                      <a:pt x="809631" y="723576"/>
                      <a:pt x="609873" y="947237"/>
                    </a:cubicBezTo>
                    <a:cubicBezTo>
                      <a:pt x="529628" y="1015531"/>
                      <a:pt x="442554" y="1015531"/>
                      <a:pt x="362309" y="947237"/>
                    </a:cubicBezTo>
                    <a:cubicBezTo>
                      <a:pt x="282065" y="878944"/>
                      <a:pt x="121575" y="720162"/>
                      <a:pt x="48160" y="634795"/>
                    </a:cubicBezTo>
                    <a:cubicBezTo>
                      <a:pt x="-59402" y="508453"/>
                      <a:pt x="24257" y="327475"/>
                      <a:pt x="189868" y="341134"/>
                    </a:cubicBezTo>
                    <a:cubicBezTo>
                      <a:pt x="297431" y="349670"/>
                      <a:pt x="403285" y="518696"/>
                      <a:pt x="486945" y="583575"/>
                    </a:cubicBezTo>
                    <a:lnTo>
                      <a:pt x="1038414" y="33814"/>
                    </a:lnTo>
                    <a:cubicBezTo>
                      <a:pt x="1104999" y="-15699"/>
                      <a:pt x="1204025" y="-10577"/>
                      <a:pt x="1263782" y="47472"/>
                    </a:cubicBezTo>
                    <a:close/>
                    <a:moveTo>
                      <a:pt x="1130609" y="103814"/>
                    </a:moveTo>
                    <a:cubicBezTo>
                      <a:pt x="1115244" y="105522"/>
                      <a:pt x="1101585" y="117473"/>
                      <a:pt x="1089634" y="127717"/>
                    </a:cubicBezTo>
                    <a:lnTo>
                      <a:pt x="509140" y="703088"/>
                    </a:lnTo>
                    <a:cubicBezTo>
                      <a:pt x="488652" y="715040"/>
                      <a:pt x="469872" y="708211"/>
                      <a:pt x="452798" y="696259"/>
                    </a:cubicBezTo>
                    <a:cubicBezTo>
                      <a:pt x="381090" y="645039"/>
                      <a:pt x="302553" y="534063"/>
                      <a:pt x="230845" y="474306"/>
                    </a:cubicBezTo>
                    <a:cubicBezTo>
                      <a:pt x="159137" y="414549"/>
                      <a:pt x="65233" y="493086"/>
                      <a:pt x="133527" y="569916"/>
                    </a:cubicBezTo>
                    <a:cubicBezTo>
                      <a:pt x="235967" y="655283"/>
                      <a:pt x="329870" y="788455"/>
                      <a:pt x="432310" y="868700"/>
                    </a:cubicBezTo>
                    <a:cubicBezTo>
                      <a:pt x="459628" y="889188"/>
                      <a:pt x="480115" y="901139"/>
                      <a:pt x="514262" y="885773"/>
                    </a:cubicBezTo>
                    <a:lnTo>
                      <a:pt x="1198903" y="207962"/>
                    </a:lnTo>
                    <a:cubicBezTo>
                      <a:pt x="1229635" y="158449"/>
                      <a:pt x="1188659" y="96985"/>
                      <a:pt x="1130609" y="105522"/>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3" name="Google Shape;723;g3ca4deeb1e4_0_303"/>
              <p:cNvSpPr/>
              <p:nvPr/>
            </p:nvSpPr>
            <p:spPr>
              <a:xfrm>
                <a:off x="9169684" y="2007630"/>
                <a:ext cx="406843" cy="414715"/>
              </a:xfrm>
              <a:custGeom>
                <a:avLst/>
                <a:gdLst/>
                <a:ahLst/>
                <a:cxnLst/>
                <a:rect l="l" t="t" r="r" b="b"/>
                <a:pathLst>
                  <a:path w="406843" h="414715" extrusionOk="0">
                    <a:moveTo>
                      <a:pt x="114728" y="193481"/>
                    </a:moveTo>
                    <a:cubicBezTo>
                      <a:pt x="109606" y="200311"/>
                      <a:pt x="116435" y="336897"/>
                      <a:pt x="114728" y="362507"/>
                    </a:cubicBezTo>
                    <a:cubicBezTo>
                      <a:pt x="106191" y="427386"/>
                      <a:pt x="24239" y="434215"/>
                      <a:pt x="8873" y="369337"/>
                    </a:cubicBezTo>
                    <a:cubicBezTo>
                      <a:pt x="-6493" y="304458"/>
                      <a:pt x="2044" y="212262"/>
                      <a:pt x="5458" y="169579"/>
                    </a:cubicBezTo>
                    <a:cubicBezTo>
                      <a:pt x="8873" y="126895"/>
                      <a:pt x="13995" y="120066"/>
                      <a:pt x="48142" y="104700"/>
                    </a:cubicBezTo>
                    <a:cubicBezTo>
                      <a:pt x="140338" y="65431"/>
                      <a:pt x="251314" y="41529"/>
                      <a:pt x="345218" y="553"/>
                    </a:cubicBezTo>
                    <a:cubicBezTo>
                      <a:pt x="393023" y="-6277"/>
                      <a:pt x="427170" y="51773"/>
                      <a:pt x="393023" y="87626"/>
                    </a:cubicBezTo>
                    <a:cubicBezTo>
                      <a:pt x="358876" y="123481"/>
                      <a:pt x="258144" y="145676"/>
                      <a:pt x="225704" y="157627"/>
                    </a:cubicBezTo>
                    <a:cubicBezTo>
                      <a:pt x="193265" y="169579"/>
                      <a:pt x="152289" y="183237"/>
                      <a:pt x="114728" y="191774"/>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4" name="Google Shape;724;g3ca4deeb1e4_0_303"/>
              <p:cNvSpPr/>
              <p:nvPr/>
            </p:nvSpPr>
            <p:spPr>
              <a:xfrm>
                <a:off x="10278866" y="3224853"/>
                <a:ext cx="422500" cy="453624"/>
              </a:xfrm>
              <a:custGeom>
                <a:avLst/>
                <a:gdLst/>
                <a:ahLst/>
                <a:cxnLst/>
                <a:rect l="l" t="t" r="r" b="b"/>
                <a:pathLst>
                  <a:path w="422500" h="453624" extrusionOk="0">
                    <a:moveTo>
                      <a:pt x="352631" y="2366"/>
                    </a:moveTo>
                    <a:cubicBezTo>
                      <a:pt x="408973" y="-11293"/>
                      <a:pt x="439705" y="36513"/>
                      <a:pt x="412388" y="86025"/>
                    </a:cubicBezTo>
                    <a:cubicBezTo>
                      <a:pt x="362875" y="174807"/>
                      <a:pt x="173361" y="379687"/>
                      <a:pt x="86287" y="430907"/>
                    </a:cubicBezTo>
                    <a:cubicBezTo>
                      <a:pt x="-787" y="482127"/>
                      <a:pt x="-2495" y="437736"/>
                      <a:pt x="920" y="386516"/>
                    </a:cubicBezTo>
                    <a:cubicBezTo>
                      <a:pt x="4335" y="335296"/>
                      <a:pt x="93116" y="290905"/>
                      <a:pt x="122141" y="263588"/>
                    </a:cubicBezTo>
                    <a:cubicBezTo>
                      <a:pt x="168239" y="220905"/>
                      <a:pt x="216044" y="169685"/>
                      <a:pt x="255313" y="120172"/>
                    </a:cubicBezTo>
                    <a:cubicBezTo>
                      <a:pt x="294582" y="70659"/>
                      <a:pt x="330436" y="5781"/>
                      <a:pt x="352631" y="659"/>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5" name="Google Shape;725;g3ca4deeb1e4_0_303"/>
              <p:cNvSpPr/>
              <p:nvPr/>
            </p:nvSpPr>
            <p:spPr>
              <a:xfrm>
                <a:off x="10147495" y="3649521"/>
                <a:ext cx="106191" cy="108867"/>
              </a:xfrm>
              <a:custGeom>
                <a:avLst/>
                <a:gdLst/>
                <a:ahLst/>
                <a:cxnLst/>
                <a:rect l="l" t="t" r="r" b="b"/>
                <a:pathLst>
                  <a:path w="106191" h="108867" extrusionOk="0">
                    <a:moveTo>
                      <a:pt x="43511" y="1116"/>
                    </a:moveTo>
                    <a:cubicBezTo>
                      <a:pt x="123756" y="-12542"/>
                      <a:pt x="125463" y="103556"/>
                      <a:pt x="57170" y="108678"/>
                    </a:cubicBezTo>
                    <a:cubicBezTo>
                      <a:pt x="-11124" y="113800"/>
                      <a:pt x="-21368" y="13068"/>
                      <a:pt x="43511" y="1116"/>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6" name="Google Shape;726;g3ca4deeb1e4_0_303"/>
              <p:cNvSpPr/>
              <p:nvPr/>
            </p:nvSpPr>
            <p:spPr>
              <a:xfrm>
                <a:off x="9621323" y="1944885"/>
                <a:ext cx="107520" cy="104821"/>
              </a:xfrm>
              <a:custGeom>
                <a:avLst/>
                <a:gdLst/>
                <a:ahLst/>
                <a:cxnLst/>
                <a:rect l="l" t="t" r="r" b="b"/>
                <a:pathLst>
                  <a:path w="107520" h="104821" extrusionOk="0">
                    <a:moveTo>
                      <a:pt x="14799" y="15492"/>
                    </a:moveTo>
                    <a:cubicBezTo>
                      <a:pt x="60897" y="-30606"/>
                      <a:pt x="137727" y="35980"/>
                      <a:pt x="95044" y="87200"/>
                    </a:cubicBezTo>
                    <a:cubicBezTo>
                      <a:pt x="52360" y="138420"/>
                      <a:pt x="-34714" y="66712"/>
                      <a:pt x="14799" y="15492"/>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grpSp>
        <p:sp>
          <p:nvSpPr>
            <p:cNvPr id="727" name="Google Shape;727;g3ca4deeb1e4_0_303"/>
            <p:cNvSpPr/>
            <p:nvPr/>
          </p:nvSpPr>
          <p:spPr>
            <a:xfrm>
              <a:off x="9353601" y="4417488"/>
              <a:ext cx="1102808" cy="788935"/>
            </a:xfrm>
            <a:custGeom>
              <a:avLst/>
              <a:gdLst/>
              <a:ahLst/>
              <a:cxnLst/>
              <a:rect l="l" t="t" r="r" b="b"/>
              <a:pathLst>
                <a:path w="1102808" h="788935" extrusionOk="0">
                  <a:moveTo>
                    <a:pt x="1024020" y="1707"/>
                  </a:moveTo>
                  <a:cubicBezTo>
                    <a:pt x="1082070" y="-8537"/>
                    <a:pt x="1123046" y="54635"/>
                    <a:pt x="1092314" y="104147"/>
                  </a:cubicBezTo>
                  <a:lnTo>
                    <a:pt x="407673" y="781959"/>
                  </a:lnTo>
                  <a:cubicBezTo>
                    <a:pt x="373526" y="797325"/>
                    <a:pt x="353038" y="785374"/>
                    <a:pt x="325721" y="764886"/>
                  </a:cubicBezTo>
                  <a:cubicBezTo>
                    <a:pt x="223281" y="684641"/>
                    <a:pt x="129378" y="551469"/>
                    <a:pt x="26937" y="466102"/>
                  </a:cubicBezTo>
                  <a:cubicBezTo>
                    <a:pt x="-43063" y="389272"/>
                    <a:pt x="35474" y="297076"/>
                    <a:pt x="124256" y="370491"/>
                  </a:cubicBezTo>
                  <a:cubicBezTo>
                    <a:pt x="213037" y="443907"/>
                    <a:pt x="274501" y="541225"/>
                    <a:pt x="346209" y="592445"/>
                  </a:cubicBezTo>
                  <a:cubicBezTo>
                    <a:pt x="417917" y="643665"/>
                    <a:pt x="382063" y="611226"/>
                    <a:pt x="402551" y="599274"/>
                  </a:cubicBezTo>
                  <a:lnTo>
                    <a:pt x="983044" y="23903"/>
                  </a:lnTo>
                  <a:cubicBezTo>
                    <a:pt x="994996" y="13659"/>
                    <a:pt x="1008654" y="3415"/>
                    <a:pt x="1024020" y="0"/>
                  </a:cubicBezTo>
                  <a:close/>
                </a:path>
              </a:pathLst>
            </a:custGeom>
            <a:solidFill>
              <a:srgbClr val="F26F46"/>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grpSp>
      <p:grpSp>
        <p:nvGrpSpPr>
          <p:cNvPr id="728" name="Google Shape;728;g3ca4deeb1e4_0_303"/>
          <p:cNvGrpSpPr/>
          <p:nvPr/>
        </p:nvGrpSpPr>
        <p:grpSpPr>
          <a:xfrm>
            <a:off x="6245955" y="2602901"/>
            <a:ext cx="459109" cy="409256"/>
            <a:chOff x="4422991" y="1951890"/>
            <a:chExt cx="1086135" cy="968195"/>
          </a:xfrm>
        </p:grpSpPr>
        <p:sp>
          <p:nvSpPr>
            <p:cNvPr id="729" name="Google Shape;729;g3ca4deeb1e4_0_303"/>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grpSp>
          <p:nvGrpSpPr>
            <p:cNvPr id="730" name="Google Shape;730;g3ca4deeb1e4_0_303"/>
            <p:cNvGrpSpPr/>
            <p:nvPr/>
          </p:nvGrpSpPr>
          <p:grpSpPr>
            <a:xfrm>
              <a:off x="4738409" y="2001259"/>
              <a:ext cx="466270" cy="416900"/>
              <a:chOff x="4738409" y="2001259"/>
              <a:chExt cx="466270" cy="416900"/>
            </a:xfrm>
          </p:grpSpPr>
          <p:sp>
            <p:nvSpPr>
              <p:cNvPr id="731" name="Google Shape;731;g3ca4deeb1e4_0_303"/>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sp>
            <p:nvSpPr>
              <p:cNvPr id="732" name="Google Shape;732;g3ca4deeb1e4_0_303"/>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sp>
            <p:nvSpPr>
              <p:cNvPr id="733" name="Google Shape;733;g3ca4deeb1e4_0_303"/>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grpSp>
      </p:grpSp>
      <p:grpSp>
        <p:nvGrpSpPr>
          <p:cNvPr id="734" name="Google Shape;734;g3ca4deeb1e4_0_303"/>
          <p:cNvGrpSpPr/>
          <p:nvPr/>
        </p:nvGrpSpPr>
        <p:grpSpPr>
          <a:xfrm>
            <a:off x="6270846" y="3357953"/>
            <a:ext cx="409324" cy="409346"/>
            <a:chOff x="3518987" y="1500844"/>
            <a:chExt cx="3648161" cy="3648358"/>
          </a:xfrm>
        </p:grpSpPr>
        <p:sp>
          <p:nvSpPr>
            <p:cNvPr id="735" name="Google Shape;735;g3ca4deeb1e4_0_303"/>
            <p:cNvSpPr/>
            <p:nvPr/>
          </p:nvSpPr>
          <p:spPr>
            <a:xfrm>
              <a:off x="3572213" y="1658079"/>
              <a:ext cx="1217283" cy="3341596"/>
            </a:xfrm>
            <a:custGeom>
              <a:avLst/>
              <a:gdLst/>
              <a:ahLst/>
              <a:cxnLst/>
              <a:rect l="l" t="t" r="r" b="b"/>
              <a:pathLst>
                <a:path w="1217283" h="3341596" extrusionOk="0">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615AA6"/>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grpSp>
          <p:nvGrpSpPr>
            <p:cNvPr id="736" name="Google Shape;736;g3ca4deeb1e4_0_303"/>
            <p:cNvGrpSpPr/>
            <p:nvPr/>
          </p:nvGrpSpPr>
          <p:grpSpPr>
            <a:xfrm>
              <a:off x="3518987" y="1500844"/>
              <a:ext cx="3648161" cy="3648358"/>
              <a:chOff x="3518987" y="1500844"/>
              <a:chExt cx="3648161" cy="3648358"/>
            </a:xfrm>
          </p:grpSpPr>
          <p:sp>
            <p:nvSpPr>
              <p:cNvPr id="737" name="Google Shape;737;g3ca4deeb1e4_0_303"/>
              <p:cNvSpPr/>
              <p:nvPr/>
            </p:nvSpPr>
            <p:spPr>
              <a:xfrm>
                <a:off x="3518987" y="1500844"/>
                <a:ext cx="2432332" cy="3648358"/>
              </a:xfrm>
              <a:custGeom>
                <a:avLst/>
                <a:gdLst/>
                <a:ahLst/>
                <a:cxnLst/>
                <a:rect l="l" t="t" r="r" b="b"/>
                <a:pathLst>
                  <a:path w="2432332" h="3648358" extrusionOk="0">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solidFill>
                <a:srgbClr val="242B62"/>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sp>
            <p:nvSpPr>
              <p:cNvPr id="738" name="Google Shape;738;g3ca4deeb1e4_0_303"/>
              <p:cNvSpPr/>
              <p:nvPr/>
            </p:nvSpPr>
            <p:spPr>
              <a:xfrm>
                <a:off x="5493831" y="2411977"/>
                <a:ext cx="1673317" cy="1370133"/>
              </a:xfrm>
              <a:custGeom>
                <a:avLst/>
                <a:gdLst/>
                <a:ahLst/>
                <a:cxnLst/>
                <a:rect l="l" t="t" r="r" b="b"/>
                <a:pathLst>
                  <a:path w="1673317" h="1370133" extrusionOk="0">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solidFill>
                <a:srgbClr val="242B62"/>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grpSp>
      </p:grpSp>
      <p:grpSp>
        <p:nvGrpSpPr>
          <p:cNvPr id="739" name="Google Shape;739;g3ca4deeb1e4_0_303"/>
          <p:cNvGrpSpPr/>
          <p:nvPr/>
        </p:nvGrpSpPr>
        <p:grpSpPr>
          <a:xfrm>
            <a:off x="6270820" y="4395745"/>
            <a:ext cx="409381" cy="410172"/>
            <a:chOff x="7284496" y="2127428"/>
            <a:chExt cx="2245645" cy="2249982"/>
          </a:xfrm>
          <a:solidFill>
            <a:srgbClr val="242B62"/>
          </a:solidFill>
        </p:grpSpPr>
        <p:grpSp>
          <p:nvGrpSpPr>
            <p:cNvPr id="740" name="Google Shape;740;g3ca4deeb1e4_0_303"/>
            <p:cNvGrpSpPr/>
            <p:nvPr/>
          </p:nvGrpSpPr>
          <p:grpSpPr>
            <a:xfrm>
              <a:off x="7284496" y="2127428"/>
              <a:ext cx="2245645" cy="2249982"/>
              <a:chOff x="5098317" y="2100784"/>
              <a:chExt cx="2245645" cy="2249982"/>
            </a:xfrm>
            <a:grpFill/>
          </p:grpSpPr>
          <p:sp>
            <p:nvSpPr>
              <p:cNvPr id="741" name="Google Shape;741;g3ca4deeb1e4_0_303"/>
              <p:cNvSpPr/>
              <p:nvPr/>
            </p:nvSpPr>
            <p:spPr>
              <a:xfrm>
                <a:off x="5098317" y="2100784"/>
                <a:ext cx="2244435" cy="2249773"/>
              </a:xfrm>
              <a:custGeom>
                <a:avLst/>
                <a:gdLst/>
                <a:ahLst/>
                <a:cxnLst/>
                <a:rect l="l" t="t" r="r" b="b"/>
                <a:pathLst>
                  <a:path w="2244435" h="2249773" extrusionOk="0">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2" name="Google Shape;742;g3ca4deeb1e4_0_303"/>
              <p:cNvSpPr/>
              <p:nvPr/>
            </p:nvSpPr>
            <p:spPr>
              <a:xfrm>
                <a:off x="6184862" y="3625052"/>
                <a:ext cx="1159100" cy="725714"/>
              </a:xfrm>
              <a:custGeom>
                <a:avLst/>
                <a:gdLst/>
                <a:ahLst/>
                <a:cxnLst/>
                <a:rect l="l" t="t" r="r" b="b"/>
                <a:pathLst>
                  <a:path w="1159100" h="725714" extrusionOk="0">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3" name="Google Shape;743;g3ca4deeb1e4_0_303"/>
              <p:cNvSpPr/>
              <p:nvPr/>
            </p:nvSpPr>
            <p:spPr>
              <a:xfrm>
                <a:off x="6302163" y="3016662"/>
                <a:ext cx="272089" cy="273352"/>
              </a:xfrm>
              <a:custGeom>
                <a:avLst/>
                <a:gdLst/>
                <a:ahLst/>
                <a:cxnLst/>
                <a:rect l="l" t="t" r="r" b="b"/>
                <a:pathLst>
                  <a:path w="272089" h="273352" extrusionOk="0">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4" name="Google Shape;744;g3ca4deeb1e4_0_303"/>
              <p:cNvSpPr/>
              <p:nvPr/>
            </p:nvSpPr>
            <p:spPr>
              <a:xfrm>
                <a:off x="6628065" y="3016057"/>
                <a:ext cx="272089" cy="273957"/>
              </a:xfrm>
              <a:custGeom>
                <a:avLst/>
                <a:gdLst/>
                <a:ahLst/>
                <a:cxnLst/>
                <a:rect l="l" t="t" r="r" b="b"/>
                <a:pathLst>
                  <a:path w="272089" h="273957" extrusionOk="0">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5" name="Google Shape;745;g3ca4deeb1e4_0_303"/>
              <p:cNvSpPr/>
              <p:nvPr/>
            </p:nvSpPr>
            <p:spPr>
              <a:xfrm>
                <a:off x="6956991" y="3016662"/>
                <a:ext cx="270275" cy="271537"/>
              </a:xfrm>
              <a:custGeom>
                <a:avLst/>
                <a:gdLst/>
                <a:ahLst/>
                <a:cxnLst/>
                <a:rect l="l" t="t" r="r" b="b"/>
                <a:pathLst>
                  <a:path w="270275" h="271537" extrusionOk="0">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6" name="Google Shape;746;g3ca4deeb1e4_0_303"/>
              <p:cNvSpPr/>
              <p:nvPr/>
            </p:nvSpPr>
            <p:spPr>
              <a:xfrm>
                <a:off x="6655879" y="2754800"/>
                <a:ext cx="217067" cy="217714"/>
              </a:xfrm>
              <a:custGeom>
                <a:avLst/>
                <a:gdLst/>
                <a:ahLst/>
                <a:cxnLst/>
                <a:rect l="l" t="t" r="r" b="b"/>
                <a:pathLst>
                  <a:path w="217067" h="217714" extrusionOk="0">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grpSp>
        <p:grpSp>
          <p:nvGrpSpPr>
            <p:cNvPr id="747" name="Google Shape;747;g3ca4deeb1e4_0_303"/>
            <p:cNvGrpSpPr/>
            <p:nvPr/>
          </p:nvGrpSpPr>
          <p:grpSpPr>
            <a:xfrm>
              <a:off x="8878245" y="2200268"/>
              <a:ext cx="144167" cy="725713"/>
              <a:chOff x="6692066" y="2173624"/>
              <a:chExt cx="144167" cy="725713"/>
            </a:xfrm>
            <a:grpFill/>
          </p:grpSpPr>
          <p:sp>
            <p:nvSpPr>
              <p:cNvPr id="748" name="Google Shape;748;g3ca4deeb1e4_0_303"/>
              <p:cNvSpPr/>
              <p:nvPr/>
            </p:nvSpPr>
            <p:spPr>
              <a:xfrm>
                <a:off x="6692066" y="2173624"/>
                <a:ext cx="144167" cy="434823"/>
              </a:xfrm>
              <a:custGeom>
                <a:avLst/>
                <a:gdLst/>
                <a:ahLst/>
                <a:cxnLst/>
                <a:rect l="l" t="t" r="r" b="b"/>
                <a:pathLst>
                  <a:path w="144167" h="434823" extrusionOk="0">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CA7BB3"/>
              </a:solid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9" name="Google Shape;749;g3ca4deeb1e4_0_303"/>
              <p:cNvSpPr/>
              <p:nvPr/>
            </p:nvSpPr>
            <p:spPr>
              <a:xfrm>
                <a:off x="6728436" y="2827355"/>
                <a:ext cx="71952" cy="71982"/>
              </a:xfrm>
              <a:custGeom>
                <a:avLst/>
                <a:gdLst/>
                <a:ahLst/>
                <a:cxnLst/>
                <a:rect l="l" t="t" r="r" b="b"/>
                <a:pathLst>
                  <a:path w="71952" h="71982" extrusionOk="0">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grpSp>
      </p:grpSp>
      <p:grpSp>
        <p:nvGrpSpPr>
          <p:cNvPr id="750" name="Google Shape;750;g3ca4deeb1e4_0_303"/>
          <p:cNvGrpSpPr/>
          <p:nvPr/>
        </p:nvGrpSpPr>
        <p:grpSpPr>
          <a:xfrm>
            <a:off x="6245964" y="5434374"/>
            <a:ext cx="459092" cy="464481"/>
            <a:chOff x="7190753" y="5365577"/>
            <a:chExt cx="745522" cy="754272"/>
          </a:xfrm>
          <a:solidFill>
            <a:srgbClr val="242B62"/>
          </a:solidFill>
        </p:grpSpPr>
        <p:grpSp>
          <p:nvGrpSpPr>
            <p:cNvPr id="751" name="Google Shape;751;g3ca4deeb1e4_0_303"/>
            <p:cNvGrpSpPr/>
            <p:nvPr/>
          </p:nvGrpSpPr>
          <p:grpSpPr>
            <a:xfrm>
              <a:off x="7353351" y="5647412"/>
              <a:ext cx="420044" cy="75879"/>
              <a:chOff x="7353351" y="5647412"/>
              <a:chExt cx="420044" cy="75879"/>
            </a:xfrm>
            <a:grpFill/>
          </p:grpSpPr>
          <p:sp>
            <p:nvSpPr>
              <p:cNvPr id="752" name="Google Shape;752;g3ca4deeb1e4_0_303"/>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3" name="Google Shape;753;g3ca4deeb1e4_0_303"/>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grpSp>
        <p:grpSp>
          <p:nvGrpSpPr>
            <p:cNvPr id="754" name="Google Shape;754;g3ca4deeb1e4_0_303"/>
            <p:cNvGrpSpPr/>
            <p:nvPr/>
          </p:nvGrpSpPr>
          <p:grpSpPr>
            <a:xfrm>
              <a:off x="7190753" y="5365577"/>
              <a:ext cx="745522" cy="754272"/>
              <a:chOff x="7190753" y="5365577"/>
              <a:chExt cx="745522" cy="754272"/>
            </a:xfrm>
            <a:grpFill/>
          </p:grpSpPr>
          <p:sp>
            <p:nvSpPr>
              <p:cNvPr id="755" name="Google Shape;755;g3ca4deeb1e4_0_303"/>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6" name="Google Shape;756;g3ca4deeb1e4_0_303"/>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7" name="Google Shape;757;g3ca4deeb1e4_0_303"/>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8" name="Google Shape;758;g3ca4deeb1e4_0_303"/>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9" name="Google Shape;759;g3ca4deeb1e4_0_303"/>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0" name="Google Shape;760;g3ca4deeb1e4_0_303"/>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1" name="Google Shape;761;g3ca4deeb1e4_0_303"/>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2" name="Google Shape;762;g3ca4deeb1e4_0_303"/>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3" name="Google Shape;763;g3ca4deeb1e4_0_303"/>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grpSp>
      </p:grpSp>
      <p:pic>
        <p:nvPicPr>
          <p:cNvPr id="764" name="Google Shape;764;g3ca4deeb1e4_0_303" title="freepik__talk__30849.jpeg"/>
          <p:cNvPicPr preferRelativeResize="0">
            <a:picLocks noGrp="1"/>
          </p:cNvPicPr>
          <p:nvPr>
            <p:ph type="pic" idx="3"/>
          </p:nvPr>
        </p:nvPicPr>
        <p:blipFill rotWithShape="1">
          <a:blip r:embed="rId5" cstate="screen">
            <a:alphaModFix/>
            <a:extLst>
              <a:ext uri="{28A0092B-C50C-407E-A947-70E740481C1C}">
                <a14:useLocalDpi xmlns:a14="http://schemas.microsoft.com/office/drawing/2010/main"/>
              </a:ext>
            </a:extLst>
          </a:blip>
          <a:srcRect/>
          <a:stretch/>
        </p:blipFill>
        <p:spPr>
          <a:xfrm>
            <a:off x="635768" y="2347106"/>
            <a:ext cx="4501279" cy="3433062"/>
          </a:xfrm>
          <a:prstGeom prst="rect">
            <a:avLst/>
          </a:prstGeom>
          <a:solidFill>
            <a:srgbClr val="D8D8D8"/>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lstStyle/>
          <a:p>
            <a:r>
              <a:rPr lang="en-IE" dirty="0"/>
              <a:t>Under hela den här modulen och kursen ”AI för seniorer”… Om du stöter på ord eller facktermer som du inte känner till kan du när som helst hitta enkla förklaringar i </a:t>
            </a:r>
            <a:r>
              <a:rPr lang="en-IE" b="1" dirty="0"/>
              <a:t>ordlistan</a:t>
            </a:r>
            <a:r>
              <a:rPr lang="en-IE" dirty="0"/>
              <a:t> för ”AI för seniorer” på vår webbplats!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085127" y="5180714"/>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rPr>
              <a:t>www.ai4seniorsproject.eu</a:t>
            </a:r>
          </a:p>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g3ca4deeb1e4_0_465"/>
          <p:cNvSpPr txBox="1">
            <a:spLocks noGrp="1"/>
          </p:cNvSpPr>
          <p:nvPr>
            <p:ph type="body" idx="1"/>
          </p:nvPr>
        </p:nvSpPr>
        <p:spPr>
          <a:xfrm>
            <a:off x="904845" y="826900"/>
            <a:ext cx="102852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Enkla allmänna säkerhetsåtgärder</a:t>
            </a:r>
            <a:endParaRPr/>
          </a:p>
          <a:p>
            <a:pPr marL="0" lvl="0" indent="0" algn="l" rtl="0">
              <a:lnSpc>
                <a:spcPct val="90000"/>
              </a:lnSpc>
              <a:spcBef>
                <a:spcPts val="0"/>
              </a:spcBef>
              <a:spcAft>
                <a:spcPts val="0"/>
              </a:spcAft>
              <a:buClr>
                <a:schemeClr val="lt1"/>
              </a:buClr>
              <a:buSzPts val="3600"/>
              <a:buNone/>
            </a:pPr>
            <a:endParaRPr/>
          </a:p>
        </p:txBody>
      </p:sp>
      <p:sp>
        <p:nvSpPr>
          <p:cNvPr id="770" name="Google Shape;770;g3ca4deeb1e4_0_465"/>
          <p:cNvSpPr txBox="1">
            <a:spLocks noGrp="1"/>
          </p:cNvSpPr>
          <p:nvPr>
            <p:ph type="body" idx="2"/>
          </p:nvPr>
        </p:nvSpPr>
        <p:spPr>
          <a:xfrm>
            <a:off x="811286" y="2132200"/>
            <a:ext cx="10479300" cy="5211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dirty="0"/>
              <a:t>Så här skyddar du dig varje gång:</a:t>
            </a:r>
            <a:endParaRPr dirty="0"/>
          </a:p>
          <a:p>
            <a:pPr marL="228600" lvl="0" indent="-228600" algn="l" rtl="0">
              <a:lnSpc>
                <a:spcPct val="103333"/>
              </a:lnSpc>
              <a:spcBef>
                <a:spcPts val="0"/>
              </a:spcBef>
              <a:spcAft>
                <a:spcPts val="0"/>
              </a:spcAft>
              <a:buClr>
                <a:srgbClr val="292668"/>
              </a:buClr>
              <a:buSzPts val="2400"/>
              <a:buNone/>
            </a:pPr>
            <a:endParaRPr dirty="0"/>
          </a:p>
        </p:txBody>
      </p:sp>
      <p:sp>
        <p:nvSpPr>
          <p:cNvPr id="771" name="Google Shape;771;g3ca4deeb1e4_0_465"/>
          <p:cNvSpPr/>
          <p:nvPr/>
        </p:nvSpPr>
        <p:spPr>
          <a:xfrm>
            <a:off x="876403" y="2842876"/>
            <a:ext cx="2251998" cy="225199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2" name="Google Shape;772;g3ca4deeb1e4_0_465"/>
          <p:cNvSpPr/>
          <p:nvPr/>
        </p:nvSpPr>
        <p:spPr>
          <a:xfrm>
            <a:off x="937131" y="2903604"/>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3" name="Google Shape;773;g3ca4deeb1e4_0_465"/>
          <p:cNvSpPr/>
          <p:nvPr/>
        </p:nvSpPr>
        <p:spPr>
          <a:xfrm>
            <a:off x="1000390" y="2964332"/>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4" name="Google Shape;774;g3ca4deeb1e4_0_465"/>
          <p:cNvSpPr/>
          <p:nvPr/>
        </p:nvSpPr>
        <p:spPr>
          <a:xfrm>
            <a:off x="2465453" y="4262395"/>
            <a:ext cx="928635" cy="928631"/>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5" name="Google Shape;775;g3ca4deeb1e4_0_465"/>
          <p:cNvSpPr/>
          <p:nvPr/>
        </p:nvSpPr>
        <p:spPr>
          <a:xfrm>
            <a:off x="2412317" y="4209257"/>
            <a:ext cx="1032379" cy="1032379"/>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6" name="Google Shape;776;g3ca4deeb1e4_0_465"/>
          <p:cNvSpPr/>
          <p:nvPr/>
        </p:nvSpPr>
        <p:spPr>
          <a:xfrm>
            <a:off x="3561089" y="3632341"/>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7" name="Google Shape;777;g3ca4deeb1e4_0_465"/>
          <p:cNvSpPr/>
          <p:nvPr/>
        </p:nvSpPr>
        <p:spPr>
          <a:xfrm>
            <a:off x="3621817" y="3693069"/>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8" name="Google Shape;778;g3ca4deeb1e4_0_465"/>
          <p:cNvSpPr/>
          <p:nvPr/>
        </p:nvSpPr>
        <p:spPr>
          <a:xfrm>
            <a:off x="3685074" y="3753797"/>
            <a:ext cx="2251993" cy="225199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9" name="Google Shape;779;g3ca4deeb1e4_0_465"/>
          <p:cNvSpPr/>
          <p:nvPr/>
        </p:nvSpPr>
        <p:spPr>
          <a:xfrm>
            <a:off x="5150138" y="5051859"/>
            <a:ext cx="926101" cy="928631"/>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0" name="Google Shape;780;g3ca4deeb1e4_0_465"/>
          <p:cNvSpPr/>
          <p:nvPr/>
        </p:nvSpPr>
        <p:spPr>
          <a:xfrm>
            <a:off x="5097001" y="4912684"/>
            <a:ext cx="1032376" cy="1032379"/>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1" name="Google Shape;781;g3ca4deeb1e4_0_465"/>
          <p:cNvSpPr/>
          <p:nvPr/>
        </p:nvSpPr>
        <p:spPr>
          <a:xfrm>
            <a:off x="5939603" y="2842876"/>
            <a:ext cx="2251993" cy="2251993"/>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2" name="Google Shape;782;g3ca4deeb1e4_0_465"/>
          <p:cNvSpPr txBox="1"/>
          <p:nvPr/>
        </p:nvSpPr>
        <p:spPr>
          <a:xfrm>
            <a:off x="3650642" y="4171418"/>
            <a:ext cx="2282400"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rgbClr val="242B62"/>
                </a:solidFill>
                <a:latin typeface="Calibri"/>
                <a:ea typeface="Calibri"/>
                <a:cs typeface="Calibri"/>
                <a:sym typeface="Calibri"/>
              </a:rPr>
              <a:t>Håll apparna uppdaterade (säkerheten förbättras med uppdateringar)</a:t>
            </a:r>
            <a:endParaRPr sz="1800" b="1" i="0" u="none" strike="noStrike" cap="none" dirty="0">
              <a:solidFill>
                <a:srgbClr val="242B6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dirty="0">
              <a:solidFill>
                <a:srgbClr val="242B62"/>
              </a:solidFill>
              <a:latin typeface="Calibri"/>
              <a:ea typeface="Calibri"/>
              <a:cs typeface="Calibri"/>
              <a:sym typeface="Calibri"/>
            </a:endParaRPr>
          </a:p>
        </p:txBody>
      </p:sp>
      <p:sp>
        <p:nvSpPr>
          <p:cNvPr id="783" name="Google Shape;783;g3ca4deeb1e4_0_465"/>
          <p:cNvSpPr/>
          <p:nvPr/>
        </p:nvSpPr>
        <p:spPr>
          <a:xfrm>
            <a:off x="6000331" y="2903604"/>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4" name="Google Shape;784;g3ca4deeb1e4_0_465"/>
          <p:cNvSpPr/>
          <p:nvPr/>
        </p:nvSpPr>
        <p:spPr>
          <a:xfrm>
            <a:off x="6061059" y="2964332"/>
            <a:ext cx="2251998" cy="225199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5" name="Google Shape;785;g3ca4deeb1e4_0_465"/>
          <p:cNvSpPr/>
          <p:nvPr/>
        </p:nvSpPr>
        <p:spPr>
          <a:xfrm>
            <a:off x="7526121" y="4262395"/>
            <a:ext cx="928635" cy="928631"/>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6" name="Google Shape;786;g3ca4deeb1e4_0_465"/>
          <p:cNvSpPr/>
          <p:nvPr/>
        </p:nvSpPr>
        <p:spPr>
          <a:xfrm>
            <a:off x="7475515" y="4209257"/>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7" name="Google Shape;787;g3ca4deeb1e4_0_465"/>
          <p:cNvSpPr/>
          <p:nvPr/>
        </p:nvSpPr>
        <p:spPr>
          <a:xfrm>
            <a:off x="8621757" y="3632341"/>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8" name="Google Shape;788;g3ca4deeb1e4_0_465"/>
          <p:cNvSpPr/>
          <p:nvPr/>
        </p:nvSpPr>
        <p:spPr>
          <a:xfrm>
            <a:off x="8682485" y="3693069"/>
            <a:ext cx="2251993"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9" name="Google Shape;789;g3ca4deeb1e4_0_465"/>
          <p:cNvSpPr/>
          <p:nvPr/>
        </p:nvSpPr>
        <p:spPr>
          <a:xfrm>
            <a:off x="8745742" y="3753797"/>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0" name="Google Shape;790;g3ca4deeb1e4_0_465"/>
          <p:cNvSpPr/>
          <p:nvPr/>
        </p:nvSpPr>
        <p:spPr>
          <a:xfrm>
            <a:off x="10210807" y="5051859"/>
            <a:ext cx="928631" cy="928631"/>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1" name="Google Shape;791;g3ca4deeb1e4_0_465"/>
          <p:cNvSpPr/>
          <p:nvPr/>
        </p:nvSpPr>
        <p:spPr>
          <a:xfrm>
            <a:off x="10157669" y="4998721"/>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2" name="Google Shape;792;g3ca4deeb1e4_0_465"/>
          <p:cNvSpPr txBox="1"/>
          <p:nvPr/>
        </p:nvSpPr>
        <p:spPr>
          <a:xfrm>
            <a:off x="952254" y="3423984"/>
            <a:ext cx="2328300"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Använd appar med bra integritetsskydd (krypterade meddelanden)</a:t>
            </a:r>
            <a:endParaRPr sz="18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793" name="Google Shape;793;g3ca4deeb1e4_0_465"/>
          <p:cNvSpPr txBox="1"/>
          <p:nvPr/>
        </p:nvSpPr>
        <p:spPr>
          <a:xfrm>
            <a:off x="6050936" y="3428533"/>
            <a:ext cx="2247300"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Chatta endast med personer du faktiskt känner</a:t>
            </a:r>
            <a:endParaRPr sz="18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794" name="Google Shape;794;g3ca4deeb1e4_0_465"/>
          <p:cNvSpPr txBox="1"/>
          <p:nvPr/>
        </p:nvSpPr>
        <p:spPr>
          <a:xfrm>
            <a:off x="8685730" y="4204055"/>
            <a:ext cx="2245500" cy="1262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Lita på din instinkt och lägg på om något känns fel</a:t>
            </a:r>
            <a:endParaRPr sz="1800" b="0" i="0" u="none" strike="noStrike" cap="none">
              <a:solidFill>
                <a:srgbClr val="000000"/>
              </a:solidFill>
              <a:latin typeface="Arial"/>
              <a:ea typeface="Arial"/>
              <a:cs typeface="Arial"/>
              <a:sym typeface="Arial"/>
            </a:endParaRPr>
          </a:p>
        </p:txBody>
      </p:sp>
      <p:grpSp>
        <p:nvGrpSpPr>
          <p:cNvPr id="795" name="Google Shape;795;g3ca4deeb1e4_0_465"/>
          <p:cNvGrpSpPr/>
          <p:nvPr/>
        </p:nvGrpSpPr>
        <p:grpSpPr>
          <a:xfrm>
            <a:off x="5324532" y="5191029"/>
            <a:ext cx="675792" cy="762592"/>
            <a:chOff x="4643578" y="432838"/>
            <a:chExt cx="1028134" cy="1160188"/>
          </a:xfrm>
        </p:grpSpPr>
        <p:sp>
          <p:nvSpPr>
            <p:cNvPr id="796" name="Google Shape;796;g3ca4deeb1e4_0_465"/>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97" name="Google Shape;797;g3ca4deeb1e4_0_465"/>
            <p:cNvGrpSpPr/>
            <p:nvPr/>
          </p:nvGrpSpPr>
          <p:grpSpPr>
            <a:xfrm>
              <a:off x="4643578" y="432838"/>
              <a:ext cx="1028134" cy="1160188"/>
              <a:chOff x="4643578" y="432838"/>
              <a:chExt cx="1028134" cy="1160188"/>
            </a:xfrm>
          </p:grpSpPr>
          <p:sp>
            <p:nvSpPr>
              <p:cNvPr id="798" name="Google Shape;798;g3ca4deeb1e4_0_46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99" name="Google Shape;799;g3ca4deeb1e4_0_465"/>
              <p:cNvGrpSpPr/>
              <p:nvPr/>
            </p:nvGrpSpPr>
            <p:grpSpPr>
              <a:xfrm>
                <a:off x="4643578" y="432838"/>
                <a:ext cx="1028134" cy="1160188"/>
                <a:chOff x="4643578" y="432838"/>
                <a:chExt cx="1028134" cy="1160188"/>
              </a:xfrm>
            </p:grpSpPr>
            <p:sp>
              <p:nvSpPr>
                <p:cNvPr id="800" name="Google Shape;800;g3ca4deeb1e4_0_465"/>
                <p:cNvSpPr/>
                <p:nvPr/>
              </p:nvSpPr>
              <p:spPr>
                <a:xfrm>
                  <a:off x="5025097" y="531568"/>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1" name="Google Shape;801;g3ca4deeb1e4_0_46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802" name="Google Shape;802;g3ca4deeb1e4_0_465"/>
          <p:cNvGrpSpPr/>
          <p:nvPr/>
        </p:nvGrpSpPr>
        <p:grpSpPr>
          <a:xfrm>
            <a:off x="10307477" y="5085087"/>
            <a:ext cx="732771" cy="687560"/>
            <a:chOff x="6615628" y="2116894"/>
            <a:chExt cx="1066935" cy="1001107"/>
          </a:xfrm>
        </p:grpSpPr>
        <p:sp>
          <p:nvSpPr>
            <p:cNvPr id="803" name="Google Shape;803;g3ca4deeb1e4_0_465"/>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4" name="Google Shape;804;g3ca4deeb1e4_0_465"/>
            <p:cNvGrpSpPr/>
            <p:nvPr/>
          </p:nvGrpSpPr>
          <p:grpSpPr>
            <a:xfrm>
              <a:off x="6615628" y="2116894"/>
              <a:ext cx="1066935" cy="1001107"/>
              <a:chOff x="6615628" y="2116894"/>
              <a:chExt cx="1066935" cy="1001107"/>
            </a:xfrm>
          </p:grpSpPr>
          <p:sp>
            <p:nvSpPr>
              <p:cNvPr id="805" name="Google Shape;805;g3ca4deeb1e4_0_465"/>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6" name="Google Shape;806;g3ca4deeb1e4_0_465"/>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7" name="Google Shape;807;g3ca4deeb1e4_0_465"/>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8" name="Google Shape;808;g3ca4deeb1e4_0_465"/>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9" name="Google Shape;809;g3ca4deeb1e4_0_465"/>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0" name="Google Shape;810;g3ca4deeb1e4_0_465"/>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1" name="Google Shape;811;g3ca4deeb1e4_0_465"/>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g3ca4deeb1e4_0_465"/>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3" name="Google Shape;813;g3ca4deeb1e4_0_465"/>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4" name="Google Shape;814;g3ca4deeb1e4_0_465"/>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5" name="Google Shape;815;g3ca4deeb1e4_0_465"/>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6" name="Google Shape;816;g3ca4deeb1e4_0_465"/>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17" name="Google Shape;817;g3ca4deeb1e4_0_465"/>
          <p:cNvGrpSpPr/>
          <p:nvPr/>
        </p:nvGrpSpPr>
        <p:grpSpPr>
          <a:xfrm>
            <a:off x="2633839" y="4429578"/>
            <a:ext cx="591839" cy="591737"/>
            <a:chOff x="3258209" y="1217582"/>
            <a:chExt cx="4712093" cy="4711281"/>
          </a:xfrm>
        </p:grpSpPr>
        <p:sp>
          <p:nvSpPr>
            <p:cNvPr id="818" name="Google Shape;818;g3ca4deeb1e4_0_465"/>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9" name="Google Shape;819;g3ca4deeb1e4_0_465"/>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20" name="Google Shape;820;g3ca4deeb1e4_0_465"/>
            <p:cNvGrpSpPr/>
            <p:nvPr/>
          </p:nvGrpSpPr>
          <p:grpSpPr>
            <a:xfrm>
              <a:off x="3258209" y="1217582"/>
              <a:ext cx="4712093" cy="4711281"/>
              <a:chOff x="3258209" y="1217582"/>
              <a:chExt cx="4712093" cy="4711281"/>
            </a:xfrm>
          </p:grpSpPr>
          <p:sp>
            <p:nvSpPr>
              <p:cNvPr id="821" name="Google Shape;821;g3ca4deeb1e4_0_465"/>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2" name="Google Shape;822;g3ca4deeb1e4_0_465"/>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3" name="Google Shape;823;g3ca4deeb1e4_0_465"/>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4" name="Google Shape;824;g3ca4deeb1e4_0_465"/>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5" name="Google Shape;825;g3ca4deeb1e4_0_465"/>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6" name="Google Shape;826;g3ca4deeb1e4_0_465"/>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7" name="Google Shape;827;g3ca4deeb1e4_0_465"/>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8" name="Google Shape;828;g3ca4deeb1e4_0_465"/>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9" name="Google Shape;829;g3ca4deeb1e4_0_465"/>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0" name="Google Shape;830;g3ca4deeb1e4_0_465"/>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1" name="Google Shape;831;g3ca4deeb1e4_0_465"/>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2" name="Google Shape;832;g3ca4deeb1e4_0_465"/>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3" name="Google Shape;833;g3ca4deeb1e4_0_465"/>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4" name="Google Shape;834;g3ca4deeb1e4_0_465"/>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35" name="Google Shape;835;g3ca4deeb1e4_0_465"/>
          <p:cNvGrpSpPr/>
          <p:nvPr/>
        </p:nvGrpSpPr>
        <p:grpSpPr>
          <a:xfrm>
            <a:off x="7633978" y="4282395"/>
            <a:ext cx="763503" cy="886092"/>
            <a:chOff x="8360213" y="3458151"/>
            <a:chExt cx="853935" cy="991043"/>
          </a:xfrm>
        </p:grpSpPr>
        <p:grpSp>
          <p:nvGrpSpPr>
            <p:cNvPr id="836" name="Google Shape;836;g3ca4deeb1e4_0_465"/>
            <p:cNvGrpSpPr/>
            <p:nvPr/>
          </p:nvGrpSpPr>
          <p:grpSpPr>
            <a:xfrm>
              <a:off x="8599192" y="3595917"/>
              <a:ext cx="375981" cy="204367"/>
              <a:chOff x="2642504" y="3763150"/>
              <a:chExt cx="375981" cy="204367"/>
            </a:xfrm>
          </p:grpSpPr>
          <p:sp>
            <p:nvSpPr>
              <p:cNvPr id="837" name="Google Shape;837;g3ca4deeb1e4_0_465"/>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8" name="Google Shape;838;g3ca4deeb1e4_0_465"/>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39" name="Google Shape;839;g3ca4deeb1e4_0_465"/>
            <p:cNvGrpSpPr/>
            <p:nvPr/>
          </p:nvGrpSpPr>
          <p:grpSpPr>
            <a:xfrm>
              <a:off x="8360213" y="3458151"/>
              <a:ext cx="853935" cy="991043"/>
              <a:chOff x="2403525" y="3625384"/>
              <a:chExt cx="853935" cy="991043"/>
            </a:xfrm>
          </p:grpSpPr>
          <p:sp>
            <p:nvSpPr>
              <p:cNvPr id="840" name="Google Shape;840;g3ca4deeb1e4_0_465"/>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1" name="Google Shape;841;g3ca4deeb1e4_0_465"/>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2" name="Google Shape;842;g3ca4deeb1e4_0_465"/>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3" name="Google Shape;843;g3ca4deeb1e4_0_465"/>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TextBox 2">
            <a:extLst>
              <a:ext uri="{FF2B5EF4-FFF2-40B4-BE49-F238E27FC236}">
                <a16:creationId xmlns:a16="http://schemas.microsoft.com/office/drawing/2014/main" id="{4DE95368-3CC5-759D-D2FB-5F6388EC326F}"/>
              </a:ext>
            </a:extLst>
          </p:cNvPr>
          <p:cNvSpPr txBox="1"/>
          <p:nvPr/>
        </p:nvSpPr>
        <p:spPr>
          <a:xfrm>
            <a:off x="710950" y="5926286"/>
            <a:ext cx="2582903"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dirty="0">
                <a:ln>
                  <a:noFill/>
                </a:ln>
                <a:solidFill>
                  <a:srgbClr val="242B62"/>
                </a:solidFill>
                <a:effectLst/>
                <a:uLnTx/>
                <a:uFillTx/>
                <a:latin typeface="Calibri"/>
                <a:ea typeface="Calibri"/>
                <a:cs typeface="Calibri"/>
                <a:sym typeface="Calibri"/>
              </a:rPr>
              <a:t>För mer information: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sng" strike="noStrike" kern="0" cap="none" spc="0" normalizeH="0" baseline="0" noProof="0" dirty="0">
                <a:ln>
                  <a:noFill/>
                </a:ln>
                <a:solidFill>
                  <a:srgbClr val="242B62"/>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https://www.esafety.gov.au/key-topics/online-tools-and-features/online-chat-video-chat</a:t>
            </a:r>
            <a:endParaRPr kumimoji="0" lang="en-US" sz="1200" b="0" i="0" u="none" strike="noStrike" kern="0" cap="none" spc="0" normalizeH="0" baseline="0" noProof="0" dirty="0">
              <a:ln>
                <a:noFill/>
              </a:ln>
              <a:solidFill>
                <a:srgbClr val="242B62"/>
              </a:solidFill>
              <a:effectLst/>
              <a:uLnTx/>
              <a:uFillTx/>
              <a:latin typeface="Calibri"/>
              <a:ea typeface="Calibri"/>
              <a:cs typeface="Calibri"/>
              <a:sym typeface="Calibri"/>
            </a:endParaRPr>
          </a:p>
        </p:txBody>
      </p:sp>
      <p:grpSp>
        <p:nvGrpSpPr>
          <p:cNvPr id="4" name="Graphic 4">
            <a:extLst>
              <a:ext uri="{FF2B5EF4-FFF2-40B4-BE49-F238E27FC236}">
                <a16:creationId xmlns:a16="http://schemas.microsoft.com/office/drawing/2014/main" id="{367911DA-D8B9-620B-333A-407C88521FE2}"/>
              </a:ext>
            </a:extLst>
          </p:cNvPr>
          <p:cNvGrpSpPr/>
          <p:nvPr/>
        </p:nvGrpSpPr>
        <p:grpSpPr>
          <a:xfrm rot="3208958">
            <a:off x="223039" y="5992637"/>
            <a:ext cx="401216" cy="854609"/>
            <a:chOff x="9129274" y="2719113"/>
            <a:chExt cx="717139" cy="1386497"/>
          </a:xfrm>
          <a:solidFill>
            <a:srgbClr val="242B62"/>
          </a:solidFill>
        </p:grpSpPr>
        <p:grpSp>
          <p:nvGrpSpPr>
            <p:cNvPr id="5" name="Graphic 4">
              <a:extLst>
                <a:ext uri="{FF2B5EF4-FFF2-40B4-BE49-F238E27FC236}">
                  <a16:creationId xmlns:a16="http://schemas.microsoft.com/office/drawing/2014/main" id="{E9092EAF-3BE1-4FC2-5FE5-FC698BC73FBD}"/>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0829C13F-08EB-E917-5D3A-F2E9E397D3A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855F2590-4B82-2571-A422-72B7F4448BF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3F13106C-0563-108C-F98B-16E15D23C687}"/>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8D48423F-A198-7F23-1560-CF0FC22FD66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B3E97A22-5D59-71A2-2365-9270E20C2B9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FD4178EE-9575-4E78-0AE5-7ADA3840585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CDAD8B57-6D44-D2F0-F748-2023F12CDC5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C1397FD3-1E8C-8B41-370A-C399CAFD962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104BAEC1-D77E-9650-69AA-7FD0EB5555C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CD51299F-9C23-2D1F-8C40-76D6D226647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04">
          <a:extLst>
            <a:ext uri="{FF2B5EF4-FFF2-40B4-BE49-F238E27FC236}">
              <a16:creationId xmlns:a16="http://schemas.microsoft.com/office/drawing/2014/main" id="{1AE68A9A-87A0-FAEC-2087-67EFAB329529}"/>
            </a:ext>
          </a:extLst>
        </p:cNvPr>
        <p:cNvGrpSpPr/>
        <p:nvPr/>
      </p:nvGrpSpPr>
      <p:grpSpPr>
        <a:xfrm>
          <a:off x="0" y="0"/>
          <a:ext cx="0" cy="0"/>
          <a:chOff x="0" y="0"/>
          <a:chExt cx="0" cy="0"/>
        </a:xfrm>
      </p:grpSpPr>
      <p:sp>
        <p:nvSpPr>
          <p:cNvPr id="905" name="Google Shape;905;g3cac3295b2d_0_43">
            <a:extLst>
              <a:ext uri="{FF2B5EF4-FFF2-40B4-BE49-F238E27FC236}">
                <a16:creationId xmlns:a16="http://schemas.microsoft.com/office/drawing/2014/main" id="{75D0B813-15F2-993A-063D-DFF9BC09730E}"/>
              </a:ext>
            </a:extLst>
          </p:cNvPr>
          <p:cNvSpPr txBox="1">
            <a:spLocks noGrp="1"/>
          </p:cNvSpPr>
          <p:nvPr>
            <p:ph type="body" idx="1"/>
          </p:nvPr>
        </p:nvSpPr>
        <p:spPr>
          <a:xfrm>
            <a:off x="911569" y="826900"/>
            <a:ext cx="8506751"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dirty="0"/>
              <a:t>Vad används kommunikationsappar till?</a:t>
            </a:r>
            <a:endParaRPr b="1" dirty="0"/>
          </a:p>
        </p:txBody>
      </p:sp>
      <p:sp>
        <p:nvSpPr>
          <p:cNvPr id="906" name="Google Shape;906;g3cac3295b2d_0_43">
            <a:extLst>
              <a:ext uri="{FF2B5EF4-FFF2-40B4-BE49-F238E27FC236}">
                <a16:creationId xmlns:a16="http://schemas.microsoft.com/office/drawing/2014/main" id="{F7E4C218-EF22-8107-4C11-26D28CE435C7}"/>
              </a:ext>
            </a:extLst>
          </p:cNvPr>
          <p:cNvSpPr/>
          <p:nvPr/>
        </p:nvSpPr>
        <p:spPr>
          <a:xfrm>
            <a:off x="3984185" y="4875742"/>
            <a:ext cx="3170533" cy="1204567"/>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7" name="Google Shape;907;g3cac3295b2d_0_43">
            <a:extLst>
              <a:ext uri="{FF2B5EF4-FFF2-40B4-BE49-F238E27FC236}">
                <a16:creationId xmlns:a16="http://schemas.microsoft.com/office/drawing/2014/main" id="{7BD4FDF5-0D2A-FED2-1282-741A897757AE}"/>
              </a:ext>
            </a:extLst>
          </p:cNvPr>
          <p:cNvSpPr/>
          <p:nvPr/>
        </p:nvSpPr>
        <p:spPr>
          <a:xfrm>
            <a:off x="5284443" y="2900107"/>
            <a:ext cx="3170548" cy="12022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8" name="Google Shape;908;g3cac3295b2d_0_43">
            <a:extLst>
              <a:ext uri="{FF2B5EF4-FFF2-40B4-BE49-F238E27FC236}">
                <a16:creationId xmlns:a16="http://schemas.microsoft.com/office/drawing/2014/main" id="{E106C6F9-6285-998C-D4F8-7DCD434FFDA4}"/>
              </a:ext>
            </a:extLst>
          </p:cNvPr>
          <p:cNvSpPr/>
          <p:nvPr/>
        </p:nvSpPr>
        <p:spPr>
          <a:xfrm>
            <a:off x="5404667" y="2388062"/>
            <a:ext cx="2508149" cy="645896"/>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9" name="Google Shape;909;g3cac3295b2d_0_43">
            <a:extLst>
              <a:ext uri="{FF2B5EF4-FFF2-40B4-BE49-F238E27FC236}">
                <a16:creationId xmlns:a16="http://schemas.microsoft.com/office/drawing/2014/main" id="{DF52CE9B-36E1-EA0A-45F8-7360B0B647C8}"/>
              </a:ext>
            </a:extLst>
          </p:cNvPr>
          <p:cNvSpPr/>
          <p:nvPr/>
        </p:nvSpPr>
        <p:spPr>
          <a:xfrm>
            <a:off x="1786848" y="2900106"/>
            <a:ext cx="3170533" cy="120221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0" name="Google Shape;910;g3cac3295b2d_0_43">
            <a:extLst>
              <a:ext uri="{FF2B5EF4-FFF2-40B4-BE49-F238E27FC236}">
                <a16:creationId xmlns:a16="http://schemas.microsoft.com/office/drawing/2014/main" id="{5174B22A-F4BC-06E1-C657-C2BD1BFF2C36}"/>
              </a:ext>
            </a:extLst>
          </p:cNvPr>
          <p:cNvSpPr/>
          <p:nvPr/>
        </p:nvSpPr>
        <p:spPr>
          <a:xfrm>
            <a:off x="1946139" y="2384266"/>
            <a:ext cx="2508142" cy="6458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1" name="Google Shape;911;g3cac3295b2d_0_43">
            <a:extLst>
              <a:ext uri="{FF2B5EF4-FFF2-40B4-BE49-F238E27FC236}">
                <a16:creationId xmlns:a16="http://schemas.microsoft.com/office/drawing/2014/main" id="{6584A7B8-147B-079F-70DE-2ED83DC064A0}"/>
              </a:ext>
            </a:extLst>
          </p:cNvPr>
          <p:cNvSpPr/>
          <p:nvPr/>
        </p:nvSpPr>
        <p:spPr>
          <a:xfrm>
            <a:off x="7529829" y="4875742"/>
            <a:ext cx="3170548" cy="1202214"/>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2" name="Google Shape;912;g3cac3295b2d_0_43">
            <a:extLst>
              <a:ext uri="{FF2B5EF4-FFF2-40B4-BE49-F238E27FC236}">
                <a16:creationId xmlns:a16="http://schemas.microsoft.com/office/drawing/2014/main" id="{1DCC63FE-585A-26E5-F5C3-C135E6E7C20F}"/>
              </a:ext>
            </a:extLst>
          </p:cNvPr>
          <p:cNvSpPr/>
          <p:nvPr/>
        </p:nvSpPr>
        <p:spPr>
          <a:xfrm>
            <a:off x="4150593" y="4373406"/>
            <a:ext cx="2508149" cy="645896"/>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3" name="Google Shape;913;g3cac3295b2d_0_43">
            <a:extLst>
              <a:ext uri="{FF2B5EF4-FFF2-40B4-BE49-F238E27FC236}">
                <a16:creationId xmlns:a16="http://schemas.microsoft.com/office/drawing/2014/main" id="{0AA0549F-F659-D883-0215-EA2F1CD1B415}"/>
              </a:ext>
            </a:extLst>
          </p:cNvPr>
          <p:cNvSpPr/>
          <p:nvPr/>
        </p:nvSpPr>
        <p:spPr>
          <a:xfrm>
            <a:off x="7655865" y="4371049"/>
            <a:ext cx="2508142" cy="645896"/>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4" name="Google Shape;914;g3cac3295b2d_0_43">
            <a:extLst>
              <a:ext uri="{FF2B5EF4-FFF2-40B4-BE49-F238E27FC236}">
                <a16:creationId xmlns:a16="http://schemas.microsoft.com/office/drawing/2014/main" id="{0E46B845-83D3-C78C-72D2-67AAA2B2796B}"/>
              </a:ext>
            </a:extLst>
          </p:cNvPr>
          <p:cNvSpPr txBox="1"/>
          <p:nvPr/>
        </p:nvSpPr>
        <p:spPr>
          <a:xfrm>
            <a:off x="2069649" y="2375794"/>
            <a:ext cx="2604900" cy="645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900" b="1" dirty="0">
                <a:solidFill>
                  <a:schemeClr val="lt1"/>
                </a:solidFill>
                <a:latin typeface="Calibri"/>
                <a:ea typeface="Calibri"/>
                <a:cs typeface="Calibri"/>
                <a:sym typeface="Calibri"/>
              </a:rPr>
              <a:t>Personliga kontakter</a:t>
            </a:r>
            <a:endParaRPr sz="1900" b="0" i="0" u="none" strike="noStrike" cap="none" dirty="0">
              <a:solidFill>
                <a:srgbClr val="000000"/>
              </a:solidFill>
              <a:latin typeface="Arial"/>
              <a:ea typeface="Arial"/>
              <a:cs typeface="Arial"/>
              <a:sym typeface="Arial"/>
            </a:endParaRPr>
          </a:p>
        </p:txBody>
      </p:sp>
      <p:sp>
        <p:nvSpPr>
          <p:cNvPr id="915" name="Google Shape;915;g3cac3295b2d_0_43">
            <a:extLst>
              <a:ext uri="{FF2B5EF4-FFF2-40B4-BE49-F238E27FC236}">
                <a16:creationId xmlns:a16="http://schemas.microsoft.com/office/drawing/2014/main" id="{462FC03E-5BE7-05BF-D511-FCA07E1D38B3}"/>
              </a:ext>
            </a:extLst>
          </p:cNvPr>
          <p:cNvSpPr txBox="1"/>
          <p:nvPr/>
        </p:nvSpPr>
        <p:spPr>
          <a:xfrm>
            <a:off x="5453653" y="2495881"/>
            <a:ext cx="2669293"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dirty="0">
                <a:solidFill>
                  <a:schemeClr val="lt1"/>
                </a:solidFill>
                <a:latin typeface="Calibri"/>
                <a:ea typeface="Calibri"/>
                <a:cs typeface="Calibri"/>
                <a:sym typeface="Calibri"/>
              </a:rPr>
              <a:t>Delning av multimedia</a:t>
            </a:r>
            <a:endParaRPr sz="1900" b="0" i="0" u="none" strike="noStrike" cap="none" dirty="0">
              <a:solidFill>
                <a:srgbClr val="000000"/>
              </a:solidFill>
              <a:latin typeface="Arial"/>
              <a:ea typeface="Arial"/>
              <a:cs typeface="Arial"/>
              <a:sym typeface="Arial"/>
            </a:endParaRPr>
          </a:p>
        </p:txBody>
      </p:sp>
      <p:sp>
        <p:nvSpPr>
          <p:cNvPr id="916" name="Google Shape;916;g3cac3295b2d_0_43">
            <a:extLst>
              <a:ext uri="{FF2B5EF4-FFF2-40B4-BE49-F238E27FC236}">
                <a16:creationId xmlns:a16="http://schemas.microsoft.com/office/drawing/2014/main" id="{B2AFBBDD-1E90-17E6-2D07-B43B34727019}"/>
              </a:ext>
            </a:extLst>
          </p:cNvPr>
          <p:cNvSpPr txBox="1"/>
          <p:nvPr/>
        </p:nvSpPr>
        <p:spPr>
          <a:xfrm>
            <a:off x="4374017" y="4367282"/>
            <a:ext cx="2061300" cy="3846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dirty="0">
                <a:solidFill>
                  <a:schemeClr val="lt1"/>
                </a:solidFill>
                <a:latin typeface="Calibri"/>
                <a:ea typeface="Calibri"/>
                <a:cs typeface="Calibri"/>
                <a:sym typeface="Calibri"/>
              </a:rPr>
              <a:t>Röst- och videosamtal</a:t>
            </a:r>
            <a:endParaRPr sz="1900" b="0" i="0" u="none" strike="noStrike" cap="none" dirty="0">
              <a:solidFill>
                <a:srgbClr val="000000"/>
              </a:solidFill>
              <a:latin typeface="Arial"/>
              <a:ea typeface="Arial"/>
              <a:cs typeface="Arial"/>
              <a:sym typeface="Arial"/>
            </a:endParaRPr>
          </a:p>
        </p:txBody>
      </p:sp>
      <p:sp>
        <p:nvSpPr>
          <p:cNvPr id="917" name="Google Shape;917;g3cac3295b2d_0_43">
            <a:extLst>
              <a:ext uri="{FF2B5EF4-FFF2-40B4-BE49-F238E27FC236}">
                <a16:creationId xmlns:a16="http://schemas.microsoft.com/office/drawing/2014/main" id="{45D32F08-701F-329A-BF8A-0B83F82A6E14}"/>
              </a:ext>
            </a:extLst>
          </p:cNvPr>
          <p:cNvSpPr txBox="1"/>
          <p:nvPr/>
        </p:nvSpPr>
        <p:spPr>
          <a:xfrm>
            <a:off x="7830250" y="4347973"/>
            <a:ext cx="2203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dirty="0">
                <a:solidFill>
                  <a:schemeClr val="lt1"/>
                </a:solidFill>
                <a:latin typeface="Calibri"/>
                <a:ea typeface="Calibri"/>
                <a:cs typeface="Calibri"/>
                <a:sym typeface="Calibri"/>
              </a:rPr>
              <a:t>Träffa nya människor</a:t>
            </a:r>
            <a:endParaRPr sz="1900" b="0" i="0" u="none" strike="noStrike" cap="none" dirty="0">
              <a:solidFill>
                <a:srgbClr val="000000"/>
              </a:solidFill>
              <a:latin typeface="Arial"/>
              <a:ea typeface="Arial"/>
              <a:cs typeface="Arial"/>
              <a:sym typeface="Arial"/>
            </a:endParaRPr>
          </a:p>
        </p:txBody>
      </p:sp>
      <p:sp>
        <p:nvSpPr>
          <p:cNvPr id="918" name="Google Shape;918;g3cac3295b2d_0_43">
            <a:extLst>
              <a:ext uri="{FF2B5EF4-FFF2-40B4-BE49-F238E27FC236}">
                <a16:creationId xmlns:a16="http://schemas.microsoft.com/office/drawing/2014/main" id="{040BF683-A2BC-E32B-344E-234CCEED36FF}"/>
              </a:ext>
            </a:extLst>
          </p:cNvPr>
          <p:cNvSpPr/>
          <p:nvPr/>
        </p:nvSpPr>
        <p:spPr>
          <a:xfrm>
            <a:off x="2069649" y="3282257"/>
            <a:ext cx="2702375" cy="5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De gör det möjligt för oss att hålla kontakten med vänner och familj</a:t>
            </a:r>
            <a:endParaRPr sz="1400" b="1" i="0" u="none" strike="noStrike" cap="none" dirty="0">
              <a:solidFill>
                <a:srgbClr val="242B62"/>
              </a:solidFill>
              <a:latin typeface="Arial"/>
              <a:ea typeface="Arial"/>
              <a:cs typeface="Arial"/>
              <a:sym typeface="Arial"/>
            </a:endParaRPr>
          </a:p>
        </p:txBody>
      </p:sp>
      <p:sp>
        <p:nvSpPr>
          <p:cNvPr id="919" name="Google Shape;919;g3cac3295b2d_0_43">
            <a:extLst>
              <a:ext uri="{FF2B5EF4-FFF2-40B4-BE49-F238E27FC236}">
                <a16:creationId xmlns:a16="http://schemas.microsoft.com/office/drawing/2014/main" id="{3F7ECA1C-C3FC-929E-5968-C6620A17896A}"/>
              </a:ext>
            </a:extLst>
          </p:cNvPr>
          <p:cNvSpPr/>
          <p:nvPr/>
        </p:nvSpPr>
        <p:spPr>
          <a:xfrm>
            <a:off x="4284871" y="5149796"/>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De gör det möjligt för oss att ringa till andra människor</a:t>
            </a:r>
            <a:endParaRPr sz="1400" b="1" i="0" u="none" strike="noStrike" cap="none" dirty="0">
              <a:solidFill>
                <a:srgbClr val="242B62"/>
              </a:solidFill>
              <a:latin typeface="Arial"/>
              <a:ea typeface="Arial"/>
              <a:cs typeface="Arial"/>
              <a:sym typeface="Arial"/>
            </a:endParaRPr>
          </a:p>
        </p:txBody>
      </p:sp>
      <p:sp>
        <p:nvSpPr>
          <p:cNvPr id="920" name="Google Shape;920;g3cac3295b2d_0_43">
            <a:extLst>
              <a:ext uri="{FF2B5EF4-FFF2-40B4-BE49-F238E27FC236}">
                <a16:creationId xmlns:a16="http://schemas.microsoft.com/office/drawing/2014/main" id="{83557D65-0F4C-1A45-60A0-18B994F96BC2}"/>
              </a:ext>
            </a:extLst>
          </p:cNvPr>
          <p:cNvSpPr/>
          <p:nvPr/>
        </p:nvSpPr>
        <p:spPr>
          <a:xfrm>
            <a:off x="7830250" y="5149796"/>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chemeClr val="lt1"/>
                </a:solidFill>
                <a:latin typeface="Calibri"/>
                <a:ea typeface="Calibri"/>
                <a:cs typeface="Calibri"/>
                <a:sym typeface="Calibri"/>
              </a:rPr>
              <a:t>Det finns många möjligheter att träffa någon med liknande intressen eller </a:t>
            </a:r>
            <a:r>
              <a:rPr lang="en-US" sz="1600" b="1" dirty="0">
                <a:solidFill>
                  <a:schemeClr val="lt1"/>
                </a:solidFill>
                <a:latin typeface="Calibri"/>
                <a:ea typeface="Calibri"/>
                <a:cs typeface="Calibri"/>
                <a:sym typeface="Calibri"/>
              </a:rPr>
              <a:t>livsstil. </a:t>
            </a:r>
            <a:endParaRPr sz="1400" b="1" i="0" u="none" strike="noStrike" cap="none" dirty="0">
              <a:solidFill>
                <a:srgbClr val="000000"/>
              </a:solidFill>
              <a:latin typeface="Arial"/>
              <a:ea typeface="Arial"/>
              <a:cs typeface="Arial"/>
              <a:sym typeface="Arial"/>
            </a:endParaRPr>
          </a:p>
        </p:txBody>
      </p:sp>
      <p:sp>
        <p:nvSpPr>
          <p:cNvPr id="927" name="Google Shape;927;g3cac3295b2d_0_43">
            <a:extLst>
              <a:ext uri="{FF2B5EF4-FFF2-40B4-BE49-F238E27FC236}">
                <a16:creationId xmlns:a16="http://schemas.microsoft.com/office/drawing/2014/main" id="{E44DACDA-1A2B-9041-20AA-C3779C2E99AD}"/>
              </a:ext>
            </a:extLst>
          </p:cNvPr>
          <p:cNvSpPr txBox="1"/>
          <p:nvPr/>
        </p:nvSpPr>
        <p:spPr>
          <a:xfrm>
            <a:off x="5534299" y="3307689"/>
            <a:ext cx="2508000" cy="645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dirty="0">
                <a:solidFill>
                  <a:schemeClr val="lt1"/>
                </a:solidFill>
                <a:latin typeface="Calibri"/>
                <a:ea typeface="Calibri"/>
                <a:cs typeface="Calibri"/>
                <a:sym typeface="Calibri"/>
              </a:rPr>
              <a:t>Du kan skicka och ta emot foton, videor och röstmeddelanden i hög kvalitet</a:t>
            </a:r>
            <a:endParaRPr sz="16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28" name="Google Shape;928;g3cac3295b2d_0_43">
            <a:extLst>
              <a:ext uri="{FF2B5EF4-FFF2-40B4-BE49-F238E27FC236}">
                <a16:creationId xmlns:a16="http://schemas.microsoft.com/office/drawing/2014/main" id="{EFFBC896-2BCB-3FA0-6614-E3E1A994A9A1}"/>
              </a:ext>
            </a:extLst>
          </p:cNvPr>
          <p:cNvSpPr/>
          <p:nvPr/>
        </p:nvSpPr>
        <p:spPr>
          <a:xfrm>
            <a:off x="0" y="4707600"/>
            <a:ext cx="2867100" cy="2150700"/>
          </a:xfrm>
          <a:prstGeom prst="round2SameRect">
            <a:avLst>
              <a:gd name="adj1" fmla="val 16667"/>
              <a:gd name="adj2" fmla="val 0"/>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dirty="0">
                <a:solidFill>
                  <a:schemeClr val="lt1"/>
                </a:solidFill>
                <a:latin typeface="Calibri"/>
                <a:ea typeface="Calibri"/>
                <a:cs typeface="Calibri"/>
                <a:sym typeface="Calibri"/>
              </a:rPr>
              <a:t>Visste du att…?</a:t>
            </a:r>
          </a:p>
          <a:p>
            <a:pPr marL="0" marR="0" lvl="0" indent="0" algn="ctr" rtl="0">
              <a:lnSpc>
                <a:spcPct val="100000"/>
              </a:lnSpc>
              <a:spcBef>
                <a:spcPts val="0"/>
              </a:spcBef>
              <a:spcAft>
                <a:spcPts val="0"/>
              </a:spcAft>
              <a:buClr>
                <a:srgbClr val="000000"/>
              </a:buClr>
              <a:buSzPts val="1800"/>
              <a:buFont typeface="Arial"/>
              <a:buNone/>
            </a:pPr>
            <a:endParaRPr lang="en-US" sz="1800" b="0" i="0" u="none" strike="noStrike" cap="none" dirty="0">
              <a:solidFill>
                <a:schemeClr val="lt1"/>
              </a:solidFill>
              <a:latin typeface="Calibri"/>
              <a:ea typeface="Calibri"/>
              <a:cs typeface="Calibri"/>
              <a:sym typeface="Calibri"/>
            </a:endParaRPr>
          </a:p>
          <a:p>
            <a:pPr lvl="0" algn="ctr">
              <a:buSzPts val="1800"/>
            </a:pPr>
            <a:r>
              <a:rPr lang="es-ES" sz="1600" dirty="0" err="1">
                <a:solidFill>
                  <a:schemeClr val="lt1"/>
                </a:solidFill>
                <a:latin typeface="Calibri"/>
                <a:ea typeface="Calibri"/>
                <a:cs typeface="Calibri"/>
              </a:rPr>
              <a:t>Det </a:t>
            </a:r>
            <a:r>
              <a:rPr lang="es-ES" sz="1600" dirty="0">
                <a:solidFill>
                  <a:schemeClr val="lt1"/>
                </a:solidFill>
                <a:latin typeface="Calibri"/>
                <a:ea typeface="Calibri"/>
                <a:cs typeface="Calibri"/>
              </a:rPr>
              <a:t>finns </a:t>
            </a:r>
            <a:r>
              <a:rPr lang="es-ES" sz="1600" dirty="0" err="1">
                <a:solidFill>
                  <a:schemeClr val="lt1"/>
                </a:solidFill>
                <a:latin typeface="Calibri"/>
                <a:ea typeface="Calibri"/>
                <a:cs typeface="Calibri"/>
              </a:rPr>
              <a:t>vissa </a:t>
            </a:r>
            <a:r>
              <a:rPr lang="es-ES" sz="1600" dirty="0">
                <a:solidFill>
                  <a:schemeClr val="lt1"/>
                </a:solidFill>
                <a:latin typeface="Calibri"/>
                <a:ea typeface="Calibri"/>
                <a:cs typeface="Calibri"/>
              </a:rPr>
              <a:t>appar </a:t>
            </a:r>
            <a:r>
              <a:rPr lang="es-ES" sz="1600" dirty="0" err="1">
                <a:solidFill>
                  <a:schemeClr val="lt1"/>
                </a:solidFill>
                <a:latin typeface="Calibri"/>
                <a:ea typeface="Calibri"/>
                <a:cs typeface="Calibri"/>
              </a:rPr>
              <a:t>som är utformade för att hjälpa användare att träffa andra för </a:t>
            </a:r>
            <a:r>
              <a:rPr lang="es-ES" sz="1600" dirty="0">
                <a:solidFill>
                  <a:schemeClr val="lt1"/>
                </a:solidFill>
                <a:latin typeface="Calibri"/>
                <a:ea typeface="Calibri"/>
                <a:cs typeface="Calibri"/>
              </a:rPr>
              <a:t>romantik, tillfälliga </a:t>
            </a:r>
            <a:r>
              <a:rPr lang="es-ES" sz="1600" dirty="0" err="1">
                <a:solidFill>
                  <a:schemeClr val="lt1"/>
                </a:solidFill>
                <a:latin typeface="Calibri"/>
                <a:ea typeface="Calibri"/>
                <a:cs typeface="Calibri"/>
              </a:rPr>
              <a:t>dejter eller vänskap</a:t>
            </a:r>
            <a:endParaRPr sz="1600" dirty="0">
              <a:solidFill>
                <a:schemeClr val="lt1"/>
              </a:solidFill>
              <a:latin typeface="Calibri"/>
              <a:ea typeface="Calibri"/>
              <a:cs typeface="Calibri"/>
            </a:endParaRPr>
          </a:p>
        </p:txBody>
      </p:sp>
    </p:spTree>
    <p:extLst>
      <p:ext uri="{BB962C8B-B14F-4D97-AF65-F5344CB8AC3E}">
        <p14:creationId xmlns:p14="http://schemas.microsoft.com/office/powerpoint/2010/main" val="1507975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pic>
        <p:nvPicPr>
          <p:cNvPr id="849" name="Google Shape;849;g3c8abc38406_0_16" descr="CPU with binary numbers and blueprint"/>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3" cy="3396830"/>
          </a:xfrm>
          <a:prstGeom prst="rect">
            <a:avLst/>
          </a:prstGeom>
          <a:solidFill>
            <a:srgbClr val="D9D9D9"/>
          </a:solidFill>
          <a:ln>
            <a:noFill/>
          </a:ln>
        </p:spPr>
      </p:pic>
      <p:sp>
        <p:nvSpPr>
          <p:cNvPr id="850" name="Google Shape;850;g3c8abc38406_0_16"/>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04</a:t>
            </a:r>
            <a:endParaRPr/>
          </a:p>
        </p:txBody>
      </p:sp>
      <p:sp>
        <p:nvSpPr>
          <p:cNvPr id="851" name="Google Shape;851;g3c8abc38406_0_16"/>
          <p:cNvSpPr/>
          <p:nvPr/>
        </p:nvSpPr>
        <p:spPr>
          <a:xfrm>
            <a:off x="5722299" y="3429000"/>
            <a:ext cx="4765213" cy="23947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852" name="Google Shape;852;g3c8abc38406_0_16"/>
          <p:cNvSpPr txBox="1"/>
          <p:nvPr/>
        </p:nvSpPr>
        <p:spPr>
          <a:xfrm>
            <a:off x="5814394" y="3409894"/>
            <a:ext cx="4765213"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dirty="0">
                <a:solidFill>
                  <a:srgbClr val="242B62"/>
                </a:solidFill>
                <a:latin typeface="Calibri"/>
                <a:ea typeface="Calibri"/>
                <a:cs typeface="Calibri"/>
                <a:sym typeface="Calibri"/>
              </a:rPr>
              <a:t>AI-MODERERING, ANMÄLNINGSVERKTYG OCH DIGITALA GRÄNSER</a:t>
            </a:r>
            <a:endParaRPr sz="3600" b="0" i="0" u="none" strike="noStrike" cap="none" dirty="0">
              <a:solidFill>
                <a:srgbClr val="242B62"/>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g3ce9ee2a4f8_0_0"/>
          <p:cNvSpPr txBox="1">
            <a:spLocks noGrp="1"/>
          </p:cNvSpPr>
          <p:nvPr>
            <p:ph type="body" idx="1"/>
          </p:nvPr>
        </p:nvSpPr>
        <p:spPr>
          <a:xfrm>
            <a:off x="1718320" y="805540"/>
            <a:ext cx="8973300" cy="697500"/>
          </a:xfrm>
          <a:prstGeom prst="rect">
            <a:avLst/>
          </a:prstGeom>
          <a:noFill/>
          <a:ln>
            <a:noFill/>
          </a:ln>
        </p:spPr>
        <p:txBody>
          <a:bodyPr spcFirstLastPara="1" wrap="square" lIns="91425" tIns="45700" rIns="91425" bIns="45700" anchor="t" anchorCtr="0">
            <a:noAutofit/>
          </a:bodyPr>
          <a:lstStyle/>
          <a:p>
            <a:pPr marL="0" lvl="0" indent="0" algn="l" rtl="0">
              <a:lnSpc>
                <a:spcPct val="93333"/>
              </a:lnSpc>
              <a:spcBef>
                <a:spcPts val="0"/>
              </a:spcBef>
              <a:spcAft>
                <a:spcPts val="0"/>
              </a:spcAft>
              <a:buClr>
                <a:srgbClr val="242B62"/>
              </a:buClr>
              <a:buSzPts val="1170"/>
              <a:buFont typeface="Arial"/>
              <a:buNone/>
            </a:pPr>
            <a:r>
              <a:rPr lang="en-US" b="1" dirty="0"/>
              <a:t>Vad </a:t>
            </a:r>
            <a:r>
              <a:rPr lang="en-US" b="1" dirty="0" err="1"/>
              <a:t>är</a:t>
            </a:r>
            <a:r>
              <a:rPr lang="en-US" b="1" dirty="0"/>
              <a:t> AI-</a:t>
            </a:r>
            <a:r>
              <a:rPr lang="en-US" b="1" dirty="0" err="1"/>
              <a:t>moderering</a:t>
            </a:r>
            <a:r>
              <a:rPr lang="en-US" b="1" dirty="0"/>
              <a:t>?</a:t>
            </a:r>
            <a:endParaRPr b="1" dirty="0"/>
          </a:p>
          <a:p>
            <a:pPr marL="0" lvl="0" indent="0" algn="l" rtl="0">
              <a:lnSpc>
                <a:spcPct val="103333"/>
              </a:lnSpc>
              <a:spcBef>
                <a:spcPts val="0"/>
              </a:spcBef>
              <a:spcAft>
                <a:spcPts val="0"/>
              </a:spcAft>
              <a:buClr>
                <a:srgbClr val="242B62"/>
              </a:buClr>
              <a:buSzPts val="3600"/>
              <a:buNone/>
            </a:pPr>
            <a:endParaRPr b="1" dirty="0"/>
          </a:p>
        </p:txBody>
      </p:sp>
      <p:sp>
        <p:nvSpPr>
          <p:cNvPr id="858" name="Google Shape;858;g3ce9ee2a4f8_0_0"/>
          <p:cNvSpPr txBox="1">
            <a:spLocks noGrp="1"/>
          </p:cNvSpPr>
          <p:nvPr>
            <p:ph type="body" idx="2"/>
          </p:nvPr>
        </p:nvSpPr>
        <p:spPr>
          <a:xfrm>
            <a:off x="1504950" y="1766500"/>
            <a:ext cx="5929728" cy="456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Det innebär att man använder AI-verktyg för att </a:t>
            </a:r>
            <a:r>
              <a:rPr lang="en-US" b="1" dirty="0"/>
              <a:t>övervaka </a:t>
            </a:r>
            <a:r>
              <a:rPr lang="en-US" dirty="0"/>
              <a:t>vad som publiceras på </a:t>
            </a:r>
            <a:r>
              <a:rPr lang="en-US" b="1" dirty="0"/>
              <a:t>nätet </a:t>
            </a:r>
            <a:r>
              <a:rPr lang="en-US" dirty="0"/>
              <a:t>(kommentarer, inlägg, meddelanden) och </a:t>
            </a:r>
            <a:r>
              <a:rPr lang="en-US" b="1" dirty="0"/>
              <a:t>begränsa skadligt eller olämpligt innehåll </a:t>
            </a:r>
            <a:r>
              <a:rPr lang="en-US" dirty="0"/>
              <a:t>innan de flesta hinner se det.</a:t>
            </a:r>
            <a:endParaRPr dirty="0"/>
          </a:p>
          <a:p>
            <a:pPr marL="0" lvl="0" indent="0" algn="l" rtl="0">
              <a:lnSpc>
                <a:spcPct val="103333"/>
              </a:lnSpc>
              <a:spcBef>
                <a:spcPts val="0"/>
              </a:spcBef>
              <a:spcAft>
                <a:spcPts val="0"/>
              </a:spcAft>
              <a:buClr>
                <a:srgbClr val="242B62"/>
              </a:buClr>
              <a:buSzPts val="2400"/>
              <a:buNone/>
            </a:pPr>
            <a:endParaRPr sz="2300" dirty="0"/>
          </a:p>
          <a:p>
            <a:pPr marL="0" lvl="0" indent="0" algn="l" rtl="0">
              <a:lnSpc>
                <a:spcPct val="103333"/>
              </a:lnSpc>
              <a:spcBef>
                <a:spcPts val="0"/>
              </a:spcBef>
              <a:spcAft>
                <a:spcPts val="0"/>
              </a:spcAft>
              <a:buClr>
                <a:srgbClr val="242B62"/>
              </a:buClr>
              <a:buSzPts val="2400"/>
              <a:buNone/>
            </a:pPr>
            <a:r>
              <a:rPr lang="en-US" sz="2300" dirty="0"/>
              <a:t>Exempel:</a:t>
            </a:r>
            <a:endParaRPr sz="2300" dirty="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sz="2000" dirty="0"/>
              <a:t>Upptäcka </a:t>
            </a:r>
            <a:r>
              <a:rPr lang="en-US" sz="2000" b="1" dirty="0"/>
              <a:t>hatiska kommentarer eller spam.</a:t>
            </a:r>
            <a:endParaRPr sz="2000" b="1" dirty="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sz="2000" dirty="0"/>
              <a:t>Automatiskt flagga </a:t>
            </a:r>
            <a:r>
              <a:rPr lang="en-US" sz="2000" b="1" dirty="0"/>
              <a:t>osäkra bilder eller språk.</a:t>
            </a:r>
            <a:endParaRPr sz="2000" b="1" dirty="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sz="2000" b="1" dirty="0"/>
              <a:t>Filtrera innehåll </a:t>
            </a:r>
            <a:r>
              <a:rPr lang="en-US" sz="2000" dirty="0"/>
              <a:t>utifrån communityregler.</a:t>
            </a:r>
            <a:endParaRPr dirty="0"/>
          </a:p>
        </p:txBody>
      </p:sp>
      <p:grpSp>
        <p:nvGrpSpPr>
          <p:cNvPr id="859" name="Google Shape;859;g3ce9ee2a4f8_0_0"/>
          <p:cNvGrpSpPr/>
          <p:nvPr/>
        </p:nvGrpSpPr>
        <p:grpSpPr>
          <a:xfrm>
            <a:off x="8399463" y="2397919"/>
            <a:ext cx="546096" cy="546098"/>
            <a:chOff x="6483350" y="2427288"/>
            <a:chExt cx="546096" cy="546098"/>
          </a:xfrm>
        </p:grpSpPr>
        <p:sp>
          <p:nvSpPr>
            <p:cNvPr id="860" name="Google Shape;860;g3ce9ee2a4f8_0_0"/>
            <p:cNvSpPr/>
            <p:nvPr/>
          </p:nvSpPr>
          <p:spPr>
            <a:xfrm>
              <a:off x="6483350" y="2427288"/>
              <a:ext cx="546096" cy="546098"/>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1" name="Google Shape;861;g3ce9ee2a4f8_0_0"/>
            <p:cNvSpPr/>
            <p:nvPr/>
          </p:nvSpPr>
          <p:spPr>
            <a:xfrm>
              <a:off x="6667500" y="2568575"/>
              <a:ext cx="234950" cy="261940"/>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2" name="Google Shape;862;g3ce9ee2a4f8_0_0"/>
            <p:cNvSpPr/>
            <p:nvPr/>
          </p:nvSpPr>
          <p:spPr>
            <a:xfrm>
              <a:off x="6769100" y="2489200"/>
              <a:ext cx="158749" cy="103189"/>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63" name="Google Shape;863;g3ce9ee2a4f8_0_0"/>
          <p:cNvSpPr/>
          <p:nvPr/>
        </p:nvSpPr>
        <p:spPr>
          <a:xfrm>
            <a:off x="8365332" y="3724275"/>
            <a:ext cx="614366" cy="547687"/>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4" name="Google Shape;864;g3ce9ee2a4f8_0_0"/>
          <p:cNvSpPr/>
          <p:nvPr/>
        </p:nvSpPr>
        <p:spPr>
          <a:xfrm>
            <a:off x="7536275" y="3590400"/>
            <a:ext cx="4054500" cy="3267600"/>
          </a:xfrm>
          <a:prstGeom prst="round2SameRect">
            <a:avLst>
              <a:gd name="adj1" fmla="val 16667"/>
              <a:gd name="adj2" fmla="val 0"/>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300" b="1" i="0" u="none" strike="noStrike" cap="none" dirty="0">
                <a:solidFill>
                  <a:schemeClr val="lt1"/>
                </a:solidFill>
                <a:latin typeface="Calibri"/>
                <a:ea typeface="Calibri"/>
                <a:cs typeface="Calibri"/>
                <a:sym typeface="Calibri"/>
              </a:rPr>
              <a:t>Anmälningsverktygen </a:t>
            </a:r>
            <a:r>
              <a:rPr lang="en-US" sz="2300" b="0" i="0" u="none" strike="noStrike" cap="none" dirty="0">
                <a:solidFill>
                  <a:schemeClr val="lt1"/>
                </a:solidFill>
                <a:latin typeface="Calibri"/>
                <a:ea typeface="Calibri"/>
                <a:cs typeface="Calibri"/>
                <a:sym typeface="Calibri"/>
              </a:rPr>
              <a:t>är </a:t>
            </a:r>
            <a:r>
              <a:rPr lang="en-US" sz="2300" b="1" i="0" u="none" strike="noStrike" cap="none" dirty="0">
                <a:solidFill>
                  <a:schemeClr val="lt1"/>
                </a:solidFill>
                <a:latin typeface="Calibri"/>
                <a:ea typeface="Calibri"/>
                <a:cs typeface="Calibri"/>
                <a:sym typeface="Calibri"/>
              </a:rPr>
              <a:t>knappar </a:t>
            </a:r>
            <a:r>
              <a:rPr lang="en-US" sz="2300" b="0" i="0" u="none" strike="noStrike" cap="none" dirty="0">
                <a:solidFill>
                  <a:schemeClr val="lt1"/>
                </a:solidFill>
                <a:latin typeface="Calibri"/>
                <a:ea typeface="Calibri"/>
                <a:cs typeface="Calibri"/>
                <a:sym typeface="Calibri"/>
              </a:rPr>
              <a:t>eller </a:t>
            </a:r>
            <a:r>
              <a:rPr lang="en-US" sz="2300" b="1" i="0" u="none" strike="noStrike" cap="none" dirty="0">
                <a:solidFill>
                  <a:schemeClr val="lt1"/>
                </a:solidFill>
                <a:latin typeface="Calibri"/>
                <a:ea typeface="Calibri"/>
                <a:cs typeface="Calibri"/>
                <a:sym typeface="Calibri"/>
              </a:rPr>
              <a:t>alternativ </a:t>
            </a:r>
            <a:r>
              <a:rPr lang="en-US" sz="2300" b="0" i="0" u="none" strike="noStrike" cap="none" dirty="0">
                <a:solidFill>
                  <a:schemeClr val="lt1"/>
                </a:solidFill>
                <a:latin typeface="Calibri"/>
                <a:ea typeface="Calibri"/>
                <a:cs typeface="Calibri"/>
                <a:sym typeface="Calibri"/>
              </a:rPr>
              <a:t>som du hittar </a:t>
            </a:r>
            <a:r>
              <a:rPr lang="en-US" sz="2300" b="0" i="0" u="sng" strike="noStrike" cap="none" dirty="0">
                <a:solidFill>
                  <a:schemeClr val="lt1"/>
                </a:solidFill>
                <a:latin typeface="Calibri"/>
                <a:ea typeface="Calibri"/>
                <a:cs typeface="Calibri"/>
                <a:sym typeface="Calibri"/>
              </a:rPr>
              <a:t>i appar och på sociala nätverk </a:t>
            </a:r>
            <a:r>
              <a:rPr lang="en-US" sz="2300" b="0" i="0" u="none" strike="noStrike" cap="none" dirty="0">
                <a:solidFill>
                  <a:schemeClr val="lt1"/>
                </a:solidFill>
                <a:latin typeface="Calibri"/>
                <a:ea typeface="Calibri"/>
                <a:cs typeface="Calibri"/>
                <a:sym typeface="Calibri"/>
              </a:rPr>
              <a:t>för att </a:t>
            </a:r>
            <a:r>
              <a:rPr lang="en-US" sz="2300" b="1" i="0" u="none" strike="noStrike" cap="none" dirty="0">
                <a:solidFill>
                  <a:schemeClr val="lt1"/>
                </a:solidFill>
                <a:latin typeface="Calibri"/>
                <a:ea typeface="Calibri"/>
                <a:cs typeface="Calibri"/>
                <a:sym typeface="Calibri"/>
              </a:rPr>
              <a:t>anmäla något som </a:t>
            </a:r>
            <a:r>
              <a:rPr lang="en-US" sz="2300" b="0" i="0" u="none" strike="noStrike" cap="none" dirty="0">
                <a:solidFill>
                  <a:schemeClr val="lt1"/>
                </a:solidFill>
                <a:latin typeface="Calibri"/>
                <a:ea typeface="Calibri"/>
                <a:cs typeface="Calibri"/>
                <a:sym typeface="Calibri"/>
              </a:rPr>
              <a:t>du anser är:</a:t>
            </a:r>
            <a:endParaRPr sz="23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300" b="0" i="0" u="none" strike="noStrike" cap="none" dirty="0">
                <a:solidFill>
                  <a:schemeClr val="lt1"/>
                </a:solidFill>
                <a:latin typeface="Calibri"/>
                <a:ea typeface="Calibri"/>
                <a:cs typeface="Calibri"/>
                <a:sym typeface="Calibri"/>
              </a:rPr>
              <a:t>kränkande, trakasserier, bedrägeri, vilseledande eller olämpligt.</a:t>
            </a:r>
            <a:endParaRPr sz="2300" b="0" i="0" u="none" strike="noStrike" cap="none" dirty="0">
              <a:solidFill>
                <a:schemeClr val="lt1"/>
              </a:solidFill>
              <a:latin typeface="Arial"/>
              <a:ea typeface="Arial"/>
              <a:cs typeface="Arial"/>
              <a:sym typeface="Arial"/>
            </a:endParaRPr>
          </a:p>
        </p:txBody>
      </p:sp>
      <p:grpSp>
        <p:nvGrpSpPr>
          <p:cNvPr id="865" name="Google Shape;865;g3ce9ee2a4f8_0_0"/>
          <p:cNvGrpSpPr/>
          <p:nvPr/>
        </p:nvGrpSpPr>
        <p:grpSpPr>
          <a:xfrm>
            <a:off x="10002824" y="2459831"/>
            <a:ext cx="1195643" cy="1215394"/>
            <a:chOff x="9771782" y="1305233"/>
            <a:chExt cx="1360226" cy="1296438"/>
          </a:xfrm>
        </p:grpSpPr>
        <p:sp>
          <p:nvSpPr>
            <p:cNvPr id="866" name="Google Shape;866;g3ce9ee2a4f8_0_0">
              <a:hlinkClick r:id="rId3"/>
            </p:cNvPr>
            <p:cNvSpPr/>
            <p:nvPr/>
          </p:nvSpPr>
          <p:spPr>
            <a:xfrm rot="1335962">
              <a:off x="9771782" y="1305233"/>
              <a:ext cx="1360226" cy="1296438"/>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67" name="Google Shape;867;g3ce9ee2a4f8_0_0"/>
            <p:cNvGrpSpPr/>
            <p:nvPr/>
          </p:nvGrpSpPr>
          <p:grpSpPr>
            <a:xfrm>
              <a:off x="10350395" y="1654208"/>
              <a:ext cx="214914" cy="696682"/>
              <a:chOff x="4228565" y="1390736"/>
              <a:chExt cx="214914" cy="696682"/>
            </a:xfrm>
          </p:grpSpPr>
          <p:sp>
            <p:nvSpPr>
              <p:cNvPr id="868" name="Google Shape;868;g3ce9ee2a4f8_0_0"/>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69" name="Google Shape;869;g3ce9ee2a4f8_0_0"/>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870" name="Google Shape;870;g3ce9ee2a4f8_0_0"/>
            <p:cNvGrpSpPr/>
            <p:nvPr/>
          </p:nvGrpSpPr>
          <p:grpSpPr>
            <a:xfrm>
              <a:off x="10293848" y="1599835"/>
              <a:ext cx="742283" cy="807675"/>
              <a:chOff x="4172018" y="1336363"/>
              <a:chExt cx="742283" cy="807675"/>
            </a:xfrm>
          </p:grpSpPr>
          <p:sp>
            <p:nvSpPr>
              <p:cNvPr id="871" name="Google Shape;871;g3ce9ee2a4f8_0_0">
                <a:hlinkClick r:id="rId3"/>
              </p:cNvPr>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2" name="Google Shape;872;g3ce9ee2a4f8_0_0"/>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3" name="Google Shape;873;g3ce9ee2a4f8_0_0"/>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4" name="Google Shape;874;g3ce9ee2a4f8_0_0"/>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grpSp>
        <p:nvGrpSpPr>
          <p:cNvPr id="2" name="Graphic 4">
            <a:extLst>
              <a:ext uri="{FF2B5EF4-FFF2-40B4-BE49-F238E27FC236}">
                <a16:creationId xmlns:a16="http://schemas.microsoft.com/office/drawing/2014/main" id="{B61F7416-C246-AEFF-8AAE-91F007713A6F}"/>
              </a:ext>
            </a:extLst>
          </p:cNvPr>
          <p:cNvGrpSpPr/>
          <p:nvPr/>
        </p:nvGrpSpPr>
        <p:grpSpPr>
          <a:xfrm rot="3208958">
            <a:off x="9192918" y="2951659"/>
            <a:ext cx="401216" cy="854609"/>
            <a:chOff x="9129274" y="2719113"/>
            <a:chExt cx="717139" cy="1386497"/>
          </a:xfrm>
          <a:solidFill>
            <a:srgbClr val="242B62"/>
          </a:solidFill>
        </p:grpSpPr>
        <p:grpSp>
          <p:nvGrpSpPr>
            <p:cNvPr id="3" name="Graphic 4">
              <a:extLst>
                <a:ext uri="{FF2B5EF4-FFF2-40B4-BE49-F238E27FC236}">
                  <a16:creationId xmlns:a16="http://schemas.microsoft.com/office/drawing/2014/main" id="{58C740DB-8E70-F289-6DB7-B17B784B8985}"/>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40349FED-9F92-87E3-384E-8B91CFC3B49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56A3D99B-BA87-749E-1840-800241D63A1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B954726C-11DB-B36B-3F98-DF8D6F3AB270}"/>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19E569BC-B48A-5F36-7070-9260672CCEC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160540B-91A3-648B-826E-907E4B7C0C9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C78CB586-EF02-135F-9D75-BFDB9B53CBC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A201E5EB-FB09-1132-E14F-1D28EF7FBB6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19D7E31A-1D4F-123D-8A9B-DF35AD30BCC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583E53E8-FF63-203C-5B64-A5E83366F40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EEE3D95C-BEF4-A6F2-9175-21DCF92D084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g3d3ae9d317c_1_32"/>
          <p:cNvSpPr txBox="1">
            <a:spLocks noGrp="1"/>
          </p:cNvSpPr>
          <p:nvPr>
            <p:ph type="body" idx="1"/>
          </p:nvPr>
        </p:nvSpPr>
        <p:spPr>
          <a:xfrm>
            <a:off x="1632750" y="83426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a:t>Anmäl olämpligt innehåll på Facebook:</a:t>
            </a:r>
            <a:endParaRPr b="1"/>
          </a:p>
        </p:txBody>
      </p:sp>
      <p:sp>
        <p:nvSpPr>
          <p:cNvPr id="881" name="Google Shape;881;g3d3ae9d317c_1_32"/>
          <p:cNvSpPr txBox="1">
            <a:spLocks noGrp="1"/>
          </p:cNvSpPr>
          <p:nvPr>
            <p:ph type="body" idx="2"/>
          </p:nvPr>
        </p:nvSpPr>
        <p:spPr>
          <a:xfrm>
            <a:off x="1632750" y="2167325"/>
            <a:ext cx="8961600" cy="21051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n-US" dirty="0"/>
              <a:t>Om du vill anmäla innehåll som bryter mot gemenskapsriktlinjerna (t.ex. nakenhet, </a:t>
            </a:r>
            <a:r>
              <a:rPr lang="en-US" dirty="0" err="1"/>
              <a:t>beteende </a:t>
            </a:r>
            <a:r>
              <a:rPr lang="en-US" dirty="0"/>
              <a:t>som uppmuntrar till hat eller våld):</a:t>
            </a:r>
            <a:endParaRPr dirty="0"/>
          </a:p>
          <a:p>
            <a:pPr marL="0" lvl="0" indent="0" algn="l" rtl="0">
              <a:lnSpc>
                <a:spcPct val="103333"/>
              </a:lnSpc>
              <a:spcBef>
                <a:spcPts val="0"/>
              </a:spcBef>
              <a:spcAft>
                <a:spcPts val="0"/>
              </a:spcAft>
              <a:buSzPts val="2400"/>
              <a:buNone/>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Gå till det innehåll du vill anmäla.</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Använd länken </a:t>
            </a:r>
            <a:r>
              <a:rPr lang="en-US" b="1" u="sng" dirty="0">
                <a:solidFill>
                  <a:srgbClr val="242B62"/>
                </a:solidFill>
                <a:hlinkClick r:id="rId3">
                  <a:extLst>
                    <a:ext uri="{A12FA001-AC4F-418D-AE19-62706E023703}">
                      <ahyp:hlinkClr xmlns:ahyp="http://schemas.microsoft.com/office/drawing/2018/hyperlinkcolor" val="tx"/>
                    </a:ext>
                  </a:extLst>
                </a:hlinkClick>
              </a:rPr>
              <a:t>”Anmäl” </a:t>
            </a:r>
            <a:r>
              <a:rPr lang="en-US" dirty="0"/>
              <a:t>för att meddela Facebook.</a:t>
            </a:r>
            <a:endParaRPr dirty="0"/>
          </a:p>
        </p:txBody>
      </p:sp>
      <p:sp>
        <p:nvSpPr>
          <p:cNvPr id="882" name="Google Shape;882;g3d3ae9d317c_1_32"/>
          <p:cNvSpPr/>
          <p:nvPr/>
        </p:nvSpPr>
        <p:spPr>
          <a:xfrm>
            <a:off x="287301" y="4740200"/>
            <a:ext cx="7142200" cy="171922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133975" tIns="66975" rIns="133975" bIns="66975" anchor="ctr" anchorCtr="0">
            <a:noAutofit/>
          </a:bodyPr>
          <a:lstStyle/>
          <a:p>
            <a:pPr marL="0" marR="0" lvl="0" indent="0" algn="l" rtl="0">
              <a:lnSpc>
                <a:spcPct val="100000"/>
              </a:lnSpc>
              <a:spcBef>
                <a:spcPts val="0"/>
              </a:spcBef>
              <a:spcAft>
                <a:spcPts val="0"/>
              </a:spcAft>
              <a:buClr>
                <a:srgbClr val="000000"/>
              </a:buClr>
              <a:buSzPts val="1319"/>
              <a:buFont typeface="Arial"/>
              <a:buNone/>
            </a:pPr>
            <a:endParaRPr sz="1319" b="0" i="0" u="none" strike="noStrike" cap="none">
              <a:solidFill>
                <a:schemeClr val="dk1"/>
              </a:solidFill>
              <a:latin typeface="Calibri"/>
              <a:ea typeface="Calibri"/>
              <a:cs typeface="Calibri"/>
              <a:sym typeface="Calibri"/>
            </a:endParaRPr>
          </a:p>
        </p:txBody>
      </p:sp>
      <p:sp>
        <p:nvSpPr>
          <p:cNvPr id="883" name="Google Shape;883;g3d3ae9d317c_1_32"/>
          <p:cNvSpPr/>
          <p:nvPr/>
        </p:nvSpPr>
        <p:spPr>
          <a:xfrm>
            <a:off x="598175" y="5084412"/>
            <a:ext cx="6455400" cy="1030800"/>
          </a:xfrm>
          <a:prstGeom prst="rect">
            <a:avLst/>
          </a:prstGeom>
          <a:noFill/>
          <a:ln>
            <a:noFill/>
          </a:ln>
        </p:spPr>
        <p:txBody>
          <a:bodyPr spcFirstLastPara="1" wrap="square" lIns="133975" tIns="66975" rIns="133975" bIns="66975" anchor="ctr" anchorCtr="0">
            <a:noAutofit/>
          </a:bodyPr>
          <a:lstStyle/>
          <a:p>
            <a:pPr marL="0" marR="0" lvl="0" indent="0" algn="ctr" rtl="0">
              <a:lnSpc>
                <a:spcPct val="100000"/>
              </a:lnSpc>
              <a:spcBef>
                <a:spcPts val="0"/>
              </a:spcBef>
              <a:spcAft>
                <a:spcPts val="0"/>
              </a:spcAft>
              <a:buClr>
                <a:srgbClr val="000000"/>
              </a:buClr>
              <a:buSzPts val="2345"/>
              <a:buFont typeface="Arial"/>
              <a:buNone/>
            </a:pPr>
            <a:r>
              <a:rPr lang="en-US" sz="2000" b="1" i="0" u="none" strike="noStrike" cap="none" dirty="0">
                <a:solidFill>
                  <a:schemeClr val="lt1"/>
                </a:solidFill>
                <a:latin typeface="Calibri"/>
                <a:ea typeface="Calibri"/>
                <a:cs typeface="Calibri"/>
                <a:sym typeface="Calibri"/>
              </a:rPr>
              <a:t>Facebook tar bort innehåll som bryter mot deras riktlinjer. Om något du har rapporterat fortfarande finns kvar kan du använda inställningarna för att dölja den typen av innehåll i framtiden.</a:t>
            </a:r>
            <a:endParaRPr sz="2000" b="1"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DAD5A9DE-AC78-5B3C-AC26-0CEDBA8253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24749" y="4448175"/>
            <a:ext cx="4565943" cy="189241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g3cac3295b2d_0_13"/>
          <p:cNvSpPr txBox="1">
            <a:spLocks noGrp="1"/>
          </p:cNvSpPr>
          <p:nvPr>
            <p:ph type="body" idx="1"/>
          </p:nvPr>
        </p:nvSpPr>
        <p:spPr>
          <a:xfrm>
            <a:off x="1480100" y="1086750"/>
            <a:ext cx="5037000" cy="7176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sz="3100" b="1" dirty="0"/>
              <a:t>När du rapporterar något:</a:t>
            </a:r>
            <a:endParaRPr sz="3100" b="1" dirty="0"/>
          </a:p>
          <a:p>
            <a:pPr marL="0" lvl="0" indent="0" algn="l" rtl="0">
              <a:lnSpc>
                <a:spcPct val="103333"/>
              </a:lnSpc>
              <a:spcBef>
                <a:spcPts val="0"/>
              </a:spcBef>
              <a:spcAft>
                <a:spcPts val="0"/>
              </a:spcAft>
              <a:buClr>
                <a:srgbClr val="242B62"/>
              </a:buClr>
              <a:buSzPts val="3600"/>
              <a:buNone/>
            </a:pPr>
            <a:endParaRPr sz="3800" b="1" dirty="0"/>
          </a:p>
        </p:txBody>
      </p:sp>
      <p:sp>
        <p:nvSpPr>
          <p:cNvPr id="889" name="Google Shape;889;g3cac3295b2d_0_13"/>
          <p:cNvSpPr txBox="1">
            <a:spLocks noGrp="1"/>
          </p:cNvSpPr>
          <p:nvPr>
            <p:ph type="body" idx="3"/>
          </p:nvPr>
        </p:nvSpPr>
        <p:spPr>
          <a:xfrm>
            <a:off x="1342450" y="2136725"/>
            <a:ext cx="5037000" cy="43767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dirty="0"/>
              <a:t>Markerar systemet det internt.</a:t>
            </a:r>
            <a:endParaRPr dirty="0"/>
          </a:p>
          <a:p>
            <a:pPr marL="800100" lvl="0" indent="-342900" algn="l" rtl="0">
              <a:lnSpc>
                <a:spcPct val="103333"/>
              </a:lnSpc>
              <a:spcBef>
                <a:spcPts val="0"/>
              </a:spcBef>
              <a:spcAft>
                <a:spcPts val="0"/>
              </a:spcAft>
              <a:buSzPts val="2400"/>
              <a:buFont typeface="Wingdings" panose="05000000000000000000" pitchFamily="2" charset="2"/>
              <a:buChar char="Ø"/>
            </a:pP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dirty="0"/>
              <a:t>Det kan granskas av moderatorer (AI tar bort spam och kränkningar, medan människor granskar allvarliga anmälningar).</a:t>
            </a:r>
            <a:endParaRPr dirty="0"/>
          </a:p>
          <a:p>
            <a:pPr marL="800100" lvl="0" indent="-342900" algn="l" rtl="0">
              <a:lnSpc>
                <a:spcPct val="103333"/>
              </a:lnSpc>
              <a:spcBef>
                <a:spcPts val="0"/>
              </a:spcBef>
              <a:spcAft>
                <a:spcPts val="0"/>
              </a:spcAft>
              <a:buSzPts val="2400"/>
              <a:buFont typeface="Wingdings" panose="05000000000000000000" pitchFamily="2" charset="2"/>
              <a:buChar char="Ø"/>
            </a:pP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dirty="0"/>
              <a:t>Plattformarna kan ta bort eller begränsa det skadliga materialet.</a:t>
            </a:r>
            <a:endParaRPr dirty="0"/>
          </a:p>
        </p:txBody>
      </p:sp>
      <p:grpSp>
        <p:nvGrpSpPr>
          <p:cNvPr id="890" name="Google Shape;890;g3cac3295b2d_0_13"/>
          <p:cNvGrpSpPr/>
          <p:nvPr/>
        </p:nvGrpSpPr>
        <p:grpSpPr>
          <a:xfrm>
            <a:off x="9561018" y="197632"/>
            <a:ext cx="1059119" cy="1038021"/>
            <a:chOff x="9604203" y="1128049"/>
            <a:chExt cx="1750031" cy="1715169"/>
          </a:xfrm>
        </p:grpSpPr>
        <p:sp>
          <p:nvSpPr>
            <p:cNvPr id="891" name="Google Shape;891;g3cac3295b2d_0_13"/>
            <p:cNvSpPr/>
            <p:nvPr/>
          </p:nvSpPr>
          <p:spPr>
            <a:xfrm rot="1335962">
              <a:off x="9799105" y="1337414"/>
              <a:ext cx="1360226" cy="1296439"/>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92" name="Google Shape;892;g3cac3295b2d_0_13"/>
            <p:cNvGrpSpPr/>
            <p:nvPr/>
          </p:nvGrpSpPr>
          <p:grpSpPr>
            <a:xfrm>
              <a:off x="10350395" y="1654208"/>
              <a:ext cx="214914" cy="696682"/>
              <a:chOff x="4228565" y="1390736"/>
              <a:chExt cx="214914" cy="696682"/>
            </a:xfrm>
          </p:grpSpPr>
          <p:sp>
            <p:nvSpPr>
              <p:cNvPr id="893" name="Google Shape;893;g3cac3295b2d_0_13"/>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4" name="Google Shape;894;g3cac3295b2d_0_13"/>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895" name="Google Shape;895;g3cac3295b2d_0_13"/>
            <p:cNvGrpSpPr/>
            <p:nvPr/>
          </p:nvGrpSpPr>
          <p:grpSpPr>
            <a:xfrm>
              <a:off x="10293848" y="1599835"/>
              <a:ext cx="742283" cy="807675"/>
              <a:chOff x="4172018" y="1336363"/>
              <a:chExt cx="742283" cy="807675"/>
            </a:xfrm>
          </p:grpSpPr>
          <p:sp>
            <p:nvSpPr>
              <p:cNvPr id="896" name="Google Shape;896;g3cac3295b2d_0_13"/>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7" name="Google Shape;897;g3cac3295b2d_0_13"/>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8" name="Google Shape;898;g3cac3295b2d_0_13"/>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9" name="Google Shape;899;g3cac3295b2d_0_13"/>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pic>
        <p:nvPicPr>
          <p:cNvPr id="900" name="Google Shape;900;g3cac3295b2d_0_13" title="freepik__talk__93234.jpe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4"/>
          </a:xfrm>
          <a:prstGeom prst="rect">
            <a:avLst/>
          </a:prstGeom>
          <a:solidFill>
            <a:srgbClr val="D9D9D9"/>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g3cac3295b2d_0_43"/>
          <p:cNvSpPr txBox="1">
            <a:spLocks noGrp="1"/>
          </p:cNvSpPr>
          <p:nvPr>
            <p:ph type="body" idx="1"/>
          </p:nvPr>
        </p:nvSpPr>
        <p:spPr>
          <a:xfrm>
            <a:off x="911570" y="826900"/>
            <a:ext cx="5184300" cy="6975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03333"/>
              </a:lnSpc>
              <a:spcBef>
                <a:spcPts val="0"/>
              </a:spcBef>
              <a:spcAft>
                <a:spcPts val="0"/>
              </a:spcAft>
              <a:buClr>
                <a:schemeClr val="lt1"/>
              </a:buClr>
              <a:buSzPts val="3600"/>
              <a:buNone/>
            </a:pPr>
            <a:r>
              <a:rPr lang="en-US" b="1" dirty="0"/>
              <a:t>Praktiska tips för att hålla sig säker</a:t>
            </a:r>
            <a:endParaRPr b="1" dirty="0"/>
          </a:p>
        </p:txBody>
      </p:sp>
      <p:sp>
        <p:nvSpPr>
          <p:cNvPr id="906" name="Google Shape;906;g3cac3295b2d_0_43"/>
          <p:cNvSpPr/>
          <p:nvPr/>
        </p:nvSpPr>
        <p:spPr>
          <a:xfrm>
            <a:off x="3984185" y="4875742"/>
            <a:ext cx="3170533" cy="1204567"/>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7" name="Google Shape;907;g3cac3295b2d_0_43"/>
          <p:cNvSpPr/>
          <p:nvPr/>
        </p:nvSpPr>
        <p:spPr>
          <a:xfrm>
            <a:off x="5284443" y="2900107"/>
            <a:ext cx="3170548" cy="12022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8" name="Google Shape;908;g3cac3295b2d_0_43"/>
          <p:cNvSpPr/>
          <p:nvPr/>
        </p:nvSpPr>
        <p:spPr>
          <a:xfrm>
            <a:off x="5404667" y="2388062"/>
            <a:ext cx="2508149" cy="645896"/>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9" name="Google Shape;909;g3cac3295b2d_0_43"/>
          <p:cNvSpPr/>
          <p:nvPr/>
        </p:nvSpPr>
        <p:spPr>
          <a:xfrm>
            <a:off x="1786848" y="2900106"/>
            <a:ext cx="3170533" cy="120221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0" name="Google Shape;910;g3cac3295b2d_0_43"/>
          <p:cNvSpPr/>
          <p:nvPr/>
        </p:nvSpPr>
        <p:spPr>
          <a:xfrm>
            <a:off x="1946139" y="2384266"/>
            <a:ext cx="2508142" cy="6458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1" name="Google Shape;911;g3cac3295b2d_0_43"/>
          <p:cNvSpPr/>
          <p:nvPr/>
        </p:nvSpPr>
        <p:spPr>
          <a:xfrm>
            <a:off x="7529829" y="4875742"/>
            <a:ext cx="3170548" cy="1202214"/>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2" name="Google Shape;912;g3cac3295b2d_0_43"/>
          <p:cNvSpPr/>
          <p:nvPr/>
        </p:nvSpPr>
        <p:spPr>
          <a:xfrm>
            <a:off x="4150593" y="4373406"/>
            <a:ext cx="2508149" cy="645896"/>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3" name="Google Shape;913;g3cac3295b2d_0_43"/>
          <p:cNvSpPr/>
          <p:nvPr/>
        </p:nvSpPr>
        <p:spPr>
          <a:xfrm>
            <a:off x="7655865" y="4371049"/>
            <a:ext cx="2508142" cy="645896"/>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4" name="Google Shape;914;g3cac3295b2d_0_43"/>
          <p:cNvSpPr txBox="1"/>
          <p:nvPr/>
        </p:nvSpPr>
        <p:spPr>
          <a:xfrm>
            <a:off x="2069649" y="2375794"/>
            <a:ext cx="2604900" cy="645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Stanna upp och kontrollera</a:t>
            </a:r>
            <a:endParaRPr sz="1900" b="0" i="0" u="none" strike="noStrike" cap="none">
              <a:solidFill>
                <a:srgbClr val="000000"/>
              </a:solidFill>
              <a:latin typeface="Arial"/>
              <a:ea typeface="Arial"/>
              <a:cs typeface="Arial"/>
              <a:sym typeface="Arial"/>
            </a:endParaRPr>
          </a:p>
        </p:txBody>
      </p:sp>
      <p:sp>
        <p:nvSpPr>
          <p:cNvPr id="915" name="Google Shape;915;g3cac3295b2d_0_43"/>
          <p:cNvSpPr txBox="1"/>
          <p:nvPr/>
        </p:nvSpPr>
        <p:spPr>
          <a:xfrm>
            <a:off x="5546089" y="2518565"/>
            <a:ext cx="23784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Anmäl och skydda</a:t>
            </a:r>
            <a:endParaRPr sz="1900" b="0" i="0" u="none" strike="noStrike" cap="none">
              <a:solidFill>
                <a:srgbClr val="000000"/>
              </a:solidFill>
              <a:latin typeface="Arial"/>
              <a:ea typeface="Arial"/>
              <a:cs typeface="Arial"/>
              <a:sym typeface="Arial"/>
            </a:endParaRPr>
          </a:p>
        </p:txBody>
      </p:sp>
      <p:sp>
        <p:nvSpPr>
          <p:cNvPr id="916" name="Google Shape;916;g3cac3295b2d_0_43"/>
          <p:cNvSpPr txBox="1"/>
          <p:nvPr/>
        </p:nvSpPr>
        <p:spPr>
          <a:xfrm>
            <a:off x="4236368" y="4362883"/>
            <a:ext cx="2619442"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700" b="1" i="0" u="none" strike="noStrike" cap="none" dirty="0" err="1">
                <a:solidFill>
                  <a:schemeClr val="lt1"/>
                </a:solidFill>
                <a:latin typeface="Calibri"/>
                <a:ea typeface="Calibri"/>
                <a:cs typeface="Calibri"/>
                <a:sym typeface="Calibri"/>
              </a:rPr>
              <a:t>Anpassa</a:t>
            </a:r>
            <a:r>
              <a:rPr lang="en-US" sz="1700" b="1" i="0" u="none" strike="noStrike" cap="none" dirty="0">
                <a:solidFill>
                  <a:schemeClr val="lt1"/>
                </a:solidFill>
                <a:latin typeface="Calibri"/>
                <a:ea typeface="Calibri"/>
                <a:cs typeface="Calibri"/>
                <a:sym typeface="Calibri"/>
              </a:rPr>
              <a:t> </a:t>
            </a:r>
            <a:r>
              <a:rPr lang="en-US" sz="1700" b="1" i="0" u="none" strike="noStrike" cap="none" dirty="0" err="1">
                <a:solidFill>
                  <a:schemeClr val="lt1"/>
                </a:solidFill>
                <a:latin typeface="Calibri"/>
                <a:ea typeface="Calibri"/>
                <a:cs typeface="Calibri"/>
                <a:sym typeface="Calibri"/>
              </a:rPr>
              <a:t>sekretessinställningarna</a:t>
            </a:r>
            <a:endParaRPr sz="1700" b="0" i="0" u="none" strike="noStrike" cap="none" dirty="0">
              <a:solidFill>
                <a:srgbClr val="000000"/>
              </a:solidFill>
              <a:latin typeface="Arial"/>
              <a:ea typeface="Arial"/>
              <a:cs typeface="Arial"/>
              <a:sym typeface="Arial"/>
            </a:endParaRPr>
          </a:p>
        </p:txBody>
      </p:sp>
      <p:sp>
        <p:nvSpPr>
          <p:cNvPr id="917" name="Google Shape;917;g3cac3295b2d_0_43"/>
          <p:cNvSpPr txBox="1"/>
          <p:nvPr/>
        </p:nvSpPr>
        <p:spPr>
          <a:xfrm>
            <a:off x="7830225" y="4478550"/>
            <a:ext cx="2203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Be om hjälp</a:t>
            </a:r>
            <a:endParaRPr sz="1900" b="0" i="0" u="none" strike="noStrike" cap="none">
              <a:solidFill>
                <a:srgbClr val="000000"/>
              </a:solidFill>
              <a:latin typeface="Arial"/>
              <a:ea typeface="Arial"/>
              <a:cs typeface="Arial"/>
              <a:sym typeface="Arial"/>
            </a:endParaRPr>
          </a:p>
        </p:txBody>
      </p:sp>
      <p:sp>
        <p:nvSpPr>
          <p:cNvPr id="918" name="Google Shape;918;g3cac3295b2d_0_43"/>
          <p:cNvSpPr/>
          <p:nvPr/>
        </p:nvSpPr>
        <p:spPr>
          <a:xfrm>
            <a:off x="2069649" y="3282257"/>
            <a:ext cx="2802103" cy="5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500" b="1" i="0" u="none" strike="noStrike" cap="none" dirty="0">
                <a:solidFill>
                  <a:srgbClr val="242B62"/>
                </a:solidFill>
                <a:latin typeface="Calibri"/>
                <a:ea typeface="Calibri"/>
                <a:cs typeface="Calibri"/>
                <a:sym typeface="Calibri"/>
              </a:rPr>
              <a:t>Om ett meddelande känns konstigt, stanna upp och tänk efter innan du agerar… Kom ihåg SIFT-metoden från modul 1</a:t>
            </a:r>
            <a:endParaRPr sz="1500" b="1" i="0" u="none" strike="noStrike" cap="none" dirty="0">
              <a:solidFill>
                <a:srgbClr val="242B62"/>
              </a:solidFill>
              <a:latin typeface="Arial"/>
              <a:ea typeface="Arial"/>
              <a:cs typeface="Arial"/>
              <a:sym typeface="Arial"/>
            </a:endParaRPr>
          </a:p>
        </p:txBody>
      </p:sp>
      <p:sp>
        <p:nvSpPr>
          <p:cNvPr id="919" name="Google Shape;919;g3cac3295b2d_0_43"/>
          <p:cNvSpPr/>
          <p:nvPr/>
        </p:nvSpPr>
        <p:spPr>
          <a:xfrm>
            <a:off x="4284871" y="5149796"/>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Utforska inställningarna i varje app för att begränsa tillgången till dina personuppgifter.</a:t>
            </a:r>
            <a:endParaRPr sz="1400" b="1" i="0" u="none" strike="noStrike" cap="none" dirty="0">
              <a:solidFill>
                <a:srgbClr val="242B62"/>
              </a:solidFill>
              <a:latin typeface="Arial"/>
              <a:ea typeface="Arial"/>
              <a:cs typeface="Arial"/>
              <a:sym typeface="Arial"/>
            </a:endParaRPr>
          </a:p>
        </p:txBody>
      </p:sp>
      <p:sp>
        <p:nvSpPr>
          <p:cNvPr id="920" name="Google Shape;920;g3cac3295b2d_0_43"/>
          <p:cNvSpPr/>
          <p:nvPr/>
        </p:nvSpPr>
        <p:spPr>
          <a:xfrm>
            <a:off x="7830250" y="5072980"/>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Det är inget att skämmas för att fråga en vän eller familjemedlem om du är osäker.</a:t>
            </a:r>
            <a:endParaRPr sz="1400" b="1" i="0" u="none" strike="noStrike" cap="none">
              <a:solidFill>
                <a:srgbClr val="000000"/>
              </a:solidFill>
              <a:latin typeface="Arial"/>
              <a:ea typeface="Arial"/>
              <a:cs typeface="Arial"/>
              <a:sym typeface="Arial"/>
            </a:endParaRPr>
          </a:p>
        </p:txBody>
      </p:sp>
      <p:grpSp>
        <p:nvGrpSpPr>
          <p:cNvPr id="921" name="Google Shape;921;g3cac3295b2d_0_43"/>
          <p:cNvGrpSpPr/>
          <p:nvPr/>
        </p:nvGrpSpPr>
        <p:grpSpPr>
          <a:xfrm>
            <a:off x="6245482" y="574506"/>
            <a:ext cx="1248482" cy="1202272"/>
            <a:chOff x="5495623" y="2716950"/>
            <a:chExt cx="1439007" cy="1385585"/>
          </a:xfrm>
        </p:grpSpPr>
        <p:sp>
          <p:nvSpPr>
            <p:cNvPr id="922" name="Google Shape;922;g3cac3295b2d_0_43"/>
            <p:cNvSpPr/>
            <p:nvPr/>
          </p:nvSpPr>
          <p:spPr>
            <a:xfrm>
              <a:off x="5768039" y="2718579"/>
              <a:ext cx="941801" cy="813249"/>
            </a:xfrm>
            <a:custGeom>
              <a:avLst/>
              <a:gdLst/>
              <a:ahLst/>
              <a:cxnLst/>
              <a:rect l="l" t="t" r="r" b="b"/>
              <a:pathLst>
                <a:path w="941801" h="813249" extrusionOk="0">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nvGrpSpPr>
            <p:cNvPr id="923" name="Google Shape;923;g3cac3295b2d_0_43"/>
            <p:cNvGrpSpPr/>
            <p:nvPr/>
          </p:nvGrpSpPr>
          <p:grpSpPr>
            <a:xfrm>
              <a:off x="5495623" y="2716950"/>
              <a:ext cx="1439007" cy="1385585"/>
              <a:chOff x="5495623" y="2716950"/>
              <a:chExt cx="1439007" cy="1385585"/>
            </a:xfrm>
          </p:grpSpPr>
          <p:sp>
            <p:nvSpPr>
              <p:cNvPr id="924" name="Google Shape;924;g3cac3295b2d_0_43"/>
              <p:cNvSpPr/>
              <p:nvPr/>
            </p:nvSpPr>
            <p:spPr>
              <a:xfrm>
                <a:off x="5495623" y="3470539"/>
                <a:ext cx="1439007" cy="631996"/>
              </a:xfrm>
              <a:custGeom>
                <a:avLst/>
                <a:gdLst/>
                <a:ahLst/>
                <a:cxnLst/>
                <a:rect l="l" t="t" r="r" b="b"/>
                <a:pathLst>
                  <a:path w="1439007" h="631996" extrusionOk="0">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sp>
            <p:nvSpPr>
              <p:cNvPr id="925" name="Google Shape;925;g3cac3295b2d_0_43"/>
              <p:cNvSpPr/>
              <p:nvPr/>
            </p:nvSpPr>
            <p:spPr>
              <a:xfrm>
                <a:off x="5768068" y="2716950"/>
                <a:ext cx="941772" cy="813556"/>
              </a:xfrm>
              <a:custGeom>
                <a:avLst/>
                <a:gdLst/>
                <a:ahLst/>
                <a:cxnLst/>
                <a:rect l="l" t="t" r="r" b="b"/>
                <a:pathLst>
                  <a:path w="941772" h="813556" extrusionOk="0">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sp>
          <p:nvSpPr>
            <p:cNvPr id="926" name="Google Shape;926;g3cac3295b2d_0_43"/>
            <p:cNvSpPr/>
            <p:nvPr/>
          </p:nvSpPr>
          <p:spPr>
            <a:xfrm>
              <a:off x="5828826" y="2779264"/>
              <a:ext cx="818816" cy="688776"/>
            </a:xfrm>
            <a:custGeom>
              <a:avLst/>
              <a:gdLst/>
              <a:ahLst/>
              <a:cxnLst/>
              <a:rect l="l" t="t" r="r" b="b"/>
              <a:pathLst>
                <a:path w="818816" h="688776" extrusionOk="0">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CA7BB3"/>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sp>
        <p:nvSpPr>
          <p:cNvPr id="927" name="Google Shape;927;g3cac3295b2d_0_43"/>
          <p:cNvSpPr txBox="1"/>
          <p:nvPr/>
        </p:nvSpPr>
        <p:spPr>
          <a:xfrm>
            <a:off x="5534300" y="3237863"/>
            <a:ext cx="2508000" cy="645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Om något känns fel, anmäl det.</a:t>
            </a:r>
            <a:endParaRPr sz="16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g3cac3295b2d_0_43"/>
          <p:cNvSpPr/>
          <p:nvPr/>
        </p:nvSpPr>
        <p:spPr>
          <a:xfrm>
            <a:off x="0" y="4707600"/>
            <a:ext cx="2867100" cy="2150700"/>
          </a:xfrm>
          <a:prstGeom prst="round2SameRect">
            <a:avLst>
              <a:gd name="adj1" fmla="val 16667"/>
              <a:gd name="adj2" fmla="val 0"/>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Calibri"/>
                <a:ea typeface="Calibri"/>
                <a:cs typeface="Calibri"/>
                <a:sym typeface="Calibri"/>
              </a:rPr>
              <a:t>Att lära dig använda dessa verktyg hjälper dig att </a:t>
            </a:r>
            <a:r>
              <a:rPr lang="en-US" sz="1800" b="1" i="0" u="none" strike="noStrike" cap="none" dirty="0">
                <a:solidFill>
                  <a:schemeClr val="lt1"/>
                </a:solidFill>
                <a:latin typeface="Calibri"/>
                <a:ea typeface="Calibri"/>
                <a:cs typeface="Calibri"/>
                <a:sym typeface="Calibri"/>
              </a:rPr>
              <a:t>minska stressen, känna dig trygg </a:t>
            </a:r>
            <a:r>
              <a:rPr lang="en-US" sz="1800" b="0" i="0" u="none" strike="noStrike" cap="none" dirty="0">
                <a:solidFill>
                  <a:schemeClr val="lt1"/>
                </a:solidFill>
                <a:latin typeface="Calibri"/>
                <a:ea typeface="Calibri"/>
                <a:cs typeface="Calibri"/>
                <a:sym typeface="Calibri"/>
              </a:rPr>
              <a:t>och njuta av säker kommunikation online.</a:t>
            </a:r>
            <a:endParaRPr sz="1800" b="0" i="0" u="none" strike="noStrike" cap="none" dirty="0">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g3c8abc38406_0_24"/>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05</a:t>
            </a:r>
            <a:endParaRPr/>
          </a:p>
        </p:txBody>
      </p:sp>
      <p:pic>
        <p:nvPicPr>
          <p:cNvPr id="935" name="Google Shape;935;g3c8abc38406_0_24" descr="People in a computer screen"/>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1" cy="3396829"/>
          </a:xfrm>
          <a:prstGeom prst="rect">
            <a:avLst/>
          </a:prstGeom>
          <a:solidFill>
            <a:srgbClr val="D9D9D9"/>
          </a:solidFill>
          <a:ln>
            <a:noFill/>
          </a:ln>
        </p:spPr>
      </p:pic>
      <p:sp>
        <p:nvSpPr>
          <p:cNvPr id="936" name="Google Shape;936;g3c8abc38406_0_24"/>
          <p:cNvSpPr/>
          <p:nvPr/>
        </p:nvSpPr>
        <p:spPr>
          <a:xfrm>
            <a:off x="5722300" y="3429000"/>
            <a:ext cx="3901200" cy="27980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937" name="Google Shape;937;g3c8abc38406_0_24"/>
          <p:cNvSpPr txBox="1"/>
          <p:nvPr/>
        </p:nvSpPr>
        <p:spPr>
          <a:xfrm>
            <a:off x="5814400" y="3439800"/>
            <a:ext cx="38091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dirty="0">
                <a:solidFill>
                  <a:srgbClr val="242B62"/>
                </a:solidFill>
                <a:latin typeface="Calibri"/>
                <a:ea typeface="Calibri"/>
                <a:cs typeface="Calibri"/>
                <a:sym typeface="Calibri"/>
              </a:rPr>
              <a:t>VÄLBEFINNANDE, ENSAMHET OCH HÄLSOSAM INTERAKTION PÅ NÄTET</a:t>
            </a:r>
            <a:endParaRPr sz="3600" b="0" i="0" u="none" strike="noStrike" cap="none" dirty="0">
              <a:solidFill>
                <a:srgbClr val="242B6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g3cb041f9ae0_0_1"/>
          <p:cNvSpPr txBox="1">
            <a:spLocks noGrp="1"/>
          </p:cNvSpPr>
          <p:nvPr>
            <p:ph type="body" idx="1"/>
          </p:nvPr>
        </p:nvSpPr>
        <p:spPr>
          <a:xfrm>
            <a:off x="960864" y="1025248"/>
            <a:ext cx="48873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b="1"/>
              <a:t>Ensamhet och sociala kontakter</a:t>
            </a:r>
            <a:endParaRPr/>
          </a:p>
        </p:txBody>
      </p:sp>
      <p:sp>
        <p:nvSpPr>
          <p:cNvPr id="944" name="Google Shape;944;g3cb041f9ae0_0_1"/>
          <p:cNvSpPr txBox="1">
            <a:spLocks noGrp="1"/>
          </p:cNvSpPr>
          <p:nvPr>
            <p:ph type="body" idx="2"/>
          </p:nvPr>
        </p:nvSpPr>
        <p:spPr>
          <a:xfrm>
            <a:off x="954149" y="2421600"/>
            <a:ext cx="5475225" cy="20394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dirty="0"/>
              <a:t>Ensamhet </a:t>
            </a:r>
            <a:r>
              <a:rPr lang="en-US" dirty="0"/>
              <a:t>drabbar många människor och </a:t>
            </a:r>
            <a:r>
              <a:rPr lang="en-US" b="1" dirty="0"/>
              <a:t>kan påverka både den psykiska och fysiska hälsan</a:t>
            </a:r>
            <a:r>
              <a:rPr lang="en-US" dirty="0"/>
              <a:t>. </a:t>
            </a:r>
          </a:p>
          <a:p>
            <a:pPr marL="0" lvl="0" indent="0" algn="l" rtl="0">
              <a:lnSpc>
                <a:spcPct val="103333"/>
              </a:lnSpc>
              <a:spcBef>
                <a:spcPts val="0"/>
              </a:spcBef>
              <a:spcAft>
                <a:spcPts val="0"/>
              </a:spcAft>
              <a:buClr>
                <a:srgbClr val="242B62"/>
              </a:buClr>
              <a:buSzPts val="2400"/>
              <a:buNone/>
            </a:pPr>
            <a:r>
              <a:rPr lang="en-US" dirty="0"/>
              <a:t>Det är vanligt </a:t>
            </a:r>
            <a:r>
              <a:rPr lang="en-US" b="1" dirty="0"/>
              <a:t>att känna sig isolerad</a:t>
            </a:r>
            <a:r>
              <a:rPr lang="en-US" dirty="0"/>
              <a:t>, men den känslan </a:t>
            </a:r>
            <a:r>
              <a:rPr lang="en-US" b="1" dirty="0"/>
              <a:t>kan lindras genom sociala kontakter… även sociala kontakter online!</a:t>
            </a:r>
            <a:endParaRPr dirty="0"/>
          </a:p>
        </p:txBody>
      </p:sp>
      <p:pic>
        <p:nvPicPr>
          <p:cNvPr id="945" name="Google Shape;945;g3cb041f9ae0_0_1" descr="Two people standing together&#10;&#10;AI-generated content may be incorrect."/>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5" cy="4336988"/>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1">
          <a:extLst>
            <a:ext uri="{FF2B5EF4-FFF2-40B4-BE49-F238E27FC236}">
              <a16:creationId xmlns:a16="http://schemas.microsoft.com/office/drawing/2014/main" id="{2963194B-B9CE-047E-3C62-523B9FDB7563}"/>
            </a:ext>
          </a:extLst>
        </p:cNvPr>
        <p:cNvGrpSpPr/>
        <p:nvPr/>
      </p:nvGrpSpPr>
      <p:grpSpPr>
        <a:xfrm>
          <a:off x="0" y="0"/>
          <a:ext cx="0" cy="0"/>
          <a:chOff x="0" y="0"/>
          <a:chExt cx="0" cy="0"/>
        </a:xfrm>
      </p:grpSpPr>
      <p:sp>
        <p:nvSpPr>
          <p:cNvPr id="462" name="Google Shape;462;g3ce1553e39b_0_0">
            <a:extLst>
              <a:ext uri="{FF2B5EF4-FFF2-40B4-BE49-F238E27FC236}">
                <a16:creationId xmlns:a16="http://schemas.microsoft.com/office/drawing/2014/main" id="{7EF32CDB-6BF2-0C0A-2C82-3BA93D59732F}"/>
              </a:ext>
            </a:extLst>
          </p:cNvPr>
          <p:cNvSpPr txBox="1">
            <a:spLocks noGrp="1"/>
          </p:cNvSpPr>
          <p:nvPr>
            <p:ph type="body" idx="1"/>
          </p:nvPr>
        </p:nvSpPr>
        <p:spPr>
          <a:xfrm>
            <a:off x="1751600" y="483350"/>
            <a:ext cx="8688900" cy="6975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03333"/>
              </a:lnSpc>
              <a:spcBef>
                <a:spcPts val="0"/>
              </a:spcBef>
              <a:spcAft>
                <a:spcPts val="0"/>
              </a:spcAft>
              <a:buClr>
                <a:srgbClr val="242B62"/>
              </a:buClr>
              <a:buSzPts val="3600"/>
              <a:buNone/>
            </a:pPr>
            <a:r>
              <a:rPr lang="en-US" b="1" dirty="0"/>
              <a:t>Fördelar med sociala medier och kommunikationsverktyg:</a:t>
            </a:r>
            <a:endParaRPr dirty="0"/>
          </a:p>
        </p:txBody>
      </p:sp>
      <p:graphicFrame>
        <p:nvGraphicFramePr>
          <p:cNvPr id="463" name="Google Shape;463;g3ce1553e39b_0_0">
            <a:extLst>
              <a:ext uri="{FF2B5EF4-FFF2-40B4-BE49-F238E27FC236}">
                <a16:creationId xmlns:a16="http://schemas.microsoft.com/office/drawing/2014/main" id="{C04B85DC-C258-1A84-649F-E8806A8FA559}"/>
              </a:ext>
            </a:extLst>
          </p:cNvPr>
          <p:cNvGraphicFramePr/>
          <p:nvPr>
            <p:extLst>
              <p:ext uri="{D42A27DB-BD31-4B8C-83A1-F6EECF244321}">
                <p14:modId xmlns:p14="http://schemas.microsoft.com/office/powerpoint/2010/main" val="681583837"/>
              </p:ext>
            </p:extLst>
          </p:nvPr>
        </p:nvGraphicFramePr>
        <p:xfrm>
          <a:off x="1751650" y="1451612"/>
          <a:ext cx="8489630" cy="4345346"/>
        </p:xfrm>
        <a:graphic>
          <a:graphicData uri="http://schemas.openxmlformats.org/drawingml/2006/table">
            <a:tbl>
              <a:tblPr>
                <a:noFill/>
                <a:tableStyleId>{DF7776BB-8149-4868-97FF-04BBAE9743FF}</a:tableStyleId>
              </a:tblPr>
              <a:tblGrid>
                <a:gridCol w="8489630">
                  <a:extLst>
                    <a:ext uri="{9D8B030D-6E8A-4147-A177-3AD203B41FA5}">
                      <a16:colId xmlns:a16="http://schemas.microsoft.com/office/drawing/2014/main" val="20000"/>
                    </a:ext>
                  </a:extLst>
                </a:gridCol>
              </a:tblGrid>
              <a:tr h="870628">
                <a:tc>
                  <a:txBody>
                    <a:bodyPr/>
                    <a:lstStyle/>
                    <a:p>
                      <a:pPr marL="0" marR="0" lvl="0" indent="0" algn="l" rtl="0">
                        <a:lnSpc>
                          <a:spcPct val="100000"/>
                        </a:lnSpc>
                        <a:spcBef>
                          <a:spcPts val="0"/>
                        </a:spcBef>
                        <a:spcAft>
                          <a:spcPts val="0"/>
                        </a:spcAft>
                        <a:buClr>
                          <a:srgbClr val="000000"/>
                        </a:buClr>
                        <a:buSzPts val="3600"/>
                        <a:buFont typeface="Arial"/>
                        <a:buNone/>
                      </a:pPr>
                      <a:r>
                        <a:rPr lang="es-ES" sz="2800" b="1" i="0" u="none" strike="noStrike" cap="none" dirty="0">
                          <a:solidFill>
                            <a:srgbClr val="6296D0"/>
                          </a:solidFill>
                          <a:latin typeface="Calibri"/>
                          <a:ea typeface="Calibri"/>
                          <a:cs typeface="Calibri"/>
                          <a:sym typeface="Arial"/>
                        </a:rPr>
                        <a:t>Sociala medier </a:t>
                      </a:r>
                      <a:r>
                        <a:rPr lang="es-ES" sz="2800" b="1" i="0" u="none" strike="noStrike" cap="none" dirty="0" err="1">
                          <a:solidFill>
                            <a:srgbClr val="6296D0"/>
                          </a:solidFill>
                          <a:latin typeface="Calibri"/>
                          <a:ea typeface="Calibri"/>
                          <a:cs typeface="Calibri"/>
                          <a:sym typeface="Arial"/>
                        </a:rPr>
                        <a:t>erbjuder stora fördelar för </a:t>
                      </a:r>
                      <a:r>
                        <a:rPr lang="es-ES" sz="2800" b="1" i="0" u="none" strike="noStrike" cap="none" dirty="0">
                          <a:solidFill>
                            <a:srgbClr val="6296D0"/>
                          </a:solidFill>
                          <a:latin typeface="Calibri"/>
                          <a:ea typeface="Calibri"/>
                          <a:cs typeface="Calibri"/>
                          <a:sym typeface="Arial"/>
                        </a:rPr>
                        <a:t>personlig, </a:t>
                      </a:r>
                      <a:r>
                        <a:rPr lang="es-ES" sz="2800" b="1" i="0" u="none" strike="noStrike" cap="none" dirty="0" err="1">
                          <a:solidFill>
                            <a:srgbClr val="6296D0"/>
                          </a:solidFill>
                          <a:latin typeface="Calibri"/>
                          <a:ea typeface="Calibri"/>
                          <a:cs typeface="Calibri"/>
                          <a:sym typeface="Arial"/>
                        </a:rPr>
                        <a:t>akademisk </a:t>
                      </a:r>
                      <a:r>
                        <a:rPr lang="es-ES" sz="2800" b="1" i="0" u="none" strike="noStrike" cap="none" dirty="0">
                          <a:solidFill>
                            <a:srgbClr val="6296D0"/>
                          </a:solidFill>
                          <a:latin typeface="Calibri"/>
                          <a:ea typeface="Calibri"/>
                          <a:cs typeface="Calibri"/>
                          <a:sym typeface="Arial"/>
                        </a:rPr>
                        <a:t>och </a:t>
                      </a:r>
                      <a:r>
                        <a:rPr lang="es-ES" sz="2800" b="1" i="0" u="none" strike="noStrike" cap="none" dirty="0" err="1">
                          <a:solidFill>
                            <a:srgbClr val="6296D0"/>
                          </a:solidFill>
                          <a:latin typeface="Calibri"/>
                          <a:ea typeface="Calibri"/>
                          <a:cs typeface="Calibri"/>
                          <a:sym typeface="Arial"/>
                        </a:rPr>
                        <a:t>yrkesmässig utveckling</a:t>
                      </a:r>
                      <a:endParaRPr sz="2800" b="1" i="0" u="none" strike="noStrike" cap="none" dirty="0">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0"/>
                  </a:ext>
                </a:extLst>
              </a:tr>
              <a:tr h="646916">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rPr>
                        <a:t>Upprätthålla relationer</a:t>
                      </a:r>
                      <a:r>
                        <a:rPr lang="en-US" sz="2400" b="1" u="none" strike="noStrike" cap="none" dirty="0">
                          <a:solidFill>
                            <a:srgbClr val="CA7BB3"/>
                          </a:solidFill>
                          <a:latin typeface="Calibri"/>
                          <a:ea typeface="Calibri"/>
                          <a:cs typeface="Calibri"/>
                          <a:sym typeface="Calibri"/>
                        </a:rPr>
                        <a:t>: </a:t>
                      </a:r>
                      <a:r>
                        <a:rPr lang="es-ES" sz="2400" b="0" i="0" u="none" strike="noStrike" cap="none" dirty="0" err="1">
                          <a:solidFill>
                            <a:srgbClr val="242B62"/>
                          </a:solidFill>
                          <a:latin typeface="Calibri"/>
                          <a:ea typeface="Calibri"/>
                          <a:cs typeface="Calibri"/>
                          <a:sym typeface="Arial"/>
                        </a:rPr>
                        <a:t>håll kontakten med familj </a:t>
                      </a:r>
                      <a:r>
                        <a:rPr lang="es-ES" sz="2400" b="0" i="0" u="none" strike="noStrike" cap="none" dirty="0">
                          <a:solidFill>
                            <a:srgbClr val="242B62"/>
                          </a:solidFill>
                          <a:latin typeface="Calibri"/>
                          <a:ea typeface="Calibri"/>
                          <a:cs typeface="Calibri"/>
                          <a:sym typeface="Arial"/>
                        </a:rPr>
                        <a:t>och </a:t>
                      </a:r>
                      <a:r>
                        <a:rPr lang="es-ES" sz="2400" b="0" i="0" u="none" strike="noStrike" cap="none" dirty="0" err="1">
                          <a:solidFill>
                            <a:srgbClr val="242B62"/>
                          </a:solidFill>
                          <a:latin typeface="Calibri"/>
                          <a:ea typeface="Calibri"/>
                          <a:cs typeface="Calibri"/>
                          <a:sym typeface="Arial"/>
                        </a:rPr>
                        <a:t>vänner som bor långt bort</a:t>
                      </a:r>
                      <a:endParaRPr sz="2400" b="0" i="0" u="none" strike="noStrike" cap="none" dirty="0">
                        <a:solidFill>
                          <a:srgbClr val="242B62"/>
                        </a:solidFill>
                        <a:latin typeface="Calibri"/>
                        <a:ea typeface="Calibri"/>
                        <a:cs typeface="Calibri"/>
                        <a:sym typeface="Arial"/>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1"/>
                  </a:ext>
                </a:extLst>
              </a:tr>
              <a:tr h="646916">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s-ES" sz="2400" b="1" i="0" u="none" strike="noStrike" cap="none" dirty="0">
                          <a:solidFill>
                            <a:srgbClr val="C67CB5"/>
                          </a:solidFill>
                          <a:uFill>
                            <a:noFill/>
                          </a:uFill>
                          <a:latin typeface="Calibri"/>
                          <a:ea typeface="Calibri"/>
                          <a:cs typeface="Calibri"/>
                          <a:sym typeface="Arial"/>
                        </a:rPr>
                        <a:t>Nyheter i realtid</a:t>
                      </a:r>
                      <a:r>
                        <a:rPr lang="en-US" sz="2400" b="1" u="none" strike="noStrike" cap="none" dirty="0">
                          <a:solidFill>
                            <a:srgbClr val="C67CB5"/>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få snabba uppdateringar om aktuella nyheter och kulturella händelser.</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2"/>
                  </a:ext>
                </a:extLst>
              </a:tr>
              <a:tr h="323458">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rPr>
                        <a:t>Underhållning</a:t>
                      </a:r>
                      <a:r>
                        <a:rPr lang="en-US" sz="2400" b="1" u="none" strike="noStrike" cap="none" dirty="0">
                          <a:solidFill>
                            <a:srgbClr val="C67CB5"/>
                          </a:solidFill>
                          <a:latin typeface="Calibri"/>
                          <a:ea typeface="Calibri"/>
                          <a:cs typeface="Calibri"/>
                          <a:sym typeface="Calibri"/>
                        </a:rPr>
                        <a:t>: </a:t>
                      </a:r>
                      <a:r>
                        <a:rPr lang="en-US" sz="2400" b="0" u="none" strike="noStrike" cap="none" dirty="0">
                          <a:solidFill>
                            <a:srgbClr val="242B62"/>
                          </a:solidFill>
                          <a:latin typeface="Calibri"/>
                          <a:ea typeface="Calibri"/>
                          <a:cs typeface="Calibri"/>
                          <a:sym typeface="Calibri"/>
                        </a:rPr>
                        <a:t>de kan fungera som ett sätt att roa sig</a:t>
                      </a:r>
                      <a:r>
                        <a:rPr lang="en-US" sz="2400" u="none" strike="noStrike" cap="none" dirty="0">
                          <a:solidFill>
                            <a:srgbClr val="242B62"/>
                          </a:solidFill>
                          <a:latin typeface="Calibri"/>
                          <a:ea typeface="Calibri"/>
                          <a:cs typeface="Calibri"/>
                          <a:sym typeface="Calibri"/>
                        </a:rPr>
                        <a:t>.</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lgn="ctr">
                      <a:solidFill>
                        <a:srgbClr val="242B62"/>
                      </a:solidFill>
                      <a:prstDash val="solid"/>
                      <a:round/>
                      <a:headEnd type="none" w="sm" len="sm"/>
                      <a:tailEnd type="none" w="sm" len="sm"/>
                    </a:lnB>
                  </a:tcPr>
                </a:tc>
                <a:extLst>
                  <a:ext uri="{0D108BD9-81ED-4DB2-BD59-A6C34878D82A}">
                    <a16:rowId xmlns:a16="http://schemas.microsoft.com/office/drawing/2014/main" val="10003"/>
                  </a:ext>
                </a:extLst>
              </a:tr>
              <a:tr h="323458">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s-ES" sz="2400" b="1" i="0" u="none" strike="noStrike" cap="none" dirty="0" err="1">
                          <a:solidFill>
                            <a:srgbClr val="C67CB5"/>
                          </a:solidFill>
                          <a:uFill>
                            <a:noFill/>
                          </a:uFill>
                          <a:latin typeface="Calibri"/>
                          <a:ea typeface="Calibri"/>
                          <a:cs typeface="Calibri"/>
                          <a:sym typeface="Arial"/>
                        </a:rPr>
                        <a:t>Stödgrupper</a:t>
                      </a:r>
                      <a:r>
                        <a:rPr lang="es-ES" sz="2400" b="1" i="0" u="none" strike="noStrike" cap="none" dirty="0">
                          <a:solidFill>
                            <a:srgbClr val="C67CB5"/>
                          </a:solidFill>
                          <a:uFill>
                            <a:noFill/>
                          </a:uFill>
                          <a:latin typeface="Calibri"/>
                          <a:ea typeface="Calibri"/>
                          <a:cs typeface="Calibri"/>
                          <a:sym typeface="Arial"/>
                        </a:rPr>
                        <a:t>: </a:t>
                      </a:r>
                      <a:r>
                        <a:rPr lang="es-ES" sz="2400" b="0" i="0" u="none" strike="noStrike" cap="none" dirty="0" err="1">
                          <a:solidFill>
                            <a:srgbClr val="242B62"/>
                          </a:solidFill>
                          <a:latin typeface="Calibri"/>
                          <a:ea typeface="Calibri"/>
                          <a:cs typeface="Calibri"/>
                          <a:sym typeface="Arial"/>
                        </a:rPr>
                        <a:t>ta kontakt med andra för att </a:t>
                      </a:r>
                      <a:r>
                        <a:rPr lang="es-ES" sz="2400" b="0" i="0" u="none" strike="noStrike" cap="none" dirty="0">
                          <a:solidFill>
                            <a:srgbClr val="242B62"/>
                          </a:solidFill>
                          <a:latin typeface="Calibri"/>
                          <a:ea typeface="Calibri"/>
                          <a:cs typeface="Calibri"/>
                          <a:sym typeface="Arial"/>
                        </a:rPr>
                        <a:t>dela </a:t>
                      </a:r>
                      <a:r>
                        <a:rPr lang="es-ES" sz="2400" b="0" i="0" u="none" strike="noStrike" cap="none" dirty="0" err="1">
                          <a:solidFill>
                            <a:srgbClr val="242B62"/>
                          </a:solidFill>
                          <a:latin typeface="Calibri"/>
                          <a:ea typeface="Calibri"/>
                          <a:cs typeface="Calibri"/>
                          <a:sym typeface="Arial"/>
                        </a:rPr>
                        <a:t>erfarenheter </a:t>
                      </a:r>
                      <a:r>
                        <a:rPr lang="es-ES" sz="2400" b="0" i="0" u="none" strike="noStrike" cap="none" dirty="0">
                          <a:solidFill>
                            <a:srgbClr val="242B62"/>
                          </a:solidFill>
                          <a:latin typeface="Calibri"/>
                          <a:ea typeface="Calibri"/>
                          <a:cs typeface="Calibri"/>
                          <a:sym typeface="Arial"/>
                        </a:rPr>
                        <a:t>och idéer</a:t>
                      </a:r>
                      <a:endParaRPr sz="2400" b="0" i="0" u="none" strike="noStrike" cap="none" dirty="0">
                        <a:solidFill>
                          <a:srgbClr val="242B62"/>
                        </a:solidFill>
                        <a:latin typeface="Calibri"/>
                        <a:ea typeface="Calibri"/>
                        <a:cs typeface="Calibri"/>
                        <a:sym typeface="Arial"/>
                      </a:endParaRPr>
                    </a:p>
                  </a:txBody>
                  <a:tcPr marL="91425" marR="91425" marT="91425" marB="91425">
                    <a:lnL w="9525" cap="flat" cmpd="sng" algn="ctr">
                      <a:solidFill>
                        <a:srgbClr val="242B62"/>
                      </a:solidFill>
                      <a:prstDash val="solid"/>
                      <a:round/>
                      <a:headEnd type="none" w="sm" len="sm"/>
                      <a:tailEnd type="none" w="sm" len="sm"/>
                    </a:lnL>
                    <a:lnR w="9525" cap="flat" cmpd="sng" algn="ctr">
                      <a:solidFill>
                        <a:srgbClr val="242B62"/>
                      </a:solidFill>
                      <a:prstDash val="solid"/>
                      <a:round/>
                      <a:headEnd type="none" w="sm" len="sm"/>
                      <a:tailEnd type="none" w="sm" len="sm"/>
                    </a:lnR>
                    <a:lnT w="9525" cap="flat" cmpd="sng" algn="ctr">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2658044585"/>
                  </a:ext>
                </a:extLst>
              </a:tr>
            </a:tbl>
          </a:graphicData>
        </a:graphic>
      </p:graphicFrame>
      <p:sp>
        <p:nvSpPr>
          <p:cNvPr id="464" name="Google Shape;464;g3ce1553e39b_0_0">
            <a:extLst>
              <a:ext uri="{FF2B5EF4-FFF2-40B4-BE49-F238E27FC236}">
                <a16:creationId xmlns:a16="http://schemas.microsoft.com/office/drawing/2014/main" id="{5A838047-F616-BC5A-DC3C-C6574D90464B}"/>
              </a:ext>
            </a:extLst>
          </p:cNvPr>
          <p:cNvSpPr/>
          <p:nvPr/>
        </p:nvSpPr>
        <p:spPr>
          <a:xfrm>
            <a:off x="0" y="5881500"/>
            <a:ext cx="11692200" cy="976500"/>
          </a:xfrm>
          <a:prstGeom prst="rect">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96000" marR="0" lvl="0" indent="0" algn="l" rtl="0">
              <a:lnSpc>
                <a:spcPct val="100000"/>
              </a:lnSpc>
              <a:spcBef>
                <a:spcPts val="0"/>
              </a:spcBef>
              <a:spcAft>
                <a:spcPts val="0"/>
              </a:spcAft>
              <a:buClr>
                <a:srgbClr val="000000"/>
              </a:buClr>
              <a:buSzPts val="2400"/>
              <a:buFont typeface="Arial"/>
              <a:buNone/>
            </a:pPr>
            <a:r>
              <a:rPr lang="es-ES" sz="2400" b="0" i="0" u="none" strike="noStrike" cap="none" dirty="0" err="1">
                <a:solidFill>
                  <a:schemeClr val="lt1"/>
                </a:solidFill>
                <a:latin typeface="Calibri"/>
                <a:ea typeface="Calibri"/>
                <a:cs typeface="Calibri"/>
                <a:sym typeface="Calibri"/>
              </a:rPr>
              <a:t>Om </a:t>
            </a:r>
            <a:r>
              <a:rPr lang="es-ES" sz="2400" b="0" i="0" u="none" strike="noStrike" cap="none" dirty="0">
                <a:solidFill>
                  <a:schemeClr val="lt1"/>
                </a:solidFill>
                <a:latin typeface="Calibri"/>
                <a:ea typeface="Calibri"/>
                <a:cs typeface="Calibri"/>
                <a:sym typeface="Calibri"/>
              </a:rPr>
              <a:t>sociala </a:t>
            </a:r>
            <a:r>
              <a:rPr lang="es-ES" sz="2400" b="0" i="0" u="none" strike="noStrike" cap="none" dirty="0" err="1">
                <a:solidFill>
                  <a:schemeClr val="lt1"/>
                </a:solidFill>
                <a:latin typeface="Calibri"/>
                <a:ea typeface="Calibri"/>
                <a:cs typeface="Calibri"/>
                <a:sym typeface="Calibri"/>
              </a:rPr>
              <a:t>medier används på rätt sätt </a:t>
            </a:r>
            <a:r>
              <a:rPr lang="es-ES" sz="2400" b="0" i="0" u="none" strike="noStrike" cap="none" dirty="0">
                <a:solidFill>
                  <a:schemeClr val="lt1"/>
                </a:solidFill>
                <a:latin typeface="Calibri"/>
                <a:ea typeface="Calibri"/>
                <a:cs typeface="Calibri"/>
                <a:sym typeface="Calibri"/>
              </a:rPr>
              <a:t>kan </a:t>
            </a:r>
            <a:r>
              <a:rPr lang="es-ES" sz="2400" b="0" i="0" u="none" strike="noStrike" cap="none" dirty="0" err="1">
                <a:solidFill>
                  <a:schemeClr val="lt1"/>
                </a:solidFill>
                <a:latin typeface="Calibri"/>
                <a:ea typeface="Calibri"/>
                <a:cs typeface="Calibri"/>
                <a:sym typeface="Calibri"/>
              </a:rPr>
              <a:t>de bli kraftfulla verktyg för att motverka ensamhet </a:t>
            </a:r>
            <a:r>
              <a:rPr lang="es-ES" sz="2400" b="0" i="0" u="none" strike="noStrike" cap="none" dirty="0">
                <a:solidFill>
                  <a:schemeClr val="lt1"/>
                </a:solidFill>
                <a:latin typeface="Calibri"/>
                <a:ea typeface="Calibri"/>
                <a:cs typeface="Calibri"/>
                <a:sym typeface="Calibri"/>
              </a:rPr>
              <a:t>och </a:t>
            </a:r>
            <a:r>
              <a:rPr lang="es-ES" sz="2400" b="0" i="0" u="none" strike="noStrike" cap="none" dirty="0" err="1">
                <a:solidFill>
                  <a:schemeClr val="lt1"/>
                </a:solidFill>
                <a:latin typeface="Calibri"/>
                <a:ea typeface="Calibri"/>
                <a:cs typeface="Calibri"/>
                <a:sym typeface="Calibri"/>
              </a:rPr>
              <a:t>öka välbefinnandet</a:t>
            </a:r>
            <a:r>
              <a:rPr lang="es-ES" sz="2400" b="0" i="0" u="none" strike="noStrike" cap="none" dirty="0">
                <a:solidFill>
                  <a:schemeClr val="lt1"/>
                </a:solidFill>
                <a:latin typeface="Calibri"/>
                <a:ea typeface="Calibri"/>
                <a:cs typeface="Calibri"/>
                <a:sym typeface="Calibri"/>
              </a:rPr>
              <a:t>.</a:t>
            </a:r>
            <a:endParaRPr sz="24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55550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Google Shape;392;g3cf5f708819_0_17"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2793217">
            <a:off x="2436249" y="-774995"/>
            <a:ext cx="3237470" cy="2626402"/>
          </a:xfrm>
          <a:prstGeom prst="rect">
            <a:avLst/>
          </a:prstGeom>
          <a:noFill/>
          <a:ln>
            <a:noFill/>
          </a:ln>
        </p:spPr>
      </p:pic>
      <p:sp>
        <p:nvSpPr>
          <p:cNvPr id="393" name="Google Shape;393;g3cf5f708819_0_17"/>
          <p:cNvSpPr txBox="1">
            <a:spLocks noGrp="1"/>
          </p:cNvSpPr>
          <p:nvPr>
            <p:ph type="body" idx="3"/>
          </p:nvPr>
        </p:nvSpPr>
        <p:spPr>
          <a:xfrm>
            <a:off x="5688654" y="986596"/>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01</a:t>
            </a:r>
            <a:endParaRPr/>
          </a:p>
        </p:txBody>
      </p:sp>
      <p:sp>
        <p:nvSpPr>
          <p:cNvPr id="394" name="Google Shape;394;g3cf5f708819_0_17"/>
          <p:cNvSpPr txBox="1">
            <a:spLocks noGrp="1"/>
          </p:cNvSpPr>
          <p:nvPr>
            <p:ph type="body" idx="4"/>
          </p:nvPr>
        </p:nvSpPr>
        <p:spPr>
          <a:xfrm>
            <a:off x="6414766" y="986597"/>
            <a:ext cx="5447408"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dirty="0">
                <a:solidFill>
                  <a:srgbClr val="242B62"/>
                </a:solidFill>
                <a:uFill>
                  <a:noFill/>
                </a:uFill>
                <a:hlinkClick r:id="rId4" action="ppaction://hlinksldjump">
                  <a:extLst>
                    <a:ext uri="{A12FA001-AC4F-418D-AE19-62706E023703}">
                      <ahyp:hlinkClr xmlns:ahyp="http://schemas.microsoft.com/office/drawing/2018/hyperlinkcolor" val="tx"/>
                    </a:ext>
                  </a:extLst>
                </a:hlinkClick>
              </a:rPr>
              <a:t>Hur AI </a:t>
            </a:r>
            <a:r>
              <a:rPr lang="en-US" sz="1600" dirty="0" err="1">
                <a:solidFill>
                  <a:srgbClr val="242B62"/>
                </a:solidFill>
                <a:uFill>
                  <a:noFill/>
                </a:uFill>
                <a:hlinkClick r:id="rId4" action="ppaction://hlinksldjump">
                  <a:extLst>
                    <a:ext uri="{A12FA001-AC4F-418D-AE19-62706E023703}">
                      <ahyp:hlinkClr xmlns:ahyp="http://schemas.microsoft.com/office/drawing/2018/hyperlinkcolor" val="tx"/>
                    </a:ext>
                  </a:extLst>
                </a:hlinkClick>
              </a:rPr>
              <a:t>påverkar</a:t>
            </a:r>
            <a:r>
              <a:rPr lang="en-US" sz="1600" dirty="0">
                <a:solidFill>
                  <a:srgbClr val="242B62"/>
                </a:solidFill>
                <a:uFill>
                  <a:noFill/>
                </a:uFill>
                <a:hlinkClick r:id="rId4" action="ppaction://hlinksldjump">
                  <a:extLst>
                    <a:ext uri="{A12FA001-AC4F-418D-AE19-62706E023703}">
                      <ahyp:hlinkClr xmlns:ahyp="http://schemas.microsoft.com/office/drawing/2018/hyperlinkcolor" val="tx"/>
                    </a:ext>
                  </a:extLst>
                </a:hlinkClick>
              </a:rPr>
              <a:t> </a:t>
            </a:r>
            <a:r>
              <a:rPr lang="en-US" sz="1600" dirty="0" err="1">
                <a:solidFill>
                  <a:srgbClr val="242B62"/>
                </a:solidFill>
                <a:uFill>
                  <a:noFill/>
                </a:uFill>
                <a:hlinkClick r:id="rId4" action="ppaction://hlinksldjump">
                  <a:extLst>
                    <a:ext uri="{A12FA001-AC4F-418D-AE19-62706E023703}">
                      <ahyp:hlinkClr xmlns:ahyp="http://schemas.microsoft.com/office/drawing/2018/hyperlinkcolor" val="tx"/>
                    </a:ext>
                  </a:extLst>
                </a:hlinkClick>
              </a:rPr>
              <a:t>flöden</a:t>
            </a:r>
            <a:r>
              <a:rPr lang="en-US" sz="1600" dirty="0">
                <a:solidFill>
                  <a:srgbClr val="242B62"/>
                </a:solidFill>
                <a:uFill>
                  <a:noFill/>
                </a:uFill>
                <a:hlinkClick r:id="rId4" action="ppaction://hlinksldjump">
                  <a:extLst>
                    <a:ext uri="{A12FA001-AC4F-418D-AE19-62706E023703}">
                      <ahyp:hlinkClr xmlns:ahyp="http://schemas.microsoft.com/office/drawing/2018/hyperlinkcolor" val="tx"/>
                    </a:ext>
                  </a:extLst>
                </a:hlinkClick>
              </a:rPr>
              <a:t> </a:t>
            </a:r>
            <a:r>
              <a:rPr lang="en-US" sz="1600" dirty="0" err="1">
                <a:solidFill>
                  <a:srgbClr val="242B62"/>
                </a:solidFill>
                <a:uFill>
                  <a:noFill/>
                </a:uFill>
                <a:hlinkClick r:id="rId4" action="ppaction://hlinksldjump">
                  <a:extLst>
                    <a:ext uri="{A12FA001-AC4F-418D-AE19-62706E023703}">
                      <ahyp:hlinkClr xmlns:ahyp="http://schemas.microsoft.com/office/drawing/2018/hyperlinkcolor" val="tx"/>
                    </a:ext>
                  </a:extLst>
                </a:hlinkClick>
              </a:rPr>
              <a:t>och</a:t>
            </a:r>
            <a:r>
              <a:rPr lang="en-US" sz="1600" dirty="0">
                <a:solidFill>
                  <a:srgbClr val="242B62"/>
                </a:solidFill>
                <a:uFill>
                  <a:noFill/>
                </a:uFill>
                <a:hlinkClick r:id="rId4" action="ppaction://hlinksldjump">
                  <a:extLst>
                    <a:ext uri="{A12FA001-AC4F-418D-AE19-62706E023703}">
                      <ahyp:hlinkClr xmlns:ahyp="http://schemas.microsoft.com/office/drawing/2018/hyperlinkcolor" val="tx"/>
                    </a:ext>
                  </a:extLst>
                </a:hlinkClick>
              </a:rPr>
              <a:t> </a:t>
            </a:r>
            <a:r>
              <a:rPr lang="en-US" sz="1600" dirty="0" err="1">
                <a:solidFill>
                  <a:srgbClr val="242B62"/>
                </a:solidFill>
                <a:uFill>
                  <a:noFill/>
                </a:uFill>
                <a:hlinkClick r:id="rId4" action="ppaction://hlinksldjump">
                  <a:extLst>
                    <a:ext uri="{A12FA001-AC4F-418D-AE19-62706E023703}">
                      <ahyp:hlinkClr xmlns:ahyp="http://schemas.microsoft.com/office/drawing/2018/hyperlinkcolor" val="tx"/>
                    </a:ext>
                  </a:extLst>
                </a:hlinkClick>
              </a:rPr>
              <a:t>rekommendationer</a:t>
            </a:r>
            <a:r>
              <a:rPr lang="en-US" sz="1600" dirty="0">
                <a:solidFill>
                  <a:srgbClr val="242B62"/>
                </a:solidFill>
                <a:uFill>
                  <a:noFill/>
                </a:uFill>
                <a:hlinkClick r:id="rId4" action="ppaction://hlinksldjump">
                  <a:extLst>
                    <a:ext uri="{A12FA001-AC4F-418D-AE19-62706E023703}">
                      <ahyp:hlinkClr xmlns:ahyp="http://schemas.microsoft.com/office/drawing/2018/hyperlinkcolor" val="tx"/>
                    </a:ext>
                  </a:extLst>
                </a:hlinkClick>
              </a:rPr>
              <a:t> </a:t>
            </a:r>
          </a:p>
          <a:p>
            <a:pPr marL="0" lvl="0" indent="0" algn="l" rtl="0">
              <a:lnSpc>
                <a:spcPct val="100000"/>
              </a:lnSpc>
              <a:spcBef>
                <a:spcPts val="0"/>
              </a:spcBef>
              <a:spcAft>
                <a:spcPts val="0"/>
              </a:spcAft>
              <a:buClr>
                <a:srgbClr val="242B62"/>
              </a:buClr>
              <a:buSzPts val="2200"/>
              <a:buNone/>
            </a:pPr>
            <a:r>
              <a:rPr lang="en-US" sz="1600" dirty="0" err="1">
                <a:solidFill>
                  <a:srgbClr val="242B62"/>
                </a:solidFill>
                <a:uFill>
                  <a:noFill/>
                </a:uFill>
                <a:hlinkClick r:id="rId4" action="ppaction://hlinksldjump">
                  <a:extLst>
                    <a:ext uri="{A12FA001-AC4F-418D-AE19-62706E023703}">
                      <ahyp:hlinkClr xmlns:ahyp="http://schemas.microsoft.com/office/drawing/2018/hyperlinkcolor" val="tx"/>
                    </a:ext>
                  </a:extLst>
                </a:hlinkClick>
              </a:rPr>
              <a:t>i</a:t>
            </a:r>
            <a:r>
              <a:rPr lang="en-US" sz="1600" dirty="0">
                <a:solidFill>
                  <a:srgbClr val="242B62"/>
                </a:solidFill>
                <a:uFill>
                  <a:noFill/>
                </a:uFill>
                <a:hlinkClick r:id="rId4" action="ppaction://hlinksldjump">
                  <a:extLst>
                    <a:ext uri="{A12FA001-AC4F-418D-AE19-62706E023703}">
                      <ahyp:hlinkClr xmlns:ahyp="http://schemas.microsoft.com/office/drawing/2018/hyperlinkcolor" val="tx"/>
                    </a:ext>
                  </a:extLst>
                </a:hlinkClick>
              </a:rPr>
              <a:t> </a:t>
            </a:r>
            <a:r>
              <a:rPr lang="en-US" sz="1600" dirty="0" err="1">
                <a:solidFill>
                  <a:srgbClr val="242B62"/>
                </a:solidFill>
                <a:uFill>
                  <a:noFill/>
                </a:uFill>
                <a:hlinkClick r:id="rId4" action="ppaction://hlinksldjump">
                  <a:extLst>
                    <a:ext uri="{A12FA001-AC4F-418D-AE19-62706E023703}">
                      <ahyp:hlinkClr xmlns:ahyp="http://schemas.microsoft.com/office/drawing/2018/hyperlinkcolor" val="tx"/>
                    </a:ext>
                  </a:extLst>
                </a:hlinkClick>
              </a:rPr>
              <a:t>sociala</a:t>
            </a:r>
            <a:r>
              <a:rPr lang="en-US" sz="1600" dirty="0">
                <a:solidFill>
                  <a:srgbClr val="242B62"/>
                </a:solidFill>
                <a:uFill>
                  <a:noFill/>
                </a:uFill>
                <a:hlinkClick r:id="rId4" action="ppaction://hlinksldjump">
                  <a:extLst>
                    <a:ext uri="{A12FA001-AC4F-418D-AE19-62706E023703}">
                      <ahyp:hlinkClr xmlns:ahyp="http://schemas.microsoft.com/office/drawing/2018/hyperlinkcolor" val="tx"/>
                    </a:ext>
                  </a:extLst>
                </a:hlinkClick>
              </a:rPr>
              <a:t> </a:t>
            </a:r>
            <a:r>
              <a:rPr lang="en-US" sz="1600" dirty="0" err="1">
                <a:solidFill>
                  <a:srgbClr val="242B62"/>
                </a:solidFill>
                <a:uFill>
                  <a:noFill/>
                </a:uFill>
                <a:hlinkClick r:id="rId4" action="ppaction://hlinksldjump">
                  <a:extLst>
                    <a:ext uri="{A12FA001-AC4F-418D-AE19-62706E023703}">
                      <ahyp:hlinkClr xmlns:ahyp="http://schemas.microsoft.com/office/drawing/2018/hyperlinkcolor" val="tx"/>
                    </a:ext>
                  </a:extLst>
                </a:hlinkClick>
              </a:rPr>
              <a:t>medier</a:t>
            </a:r>
            <a:endParaRPr sz="1600" dirty="0">
              <a:solidFill>
                <a:srgbClr val="242B62"/>
              </a:solidFill>
            </a:endParaRPr>
          </a:p>
        </p:txBody>
      </p:sp>
      <p:sp>
        <p:nvSpPr>
          <p:cNvPr id="395" name="Google Shape;395;g3cf5f708819_0_17"/>
          <p:cNvSpPr txBox="1">
            <a:spLocks noGrp="1"/>
          </p:cNvSpPr>
          <p:nvPr>
            <p:ph type="body" idx="5"/>
          </p:nvPr>
        </p:nvSpPr>
        <p:spPr>
          <a:xfrm>
            <a:off x="5688654" y="1568922"/>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396" name="Google Shape;396;g3cf5f708819_0_17"/>
          <p:cNvSpPr txBox="1">
            <a:spLocks noGrp="1"/>
          </p:cNvSpPr>
          <p:nvPr>
            <p:ph type="body" idx="6"/>
          </p:nvPr>
        </p:nvSpPr>
        <p:spPr>
          <a:xfrm>
            <a:off x="6389140" y="1547051"/>
            <a:ext cx="6695924"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dirty="0" err="1"/>
              <a:t>Att</a:t>
            </a:r>
            <a:r>
              <a:rPr lang="en-US" sz="1600" dirty="0"/>
              <a:t> </a:t>
            </a:r>
            <a:r>
              <a:rPr lang="en-US" sz="1600" dirty="0" err="1"/>
              <a:t>identifiera</a:t>
            </a:r>
            <a:r>
              <a:rPr lang="en-US" sz="1600" dirty="0"/>
              <a:t> </a:t>
            </a:r>
            <a:r>
              <a:rPr lang="en-US" sz="1600" dirty="0" err="1"/>
              <a:t>falska</a:t>
            </a:r>
            <a:r>
              <a:rPr lang="en-US" sz="1600" dirty="0"/>
              <a:t> profiler, bots </a:t>
            </a:r>
            <a:r>
              <a:rPr lang="en-US" sz="1600" dirty="0" err="1"/>
              <a:t>och</a:t>
            </a:r>
            <a:r>
              <a:rPr lang="en-US" sz="1600" dirty="0"/>
              <a:t> AI-</a:t>
            </a:r>
            <a:r>
              <a:rPr lang="en-US" sz="1600" dirty="0" err="1"/>
              <a:t>genererat</a:t>
            </a:r>
            <a:r>
              <a:rPr lang="en-US" sz="1600" dirty="0"/>
              <a:t> </a:t>
            </a:r>
            <a:r>
              <a:rPr lang="en-US" sz="1600" dirty="0" err="1"/>
              <a:t>innehåll</a:t>
            </a:r>
            <a:endParaRPr sz="1600" dirty="0"/>
          </a:p>
        </p:txBody>
      </p:sp>
      <p:sp>
        <p:nvSpPr>
          <p:cNvPr id="397" name="Google Shape;397;g3cf5f708819_0_17"/>
          <p:cNvSpPr txBox="1">
            <a:spLocks noGrp="1"/>
          </p:cNvSpPr>
          <p:nvPr>
            <p:ph type="body" idx="7"/>
          </p:nvPr>
        </p:nvSpPr>
        <p:spPr>
          <a:xfrm>
            <a:off x="5688654" y="2148021"/>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398" name="Google Shape;398;g3cf5f708819_0_17"/>
          <p:cNvSpPr txBox="1">
            <a:spLocks noGrp="1"/>
          </p:cNvSpPr>
          <p:nvPr>
            <p:ph type="body" idx="8"/>
          </p:nvPr>
        </p:nvSpPr>
        <p:spPr>
          <a:xfrm>
            <a:off x="6389140" y="2088996"/>
            <a:ext cx="5802859"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dirty="0" err="1"/>
              <a:t>Säker</a:t>
            </a:r>
            <a:r>
              <a:rPr lang="en-US" sz="1600" dirty="0"/>
              <a:t> </a:t>
            </a:r>
            <a:r>
              <a:rPr lang="en-US" sz="1600" dirty="0" err="1"/>
              <a:t>användning</a:t>
            </a:r>
            <a:r>
              <a:rPr lang="en-US" sz="1600" dirty="0"/>
              <a:t> av </a:t>
            </a:r>
            <a:r>
              <a:rPr lang="en-US" sz="1600" dirty="0" err="1"/>
              <a:t>videosamtal</a:t>
            </a:r>
            <a:r>
              <a:rPr lang="en-US" sz="1600" dirty="0"/>
              <a:t>, </a:t>
            </a:r>
            <a:r>
              <a:rPr lang="en-US" sz="1600" dirty="0" err="1"/>
              <a:t>meddelanden</a:t>
            </a:r>
            <a:r>
              <a:rPr lang="en-US" sz="1600" dirty="0"/>
              <a:t> </a:t>
            </a:r>
          </a:p>
          <a:p>
            <a:pPr marL="0" lvl="0" indent="0" algn="l" rtl="0">
              <a:lnSpc>
                <a:spcPct val="100000"/>
              </a:lnSpc>
              <a:spcBef>
                <a:spcPts val="0"/>
              </a:spcBef>
              <a:spcAft>
                <a:spcPts val="0"/>
              </a:spcAft>
              <a:buClr>
                <a:srgbClr val="242B62"/>
              </a:buClr>
              <a:buSzPts val="2200"/>
              <a:buNone/>
            </a:pPr>
            <a:r>
              <a:rPr lang="en-US" sz="1600" dirty="0" err="1"/>
              <a:t>och</a:t>
            </a:r>
            <a:r>
              <a:rPr lang="en-US" sz="1600" dirty="0"/>
              <a:t> </a:t>
            </a:r>
            <a:r>
              <a:rPr lang="en-US" sz="1600" dirty="0" err="1"/>
              <a:t>grupper</a:t>
            </a:r>
            <a:r>
              <a:rPr lang="en-US" sz="1600" dirty="0"/>
              <a:t> online</a:t>
            </a:r>
            <a:endParaRPr sz="1600" dirty="0"/>
          </a:p>
        </p:txBody>
      </p:sp>
      <p:sp>
        <p:nvSpPr>
          <p:cNvPr id="399" name="Google Shape;399;g3cf5f708819_0_17"/>
          <p:cNvSpPr txBox="1">
            <a:spLocks noGrp="1"/>
          </p:cNvSpPr>
          <p:nvPr>
            <p:ph type="body" idx="9"/>
          </p:nvPr>
        </p:nvSpPr>
        <p:spPr>
          <a:xfrm>
            <a:off x="5688654" y="2734608"/>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400" name="Google Shape;400;g3cf5f708819_0_17"/>
          <p:cNvSpPr txBox="1">
            <a:spLocks noGrp="1"/>
          </p:cNvSpPr>
          <p:nvPr>
            <p:ph type="body" idx="13"/>
          </p:nvPr>
        </p:nvSpPr>
        <p:spPr>
          <a:xfrm>
            <a:off x="6414766" y="2711346"/>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dirty="0"/>
              <a:t>AI-</a:t>
            </a:r>
            <a:r>
              <a:rPr lang="en-US" sz="1600" dirty="0" err="1"/>
              <a:t>moderering</a:t>
            </a:r>
            <a:r>
              <a:rPr lang="en-US" sz="1600" dirty="0"/>
              <a:t>, </a:t>
            </a:r>
            <a:r>
              <a:rPr lang="en-US" sz="1600" dirty="0" err="1"/>
              <a:t>verktyg</a:t>
            </a:r>
            <a:r>
              <a:rPr lang="en-US" sz="1600" dirty="0"/>
              <a:t> för </a:t>
            </a:r>
            <a:r>
              <a:rPr lang="en-US" sz="1600" dirty="0" err="1"/>
              <a:t>anmälan</a:t>
            </a:r>
            <a:r>
              <a:rPr lang="en-US" sz="1600" dirty="0"/>
              <a:t> </a:t>
            </a:r>
            <a:r>
              <a:rPr lang="en-US" sz="1600" dirty="0" err="1"/>
              <a:t>och</a:t>
            </a:r>
            <a:r>
              <a:rPr lang="en-US" sz="1600" dirty="0"/>
              <a:t> </a:t>
            </a:r>
            <a:r>
              <a:rPr lang="en-US" sz="1600" dirty="0" err="1"/>
              <a:t>digitala</a:t>
            </a:r>
            <a:r>
              <a:rPr lang="en-US" sz="1600" dirty="0"/>
              <a:t> </a:t>
            </a:r>
            <a:r>
              <a:rPr lang="en-US" sz="1600" dirty="0" err="1"/>
              <a:t>gränser</a:t>
            </a:r>
            <a:endParaRPr sz="1600" dirty="0"/>
          </a:p>
        </p:txBody>
      </p:sp>
      <p:sp>
        <p:nvSpPr>
          <p:cNvPr id="401" name="Google Shape;401;g3cf5f708819_0_17"/>
          <p:cNvSpPr txBox="1">
            <a:spLocks noGrp="1"/>
          </p:cNvSpPr>
          <p:nvPr>
            <p:ph type="body" idx="14"/>
          </p:nvPr>
        </p:nvSpPr>
        <p:spPr>
          <a:xfrm>
            <a:off x="5688654" y="3316934"/>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05</a:t>
            </a:r>
            <a:endParaRPr/>
          </a:p>
        </p:txBody>
      </p:sp>
      <p:sp>
        <p:nvSpPr>
          <p:cNvPr id="402" name="Google Shape;402;g3cf5f708819_0_17"/>
          <p:cNvSpPr txBox="1">
            <a:spLocks noGrp="1"/>
          </p:cNvSpPr>
          <p:nvPr>
            <p:ph type="body" idx="15"/>
          </p:nvPr>
        </p:nvSpPr>
        <p:spPr>
          <a:xfrm>
            <a:off x="6389140" y="3221635"/>
            <a:ext cx="5473033"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dirty="0" err="1"/>
              <a:t>Välbefinnande</a:t>
            </a:r>
            <a:r>
              <a:rPr lang="en-US" sz="1600" dirty="0"/>
              <a:t>, </a:t>
            </a:r>
            <a:r>
              <a:rPr lang="en-US" sz="1600" dirty="0" err="1"/>
              <a:t>ensamhet</a:t>
            </a:r>
            <a:r>
              <a:rPr lang="en-US" sz="1600" dirty="0"/>
              <a:t> </a:t>
            </a:r>
            <a:r>
              <a:rPr lang="en-US" sz="1600" dirty="0" err="1"/>
              <a:t>och</a:t>
            </a:r>
            <a:r>
              <a:rPr lang="en-US" sz="1600" dirty="0"/>
              <a:t> </a:t>
            </a:r>
            <a:r>
              <a:rPr lang="en-US" sz="1600" dirty="0" err="1"/>
              <a:t>hälsosam</a:t>
            </a:r>
            <a:r>
              <a:rPr lang="en-US" sz="1600" dirty="0"/>
              <a:t> </a:t>
            </a:r>
            <a:r>
              <a:rPr lang="en-US" sz="1600" dirty="0" err="1"/>
              <a:t>interaktion</a:t>
            </a:r>
            <a:r>
              <a:rPr lang="en-US" sz="1600" dirty="0"/>
              <a:t> online</a:t>
            </a:r>
            <a:endParaRPr sz="1600" dirty="0"/>
          </a:p>
        </p:txBody>
      </p:sp>
      <p:sp>
        <p:nvSpPr>
          <p:cNvPr id="403" name="Google Shape;403;g3cf5f708819_0_17"/>
          <p:cNvSpPr txBox="1">
            <a:spLocks noGrp="1"/>
          </p:cNvSpPr>
          <p:nvPr>
            <p:ph type="body" idx="16"/>
          </p:nvPr>
        </p:nvSpPr>
        <p:spPr>
          <a:xfrm>
            <a:off x="5688654" y="3896033"/>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06</a:t>
            </a:r>
            <a:endParaRPr/>
          </a:p>
        </p:txBody>
      </p:sp>
      <p:sp>
        <p:nvSpPr>
          <p:cNvPr id="404" name="Google Shape;404;g3cf5f708819_0_17"/>
          <p:cNvSpPr txBox="1">
            <a:spLocks noGrp="1"/>
          </p:cNvSpPr>
          <p:nvPr>
            <p:ph type="body" idx="17"/>
          </p:nvPr>
        </p:nvSpPr>
        <p:spPr>
          <a:xfrm>
            <a:off x="6389141" y="3881535"/>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dirty="0" err="1"/>
              <a:t>Slutsats</a:t>
            </a:r>
            <a:endParaRPr sz="1600" dirty="0"/>
          </a:p>
        </p:txBody>
      </p:sp>
      <p:cxnSp>
        <p:nvCxnSpPr>
          <p:cNvPr id="405" name="Google Shape;405;g3cf5f708819_0_17"/>
          <p:cNvCxnSpPr/>
          <p:nvPr/>
        </p:nvCxnSpPr>
        <p:spPr>
          <a:xfrm rot="10800000" flipH="1">
            <a:off x="5716707" y="2102936"/>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6" name="Google Shape;406;g3cf5f708819_0_17"/>
          <p:cNvCxnSpPr/>
          <p:nvPr/>
        </p:nvCxnSpPr>
        <p:spPr>
          <a:xfrm rot="10800000" flipH="1">
            <a:off x="5716707" y="2680759"/>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7" name="Google Shape;407;g3cf5f708819_0_17"/>
          <p:cNvCxnSpPr/>
          <p:nvPr/>
        </p:nvCxnSpPr>
        <p:spPr>
          <a:xfrm rot="10800000" flipH="1">
            <a:off x="5716707" y="3258582"/>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8" name="Google Shape;408;g3cf5f708819_0_17"/>
          <p:cNvCxnSpPr/>
          <p:nvPr/>
        </p:nvCxnSpPr>
        <p:spPr>
          <a:xfrm rot="10800000" flipH="1">
            <a:off x="5716707" y="3850948"/>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9" name="Google Shape;409;g3cf5f708819_0_17"/>
          <p:cNvCxnSpPr/>
          <p:nvPr/>
        </p:nvCxnSpPr>
        <p:spPr>
          <a:xfrm rot="10800000" flipH="1">
            <a:off x="5716707" y="1553769"/>
            <a:ext cx="5760000" cy="14400"/>
          </a:xfrm>
          <a:prstGeom prst="straightConnector1">
            <a:avLst/>
          </a:prstGeom>
          <a:noFill/>
          <a:ln w="19050" cap="flat" cmpd="sng">
            <a:solidFill>
              <a:srgbClr val="CA7BB3"/>
            </a:solidFill>
            <a:prstDash val="solid"/>
            <a:miter lim="800000"/>
            <a:headEnd type="none" w="sm" len="sm"/>
            <a:tailEnd type="none" w="sm" len="sm"/>
          </a:ln>
        </p:spPr>
      </p:cxnSp>
      <p:sp>
        <p:nvSpPr>
          <p:cNvPr id="410" name="Google Shape;410;g3cf5f708819_0_17"/>
          <p:cNvSpPr txBox="1">
            <a:spLocks noGrp="1"/>
          </p:cNvSpPr>
          <p:nvPr>
            <p:ph type="body" idx="2"/>
          </p:nvPr>
        </p:nvSpPr>
        <p:spPr>
          <a:xfrm>
            <a:off x="94596" y="2426060"/>
            <a:ext cx="5124600" cy="3807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200"/>
              <a:buNone/>
            </a:pPr>
            <a:endParaRPr sz="2000" b="1" dirty="0">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sz="2000" b="1" dirty="0">
                <a:solidFill>
                  <a:schemeClr val="lt1"/>
                </a:solidFill>
              </a:rPr>
              <a:t>Använd digitala kommunikationsverktyg </a:t>
            </a:r>
            <a:r>
              <a:rPr lang="en-US" sz="2000" dirty="0">
                <a:solidFill>
                  <a:schemeClr val="lt1"/>
                </a:solidFill>
              </a:rPr>
              <a:t>för att upprätthålla sociala </a:t>
            </a:r>
            <a:r>
              <a:rPr lang="en-US" sz="2000" b="1" dirty="0">
                <a:solidFill>
                  <a:schemeClr val="lt1"/>
                </a:solidFill>
              </a:rPr>
              <a:t>kontakter på ett säkert sätt</a:t>
            </a:r>
            <a:endParaRPr sz="2000" b="1" dirty="0">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sz="2000" b="1" dirty="0">
                <a:solidFill>
                  <a:schemeClr val="lt1"/>
                </a:solidFill>
              </a:rPr>
              <a:t>Identifiera olämpligt</a:t>
            </a:r>
            <a:r>
              <a:rPr lang="en-US" sz="2000" dirty="0">
                <a:solidFill>
                  <a:schemeClr val="lt1"/>
                </a:solidFill>
              </a:rPr>
              <a:t>, </a:t>
            </a:r>
            <a:r>
              <a:rPr lang="en-US" sz="2000" b="1" dirty="0">
                <a:solidFill>
                  <a:schemeClr val="lt1"/>
                </a:solidFill>
              </a:rPr>
              <a:t>vilseledande </a:t>
            </a:r>
            <a:r>
              <a:rPr lang="en-US" sz="2000" dirty="0">
                <a:solidFill>
                  <a:schemeClr val="lt1"/>
                </a:solidFill>
              </a:rPr>
              <a:t>eller </a:t>
            </a:r>
            <a:r>
              <a:rPr lang="en-US" sz="2000" b="1" dirty="0">
                <a:solidFill>
                  <a:schemeClr val="lt1"/>
                </a:solidFill>
              </a:rPr>
              <a:t>AI-genererat innehåll</a:t>
            </a:r>
            <a:r>
              <a:rPr lang="en-US" sz="2000" dirty="0">
                <a:solidFill>
                  <a:schemeClr val="lt1"/>
                </a:solidFill>
              </a:rPr>
              <a:t> i sociala medier</a:t>
            </a:r>
            <a:endParaRPr sz="2000" b="1" dirty="0">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sz="2000" b="1" dirty="0">
                <a:solidFill>
                  <a:schemeClr val="lt1"/>
                </a:solidFill>
              </a:rPr>
              <a:t>Tillämpa etiskt omdöme </a:t>
            </a:r>
            <a:r>
              <a:rPr lang="en-US" sz="2000" dirty="0">
                <a:solidFill>
                  <a:schemeClr val="lt1"/>
                </a:solidFill>
              </a:rPr>
              <a:t>och </a:t>
            </a:r>
            <a:r>
              <a:rPr lang="en-US" sz="2000" b="1" dirty="0">
                <a:solidFill>
                  <a:schemeClr val="lt1"/>
                </a:solidFill>
              </a:rPr>
              <a:t>personliga gränser </a:t>
            </a:r>
            <a:r>
              <a:rPr lang="en-US" sz="2000" dirty="0">
                <a:solidFill>
                  <a:schemeClr val="lt1"/>
                </a:solidFill>
              </a:rPr>
              <a:t>i interaktioner online och med AI-stöd</a:t>
            </a:r>
            <a:endParaRPr sz="2000" dirty="0">
              <a:solidFill>
                <a:schemeClr val="lt1"/>
              </a:solidFill>
            </a:endParaRPr>
          </a:p>
          <a:p>
            <a:pPr marL="457200" lvl="0" indent="0" algn="l" rtl="0">
              <a:lnSpc>
                <a:spcPct val="103333"/>
              </a:lnSpc>
              <a:spcBef>
                <a:spcPts val="0"/>
              </a:spcBef>
              <a:spcAft>
                <a:spcPts val="0"/>
              </a:spcAft>
              <a:buSzPts val="2200"/>
              <a:buNone/>
            </a:pPr>
            <a:endParaRPr b="1" dirty="0">
              <a:solidFill>
                <a:schemeClr val="lt1"/>
              </a:solidFill>
            </a:endParaRPr>
          </a:p>
        </p:txBody>
      </p:sp>
      <p:sp>
        <p:nvSpPr>
          <p:cNvPr id="411" name="Google Shape;411;g3cf5f708819_0_17"/>
          <p:cNvSpPr txBox="1">
            <a:spLocks noGrp="1"/>
          </p:cNvSpPr>
          <p:nvPr>
            <p:ph type="body" idx="1"/>
          </p:nvPr>
        </p:nvSpPr>
        <p:spPr>
          <a:xfrm>
            <a:off x="359949" y="1754186"/>
            <a:ext cx="4887300" cy="697500"/>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103333"/>
              </a:lnSpc>
              <a:spcBef>
                <a:spcPts val="0"/>
              </a:spcBef>
              <a:spcAft>
                <a:spcPts val="0"/>
              </a:spcAft>
              <a:buClr>
                <a:srgbClr val="242B62"/>
              </a:buClr>
              <a:buSzPts val="3600"/>
              <a:buNone/>
            </a:pPr>
            <a:r>
              <a:rPr lang="en-US" b="1" dirty="0" err="1">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a14="http://schemas.microsoft.com/office/drawing/2010/main" xmlns="" textRoundtripDataId="0"/>
                  </a:ext>
                </a:extLst>
              </a:rPr>
              <a:t>Deltagarna</a:t>
            </a:r>
            <a:r>
              <a:rPr lang="en-US" b="1" dirty="0">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a14="http://schemas.microsoft.com/office/drawing/2010/main" xmlns="" textRoundtripDataId="0"/>
                  </a:ext>
                </a:extLst>
              </a:rPr>
              <a:t> </a:t>
            </a:r>
            <a:r>
              <a:rPr lang="en-US" b="1" dirty="0" err="1">
                <a:solidFill>
                  <a:schemeClr val="lt1"/>
                </a:solidFill>
              </a:rPr>
              <a:t>kommer</a:t>
            </a:r>
            <a:r>
              <a:rPr lang="en-US" b="1" dirty="0">
                <a:solidFill>
                  <a:schemeClr val="lt1"/>
                </a:solidFill>
              </a:rPr>
              <a:t> </a:t>
            </a:r>
            <a:r>
              <a:rPr lang="en-US" b="1" dirty="0" err="1">
                <a:solidFill>
                  <a:schemeClr val="lt1"/>
                </a:solidFill>
              </a:rPr>
              <a:t>att</a:t>
            </a:r>
            <a:r>
              <a:rPr lang="en-US" b="1" dirty="0">
                <a:solidFill>
                  <a:schemeClr val="lt1"/>
                </a:solidFill>
              </a:rPr>
              <a:t> </a:t>
            </a:r>
            <a:r>
              <a:rPr lang="en-US" b="1" dirty="0" err="1">
                <a:solidFill>
                  <a:schemeClr val="lt1"/>
                </a:solidFill>
              </a:rPr>
              <a:t>kunna</a:t>
            </a:r>
            <a:r>
              <a:rPr lang="en-US" b="1" dirty="0">
                <a:solidFill>
                  <a:schemeClr val="lt1"/>
                </a:solidFill>
              </a:rPr>
              <a:t>:</a:t>
            </a:r>
            <a:endParaRPr dirty="0">
              <a:solidFill>
                <a:schemeClr val="lt1"/>
              </a:solidFill>
            </a:endParaRPr>
          </a:p>
        </p:txBody>
      </p:sp>
      <p:sp>
        <p:nvSpPr>
          <p:cNvPr id="412" name="Google Shape;412;g3cf5f708819_0_17"/>
          <p:cNvSpPr/>
          <p:nvPr/>
        </p:nvSpPr>
        <p:spPr>
          <a:xfrm>
            <a:off x="3531899" y="624940"/>
            <a:ext cx="2080800" cy="698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413" name="Google Shape;413;g3cf5f708819_0_17"/>
          <p:cNvSpPr txBox="1"/>
          <p:nvPr/>
        </p:nvSpPr>
        <p:spPr>
          <a:xfrm>
            <a:off x="3645583" y="677238"/>
            <a:ext cx="1896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2B62"/>
                </a:solidFill>
                <a:latin typeface="Calibri"/>
                <a:ea typeface="Calibri"/>
                <a:cs typeface="Calibri"/>
                <a:sym typeface="Calibri"/>
              </a:rPr>
              <a:t>Innehåll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pic>
        <p:nvPicPr>
          <p:cNvPr id="951" name="Google Shape;951;g3cb041f9ae0_0_49" title="low-angle-elder-female-working-laptop.jp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7"/>
          </a:xfrm>
          <a:prstGeom prst="rect">
            <a:avLst/>
          </a:prstGeom>
          <a:solidFill>
            <a:srgbClr val="BFBFBF"/>
          </a:solidFill>
          <a:ln>
            <a:noFill/>
          </a:ln>
        </p:spPr>
      </p:pic>
      <p:sp>
        <p:nvSpPr>
          <p:cNvPr id="952" name="Google Shape;952;g3cb041f9ae0_0_49"/>
          <p:cNvSpPr txBox="1">
            <a:spLocks noGrp="1"/>
          </p:cNvSpPr>
          <p:nvPr>
            <p:ph type="body" idx="1"/>
          </p:nvPr>
        </p:nvSpPr>
        <p:spPr>
          <a:xfrm>
            <a:off x="4931400" y="409450"/>
            <a:ext cx="6525300" cy="1327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Att använda teknik för att hålla kontakten</a:t>
            </a:r>
            <a:endParaRPr b="1"/>
          </a:p>
        </p:txBody>
      </p:sp>
      <p:sp>
        <p:nvSpPr>
          <p:cNvPr id="953" name="Google Shape;953;g3cb041f9ae0_0_49"/>
          <p:cNvSpPr txBox="1">
            <a:spLocks noGrp="1"/>
          </p:cNvSpPr>
          <p:nvPr>
            <p:ph type="body" idx="3"/>
          </p:nvPr>
        </p:nvSpPr>
        <p:spPr>
          <a:xfrm>
            <a:off x="4931399" y="1736650"/>
            <a:ext cx="6641475" cy="1260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b="1" dirty="0"/>
              <a:t>Digitala verktyg </a:t>
            </a:r>
            <a:r>
              <a:rPr lang="en-US" dirty="0"/>
              <a:t>kan </a:t>
            </a:r>
            <a:r>
              <a:rPr lang="en-US" b="1" dirty="0"/>
              <a:t>hjälpa </a:t>
            </a:r>
            <a:r>
              <a:rPr lang="en-US" dirty="0"/>
              <a:t>dig </a:t>
            </a:r>
            <a:r>
              <a:rPr lang="en-US" b="1" dirty="0"/>
              <a:t>att upprätthålla sociala kontakter</a:t>
            </a:r>
            <a:r>
              <a:rPr lang="en-US" dirty="0"/>
              <a:t>, </a:t>
            </a:r>
            <a:r>
              <a:rPr lang="en-US" b="1" dirty="0"/>
              <a:t>få tillgång till tjänster </a:t>
            </a:r>
            <a:r>
              <a:rPr lang="en-US" dirty="0"/>
              <a:t>och </a:t>
            </a:r>
            <a:r>
              <a:rPr lang="en-US" b="1" dirty="0"/>
              <a:t>delta i gemenskaper </a:t>
            </a:r>
            <a:r>
              <a:rPr lang="en-US" dirty="0"/>
              <a:t>utan att behöva lämna hemmet.</a:t>
            </a:r>
            <a:endParaRPr dirty="0"/>
          </a:p>
          <a:p>
            <a:pPr marL="0" lvl="0" indent="0" algn="l" rtl="0">
              <a:lnSpc>
                <a:spcPct val="103333"/>
              </a:lnSpc>
              <a:spcBef>
                <a:spcPts val="0"/>
              </a:spcBef>
              <a:spcAft>
                <a:spcPts val="0"/>
              </a:spcAft>
              <a:buClr>
                <a:srgbClr val="242B62"/>
              </a:buClr>
              <a:buSzPts val="2400"/>
              <a:buNone/>
            </a:pPr>
            <a:endParaRPr dirty="0"/>
          </a:p>
        </p:txBody>
      </p:sp>
      <p:pic>
        <p:nvPicPr>
          <p:cNvPr id="954" name="Google Shape;954;g3cb041f9ae0_0_49"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955" name="Google Shape;955;g3cb041f9ae0_0_49"/>
          <p:cNvSpPr/>
          <p:nvPr/>
        </p:nvSpPr>
        <p:spPr>
          <a:xfrm>
            <a:off x="5201450" y="3259500"/>
            <a:ext cx="6255300" cy="3400500"/>
          </a:xfrm>
          <a:prstGeom prst="roundRect">
            <a:avLst>
              <a:gd name="adj" fmla="val 16667"/>
            </a:avLst>
          </a:prstGeom>
          <a:solidFill>
            <a:srgbClr val="C67CB5"/>
          </a:solidFill>
          <a:ln w="28575" cap="flat" cmpd="sng">
            <a:solidFill>
              <a:srgbClr val="C67C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200" b="1" i="0" u="none" strike="noStrike" cap="none" dirty="0">
                <a:solidFill>
                  <a:srgbClr val="242B62"/>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a14="http://schemas.microsoft.com/office/drawing/2010/main" xmlns="" textRoundtripDataId="2"/>
                  </a:ext>
                </a:extLst>
              </a:rPr>
              <a:t>Tips för att använda teknik med AI:</a:t>
            </a:r>
            <a:endParaRPr sz="2200" b="1" i="0" u="none" strike="noStrike" cap="none" dirty="0">
              <a:solidFill>
                <a:srgbClr val="242B62"/>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a14="http://schemas.microsoft.com/office/drawing/2010/main" xmlns="" textRoundtripDataId="3"/>
                </a:ext>
              </a:extLst>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Videosamtal och meddelanden</a:t>
            </a:r>
            <a:r>
              <a:rPr lang="en-US" sz="1800" b="0" i="0" u="none" strike="noStrike" cap="none" dirty="0">
                <a:solidFill>
                  <a:srgbClr val="242B62"/>
                </a:solidFill>
                <a:latin typeface="Calibri"/>
                <a:ea typeface="Calibri"/>
                <a:cs typeface="Calibri"/>
                <a:sym typeface="Calibri"/>
              </a:rPr>
              <a:t>: Använd röstkommandon för att ringa handsfree eller låt AI hjälpa dig att automatiskt skriva korta meddelanden.</a:t>
            </a:r>
            <a:endParaRPr sz="1800" b="0"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Kurser och fritidsaktiviteter</a:t>
            </a:r>
            <a:r>
              <a:rPr lang="en-US" sz="1800" b="0" i="0" u="none" strike="noStrike" cap="none" dirty="0">
                <a:solidFill>
                  <a:srgbClr val="242B62"/>
                </a:solidFill>
                <a:latin typeface="Calibri"/>
                <a:ea typeface="Calibri"/>
                <a:cs typeface="Calibri"/>
                <a:sym typeface="Calibri"/>
              </a:rPr>
              <a:t>: Hitta den perfekta gruppen snabbare med AI-drivna rekommendationer baserade på dina intressen.</a:t>
            </a:r>
            <a:endParaRPr sz="1800" b="0"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Lokala evenemang</a:t>
            </a:r>
            <a:r>
              <a:rPr lang="en-US" sz="1800" b="0" i="0" u="none" strike="noStrike" cap="none" dirty="0">
                <a:solidFill>
                  <a:srgbClr val="242B62"/>
                </a:solidFill>
                <a:latin typeface="Calibri"/>
                <a:ea typeface="Calibri"/>
                <a:cs typeface="Calibri"/>
                <a:sym typeface="Calibri"/>
              </a:rPr>
              <a:t>: Använd AI-appar för att omedelbart hitta volontäruppdrag eller evenemang som passar din tid och plats.</a:t>
            </a:r>
            <a:endParaRPr sz="1800" b="0"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Dela minnen</a:t>
            </a:r>
            <a:r>
              <a:rPr lang="en-US" sz="1800" b="0" i="0" u="none" strike="noStrike" cap="none" dirty="0">
                <a:solidFill>
                  <a:srgbClr val="242B62"/>
                </a:solidFill>
                <a:latin typeface="Calibri"/>
                <a:ea typeface="Calibri"/>
                <a:cs typeface="Calibri"/>
                <a:sym typeface="Calibri"/>
              </a:rPr>
              <a:t>: Låt AI </a:t>
            </a:r>
            <a:r>
              <a:rPr lang="en-US" sz="1800" b="0" i="0" u="none" strike="noStrike" cap="none" dirty="0" err="1">
                <a:solidFill>
                  <a:srgbClr val="242B62"/>
                </a:solidFill>
                <a:latin typeface="Calibri"/>
                <a:ea typeface="Calibri"/>
                <a:cs typeface="Calibri"/>
                <a:sym typeface="Calibri"/>
              </a:rPr>
              <a:t>organisera </a:t>
            </a:r>
            <a:r>
              <a:rPr lang="en-US" sz="1800" b="0" i="0" u="none" strike="noStrike" cap="none" dirty="0">
                <a:solidFill>
                  <a:srgbClr val="242B62"/>
                </a:solidFill>
                <a:latin typeface="Calibri"/>
                <a:ea typeface="Calibri"/>
                <a:cs typeface="Calibri"/>
                <a:sym typeface="Calibri"/>
              </a:rPr>
              <a:t>dina foton och förbättra gamla bilder innan du skickar dem till familjen.</a:t>
            </a:r>
            <a:endParaRPr sz="1800" b="0" i="0" u="none" strike="noStrike" cap="none" dirty="0">
              <a:solidFill>
                <a:srgbClr val="242B62"/>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g3d3ae9d317c_1_41"/>
          <p:cNvSpPr txBox="1">
            <a:spLocks noGrp="1"/>
          </p:cNvSpPr>
          <p:nvPr>
            <p:ph type="body" idx="1"/>
          </p:nvPr>
        </p:nvSpPr>
        <p:spPr>
          <a:xfrm>
            <a:off x="4927650" y="708900"/>
            <a:ext cx="5381700" cy="6975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03333"/>
              </a:lnSpc>
              <a:spcBef>
                <a:spcPts val="0"/>
              </a:spcBef>
              <a:spcAft>
                <a:spcPts val="0"/>
              </a:spcAft>
              <a:buSzPct val="150000"/>
              <a:buNone/>
            </a:pPr>
            <a:r>
              <a:rPr lang="en-US" sz="9600"/>
              <a:t>Det är väldigt enkelt att skapa AI-meddelanden. Här följer en </a:t>
            </a:r>
            <a:r>
              <a:rPr lang="en-US" sz="9600" b="1">
                <a:solidFill>
                  <a:srgbClr val="6096D1"/>
                </a:solidFill>
              </a:rPr>
              <a:t>steg-för-steg-guide:</a:t>
            </a:r>
            <a:endParaRPr sz="9600" b="1">
              <a:solidFill>
                <a:srgbClr val="6096D1"/>
              </a:solidFill>
            </a:endParaRPr>
          </a:p>
          <a:p>
            <a:pPr marL="0" lvl="0" indent="0" algn="l" rtl="0">
              <a:lnSpc>
                <a:spcPct val="103333"/>
              </a:lnSpc>
              <a:spcBef>
                <a:spcPts val="0"/>
              </a:spcBef>
              <a:spcAft>
                <a:spcPts val="0"/>
              </a:spcAft>
              <a:buSzPts val="3600"/>
              <a:buNone/>
            </a:pPr>
            <a:endParaRPr/>
          </a:p>
        </p:txBody>
      </p:sp>
      <p:sp>
        <p:nvSpPr>
          <p:cNvPr id="962" name="Google Shape;962;g3d3ae9d317c_1_41"/>
          <p:cNvSpPr txBox="1">
            <a:spLocks noGrp="1"/>
          </p:cNvSpPr>
          <p:nvPr>
            <p:ph type="body" idx="3"/>
          </p:nvPr>
        </p:nvSpPr>
        <p:spPr>
          <a:xfrm>
            <a:off x="4927650" y="1780500"/>
            <a:ext cx="6736069" cy="4368600"/>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0"/>
              </a:spcAft>
              <a:buSzPts val="2400"/>
              <a:buAutoNum type="arabicPeriod"/>
            </a:pPr>
            <a:r>
              <a:rPr lang="en-US" b="1" dirty="0">
                <a:solidFill>
                  <a:srgbClr val="6096D1"/>
                </a:solidFill>
              </a:rPr>
              <a:t>Välj</a:t>
            </a:r>
            <a:r>
              <a:rPr lang="en-US" dirty="0"/>
              <a:t>: Öppna ditt favoritverktyg för AI. (</a:t>
            </a:r>
            <a:r>
              <a:rPr lang="en-US" dirty="0" err="1"/>
              <a:t>t.ex. </a:t>
            </a:r>
            <a:r>
              <a:rPr lang="en-US" dirty="0">
                <a:hlinkClick r:id="rId3"/>
              </a:rPr>
              <a:t>ChatGPT</a:t>
            </a:r>
            <a:r>
              <a:rPr lang="en-US" dirty="0"/>
              <a:t>, </a:t>
            </a:r>
            <a:r>
              <a:rPr lang="en-US" dirty="0">
                <a:hlinkClick r:id="rId4"/>
              </a:rPr>
              <a:t>Gemini </a:t>
            </a:r>
            <a:r>
              <a:rPr lang="en-US" dirty="0"/>
              <a:t>eller </a:t>
            </a:r>
            <a:r>
              <a:rPr lang="en-US" dirty="0">
                <a:hlinkClick r:id="rId5"/>
              </a:rPr>
              <a:t>CoPilot</a:t>
            </a:r>
            <a:r>
              <a:rPr lang="en-US" dirty="0"/>
              <a:t>)</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2"/>
            </a:pPr>
            <a:r>
              <a:rPr lang="en-US" b="1" dirty="0">
                <a:solidFill>
                  <a:srgbClr val="6096D1"/>
                </a:solidFill>
              </a:rPr>
              <a:t>Sammanhang</a:t>
            </a:r>
            <a:r>
              <a:rPr lang="en-US" dirty="0"/>
              <a:t>: Ange vem meddelandet är till och vad det handlar om.</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3"/>
            </a:pPr>
            <a:r>
              <a:rPr lang="en-US" b="1" dirty="0">
                <a:solidFill>
                  <a:srgbClr val="6096D1"/>
                </a:solidFill>
              </a:rPr>
              <a:t>Ton: </a:t>
            </a:r>
            <a:r>
              <a:rPr lang="en-US" dirty="0"/>
              <a:t>Ange om det ska vara formellt eller informellt.</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4"/>
            </a:pPr>
            <a:r>
              <a:rPr lang="en-US" b="1" dirty="0">
                <a:solidFill>
                  <a:srgbClr val="6096D1"/>
                </a:solidFill>
              </a:rPr>
              <a:t>Finjustera</a:t>
            </a:r>
            <a:r>
              <a:rPr lang="en-US" dirty="0"/>
              <a:t>: Granska och justera den slutliga texten.</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5"/>
            </a:pPr>
            <a:r>
              <a:rPr lang="en-US" b="1" dirty="0">
                <a:solidFill>
                  <a:srgbClr val="6096D1"/>
                </a:solidFill>
              </a:rPr>
              <a:t>Skicka</a:t>
            </a:r>
            <a:r>
              <a:rPr lang="en-US" dirty="0"/>
              <a:t>: Kopiera, klistra in, och du är klar!</a:t>
            </a:r>
            <a:endParaRPr dirty="0"/>
          </a:p>
          <a:p>
            <a:pPr marL="457200" lvl="0" indent="0" algn="l" rtl="0">
              <a:lnSpc>
                <a:spcPct val="103333"/>
              </a:lnSpc>
              <a:spcBef>
                <a:spcPts val="0"/>
              </a:spcBef>
              <a:spcAft>
                <a:spcPts val="0"/>
              </a:spcAft>
              <a:buSzPts val="2400"/>
              <a:buNone/>
            </a:pPr>
            <a:endParaRPr dirty="0"/>
          </a:p>
        </p:txBody>
      </p:sp>
      <p:pic>
        <p:nvPicPr>
          <p:cNvPr id="963" name="Google Shape;963;g3d3ae9d317c_1_41" title="low-angle-elder-female-working-laptop.jpg"/>
          <p:cNvPicPr preferRelativeResize="0">
            <a:picLocks noGrp="1"/>
          </p:cNvPicPr>
          <p:nvPr>
            <p:ph type="pic" idx="2"/>
          </p:nvPr>
        </p:nvPicPr>
        <p:blipFill rotWithShape="1">
          <a:blip r:embed="rId6" cstate="screen">
            <a:alphaModFix/>
            <a:extLst>
              <a:ext uri="{28A0092B-C50C-407E-A947-70E740481C1C}">
                <a14:useLocalDpi xmlns:a14="http://schemas.microsoft.com/office/drawing/2010/main"/>
              </a:ext>
            </a:extLst>
          </a:blip>
          <a:srcRect/>
          <a:stretch/>
        </p:blipFill>
        <p:spPr>
          <a:xfrm>
            <a:off x="388401" y="385460"/>
            <a:ext cx="4107750" cy="6087077"/>
          </a:xfrm>
          <a:prstGeom prst="rect">
            <a:avLst/>
          </a:prstGeom>
          <a:solidFill>
            <a:srgbClr val="BFBFBF"/>
          </a:solidFill>
          <a:ln>
            <a:noFill/>
          </a:ln>
        </p:spPr>
      </p:pic>
      <p:pic>
        <p:nvPicPr>
          <p:cNvPr id="964" name="Google Shape;964;g3d3ae9d317c_1_41" descr="A colorful circles with white lines and dots&#10;&#10;AI-generated content may be incorrect."/>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965" name="Google Shape;965;g3d3ae9d317c_1_41"/>
          <p:cNvSpPr/>
          <p:nvPr/>
        </p:nvSpPr>
        <p:spPr>
          <a:xfrm>
            <a:off x="10219974" y="427732"/>
            <a:ext cx="1438620" cy="132370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solidFill>
            <a:srgbClr val="CA7BB3"/>
          </a:solidFill>
          <a:ln w="9525" cap="flat" cmpd="sng">
            <a:solidFill>
              <a:srgbClr val="292668"/>
            </a:solidFill>
            <a:prstDash val="solid"/>
            <a:round/>
            <a:headEnd type="none" w="sm" len="sm"/>
            <a:tailEnd type="none" w="sm" len="sm"/>
          </a:ln>
        </p:spPr>
        <p:txBody>
          <a:bodyPr spcFirstLastPara="1" wrap="square" lIns="71075" tIns="35525" rIns="71075" bIns="3552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Calibri"/>
              <a:ea typeface="Calibri"/>
              <a:cs typeface="Calibri"/>
              <a:sym typeface="Calibri"/>
            </a:endParaRPr>
          </a:p>
        </p:txBody>
      </p:sp>
      <p:sp>
        <p:nvSpPr>
          <p:cNvPr id="966" name="Google Shape;966;g3d3ae9d317c_1_41"/>
          <p:cNvSpPr txBox="1"/>
          <p:nvPr/>
        </p:nvSpPr>
        <p:spPr>
          <a:xfrm>
            <a:off x="10059701" y="590303"/>
            <a:ext cx="1746900" cy="993000"/>
          </a:xfrm>
          <a:prstGeom prst="rect">
            <a:avLst/>
          </a:prstGeom>
          <a:noFill/>
          <a:ln>
            <a:noFill/>
          </a:ln>
        </p:spPr>
        <p:txBody>
          <a:bodyPr spcFirstLastPara="1" wrap="square" lIns="71075" tIns="35525" rIns="71075" bIns="35525" anchor="ctr" anchorCtr="0">
            <a:noAutofit/>
          </a:bodyPr>
          <a:lstStyle/>
          <a:p>
            <a:pPr marL="0" marR="0" lvl="0" indent="0" algn="ctr" rtl="0">
              <a:lnSpc>
                <a:spcPct val="100000"/>
              </a:lnSpc>
              <a:spcBef>
                <a:spcPts val="0"/>
              </a:spcBef>
              <a:spcAft>
                <a:spcPts val="0"/>
              </a:spcAft>
              <a:buClr>
                <a:srgbClr val="000000"/>
              </a:buClr>
              <a:buSzPts val="1555"/>
              <a:buFont typeface="Arial"/>
              <a:buNone/>
            </a:pPr>
            <a:r>
              <a:rPr lang="en-US" sz="1699" b="1" i="0" u="none" strike="noStrike" cap="none">
                <a:solidFill>
                  <a:schemeClr val="lt1"/>
                </a:solidFill>
                <a:latin typeface="Calibri"/>
                <a:ea typeface="Calibri"/>
                <a:cs typeface="Calibri"/>
                <a:sym typeface="Calibri"/>
              </a:rPr>
              <a:t>Låt oss titta på ett exempel!</a:t>
            </a:r>
            <a:endParaRPr sz="1855" b="1" i="0" u="none" strike="noStrike" cap="none">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g3c8abc38406_0_131"/>
          <p:cNvSpPr txBox="1">
            <a:spLocks noGrp="1"/>
          </p:cNvSpPr>
          <p:nvPr>
            <p:ph type="body" idx="1"/>
          </p:nvPr>
        </p:nvSpPr>
        <p:spPr>
          <a:xfrm>
            <a:off x="1518456" y="630115"/>
            <a:ext cx="8973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i="1" dirty="0"/>
              <a:t>AI I SVENSK ÄLDREOMSORG</a:t>
            </a:r>
            <a:endParaRPr lang="en-US" dirty="0"/>
          </a:p>
        </p:txBody>
      </p:sp>
      <p:sp>
        <p:nvSpPr>
          <p:cNvPr id="972" name="Google Shape;972;g3c8abc38406_0_131"/>
          <p:cNvSpPr txBox="1">
            <a:spLocks noGrp="1"/>
          </p:cNvSpPr>
          <p:nvPr>
            <p:ph type="body" idx="2"/>
          </p:nvPr>
        </p:nvSpPr>
        <p:spPr>
          <a:xfrm>
            <a:off x="1518456" y="2559505"/>
            <a:ext cx="8961600" cy="1498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sv-SE" sz="2300" dirty="0"/>
              <a:t>AI används allt mer inom svensk äldreomsorg och socialtjänst. Enligt Socialstyrelsen testar eller använder nästan hälften av Sveriges kommuner AI-baserade lösningar. AI används framför allt för dokumentation, administration och kunskapsstöd, med målet att minska administrativa uppgifter och frigöra mer tid för mötet mellan personal och äldre. Samtidigt betonar Socialstyrelsen att tekniken ska utgå från människors faktiska behov. AI och digital teknik kan bidra till ökad trygghet och självständighet, men bör komplettera – inte ersätta – mänsklig kontakt.</a:t>
            </a:r>
          </a:p>
          <a:p>
            <a:pPr marL="0" lvl="0" indent="0" algn="l" rtl="0">
              <a:lnSpc>
                <a:spcPct val="103333"/>
              </a:lnSpc>
              <a:spcBef>
                <a:spcPts val="0"/>
              </a:spcBef>
              <a:spcAft>
                <a:spcPts val="0"/>
              </a:spcAft>
              <a:buClr>
                <a:srgbClr val="242B62"/>
              </a:buClr>
              <a:buSzPts val="2400"/>
              <a:buNone/>
            </a:pPr>
            <a:endParaRPr lang="sv-SE" sz="2300" dirty="0"/>
          </a:p>
          <a:p>
            <a:pPr marL="0" lvl="0" indent="0" algn="l" rtl="0">
              <a:lnSpc>
                <a:spcPct val="103333"/>
              </a:lnSpc>
              <a:spcBef>
                <a:spcPts val="0"/>
              </a:spcBef>
              <a:spcAft>
                <a:spcPts val="0"/>
              </a:spcAft>
              <a:buClr>
                <a:srgbClr val="242B62"/>
              </a:buClr>
              <a:buSzPts val="2400"/>
              <a:buNone/>
            </a:pPr>
            <a:r>
              <a:rPr lang="sv-SE" sz="2300" dirty="0">
                <a:hlinkClick r:id="rId3"/>
              </a:rPr>
              <a:t>Läs mer här! </a:t>
            </a:r>
            <a:endParaRPr lang="sv-SE" sz="2300" dirty="0"/>
          </a:p>
        </p:txBody>
      </p:sp>
      <p:grpSp>
        <p:nvGrpSpPr>
          <p:cNvPr id="2" name="Graphic 4">
            <a:extLst>
              <a:ext uri="{FF2B5EF4-FFF2-40B4-BE49-F238E27FC236}">
                <a16:creationId xmlns:a16="http://schemas.microsoft.com/office/drawing/2014/main" id="{B74D03FE-64B6-0402-84D4-9187FFBD5E5D}"/>
              </a:ext>
            </a:extLst>
          </p:cNvPr>
          <p:cNvGrpSpPr/>
          <p:nvPr/>
        </p:nvGrpSpPr>
        <p:grpSpPr>
          <a:xfrm rot="3208958">
            <a:off x="855058" y="5018204"/>
            <a:ext cx="401216" cy="854609"/>
            <a:chOff x="9129274" y="2719113"/>
            <a:chExt cx="717139" cy="1386497"/>
          </a:xfrm>
          <a:solidFill>
            <a:srgbClr val="242B62"/>
          </a:solidFill>
        </p:grpSpPr>
        <p:grpSp>
          <p:nvGrpSpPr>
            <p:cNvPr id="3" name="Graphic 4">
              <a:extLst>
                <a:ext uri="{FF2B5EF4-FFF2-40B4-BE49-F238E27FC236}">
                  <a16:creationId xmlns:a16="http://schemas.microsoft.com/office/drawing/2014/main" id="{3E8D006C-83DD-A1DC-2577-F46DFB5C89DE}"/>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BC7CF074-CD51-C265-BED3-830CD8B9EC3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DDCC0A66-AE74-AB80-2841-B379383670F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41E882AD-1CB1-63A2-D8B1-562D9CCF5CBD}"/>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B561C3DD-EE5E-48D5-5F38-EB9A81CDF34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A59664DB-4A9A-27C9-941F-5752980C665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8B266B42-9FCC-DCA1-602A-7C249A4C013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3DF3FA3A-C701-613D-22A7-9F5173466EE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228D5B28-8116-F97C-1210-D9FAAE352D2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AEECDBEF-6889-EF52-211B-44EB3A26978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C4ED9697-F0A8-0021-0E7F-984228F573E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g3cf0640c514_2_375"/>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err="1"/>
              <a:t>Hälsosam</a:t>
            </a:r>
            <a:r>
              <a:rPr lang="en-US" b="1" dirty="0"/>
              <a:t> </a:t>
            </a:r>
            <a:r>
              <a:rPr lang="en-US" b="1" dirty="0" err="1"/>
              <a:t>interaktion</a:t>
            </a:r>
            <a:r>
              <a:rPr lang="en-US" b="1" dirty="0"/>
              <a:t> </a:t>
            </a:r>
            <a:r>
              <a:rPr lang="en-US" b="1" dirty="0" err="1"/>
              <a:t>på</a:t>
            </a:r>
            <a:r>
              <a:rPr lang="en-US" b="1" dirty="0"/>
              <a:t> </a:t>
            </a:r>
            <a:r>
              <a:rPr lang="en-US" b="1" dirty="0" err="1"/>
              <a:t>nätet</a:t>
            </a:r>
            <a:endParaRPr dirty="0"/>
          </a:p>
        </p:txBody>
      </p:sp>
      <p:sp>
        <p:nvSpPr>
          <p:cNvPr id="979" name="Google Shape;979;g3cf0640c514_2_375"/>
          <p:cNvSpPr txBox="1">
            <a:spLocks noGrp="1"/>
          </p:cNvSpPr>
          <p:nvPr>
            <p:ph type="body" idx="2"/>
          </p:nvPr>
        </p:nvSpPr>
        <p:spPr>
          <a:xfrm>
            <a:off x="1543050" y="1661255"/>
            <a:ext cx="8973300" cy="14421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dirty="0"/>
              <a:t>Att tillbringa </a:t>
            </a:r>
            <a:r>
              <a:rPr lang="en-US" b="1" dirty="0"/>
              <a:t>för mycket tid online </a:t>
            </a:r>
            <a:r>
              <a:rPr lang="en-US" dirty="0"/>
              <a:t>eller </a:t>
            </a:r>
            <a:r>
              <a:rPr lang="en-US" b="1" dirty="0"/>
              <a:t>umgås i negativa grupper </a:t>
            </a:r>
            <a:r>
              <a:rPr lang="en-US" dirty="0"/>
              <a:t>kan </a:t>
            </a:r>
            <a:r>
              <a:rPr lang="en-US" b="1" dirty="0">
                <a:solidFill>
                  <a:srgbClr val="C67CB5"/>
                </a:solidFill>
              </a:rPr>
              <a:t>öka stressen </a:t>
            </a:r>
            <a:r>
              <a:rPr lang="en-US" dirty="0"/>
              <a:t>och </a:t>
            </a:r>
            <a:r>
              <a:rPr lang="en-US" b="1" dirty="0">
                <a:solidFill>
                  <a:srgbClr val="C67CB5"/>
                </a:solidFill>
              </a:rPr>
              <a:t>minska välbefinnandet</a:t>
            </a:r>
            <a:r>
              <a:rPr lang="en-US" dirty="0"/>
              <a:t>. Balans och säkra vanor är avgörande.</a:t>
            </a:r>
            <a:endParaRPr dirty="0"/>
          </a:p>
        </p:txBody>
      </p:sp>
      <p:sp>
        <p:nvSpPr>
          <p:cNvPr id="980" name="Google Shape;980;g3cf0640c514_2_375"/>
          <p:cNvSpPr/>
          <p:nvPr/>
        </p:nvSpPr>
        <p:spPr>
          <a:xfrm>
            <a:off x="1615200" y="5145223"/>
            <a:ext cx="4209748" cy="1184085"/>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CA7BB3"/>
          </a:solidFill>
          <a:ln>
            <a:noFill/>
          </a:ln>
        </p:spPr>
        <p:txBody>
          <a:bodyPr spcFirstLastPara="1" wrap="square" lIns="84025" tIns="41975" rIns="84025" bIns="41975" anchor="ctr" anchorCtr="0">
            <a:noAutofit/>
          </a:bodyPr>
          <a:lstStyle/>
          <a:p>
            <a:pPr marL="0" marR="0" lvl="0" indent="0" algn="l" rtl="0">
              <a:lnSpc>
                <a:spcPct val="100000"/>
              </a:lnSpc>
              <a:spcBef>
                <a:spcPts val="0"/>
              </a:spcBef>
              <a:spcAft>
                <a:spcPts val="0"/>
              </a:spcAft>
              <a:buClr>
                <a:srgbClr val="000000"/>
              </a:buClr>
              <a:buSzPts val="828"/>
              <a:buFont typeface="Arial"/>
              <a:buNone/>
            </a:pPr>
            <a:endParaRPr sz="826" b="0" i="0" u="none" strike="noStrike" cap="none">
              <a:solidFill>
                <a:schemeClr val="dk1"/>
              </a:solidFill>
              <a:latin typeface="Calibri"/>
              <a:ea typeface="Calibri"/>
              <a:cs typeface="Calibri"/>
              <a:sym typeface="Calibri"/>
            </a:endParaRPr>
          </a:p>
        </p:txBody>
      </p:sp>
      <p:sp>
        <p:nvSpPr>
          <p:cNvPr id="981" name="Google Shape;981;g3cf0640c514_2_375"/>
          <p:cNvSpPr/>
          <p:nvPr/>
        </p:nvSpPr>
        <p:spPr>
          <a:xfrm>
            <a:off x="5094499" y="3821074"/>
            <a:ext cx="3670550" cy="1186253"/>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77250" tIns="38600" rIns="77250" bIns="38600"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59" b="0" i="0" u="none" strike="noStrike" cap="none">
              <a:solidFill>
                <a:schemeClr val="dk1"/>
              </a:solidFill>
              <a:latin typeface="Calibri"/>
              <a:ea typeface="Calibri"/>
              <a:cs typeface="Calibri"/>
              <a:sym typeface="Calibri"/>
            </a:endParaRPr>
          </a:p>
        </p:txBody>
      </p:sp>
      <p:sp>
        <p:nvSpPr>
          <p:cNvPr id="982" name="Google Shape;982;g3cf0640c514_2_375"/>
          <p:cNvSpPr/>
          <p:nvPr/>
        </p:nvSpPr>
        <p:spPr>
          <a:xfrm>
            <a:off x="639845" y="3692428"/>
            <a:ext cx="3870771" cy="11862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77250" tIns="38600" rIns="77250" bIns="38600"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59" b="0" i="0" u="none" strike="noStrike" cap="none">
              <a:solidFill>
                <a:schemeClr val="dk1"/>
              </a:solidFill>
              <a:latin typeface="Calibri"/>
              <a:ea typeface="Calibri"/>
              <a:cs typeface="Calibri"/>
              <a:sym typeface="Calibri"/>
            </a:endParaRPr>
          </a:p>
        </p:txBody>
      </p:sp>
      <p:sp>
        <p:nvSpPr>
          <p:cNvPr id="983" name="Google Shape;983;g3cf0640c514_2_375"/>
          <p:cNvSpPr/>
          <p:nvPr/>
        </p:nvSpPr>
        <p:spPr>
          <a:xfrm>
            <a:off x="6367052" y="5196745"/>
            <a:ext cx="4209748" cy="1184088"/>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84025" tIns="41975" rIns="84025" bIns="41975" anchor="ctr" anchorCtr="0">
            <a:noAutofit/>
          </a:bodyPr>
          <a:lstStyle/>
          <a:p>
            <a:pPr marL="0" marR="0" lvl="0" indent="0" algn="l" rtl="0">
              <a:lnSpc>
                <a:spcPct val="100000"/>
              </a:lnSpc>
              <a:spcBef>
                <a:spcPts val="0"/>
              </a:spcBef>
              <a:spcAft>
                <a:spcPts val="0"/>
              </a:spcAft>
              <a:buClr>
                <a:srgbClr val="000000"/>
              </a:buClr>
              <a:buSzPts val="828"/>
              <a:buFont typeface="Arial"/>
              <a:buNone/>
            </a:pPr>
            <a:endParaRPr sz="826" b="0" i="0" u="none" strike="noStrike" cap="none">
              <a:solidFill>
                <a:schemeClr val="dk1"/>
              </a:solidFill>
              <a:latin typeface="Calibri"/>
              <a:ea typeface="Calibri"/>
              <a:cs typeface="Calibri"/>
              <a:sym typeface="Calibri"/>
            </a:endParaRPr>
          </a:p>
        </p:txBody>
      </p:sp>
      <p:sp>
        <p:nvSpPr>
          <p:cNvPr id="984" name="Google Shape;984;g3cf0640c514_2_375"/>
          <p:cNvSpPr/>
          <p:nvPr/>
        </p:nvSpPr>
        <p:spPr>
          <a:xfrm>
            <a:off x="920719" y="3835830"/>
            <a:ext cx="3541126" cy="905033"/>
          </a:xfrm>
          <a:prstGeom prst="rect">
            <a:avLst/>
          </a:prstGeom>
          <a:noFill/>
          <a:ln>
            <a:noFill/>
          </a:ln>
        </p:spPr>
        <p:txBody>
          <a:bodyPr spcFirstLastPara="1" wrap="square" lIns="77250" tIns="38600" rIns="77250" bIns="38600" anchor="t" anchorCtr="0">
            <a:noAutofit/>
          </a:bodyPr>
          <a:lstStyle/>
          <a:p>
            <a:pPr marL="0" marR="0" lvl="0" indent="0" algn="l" rtl="0">
              <a:lnSpc>
                <a:spcPct val="100000"/>
              </a:lnSpc>
              <a:spcBef>
                <a:spcPts val="0"/>
              </a:spcBef>
              <a:spcAft>
                <a:spcPts val="0"/>
              </a:spcAft>
              <a:buClr>
                <a:srgbClr val="000000"/>
              </a:buClr>
              <a:buSzPts val="1352"/>
              <a:buFont typeface="Arial"/>
              <a:buNone/>
            </a:pPr>
            <a:r>
              <a:rPr lang="en-US" sz="2000" b="1" i="0" u="none" strike="noStrike" cap="none" dirty="0">
                <a:solidFill>
                  <a:srgbClr val="242B62"/>
                </a:solidFill>
                <a:latin typeface="Calibri"/>
                <a:ea typeface="Calibri"/>
                <a:cs typeface="Calibri"/>
                <a:sym typeface="Calibri"/>
              </a:rPr>
              <a:t>Begränsa tiden online (justera frekvensen för aviseringar) och ta pauser.</a:t>
            </a:r>
            <a:endParaRPr sz="2000" b="1" i="0" u="none" strike="noStrike" cap="none" dirty="0">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52"/>
              <a:buFont typeface="Arial"/>
              <a:buNone/>
            </a:pPr>
            <a:endParaRPr sz="2000" b="0" i="0" u="none" strike="noStrike" cap="none" dirty="0">
              <a:solidFill>
                <a:srgbClr val="242B62"/>
              </a:solidFill>
              <a:latin typeface="Calibri"/>
              <a:ea typeface="Calibri"/>
              <a:cs typeface="Calibri"/>
              <a:sym typeface="Calibri"/>
            </a:endParaRPr>
          </a:p>
        </p:txBody>
      </p:sp>
      <p:sp>
        <p:nvSpPr>
          <p:cNvPr id="985" name="Google Shape;985;g3cf0640c514_2_375"/>
          <p:cNvSpPr/>
          <p:nvPr/>
        </p:nvSpPr>
        <p:spPr>
          <a:xfrm>
            <a:off x="5454369" y="4074050"/>
            <a:ext cx="3144106" cy="653568"/>
          </a:xfrm>
          <a:prstGeom prst="rect">
            <a:avLst/>
          </a:prstGeom>
          <a:noFill/>
          <a:ln>
            <a:noFill/>
          </a:ln>
        </p:spPr>
        <p:txBody>
          <a:bodyPr spcFirstLastPara="1" wrap="square" lIns="77250" tIns="38600" rIns="77250" bIns="38600" anchor="t" anchorCtr="0">
            <a:noAutofit/>
          </a:bodyPr>
          <a:lstStyle/>
          <a:p>
            <a:pPr marL="0" marR="0" lvl="0" indent="0" algn="l" rtl="0">
              <a:lnSpc>
                <a:spcPct val="100000"/>
              </a:lnSpc>
              <a:spcBef>
                <a:spcPts val="0"/>
              </a:spcBef>
              <a:spcAft>
                <a:spcPts val="0"/>
              </a:spcAft>
              <a:buClr>
                <a:srgbClr val="000000"/>
              </a:buClr>
              <a:buSzPts val="1352"/>
              <a:buFont typeface="Arial"/>
              <a:buNone/>
            </a:pPr>
            <a:r>
              <a:rPr lang="en-US" sz="2000" b="1" i="0" u="none" strike="noStrike" cap="none">
                <a:solidFill>
                  <a:schemeClr val="lt1"/>
                </a:solidFill>
                <a:latin typeface="Calibri"/>
                <a:ea typeface="Calibri"/>
                <a:cs typeface="Calibri"/>
                <a:sym typeface="Calibri"/>
              </a:rPr>
              <a:t>Gå med i stödjande nätgemenskaper.</a:t>
            </a:r>
            <a:endParaRPr sz="2000" b="1" i="0" u="none" strike="noStrike" cap="none">
              <a:solidFill>
                <a:srgbClr val="000000"/>
              </a:solidFill>
              <a:latin typeface="Arial"/>
              <a:ea typeface="Arial"/>
              <a:cs typeface="Arial"/>
              <a:sym typeface="Arial"/>
            </a:endParaRPr>
          </a:p>
        </p:txBody>
      </p:sp>
      <p:sp>
        <p:nvSpPr>
          <p:cNvPr id="986" name="Google Shape;986;g3cf0640c514_2_375"/>
          <p:cNvSpPr/>
          <p:nvPr/>
        </p:nvSpPr>
        <p:spPr>
          <a:xfrm>
            <a:off x="2049415" y="5388363"/>
            <a:ext cx="3715388" cy="697679"/>
          </a:xfrm>
          <a:prstGeom prst="rect">
            <a:avLst/>
          </a:prstGeom>
          <a:noFill/>
          <a:ln>
            <a:noFill/>
          </a:ln>
        </p:spPr>
        <p:txBody>
          <a:bodyPr spcFirstLastPara="1" wrap="square" lIns="84025" tIns="41975" rIns="84025" bIns="41975" anchor="t" anchorCtr="0">
            <a:noAutofit/>
          </a:bodyPr>
          <a:lstStyle/>
          <a:p>
            <a:pPr marL="0" marR="0" lvl="0" indent="0" algn="l" rtl="0">
              <a:lnSpc>
                <a:spcPct val="100000"/>
              </a:lnSpc>
              <a:spcBef>
                <a:spcPts val="0"/>
              </a:spcBef>
              <a:spcAft>
                <a:spcPts val="0"/>
              </a:spcAft>
              <a:buClr>
                <a:srgbClr val="000000"/>
              </a:buClr>
              <a:buSzPts val="1470"/>
              <a:buFont typeface="Arial"/>
              <a:buNone/>
            </a:pPr>
            <a:r>
              <a:rPr lang="en-US" sz="2012" b="1" i="0" u="none" strike="noStrike" cap="none" dirty="0">
                <a:solidFill>
                  <a:srgbClr val="242B62"/>
                </a:solidFill>
                <a:latin typeface="Calibri"/>
                <a:ea typeface="Calibri"/>
                <a:cs typeface="Calibri"/>
                <a:sym typeface="Calibri"/>
              </a:rPr>
              <a:t>Undvik diskussioner eller konflikter.</a:t>
            </a:r>
            <a:endParaRPr sz="2012" b="1" i="0" u="none" strike="noStrike" cap="none" dirty="0">
              <a:solidFill>
                <a:srgbClr val="242B62"/>
              </a:solidFill>
              <a:latin typeface="Arial"/>
              <a:ea typeface="Arial"/>
              <a:cs typeface="Arial"/>
              <a:sym typeface="Arial"/>
            </a:endParaRPr>
          </a:p>
        </p:txBody>
      </p:sp>
      <p:sp>
        <p:nvSpPr>
          <p:cNvPr id="987" name="Google Shape;987;g3cf0640c514_2_375"/>
          <p:cNvSpPr/>
          <p:nvPr/>
        </p:nvSpPr>
        <p:spPr>
          <a:xfrm>
            <a:off x="6808662" y="5345055"/>
            <a:ext cx="3419472" cy="984253"/>
          </a:xfrm>
          <a:prstGeom prst="rect">
            <a:avLst/>
          </a:prstGeom>
          <a:noFill/>
          <a:ln>
            <a:noFill/>
          </a:ln>
        </p:spPr>
        <p:txBody>
          <a:bodyPr spcFirstLastPara="1" wrap="square" lIns="84025" tIns="41975" rIns="84025" bIns="41975" anchor="t" anchorCtr="0">
            <a:noAutofit/>
          </a:bodyPr>
          <a:lstStyle/>
          <a:p>
            <a:pPr marL="0" marR="0" lvl="0" indent="0" algn="l" rtl="0">
              <a:lnSpc>
                <a:spcPct val="100000"/>
              </a:lnSpc>
              <a:spcBef>
                <a:spcPts val="0"/>
              </a:spcBef>
              <a:spcAft>
                <a:spcPts val="0"/>
              </a:spcAft>
              <a:buClr>
                <a:srgbClr val="000000"/>
              </a:buClr>
              <a:buSzPts val="1470"/>
              <a:buFont typeface="Arial"/>
              <a:buNone/>
            </a:pPr>
            <a:r>
              <a:rPr lang="en-US" sz="2012" b="1" i="0" u="none" strike="noStrike" cap="none">
                <a:solidFill>
                  <a:schemeClr val="lt1"/>
                </a:solidFill>
                <a:latin typeface="Calibri"/>
                <a:ea typeface="Calibri"/>
                <a:cs typeface="Calibri"/>
                <a:sym typeface="Calibri"/>
              </a:rPr>
              <a:t>Varva interaktioner online med möten ansikte mot ansikte.</a:t>
            </a:r>
            <a:endParaRPr sz="2012" b="1" i="0" u="none" strike="noStrike" cap="none">
              <a:solidFill>
                <a:srgbClr val="000000"/>
              </a:solidFill>
              <a:latin typeface="Arial"/>
              <a:ea typeface="Arial"/>
              <a:cs typeface="Arial"/>
              <a:sym typeface="Arial"/>
            </a:endParaRPr>
          </a:p>
        </p:txBody>
      </p:sp>
      <p:grpSp>
        <p:nvGrpSpPr>
          <p:cNvPr id="988" name="Google Shape;988;g3cf0640c514_2_375"/>
          <p:cNvGrpSpPr/>
          <p:nvPr/>
        </p:nvGrpSpPr>
        <p:grpSpPr>
          <a:xfrm>
            <a:off x="7785868" y="677475"/>
            <a:ext cx="812607" cy="782440"/>
            <a:chOff x="5495623" y="2716950"/>
            <a:chExt cx="1439007" cy="1385585"/>
          </a:xfrm>
        </p:grpSpPr>
        <p:sp>
          <p:nvSpPr>
            <p:cNvPr id="989" name="Google Shape;989;g3cf0640c514_2_375"/>
            <p:cNvSpPr/>
            <p:nvPr/>
          </p:nvSpPr>
          <p:spPr>
            <a:xfrm>
              <a:off x="5768039" y="2718579"/>
              <a:ext cx="941801" cy="813249"/>
            </a:xfrm>
            <a:custGeom>
              <a:avLst/>
              <a:gdLst/>
              <a:ahLst/>
              <a:cxnLst/>
              <a:rect l="l" t="t" r="r" b="b"/>
              <a:pathLst>
                <a:path w="941801" h="813249" extrusionOk="0">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nvGrpSpPr>
            <p:cNvPr id="990" name="Google Shape;990;g3cf0640c514_2_375"/>
            <p:cNvGrpSpPr/>
            <p:nvPr/>
          </p:nvGrpSpPr>
          <p:grpSpPr>
            <a:xfrm>
              <a:off x="5495623" y="2716950"/>
              <a:ext cx="1439007" cy="1385585"/>
              <a:chOff x="5495623" y="2716950"/>
              <a:chExt cx="1439007" cy="1385585"/>
            </a:xfrm>
          </p:grpSpPr>
          <p:sp>
            <p:nvSpPr>
              <p:cNvPr id="991" name="Google Shape;991;g3cf0640c514_2_375"/>
              <p:cNvSpPr/>
              <p:nvPr/>
            </p:nvSpPr>
            <p:spPr>
              <a:xfrm>
                <a:off x="5495623" y="3470539"/>
                <a:ext cx="1439007" cy="631996"/>
              </a:xfrm>
              <a:custGeom>
                <a:avLst/>
                <a:gdLst/>
                <a:ahLst/>
                <a:cxnLst/>
                <a:rect l="l" t="t" r="r" b="b"/>
                <a:pathLst>
                  <a:path w="1439007" h="631996" extrusionOk="0">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sp>
            <p:nvSpPr>
              <p:cNvPr id="992" name="Google Shape;992;g3cf0640c514_2_375"/>
              <p:cNvSpPr/>
              <p:nvPr/>
            </p:nvSpPr>
            <p:spPr>
              <a:xfrm>
                <a:off x="5768068" y="2716950"/>
                <a:ext cx="941772" cy="813556"/>
              </a:xfrm>
              <a:custGeom>
                <a:avLst/>
                <a:gdLst/>
                <a:ahLst/>
                <a:cxnLst/>
                <a:rect l="l" t="t" r="r" b="b"/>
                <a:pathLst>
                  <a:path w="941772" h="813556" extrusionOk="0">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sp>
          <p:nvSpPr>
            <p:cNvPr id="993" name="Google Shape;993;g3cf0640c514_2_375"/>
            <p:cNvSpPr/>
            <p:nvPr/>
          </p:nvSpPr>
          <p:spPr>
            <a:xfrm>
              <a:off x="5828826" y="2779264"/>
              <a:ext cx="818816" cy="688776"/>
            </a:xfrm>
            <a:custGeom>
              <a:avLst/>
              <a:gdLst/>
              <a:ahLst/>
              <a:cxnLst/>
              <a:rect l="l" t="t" r="r" b="b"/>
              <a:pathLst>
                <a:path w="818816" h="688776" extrusionOk="0">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CA7BB3"/>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g3cf0640c514_2_394"/>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err="1"/>
              <a:t>Digitala</a:t>
            </a:r>
            <a:r>
              <a:rPr lang="en-US" b="1" dirty="0"/>
              <a:t> </a:t>
            </a:r>
            <a:r>
              <a:rPr lang="en-US" b="1" dirty="0" err="1"/>
              <a:t>färdigheter</a:t>
            </a:r>
            <a:r>
              <a:rPr lang="en-US" b="1" dirty="0"/>
              <a:t> </a:t>
            </a:r>
            <a:r>
              <a:rPr lang="en-US" b="1" dirty="0" err="1"/>
              <a:t>och</a:t>
            </a:r>
            <a:r>
              <a:rPr lang="en-US" b="1" dirty="0"/>
              <a:t> </a:t>
            </a:r>
            <a:r>
              <a:rPr lang="en-US" b="1" dirty="0" err="1"/>
              <a:t>självförtroende</a:t>
            </a:r>
            <a:endParaRPr dirty="0"/>
          </a:p>
        </p:txBody>
      </p:sp>
      <p:sp>
        <p:nvSpPr>
          <p:cNvPr id="999" name="Google Shape;999;g3cf0640c514_2_394"/>
          <p:cNvSpPr txBox="1">
            <a:spLocks noGrp="1"/>
          </p:cNvSpPr>
          <p:nvPr>
            <p:ph type="body" idx="2"/>
          </p:nvPr>
        </p:nvSpPr>
        <p:spPr>
          <a:xfrm>
            <a:off x="1632749" y="1754552"/>
            <a:ext cx="8961600" cy="120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dirty="0" err="1"/>
              <a:t>Att</a:t>
            </a:r>
            <a:r>
              <a:rPr lang="en-US" b="1" dirty="0"/>
              <a:t> </a:t>
            </a:r>
            <a:r>
              <a:rPr lang="en-US" b="1" dirty="0" err="1"/>
              <a:t>lära</a:t>
            </a:r>
            <a:r>
              <a:rPr lang="en-US" b="1" dirty="0"/>
              <a:t> sig </a:t>
            </a:r>
            <a:r>
              <a:rPr lang="en-US" b="1" dirty="0" err="1"/>
              <a:t>digitala</a:t>
            </a:r>
            <a:r>
              <a:rPr lang="en-US" b="1" dirty="0"/>
              <a:t> </a:t>
            </a:r>
            <a:r>
              <a:rPr lang="en-US" b="1" dirty="0" err="1"/>
              <a:t>färdigheter</a:t>
            </a:r>
            <a:r>
              <a:rPr lang="en-US" b="1" dirty="0"/>
              <a:t> </a:t>
            </a:r>
            <a:r>
              <a:rPr lang="en-US" dirty="0" err="1"/>
              <a:t>hjälper</a:t>
            </a:r>
            <a:r>
              <a:rPr lang="en-US" dirty="0"/>
              <a:t> dig </a:t>
            </a:r>
            <a:r>
              <a:rPr lang="en-US" b="1" dirty="0" err="1"/>
              <a:t>att</a:t>
            </a:r>
            <a:r>
              <a:rPr lang="en-US" b="1" dirty="0"/>
              <a:t> </a:t>
            </a:r>
            <a:r>
              <a:rPr lang="en-US" b="1" dirty="0" err="1"/>
              <a:t>använda</a:t>
            </a:r>
            <a:r>
              <a:rPr lang="en-US" b="1" dirty="0"/>
              <a:t> </a:t>
            </a:r>
            <a:r>
              <a:rPr lang="en-US" b="1" dirty="0" err="1"/>
              <a:t>tekniken</a:t>
            </a:r>
            <a:r>
              <a:rPr lang="en-US" b="1" dirty="0"/>
              <a:t> med </a:t>
            </a:r>
            <a:r>
              <a:rPr lang="en-US" b="1" dirty="0" err="1"/>
              <a:t>självförtroende</a:t>
            </a:r>
            <a:r>
              <a:rPr lang="en-US" dirty="0"/>
              <a:t>, </a:t>
            </a:r>
            <a:r>
              <a:rPr lang="en-US" b="1" dirty="0" err="1"/>
              <a:t>hålla</a:t>
            </a:r>
            <a:r>
              <a:rPr lang="en-US" b="1" dirty="0"/>
              <a:t> </a:t>
            </a:r>
            <a:r>
              <a:rPr lang="en-US" b="1" dirty="0" err="1"/>
              <a:t>kontakten</a:t>
            </a:r>
            <a:r>
              <a:rPr lang="en-US" b="1" dirty="0"/>
              <a:t> </a:t>
            </a:r>
            <a:r>
              <a:rPr lang="en-US" dirty="0"/>
              <a:t>med </a:t>
            </a:r>
            <a:r>
              <a:rPr lang="en-US" dirty="0" err="1"/>
              <a:t>andra</a:t>
            </a:r>
            <a:r>
              <a:rPr lang="en-US" dirty="0"/>
              <a:t> </a:t>
            </a:r>
            <a:r>
              <a:rPr lang="en-US" dirty="0" err="1"/>
              <a:t>och</a:t>
            </a:r>
            <a:r>
              <a:rPr lang="en-US" dirty="0"/>
              <a:t> </a:t>
            </a:r>
            <a:r>
              <a:rPr lang="en-US" b="1" dirty="0" err="1"/>
              <a:t>njuta</a:t>
            </a:r>
            <a:r>
              <a:rPr lang="en-US" b="1" dirty="0"/>
              <a:t> av </a:t>
            </a:r>
            <a:r>
              <a:rPr lang="en-US" b="1" dirty="0" err="1"/>
              <a:t>större</a:t>
            </a:r>
            <a:r>
              <a:rPr lang="en-US" b="1" dirty="0"/>
              <a:t> </a:t>
            </a:r>
            <a:r>
              <a:rPr lang="en-US" b="1" dirty="0" err="1"/>
              <a:t>självständighet</a:t>
            </a:r>
            <a:r>
              <a:rPr lang="en-US" b="1" dirty="0"/>
              <a:t> </a:t>
            </a:r>
            <a:r>
              <a:rPr lang="en-US" dirty="0" err="1"/>
              <a:t>i</a:t>
            </a:r>
            <a:r>
              <a:rPr lang="en-US" dirty="0"/>
              <a:t> </a:t>
            </a:r>
            <a:r>
              <a:rPr lang="en-US" dirty="0" err="1"/>
              <a:t>vardagen</a:t>
            </a:r>
            <a:r>
              <a:rPr lang="en-US" dirty="0"/>
              <a:t>.</a:t>
            </a:r>
            <a:endParaRPr dirty="0"/>
          </a:p>
        </p:txBody>
      </p:sp>
      <p:sp>
        <p:nvSpPr>
          <p:cNvPr id="1000" name="Google Shape;1000;g3cf0640c514_2_394"/>
          <p:cNvSpPr/>
          <p:nvPr/>
        </p:nvSpPr>
        <p:spPr>
          <a:xfrm>
            <a:off x="1330997" y="3098332"/>
            <a:ext cx="9863925" cy="3384900"/>
          </a:xfrm>
          <a:prstGeom prst="roundRect">
            <a:avLst>
              <a:gd name="adj" fmla="val 16667"/>
            </a:avLst>
          </a:prstGeom>
          <a:solidFill>
            <a:srgbClr val="5696D0"/>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400" b="1" i="0" u="none" strike="noStrike" cap="none" dirty="0">
                <a:solidFill>
                  <a:srgbClr val="242B62"/>
                </a:solidFill>
                <a:latin typeface="Calibri"/>
                <a:ea typeface="Calibri"/>
                <a:cs typeface="Calibri"/>
                <a:sym typeface="Calibri"/>
              </a:rPr>
              <a:t>Tips för att utveckla digitala färdigheter:</a:t>
            </a:r>
            <a:endParaRPr sz="2400" b="1"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Digitala workshops</a:t>
            </a:r>
            <a:r>
              <a:rPr lang="en-US" sz="2000" b="0" i="0" u="none" strike="noStrike" cap="none" dirty="0">
                <a:solidFill>
                  <a:srgbClr val="242B62"/>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a:t>
            </a:r>
            <a:r>
              <a:rPr lang="en-US" sz="2000" b="0" i="0" u="none" strike="noStrike" cap="none" dirty="0">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Delta i kurser som visar hur AI förenklar vardagliga uppgifter.</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Veckovis övning</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Prova ett AI-röstkommando (t.ex. ”Ställ in en påminnelse”) varje vecka.</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Enklare läsning</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Använd AI-inställningar för att automatiskt anpassa text och ljusstyrka efter dina behov.</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Digital balans</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Låt AI filtrera aviseringar för att minska distraktioner och trötthet i ögonen.</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Omedelbar hjälp</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Fråga en vän eller använd AI-chatten för att få snabba svar på ”hur man gör”-frågor.</a:t>
            </a:r>
            <a:endParaRPr sz="2000" b="0" i="0" u="none" strike="noStrike" cap="none" dirty="0">
              <a:solidFill>
                <a:schemeClr val="lt1"/>
              </a:solidFill>
              <a:latin typeface="Calibri"/>
              <a:ea typeface="Calibri"/>
              <a:cs typeface="Calibri"/>
              <a:sym typeface="Calibri"/>
            </a:endParaRPr>
          </a:p>
        </p:txBody>
      </p:sp>
      <p:grpSp>
        <p:nvGrpSpPr>
          <p:cNvPr id="1001" name="Google Shape;1001;g3cf0640c514_2_394"/>
          <p:cNvGrpSpPr/>
          <p:nvPr/>
        </p:nvGrpSpPr>
        <p:grpSpPr>
          <a:xfrm>
            <a:off x="9400600" y="642307"/>
            <a:ext cx="1055059" cy="1054116"/>
            <a:chOff x="10376768" y="2334933"/>
            <a:chExt cx="920484" cy="919581"/>
          </a:xfrm>
        </p:grpSpPr>
        <p:sp>
          <p:nvSpPr>
            <p:cNvPr id="1002" name="Google Shape;1002;g3cf0640c514_2_394"/>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03" name="Google Shape;1003;g3cf0640c514_2_394"/>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nvGrpSpPr>
            <p:cNvPr id="1004" name="Google Shape;1004;g3cf0640c514_2_394"/>
            <p:cNvGrpSpPr/>
            <p:nvPr/>
          </p:nvGrpSpPr>
          <p:grpSpPr>
            <a:xfrm>
              <a:off x="10376768" y="2334933"/>
              <a:ext cx="920484" cy="919581"/>
              <a:chOff x="10376768" y="2334933"/>
              <a:chExt cx="920484" cy="919581"/>
            </a:xfrm>
          </p:grpSpPr>
          <p:sp>
            <p:nvSpPr>
              <p:cNvPr id="1005" name="Google Shape;1005;g3cf0640c514_2_394"/>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06" name="Google Shape;1006;g3cf0640c514_2_394"/>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42B6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g3d3ae9d317c_1_48"/>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a:t>Exempel: Stäng av ljudet på sociala medier</a:t>
            </a:r>
            <a:endParaRPr/>
          </a:p>
        </p:txBody>
      </p:sp>
      <p:sp>
        <p:nvSpPr>
          <p:cNvPr id="1013" name="Google Shape;1013;g3d3ae9d317c_1_48"/>
          <p:cNvSpPr txBox="1">
            <a:spLocks noGrp="1"/>
          </p:cNvSpPr>
          <p:nvPr>
            <p:ph type="body" idx="2"/>
          </p:nvPr>
        </p:nvSpPr>
        <p:spPr>
          <a:xfrm>
            <a:off x="1615200" y="2298021"/>
            <a:ext cx="8961600" cy="4166700"/>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600"/>
              </a:spcAft>
              <a:buSzPts val="2400"/>
              <a:buAutoNum type="arabicPeriod"/>
            </a:pPr>
            <a:r>
              <a:rPr lang="en-US" b="1" dirty="0"/>
              <a:t>Öppna </a:t>
            </a:r>
            <a:r>
              <a:rPr lang="en-US" b="1" i="1" dirty="0">
                <a:solidFill>
                  <a:srgbClr val="635BA7"/>
                </a:solidFill>
              </a:rPr>
              <a:t>Inställningar</a:t>
            </a:r>
            <a:r>
              <a:rPr lang="en-US" dirty="0"/>
              <a:t>: Det är den grå kugghjulsikonen på skärmen.</a:t>
            </a:r>
          </a:p>
          <a:p>
            <a:pPr marL="457200" lvl="0" indent="-381000" algn="l" rtl="0">
              <a:lnSpc>
                <a:spcPct val="103333"/>
              </a:lnSpc>
              <a:spcBef>
                <a:spcPts val="0"/>
              </a:spcBef>
              <a:spcAft>
                <a:spcPts val="600"/>
              </a:spcAft>
              <a:buSzPts val="2400"/>
              <a:buAutoNum type="arabicPeriod"/>
            </a:pPr>
            <a:r>
              <a:rPr lang="en-US" b="1" dirty="0"/>
              <a:t>Tryck på </a:t>
            </a:r>
            <a:r>
              <a:rPr lang="en-US" b="1" i="1" dirty="0">
                <a:solidFill>
                  <a:srgbClr val="635BA7"/>
                </a:solidFill>
              </a:rPr>
              <a:t>Meddelanden</a:t>
            </a:r>
            <a:r>
              <a:rPr lang="en-US" dirty="0"/>
              <a:t>: Leta efter klockikonen.</a:t>
            </a:r>
          </a:p>
          <a:p>
            <a:pPr marL="457200" lvl="0" indent="-381000" algn="l" rtl="0">
              <a:lnSpc>
                <a:spcPct val="103333"/>
              </a:lnSpc>
              <a:spcBef>
                <a:spcPts val="0"/>
              </a:spcBef>
              <a:spcAft>
                <a:spcPts val="600"/>
              </a:spcAft>
              <a:buSzPts val="2400"/>
              <a:buAutoNum type="arabicPeriod"/>
            </a:pPr>
            <a:r>
              <a:rPr lang="en-US" b="1" dirty="0"/>
              <a:t>Välj </a:t>
            </a:r>
            <a:r>
              <a:rPr lang="en-US" b="1" dirty="0">
                <a:solidFill>
                  <a:srgbClr val="635BA7"/>
                </a:solidFill>
              </a:rPr>
              <a:t>appen: </a:t>
            </a:r>
            <a:r>
              <a:rPr lang="en-US" dirty="0"/>
              <a:t>Leta i listan efter den sociala medieplattform du vill stänga av ljudet för.</a:t>
            </a:r>
          </a:p>
          <a:p>
            <a:pPr marL="457200" lvl="0" indent="-381000" algn="l" rtl="0">
              <a:lnSpc>
                <a:spcPct val="103333"/>
              </a:lnSpc>
              <a:spcBef>
                <a:spcPts val="0"/>
              </a:spcBef>
              <a:spcAft>
                <a:spcPts val="600"/>
              </a:spcAft>
              <a:buSzPts val="2400"/>
              <a:buAutoNum type="arabicPeriod"/>
            </a:pPr>
            <a:r>
              <a:rPr lang="en-US" dirty="0">
                <a:solidFill>
                  <a:srgbClr val="635BA7"/>
                </a:solidFill>
              </a:rPr>
              <a:t>Stäng av </a:t>
            </a:r>
            <a:r>
              <a:rPr lang="en-US" b="1" i="1" dirty="0">
                <a:solidFill>
                  <a:srgbClr val="635BA7"/>
                </a:solidFill>
              </a:rPr>
              <a:t>ljud </a:t>
            </a:r>
            <a:r>
              <a:rPr lang="en-US" b="1" dirty="0">
                <a:solidFill>
                  <a:srgbClr val="635BA7"/>
                </a:solidFill>
              </a:rPr>
              <a:t>och </a:t>
            </a:r>
            <a:r>
              <a:rPr lang="en-US" b="1" i="1" dirty="0">
                <a:solidFill>
                  <a:srgbClr val="635BA7"/>
                </a:solidFill>
              </a:rPr>
              <a:t>vibration</a:t>
            </a:r>
            <a:r>
              <a:rPr lang="en-US" dirty="0"/>
              <a:t>: Du ser några reglage med dessa etiketter. Dra dem åt vänster så att de blir gråa.</a:t>
            </a:r>
          </a:p>
          <a:p>
            <a:pPr marL="457200" lvl="0" indent="-381000" algn="l" rtl="0">
              <a:lnSpc>
                <a:spcPct val="103333"/>
              </a:lnSpc>
              <a:spcBef>
                <a:spcPts val="0"/>
              </a:spcBef>
              <a:spcAft>
                <a:spcPts val="600"/>
              </a:spcAft>
              <a:buSzPts val="2400"/>
              <a:buAutoNum type="arabicPeriod"/>
            </a:pPr>
            <a:r>
              <a:rPr lang="en-US" b="1" dirty="0">
                <a:solidFill>
                  <a:srgbClr val="635BA7"/>
                </a:solidFill>
              </a:rPr>
              <a:t>Upprepa: </a:t>
            </a:r>
            <a:r>
              <a:rPr lang="en-US" dirty="0"/>
              <a:t>Gör samma sak för de 2 eller 3 appar som distraherar dig mest.</a:t>
            </a:r>
            <a:endParaRPr dirty="0"/>
          </a:p>
        </p:txBody>
      </p:sp>
      <p:grpSp>
        <p:nvGrpSpPr>
          <p:cNvPr id="1014" name="Google Shape;1014;g3d3ae9d317c_1_48"/>
          <p:cNvGrpSpPr/>
          <p:nvPr/>
        </p:nvGrpSpPr>
        <p:grpSpPr>
          <a:xfrm>
            <a:off x="9620783" y="1158383"/>
            <a:ext cx="1055059" cy="1054116"/>
            <a:chOff x="10376768" y="2334933"/>
            <a:chExt cx="920484" cy="919581"/>
          </a:xfrm>
        </p:grpSpPr>
        <p:sp>
          <p:nvSpPr>
            <p:cNvPr id="1015" name="Google Shape;1015;g3d3ae9d317c_1_48"/>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16" name="Google Shape;1016;g3d3ae9d317c_1_48"/>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nvGrpSpPr>
            <p:cNvPr id="1017" name="Google Shape;1017;g3d3ae9d317c_1_48"/>
            <p:cNvGrpSpPr/>
            <p:nvPr/>
          </p:nvGrpSpPr>
          <p:grpSpPr>
            <a:xfrm>
              <a:off x="10376768" y="2334933"/>
              <a:ext cx="920484" cy="919581"/>
              <a:chOff x="10376768" y="2334933"/>
              <a:chExt cx="920484" cy="919581"/>
            </a:xfrm>
          </p:grpSpPr>
          <p:sp>
            <p:nvSpPr>
              <p:cNvPr id="1018" name="Google Shape;1018;g3d3ae9d317c_1_48"/>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19" name="Google Shape;1019;g3d3ae9d317c_1_48"/>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42B6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1">
          <a:extLst>
            <a:ext uri="{FF2B5EF4-FFF2-40B4-BE49-F238E27FC236}">
              <a16:creationId xmlns:a16="http://schemas.microsoft.com/office/drawing/2014/main" id="{2E59AD07-5272-228F-F76A-FB75ECDE5F92}"/>
            </a:ext>
          </a:extLst>
        </p:cNvPr>
        <p:cNvGrpSpPr/>
        <p:nvPr/>
      </p:nvGrpSpPr>
      <p:grpSpPr>
        <a:xfrm>
          <a:off x="0" y="0"/>
          <a:ext cx="0" cy="0"/>
          <a:chOff x="0" y="0"/>
          <a:chExt cx="0" cy="0"/>
        </a:xfrm>
      </p:grpSpPr>
      <p:sp>
        <p:nvSpPr>
          <p:cNvPr id="1012" name="Google Shape;1012;g3d3ae9d317c_1_48">
            <a:extLst>
              <a:ext uri="{FF2B5EF4-FFF2-40B4-BE49-F238E27FC236}">
                <a16:creationId xmlns:a16="http://schemas.microsoft.com/office/drawing/2014/main" id="{8AD47902-8152-A1EC-ADC3-2F3D3434327D}"/>
              </a:ext>
            </a:extLst>
          </p:cNvPr>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dirty="0"/>
              <a:t>Hur tar man bort ett konto?</a:t>
            </a:r>
            <a:endParaRPr dirty="0"/>
          </a:p>
        </p:txBody>
      </p:sp>
      <p:sp>
        <p:nvSpPr>
          <p:cNvPr id="1013" name="Google Shape;1013;g3d3ae9d317c_1_48">
            <a:extLst>
              <a:ext uri="{FF2B5EF4-FFF2-40B4-BE49-F238E27FC236}">
                <a16:creationId xmlns:a16="http://schemas.microsoft.com/office/drawing/2014/main" id="{F2211E31-F915-B190-4494-B782D4C3EC87}"/>
              </a:ext>
            </a:extLst>
          </p:cNvPr>
          <p:cNvSpPr txBox="1">
            <a:spLocks noGrp="1"/>
          </p:cNvSpPr>
          <p:nvPr>
            <p:ph type="body" idx="2"/>
          </p:nvPr>
        </p:nvSpPr>
        <p:spPr>
          <a:xfrm>
            <a:off x="585216" y="3243754"/>
            <a:ext cx="10698480" cy="2328996"/>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600"/>
              </a:spcAft>
              <a:buSzPts val="2400"/>
              <a:buAutoNum type="arabicPeriod"/>
            </a:pPr>
            <a:r>
              <a:rPr lang="en-US" b="1" dirty="0"/>
              <a:t>Öppna appen och gå till </a:t>
            </a:r>
            <a:r>
              <a:rPr lang="en-US" b="1" i="1" dirty="0">
                <a:solidFill>
                  <a:srgbClr val="635BA7"/>
                </a:solidFill>
              </a:rPr>
              <a:t>Inställningar</a:t>
            </a:r>
            <a:r>
              <a:rPr lang="en-US" dirty="0"/>
              <a:t>: Det är oftast en grå kugghjulsikon.</a:t>
            </a:r>
          </a:p>
          <a:p>
            <a:pPr marL="457200" lvl="0" indent="-381000" algn="l" rtl="0">
              <a:lnSpc>
                <a:spcPct val="103333"/>
              </a:lnSpc>
              <a:spcBef>
                <a:spcPts val="0"/>
              </a:spcBef>
              <a:spcAft>
                <a:spcPts val="600"/>
              </a:spcAft>
              <a:buSzPts val="2400"/>
              <a:buAutoNum type="arabicPeriod"/>
            </a:pPr>
            <a:r>
              <a:rPr lang="en-US" b="1" dirty="0"/>
              <a:t>Tryck på </a:t>
            </a:r>
            <a:r>
              <a:rPr lang="en-US" b="1" i="1" dirty="0">
                <a:solidFill>
                  <a:srgbClr val="635BA7"/>
                </a:solidFill>
              </a:rPr>
              <a:t>Kontocenter</a:t>
            </a:r>
            <a:r>
              <a:rPr lang="en-US" dirty="0"/>
              <a:t>: Leta efter ikonen med en stiliserad silhuett av en person.</a:t>
            </a:r>
          </a:p>
          <a:p>
            <a:pPr marL="457200" lvl="0" indent="-381000" algn="l" rtl="0">
              <a:lnSpc>
                <a:spcPct val="103333"/>
              </a:lnSpc>
              <a:spcBef>
                <a:spcPts val="0"/>
              </a:spcBef>
              <a:spcAft>
                <a:spcPts val="600"/>
              </a:spcAft>
              <a:buSzPts val="2400"/>
              <a:buAutoNum type="arabicPeriod"/>
            </a:pPr>
            <a:r>
              <a:rPr lang="en-US" b="1" dirty="0"/>
              <a:t>Tryck på </a:t>
            </a:r>
            <a:r>
              <a:rPr lang="en-US" b="1" i="1" dirty="0">
                <a:solidFill>
                  <a:srgbClr val="635BA7"/>
                </a:solidFill>
              </a:rPr>
              <a:t>Personuppgifter</a:t>
            </a:r>
            <a:r>
              <a:rPr lang="en-US" b="1" dirty="0">
                <a:solidFill>
                  <a:srgbClr val="635BA7"/>
                </a:solidFill>
              </a:rPr>
              <a:t>: </a:t>
            </a:r>
            <a:r>
              <a:rPr lang="en-US" dirty="0"/>
              <a:t>Gå sedan till ”Kontoägande och kontroll”</a:t>
            </a:r>
          </a:p>
          <a:p>
            <a:pPr marL="457200" lvl="0" indent="-381000" algn="l" rtl="0">
              <a:lnSpc>
                <a:spcPct val="103333"/>
              </a:lnSpc>
              <a:spcBef>
                <a:spcPts val="0"/>
              </a:spcBef>
              <a:spcAft>
                <a:spcPts val="600"/>
              </a:spcAft>
              <a:buSzPts val="2400"/>
              <a:buAutoNum type="arabicPeriod"/>
            </a:pPr>
            <a:r>
              <a:rPr lang="en-US" b="1" dirty="0"/>
              <a:t>Välj </a:t>
            </a:r>
            <a:r>
              <a:rPr lang="en-US" b="1" i="1" dirty="0">
                <a:solidFill>
                  <a:srgbClr val="635BA7"/>
                </a:solidFill>
              </a:rPr>
              <a:t>inaktivering eller radering</a:t>
            </a:r>
            <a:r>
              <a:rPr lang="en-US" dirty="0"/>
              <a:t>: Om du har flera konton måste du välja den profil du vill radera.</a:t>
            </a:r>
          </a:p>
          <a:p>
            <a:pPr lvl="0" indent="-381000">
              <a:spcAft>
                <a:spcPts val="600"/>
              </a:spcAft>
              <a:buAutoNum type="arabicPeriod"/>
            </a:pPr>
            <a:r>
              <a:rPr lang="en-US" b="1" dirty="0"/>
              <a:t>Välj </a:t>
            </a:r>
            <a:r>
              <a:rPr lang="en-US" b="1" dirty="0">
                <a:solidFill>
                  <a:srgbClr val="635BA7"/>
                </a:solidFill>
              </a:rPr>
              <a:t>”Ta bort konto”: </a:t>
            </a:r>
            <a:r>
              <a:rPr lang="en-US" dirty="0"/>
              <a:t>Vanligtvis ombeds du att trycka på ”Fortsätt” och ange lösenordet</a:t>
            </a:r>
            <a:endParaRPr dirty="0"/>
          </a:p>
        </p:txBody>
      </p:sp>
      <p:sp>
        <p:nvSpPr>
          <p:cNvPr id="5" name="CuadroTexto 4">
            <a:extLst>
              <a:ext uri="{FF2B5EF4-FFF2-40B4-BE49-F238E27FC236}">
                <a16:creationId xmlns:a16="http://schemas.microsoft.com/office/drawing/2014/main" id="{C37FB517-5A7A-8D40-E683-308817290CFE}"/>
              </a:ext>
            </a:extLst>
          </p:cNvPr>
          <p:cNvSpPr txBox="1"/>
          <p:nvPr/>
        </p:nvSpPr>
        <p:spPr>
          <a:xfrm>
            <a:off x="1485900" y="2192762"/>
            <a:ext cx="8897112" cy="830997"/>
          </a:xfrm>
          <a:prstGeom prst="rect">
            <a:avLst/>
          </a:prstGeom>
          <a:noFill/>
        </p:spPr>
        <p:txBody>
          <a:bodyPr wrap="square">
            <a:spAutoFit/>
          </a:bodyPr>
          <a:lstStyle/>
          <a:p>
            <a:r>
              <a:rPr lang="en-US" sz="2400" dirty="0">
                <a:solidFill>
                  <a:srgbClr val="242B62"/>
                </a:solidFill>
                <a:latin typeface="Calibri"/>
                <a:ea typeface="Calibri"/>
                <a:cs typeface="Calibri"/>
                <a:sym typeface="Calibri"/>
              </a:rPr>
              <a:t>Ibland kan det vara svårt att radera ett konto på sociala medier. </a:t>
            </a:r>
          </a:p>
          <a:p>
            <a:r>
              <a:rPr lang="en-US" sz="2400" dirty="0">
                <a:solidFill>
                  <a:srgbClr val="242B62"/>
                </a:solidFill>
                <a:latin typeface="Calibri"/>
                <a:ea typeface="Calibri"/>
                <a:cs typeface="Calibri"/>
                <a:sym typeface="Calibri"/>
              </a:rPr>
              <a:t>Låt oss se hur man gör! </a:t>
            </a:r>
            <a:endParaRPr lang="es-ES" sz="2400" dirty="0">
              <a:solidFill>
                <a:srgbClr val="242B62"/>
              </a:solidFill>
              <a:latin typeface="Calibri"/>
              <a:ea typeface="Calibri"/>
              <a:cs typeface="Calibri"/>
              <a:sym typeface="Calibri"/>
            </a:endParaRPr>
          </a:p>
        </p:txBody>
      </p:sp>
      <p:grpSp>
        <p:nvGrpSpPr>
          <p:cNvPr id="6" name="Google Shape;865;g3ce9ee2a4f8_0_0">
            <a:extLst>
              <a:ext uri="{FF2B5EF4-FFF2-40B4-BE49-F238E27FC236}">
                <a16:creationId xmlns:a16="http://schemas.microsoft.com/office/drawing/2014/main" id="{AFB0F6BC-6326-63E1-5D60-ECE02EBCACD9}"/>
              </a:ext>
            </a:extLst>
          </p:cNvPr>
          <p:cNvGrpSpPr/>
          <p:nvPr/>
        </p:nvGrpSpPr>
        <p:grpSpPr>
          <a:xfrm>
            <a:off x="7396784" y="576167"/>
            <a:ext cx="1195643" cy="1215394"/>
            <a:chOff x="9771782" y="1305233"/>
            <a:chExt cx="1360226" cy="1296438"/>
          </a:xfrm>
        </p:grpSpPr>
        <p:sp>
          <p:nvSpPr>
            <p:cNvPr id="7" name="Google Shape;866;g3ce9ee2a4f8_0_0">
              <a:hlinkClick r:id="rId3"/>
              <a:extLst>
                <a:ext uri="{FF2B5EF4-FFF2-40B4-BE49-F238E27FC236}">
                  <a16:creationId xmlns:a16="http://schemas.microsoft.com/office/drawing/2014/main" id="{C794C144-14DE-8FBF-EF10-CD6D9C62DD1B}"/>
                </a:ext>
              </a:extLst>
            </p:cNvPr>
            <p:cNvSpPr/>
            <p:nvPr/>
          </p:nvSpPr>
          <p:spPr>
            <a:xfrm rot="1335962">
              <a:off x="9771782" y="1305233"/>
              <a:ext cx="1360226" cy="1296438"/>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 name="Google Shape;867;g3ce9ee2a4f8_0_0">
              <a:extLst>
                <a:ext uri="{FF2B5EF4-FFF2-40B4-BE49-F238E27FC236}">
                  <a16:creationId xmlns:a16="http://schemas.microsoft.com/office/drawing/2014/main" id="{28C1B938-7742-4A7F-9242-87D7CCB96326}"/>
                </a:ext>
              </a:extLst>
            </p:cNvPr>
            <p:cNvGrpSpPr/>
            <p:nvPr/>
          </p:nvGrpSpPr>
          <p:grpSpPr>
            <a:xfrm>
              <a:off x="10350395" y="1654208"/>
              <a:ext cx="214914" cy="696682"/>
              <a:chOff x="4228565" y="1390736"/>
              <a:chExt cx="214914" cy="696682"/>
            </a:xfrm>
          </p:grpSpPr>
          <p:sp>
            <p:nvSpPr>
              <p:cNvPr id="14" name="Google Shape;868;g3ce9ee2a4f8_0_0">
                <a:extLst>
                  <a:ext uri="{FF2B5EF4-FFF2-40B4-BE49-F238E27FC236}">
                    <a16:creationId xmlns:a16="http://schemas.microsoft.com/office/drawing/2014/main" id="{2E1FB355-786F-EFFA-28C7-0D6823F58D7C}"/>
                  </a:ext>
                </a:extLst>
              </p:cNvPr>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5" name="Google Shape;869;g3ce9ee2a4f8_0_0">
                <a:extLst>
                  <a:ext uri="{FF2B5EF4-FFF2-40B4-BE49-F238E27FC236}">
                    <a16:creationId xmlns:a16="http://schemas.microsoft.com/office/drawing/2014/main" id="{4E569BC4-C8F2-AC63-3E03-E079E4A7EF98}"/>
                  </a:ext>
                </a:extLst>
              </p:cNvPr>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9" name="Google Shape;870;g3ce9ee2a4f8_0_0">
              <a:extLst>
                <a:ext uri="{FF2B5EF4-FFF2-40B4-BE49-F238E27FC236}">
                  <a16:creationId xmlns:a16="http://schemas.microsoft.com/office/drawing/2014/main" id="{F67112E1-B262-AD28-4985-535D3AFC0E51}"/>
                </a:ext>
              </a:extLst>
            </p:cNvPr>
            <p:cNvGrpSpPr/>
            <p:nvPr/>
          </p:nvGrpSpPr>
          <p:grpSpPr>
            <a:xfrm>
              <a:off x="10293848" y="1599835"/>
              <a:ext cx="742283" cy="807675"/>
              <a:chOff x="4172018" y="1336363"/>
              <a:chExt cx="742283" cy="807675"/>
            </a:xfrm>
          </p:grpSpPr>
          <p:sp>
            <p:nvSpPr>
              <p:cNvPr id="10" name="Google Shape;871;g3ce9ee2a4f8_0_0">
                <a:hlinkClick r:id="rId3"/>
                <a:extLst>
                  <a:ext uri="{FF2B5EF4-FFF2-40B4-BE49-F238E27FC236}">
                    <a16:creationId xmlns:a16="http://schemas.microsoft.com/office/drawing/2014/main" id="{5FE004A9-D980-6CC3-DB8E-E13426C8B0A1}"/>
                  </a:ext>
                </a:extLst>
              </p:cNvPr>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1" name="Google Shape;872;g3ce9ee2a4f8_0_0">
                <a:extLst>
                  <a:ext uri="{FF2B5EF4-FFF2-40B4-BE49-F238E27FC236}">
                    <a16:creationId xmlns:a16="http://schemas.microsoft.com/office/drawing/2014/main" id="{682AC951-5EC3-14BB-5F81-ACCFFF12B5AE}"/>
                  </a:ext>
                </a:extLst>
              </p:cNvPr>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2" name="Google Shape;873;g3ce9ee2a4f8_0_0">
                <a:extLst>
                  <a:ext uri="{FF2B5EF4-FFF2-40B4-BE49-F238E27FC236}">
                    <a16:creationId xmlns:a16="http://schemas.microsoft.com/office/drawing/2014/main" id="{B868B305-E488-42FF-3768-26D1FBFE656A}"/>
                  </a:ext>
                </a:extLst>
              </p:cNvPr>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3" name="Google Shape;874;g3ce9ee2a4f8_0_0">
                <a:extLst>
                  <a:ext uri="{FF2B5EF4-FFF2-40B4-BE49-F238E27FC236}">
                    <a16:creationId xmlns:a16="http://schemas.microsoft.com/office/drawing/2014/main" id="{6CF0CB95-34BB-5A4A-8007-4FD3D4716266}"/>
                  </a:ext>
                </a:extLst>
              </p:cNvPr>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spTree>
    <p:extLst>
      <p:ext uri="{BB962C8B-B14F-4D97-AF65-F5344CB8AC3E}">
        <p14:creationId xmlns:p14="http://schemas.microsoft.com/office/powerpoint/2010/main" val="1119758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g3cf0640c514_2_406"/>
          <p:cNvSpPr txBox="1">
            <a:spLocks noGrp="1"/>
          </p:cNvSpPr>
          <p:nvPr>
            <p:ph type="body" idx="1"/>
          </p:nvPr>
        </p:nvSpPr>
        <p:spPr>
          <a:xfrm>
            <a:off x="1609350" y="558000"/>
            <a:ext cx="61731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1796"/>
              <a:buFont typeface="Arial"/>
              <a:buNone/>
            </a:pPr>
            <a:r>
              <a:rPr lang="en-US" b="1"/>
              <a:t>Det digitala trafikljuset:</a:t>
            </a:r>
            <a:endParaRPr/>
          </a:p>
          <a:p>
            <a:pPr marL="0" lvl="0" indent="0" algn="l" rtl="0">
              <a:lnSpc>
                <a:spcPct val="103333"/>
              </a:lnSpc>
              <a:spcBef>
                <a:spcPts val="0"/>
              </a:spcBef>
              <a:spcAft>
                <a:spcPts val="0"/>
              </a:spcAft>
              <a:buClr>
                <a:srgbClr val="242B62"/>
              </a:buClr>
              <a:buSzPts val="3600"/>
              <a:buNone/>
            </a:pPr>
            <a:endParaRPr b="1"/>
          </a:p>
          <a:p>
            <a:pPr marL="0" lvl="0" indent="0" algn="l" rtl="0">
              <a:lnSpc>
                <a:spcPct val="103333"/>
              </a:lnSpc>
              <a:spcBef>
                <a:spcPts val="0"/>
              </a:spcBef>
              <a:spcAft>
                <a:spcPts val="0"/>
              </a:spcAft>
              <a:buClr>
                <a:srgbClr val="242B62"/>
              </a:buClr>
              <a:buSzPts val="3600"/>
              <a:buNone/>
            </a:pPr>
            <a:endParaRPr b="1"/>
          </a:p>
        </p:txBody>
      </p:sp>
      <p:sp>
        <p:nvSpPr>
          <p:cNvPr id="1025" name="Google Shape;1025;g3cf0640c514_2_406"/>
          <p:cNvSpPr txBox="1">
            <a:spLocks noGrp="1"/>
          </p:cNvSpPr>
          <p:nvPr>
            <p:ph type="body" idx="2"/>
          </p:nvPr>
        </p:nvSpPr>
        <p:spPr>
          <a:xfrm>
            <a:off x="518450" y="3976800"/>
            <a:ext cx="8461200" cy="2881500"/>
          </a:xfrm>
          <a:prstGeom prst="rect">
            <a:avLst/>
          </a:prstGeom>
          <a:noFill/>
          <a:ln>
            <a:noFill/>
          </a:ln>
        </p:spPr>
        <p:txBody>
          <a:bodyPr spcFirstLastPara="1" wrap="square" lIns="91425" tIns="45700" rIns="91425" bIns="45700" anchor="ctr" anchorCtr="0">
            <a:noAutofit/>
          </a:bodyPr>
          <a:lstStyle/>
          <a:p>
            <a:pPr marL="457200" lvl="0" indent="-368300" algn="l" rtl="0">
              <a:lnSpc>
                <a:spcPct val="103333"/>
              </a:lnSpc>
              <a:spcBef>
                <a:spcPts val="0"/>
              </a:spcBef>
              <a:spcAft>
                <a:spcPts val="0"/>
              </a:spcAft>
              <a:buClr>
                <a:srgbClr val="5696D0"/>
              </a:buClr>
              <a:buSzPts val="2200"/>
              <a:buChar char="❏"/>
            </a:pPr>
            <a:r>
              <a:rPr lang="en-US" sz="2200" b="1">
                <a:solidFill>
                  <a:srgbClr val="6296D0"/>
                </a:solidFill>
              </a:rPr>
              <a:t>Sena meddelanden</a:t>
            </a:r>
            <a:r>
              <a:rPr lang="en-US" sz="2200"/>
              <a:t>: Din WhatsApp-grupp för trädgårdsskötsel skickar 20 meddelanden klockan 23.30.</a:t>
            </a:r>
            <a:endParaRPr sz="2200"/>
          </a:p>
          <a:p>
            <a:pPr marL="457200" lvl="0" indent="-368300" algn="l" rtl="0">
              <a:lnSpc>
                <a:spcPct val="103333"/>
              </a:lnSpc>
              <a:spcBef>
                <a:spcPts val="0"/>
              </a:spcBef>
              <a:spcAft>
                <a:spcPts val="0"/>
              </a:spcAft>
              <a:buClr>
                <a:srgbClr val="5696D0"/>
              </a:buClr>
              <a:buSzPts val="2200"/>
              <a:buChar char="❏"/>
            </a:pPr>
            <a:r>
              <a:rPr lang="en-US" sz="2200" b="1">
                <a:solidFill>
                  <a:srgbClr val="6296D0"/>
                </a:solidFill>
              </a:rPr>
              <a:t>Röstmeddelande</a:t>
            </a:r>
            <a:r>
              <a:rPr lang="en-US" sz="2200"/>
              <a:t>: ”Mormor, jag har tappat bort min telefon, jag behöver pengar!”, men rösten låter avlägsen eller konstig.</a:t>
            </a:r>
            <a:endParaRPr sz="2200"/>
          </a:p>
          <a:p>
            <a:pPr marL="457200" lvl="0" indent="-368300" algn="l" rtl="0">
              <a:lnSpc>
                <a:spcPct val="103333"/>
              </a:lnSpc>
              <a:spcBef>
                <a:spcPts val="0"/>
              </a:spcBef>
              <a:spcAft>
                <a:spcPts val="0"/>
              </a:spcAft>
              <a:buClr>
                <a:srgbClr val="5696D0"/>
              </a:buClr>
              <a:buSzPts val="2200"/>
              <a:buChar char="❏"/>
            </a:pPr>
            <a:r>
              <a:rPr lang="en-US" sz="2200" b="1">
                <a:solidFill>
                  <a:srgbClr val="6296D0"/>
                </a:solidFill>
              </a:rPr>
              <a:t>Ny hobbygrupp</a:t>
            </a:r>
            <a:r>
              <a:rPr lang="en-US" sz="2200"/>
              <a:t>: Du vill gå med i en ”historiklubb” på Zoom som rekommenderas av ditt lokala bibliotek.</a:t>
            </a:r>
            <a:endParaRPr sz="2200"/>
          </a:p>
        </p:txBody>
      </p:sp>
      <p:grpSp>
        <p:nvGrpSpPr>
          <p:cNvPr id="1026" name="Google Shape;1026;g3cf0640c514_2_406"/>
          <p:cNvGrpSpPr/>
          <p:nvPr/>
        </p:nvGrpSpPr>
        <p:grpSpPr>
          <a:xfrm>
            <a:off x="8573295" y="1163638"/>
            <a:ext cx="187325" cy="300037"/>
            <a:chOff x="6688138" y="1306513"/>
            <a:chExt cx="187325" cy="300037"/>
          </a:xfrm>
        </p:grpSpPr>
        <p:sp>
          <p:nvSpPr>
            <p:cNvPr id="1027" name="Google Shape;1027;g3cf0640c514_2_406"/>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8" name="Google Shape;1028;g3cf0640c514_2_406"/>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9" name="Google Shape;1029;g3cf0640c514_2_406"/>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30" name="Google Shape;1030;g3cf0640c514_2_406"/>
          <p:cNvSpPr/>
          <p:nvPr/>
        </p:nvSpPr>
        <p:spPr>
          <a:xfrm>
            <a:off x="8365332" y="3724275"/>
            <a:ext cx="614366" cy="547687"/>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31" name="Google Shape;1031;g3cf0640c514_2_406" title="semaforo-luz-roja-el.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67350" y="3128750"/>
            <a:ext cx="3070325" cy="3729250"/>
          </a:xfrm>
          <a:prstGeom prst="rect">
            <a:avLst/>
          </a:prstGeom>
          <a:noFill/>
          <a:ln>
            <a:noFill/>
          </a:ln>
        </p:spPr>
      </p:pic>
      <p:sp>
        <p:nvSpPr>
          <p:cNvPr id="1032" name="Google Shape;1032;g3cf0640c514_2_406"/>
          <p:cNvSpPr txBox="1">
            <a:spLocks noGrp="1"/>
          </p:cNvSpPr>
          <p:nvPr>
            <p:ph type="body" idx="2"/>
          </p:nvPr>
        </p:nvSpPr>
        <p:spPr>
          <a:xfrm>
            <a:off x="1609350" y="1424150"/>
            <a:ext cx="7826052" cy="1760700"/>
          </a:xfrm>
          <a:prstGeom prst="rect">
            <a:avLst/>
          </a:prstGeom>
          <a:noFill/>
          <a:ln>
            <a:noFill/>
          </a:ln>
        </p:spPr>
        <p:txBody>
          <a:bodyPr spcFirstLastPara="1" wrap="square" lIns="45625" tIns="22800" rIns="45625" bIns="22800" anchor="t" anchorCtr="0">
            <a:noAutofit/>
          </a:bodyPr>
          <a:lstStyle/>
          <a:p>
            <a:pPr marL="228132" lvl="0" indent="-228132" algn="l" rtl="0">
              <a:lnSpc>
                <a:spcPct val="103333"/>
              </a:lnSpc>
              <a:spcBef>
                <a:spcPts val="0"/>
              </a:spcBef>
              <a:spcAft>
                <a:spcPts val="0"/>
              </a:spcAft>
              <a:buSzPts val="2200"/>
              <a:buChar char="❏"/>
            </a:pPr>
            <a:r>
              <a:rPr lang="en-US" sz="2200" b="1" dirty="0">
                <a:solidFill>
                  <a:srgbClr val="FF0000"/>
                </a:solidFill>
              </a:rPr>
              <a:t>Rött </a:t>
            </a:r>
            <a:r>
              <a:rPr lang="en-US" sz="2200" b="1" dirty="0"/>
              <a:t>(Stopp): </a:t>
            </a:r>
            <a:r>
              <a:rPr lang="en-US" sz="2200" dirty="0"/>
              <a:t>Hög risk. Potentiellt bedrägeri eller deepfake.</a:t>
            </a:r>
            <a:endParaRPr sz="2200" dirty="0"/>
          </a:p>
          <a:p>
            <a:pPr marL="0" lvl="0" indent="0" algn="l" rtl="0">
              <a:lnSpc>
                <a:spcPct val="103333"/>
              </a:lnSpc>
              <a:spcBef>
                <a:spcPts val="0"/>
              </a:spcBef>
              <a:spcAft>
                <a:spcPts val="0"/>
              </a:spcAft>
              <a:buClr>
                <a:srgbClr val="242B62"/>
              </a:buClr>
              <a:buSzPts val="1198"/>
              <a:buNone/>
            </a:pPr>
            <a:endParaRPr sz="2200" dirty="0"/>
          </a:p>
          <a:p>
            <a:pPr marL="228132" lvl="0" indent="-228132" algn="l" rtl="0">
              <a:lnSpc>
                <a:spcPct val="103333"/>
              </a:lnSpc>
              <a:spcBef>
                <a:spcPts val="0"/>
              </a:spcBef>
              <a:spcAft>
                <a:spcPts val="0"/>
              </a:spcAft>
              <a:buSzPts val="2200"/>
              <a:buChar char="❏"/>
            </a:pPr>
            <a:r>
              <a:rPr lang="en-US" sz="2200" b="1" dirty="0">
                <a:solidFill>
                  <a:srgbClr val="C16D32"/>
                </a:solidFill>
              </a:rPr>
              <a:t>Gult </a:t>
            </a:r>
            <a:r>
              <a:rPr lang="en-US" sz="2200" b="1" dirty="0"/>
              <a:t>(Försiktighet): </a:t>
            </a:r>
            <a:r>
              <a:rPr lang="en-US" sz="2200" dirty="0"/>
              <a:t>Integritet och välbefinnande. Sätt dina gränser.</a:t>
            </a:r>
            <a:endParaRPr sz="2200" dirty="0"/>
          </a:p>
          <a:p>
            <a:pPr marL="457200" lvl="0" indent="0" algn="l" rtl="0">
              <a:lnSpc>
                <a:spcPct val="103333"/>
              </a:lnSpc>
              <a:spcBef>
                <a:spcPts val="0"/>
              </a:spcBef>
              <a:spcAft>
                <a:spcPts val="0"/>
              </a:spcAft>
              <a:buSzPts val="2400"/>
              <a:buNone/>
            </a:pPr>
            <a:endParaRPr sz="2200" dirty="0"/>
          </a:p>
          <a:p>
            <a:pPr marL="228132" lvl="0" indent="-228132" algn="l" rtl="0">
              <a:lnSpc>
                <a:spcPct val="103333"/>
              </a:lnSpc>
              <a:spcBef>
                <a:spcPts val="0"/>
              </a:spcBef>
              <a:spcAft>
                <a:spcPts val="0"/>
              </a:spcAft>
              <a:buSzPts val="2200"/>
              <a:buChar char="❏"/>
            </a:pPr>
            <a:r>
              <a:rPr lang="en-US" sz="2200" b="1" dirty="0">
                <a:solidFill>
                  <a:srgbClr val="6AA84F"/>
                </a:solidFill>
              </a:rPr>
              <a:t>Grönt </a:t>
            </a:r>
            <a:r>
              <a:rPr lang="en-US" sz="2200" b="1" dirty="0"/>
              <a:t>(Kör): </a:t>
            </a:r>
            <a:r>
              <a:rPr lang="en-US" sz="2200" dirty="0"/>
              <a:t>Säker och hälsosam kontakt.</a:t>
            </a:r>
            <a:endParaRPr sz="2200" dirty="0"/>
          </a:p>
        </p:txBody>
      </p:sp>
      <p:sp>
        <p:nvSpPr>
          <p:cNvPr id="1033" name="Google Shape;1033;g3cf0640c514_2_406"/>
          <p:cNvSpPr/>
          <p:nvPr/>
        </p:nvSpPr>
        <p:spPr>
          <a:xfrm>
            <a:off x="9844775" y="403675"/>
            <a:ext cx="1992900" cy="1881900"/>
          </a:xfrm>
          <a:prstGeom prst="ellipse">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g3cf0640c514_2_406"/>
          <p:cNvSpPr txBox="1"/>
          <p:nvPr/>
        </p:nvSpPr>
        <p:spPr>
          <a:xfrm>
            <a:off x="10046625" y="738350"/>
            <a:ext cx="1644900" cy="119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Lär dig när du ska lita på, när du ska ta en paus och när du ska blockera.</a:t>
            </a:r>
            <a:endParaRPr sz="1800" b="1" i="0" u="none" strike="noStrike" cap="none">
              <a:solidFill>
                <a:schemeClr val="lt1"/>
              </a:solidFill>
              <a:latin typeface="Arial"/>
              <a:ea typeface="Arial"/>
              <a:cs typeface="Arial"/>
              <a:sym typeface="Arial"/>
            </a:endParaRPr>
          </a:p>
        </p:txBody>
      </p:sp>
      <p:sp>
        <p:nvSpPr>
          <p:cNvPr id="1035" name="Google Shape;1035;g3cf0640c514_2_406"/>
          <p:cNvSpPr/>
          <p:nvPr/>
        </p:nvSpPr>
        <p:spPr>
          <a:xfrm>
            <a:off x="3596250" y="3688175"/>
            <a:ext cx="3432900" cy="547800"/>
          </a:xfrm>
          <a:prstGeom prst="roundRect">
            <a:avLst>
              <a:gd name="adj" fmla="val 16667"/>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Vad skulle du göra?</a:t>
            </a:r>
            <a:endParaRPr sz="2400" b="1" i="0" u="none" strike="noStrike" cap="none">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g3cf5f708819_0_10"/>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t>Frågor till eftertanke</a:t>
            </a:r>
            <a:endParaRPr/>
          </a:p>
        </p:txBody>
      </p:sp>
      <p:pic>
        <p:nvPicPr>
          <p:cNvPr id="1041" name="Google Shape;1041;g3cf5f708819_0_1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sp>
        <p:nvSpPr>
          <p:cNvPr id="1042" name="Google Shape;1042;g3cf5f708819_0_10"/>
          <p:cNvSpPr txBox="1">
            <a:spLocks noGrp="1"/>
          </p:cNvSpPr>
          <p:nvPr>
            <p:ph type="body" idx="2"/>
          </p:nvPr>
        </p:nvSpPr>
        <p:spPr>
          <a:xfrm>
            <a:off x="1034475" y="2756325"/>
            <a:ext cx="9382800" cy="30432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Hur skulle du känna dig om en AI-assistent frågade om ditt välbefinnande?</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Skulle du känna dig bekväm med att dela personlig information eller hälsouppgifter med AI? Varför eller varför inte?</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Hur skulle AI kunna hjälpa äldre att hålla kontakten med omvärlden eller få tillgång till tjänster?</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Förutom AI, vilka andra stödåtgärder hjälper äldre att hålla kontakten?</a:t>
            </a:r>
            <a:endParaRPr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g39561785954_0_1"/>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a14="http://schemas.microsoft.com/office/drawing/2010/main" xmlns="" textRoundtripDataId="6"/>
                  </a:ext>
                </a:extLst>
              </a:rPr>
              <a:t>Nu </a:t>
            </a:r>
            <a:r>
              <a:rPr lang="en-US" b="1"/>
              <a:t>vet vi:</a:t>
            </a:r>
            <a:endParaRPr/>
          </a:p>
        </p:txBody>
      </p:sp>
      <p:sp>
        <p:nvSpPr>
          <p:cNvPr id="1048" name="Google Shape;1048;g39561785954_0_1"/>
          <p:cNvSpPr txBox="1">
            <a:spLocks noGrp="1"/>
          </p:cNvSpPr>
          <p:nvPr>
            <p:ph type="body" idx="2"/>
          </p:nvPr>
        </p:nvSpPr>
        <p:spPr>
          <a:xfrm>
            <a:off x="911575" y="2908725"/>
            <a:ext cx="9829200" cy="31143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AI påverkar vad vi ser online </a:t>
            </a:r>
            <a:r>
              <a:rPr lang="en-US" dirty="0"/>
              <a:t>genom personanpassade rekommendationer.</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Allt på nätet är inte äkta </a:t>
            </a:r>
            <a:r>
              <a:rPr lang="en-US" dirty="0"/>
              <a:t>– det finns falska profiler, bots och AI-genererat innehåll.</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Vi kan använda </a:t>
            </a:r>
            <a:r>
              <a:rPr lang="en-US" b="1" dirty="0"/>
              <a:t>digitala verktyg </a:t>
            </a:r>
            <a:r>
              <a:rPr lang="en-US" dirty="0"/>
              <a:t>som videosamtal och meddelanden </a:t>
            </a:r>
            <a:r>
              <a:rPr lang="en-US" b="1" dirty="0"/>
              <a:t>på ett säkert sätt </a:t>
            </a:r>
            <a:r>
              <a:rPr lang="en-US" dirty="0"/>
              <a:t>genom </a:t>
            </a:r>
            <a:r>
              <a:rPr lang="en-US" b="1" dirty="0"/>
              <a:t>att ställa in integritets- och säkerhetsinställningar</a:t>
            </a:r>
            <a:r>
              <a:rPr lang="en-US" dirty="0"/>
              <a:t>.</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Skydda dina personuppgifter </a:t>
            </a:r>
            <a:r>
              <a:rPr lang="en-US" dirty="0"/>
              <a:t>och </a:t>
            </a:r>
            <a:r>
              <a:rPr lang="en-US" b="1" dirty="0"/>
              <a:t>anmäl eller blockera </a:t>
            </a:r>
            <a:r>
              <a:rPr lang="en-US" dirty="0"/>
              <a:t>skadligt eller vilseledande innehåll/kontakter.</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Använd </a:t>
            </a:r>
            <a:r>
              <a:rPr lang="en-US" dirty="0"/>
              <a:t>tekniken </a:t>
            </a:r>
            <a:r>
              <a:rPr lang="en-US" b="1" dirty="0"/>
              <a:t>på ett balanserat och respektfullt sätt för att hålla kontakten </a:t>
            </a:r>
            <a:r>
              <a:rPr lang="en-US" dirty="0"/>
              <a:t>och </a:t>
            </a:r>
            <a:r>
              <a:rPr lang="en-US" b="1" dirty="0"/>
              <a:t>delta i </a:t>
            </a:r>
            <a:r>
              <a:rPr lang="en-US" dirty="0"/>
              <a:t>positiva </a:t>
            </a:r>
            <a:r>
              <a:rPr lang="en-US" b="1" dirty="0"/>
              <a:t>gemenskaper</a:t>
            </a:r>
            <a:r>
              <a:rPr lang="en-US" dirty="0"/>
              <a:t>.</a:t>
            </a:r>
            <a:endParaRPr dirty="0"/>
          </a:p>
          <a:p>
            <a:pPr marL="0" lvl="0" indent="0" algn="l" rtl="0">
              <a:lnSpc>
                <a:spcPct val="103333"/>
              </a:lnSpc>
              <a:spcBef>
                <a:spcPts val="0"/>
              </a:spcBef>
              <a:spcAft>
                <a:spcPts val="0"/>
              </a:spcAft>
              <a:buSzPts val="2400"/>
              <a:buNone/>
            </a:pPr>
            <a:endParaRPr dirty="0"/>
          </a:p>
        </p:txBody>
      </p:sp>
      <p:pic>
        <p:nvPicPr>
          <p:cNvPr id="1049" name="Google Shape;1049;g39561785954_0_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03"/>
            <a:ext cx="3845287" cy="3119493"/>
          </a:xfrm>
          <a:prstGeom prst="rect">
            <a:avLst/>
          </a:prstGeom>
          <a:noFill/>
          <a:ln>
            <a:noFill/>
          </a:ln>
        </p:spPr>
      </p:pic>
      <p:sp>
        <p:nvSpPr>
          <p:cNvPr id="1050" name="Google Shape;1050;g39561785954_0_1"/>
          <p:cNvSpPr/>
          <p:nvPr/>
        </p:nvSpPr>
        <p:spPr>
          <a:xfrm>
            <a:off x="10269600" y="2537850"/>
            <a:ext cx="1922400" cy="1733100"/>
          </a:xfrm>
          <a:prstGeom prst="ellipse">
            <a:avLst/>
          </a:prstGeom>
          <a:solidFill>
            <a:srgbClr val="635B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Du har fortfarande kontroll över dina val</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3b993c2dcf8_0_57"/>
          <p:cNvSpPr txBox="1">
            <a:spLocks noGrp="1"/>
          </p:cNvSpPr>
          <p:nvPr>
            <p:ph type="body" idx="1"/>
          </p:nvPr>
        </p:nvSpPr>
        <p:spPr>
          <a:xfrm>
            <a:off x="7764874" y="730800"/>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pic>
        <p:nvPicPr>
          <p:cNvPr id="420" name="Google Shape;420;g3b993c2dcf8_0_57" descr="Mobile phone and heart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1" cy="3396829"/>
          </a:xfrm>
          <a:prstGeom prst="rect">
            <a:avLst/>
          </a:prstGeom>
          <a:solidFill>
            <a:srgbClr val="D9D9D9"/>
          </a:solidFill>
          <a:ln>
            <a:noFill/>
          </a:ln>
        </p:spPr>
      </p:pic>
      <p:sp>
        <p:nvSpPr>
          <p:cNvPr id="421" name="Google Shape;421;g3b993c2dcf8_0_57"/>
          <p:cNvSpPr/>
          <p:nvPr/>
        </p:nvSpPr>
        <p:spPr>
          <a:xfrm>
            <a:off x="5722300" y="3429000"/>
            <a:ext cx="4705400" cy="222199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2" name="Google Shape;422;g3b993c2dcf8_0_57"/>
          <p:cNvSpPr txBox="1"/>
          <p:nvPr/>
        </p:nvSpPr>
        <p:spPr>
          <a:xfrm>
            <a:off x="5772100" y="3363600"/>
            <a:ext cx="4705400"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dirty="0">
                <a:solidFill>
                  <a:srgbClr val="242B62"/>
                </a:solidFill>
                <a:latin typeface="Calibri"/>
                <a:ea typeface="Calibri"/>
                <a:cs typeface="Calibri"/>
                <a:sym typeface="Calibri"/>
              </a:rPr>
              <a:t>HUR AI PÅVERKAR FLÖDEN OCH REKOMMENDATIONER I SOCIALA MEDIER</a:t>
            </a:r>
            <a:endParaRPr sz="3600" b="1" i="0" u="none" strike="noStrike" cap="none" dirty="0">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dirty="0">
                <a:solidFill>
                  <a:schemeClr val="bg1"/>
                </a:solidFill>
              </a:rPr>
              <a:t>Följ vår resa</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Grattis,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du har just avslutat modul 3. Fortsätt på din läranderesa… I </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modul 4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behandlas </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AI som hjälp i vardagen</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164073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3ce1553e39b_0_23"/>
          <p:cNvSpPr txBox="1">
            <a:spLocks noGrp="1"/>
          </p:cNvSpPr>
          <p:nvPr>
            <p:ph type="body" idx="1"/>
          </p:nvPr>
        </p:nvSpPr>
        <p:spPr>
          <a:xfrm>
            <a:off x="568664" y="854799"/>
            <a:ext cx="103020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b="1" dirty="0"/>
              <a:t>Välkommen till modul 3</a:t>
            </a:r>
            <a:endParaRPr b="1" dirty="0"/>
          </a:p>
          <a:p>
            <a:pPr marL="0" lvl="0" indent="0" algn="l" rtl="0">
              <a:lnSpc>
                <a:spcPct val="103333"/>
              </a:lnSpc>
              <a:spcBef>
                <a:spcPts val="0"/>
              </a:spcBef>
              <a:spcAft>
                <a:spcPts val="0"/>
              </a:spcAft>
              <a:buClr>
                <a:schemeClr val="lt1"/>
              </a:buClr>
              <a:buSzPts val="3600"/>
              <a:buNone/>
            </a:pPr>
            <a:endParaRPr b="1" dirty="0"/>
          </a:p>
        </p:txBody>
      </p:sp>
      <p:sp>
        <p:nvSpPr>
          <p:cNvPr id="428" name="Google Shape;428;g3ce1553e39b_0_23"/>
          <p:cNvSpPr txBox="1">
            <a:spLocks noGrp="1"/>
          </p:cNvSpPr>
          <p:nvPr>
            <p:ph type="body" idx="2"/>
          </p:nvPr>
        </p:nvSpPr>
        <p:spPr>
          <a:xfrm>
            <a:off x="333775" y="2146386"/>
            <a:ext cx="10288800" cy="31779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sz="2300" b="1" dirty="0"/>
              <a:t>AI </a:t>
            </a:r>
            <a:r>
              <a:rPr lang="en-US" sz="2300" dirty="0"/>
              <a:t>är den </a:t>
            </a:r>
            <a:r>
              <a:rPr lang="en-US" sz="2300" b="1" i="1" dirty="0"/>
              <a:t>tysta assistenten </a:t>
            </a:r>
            <a:r>
              <a:rPr lang="en-US" sz="2300" dirty="0"/>
              <a:t>bakom våra appar. Den hjälper oss att hålla kontakten, men förändrar också hur vi kommunicerar.</a:t>
            </a:r>
            <a:endParaRPr sz="2300" dirty="0"/>
          </a:p>
          <a:p>
            <a:pPr marL="0" lvl="0" indent="0" algn="l" rtl="0">
              <a:lnSpc>
                <a:spcPct val="103333"/>
              </a:lnSpc>
              <a:spcBef>
                <a:spcPts val="0"/>
              </a:spcBef>
              <a:spcAft>
                <a:spcPts val="0"/>
              </a:spcAft>
              <a:buClr>
                <a:srgbClr val="242B62"/>
              </a:buClr>
              <a:buSzPts val="2400"/>
              <a:buNone/>
            </a:pPr>
            <a:endParaRPr sz="2300" dirty="0"/>
          </a:p>
          <a:p>
            <a:pPr marL="0" lvl="0" indent="0" algn="l" rtl="0">
              <a:lnSpc>
                <a:spcPct val="103333"/>
              </a:lnSpc>
              <a:spcBef>
                <a:spcPts val="0"/>
              </a:spcBef>
              <a:spcAft>
                <a:spcPts val="0"/>
              </a:spcAft>
              <a:buClr>
                <a:srgbClr val="242B62"/>
              </a:buClr>
              <a:buSzPts val="2400"/>
              <a:buNone/>
            </a:pPr>
            <a:r>
              <a:rPr lang="en-US" sz="2300" b="1" dirty="0">
                <a:solidFill>
                  <a:srgbClr val="242B62"/>
                </a:solidFill>
              </a:rPr>
              <a:t>Målet </a:t>
            </a:r>
            <a:r>
              <a:rPr lang="en-US" sz="2300" dirty="0"/>
              <a:t>→ Gå från </a:t>
            </a:r>
            <a:r>
              <a:rPr lang="en-US" sz="2300" b="1" i="1" dirty="0"/>
              <a:t>att</a:t>
            </a:r>
            <a:r>
              <a:rPr lang="en-US" sz="2300" dirty="0"/>
              <a:t> bara </a:t>
            </a:r>
            <a:r>
              <a:rPr lang="en-US" sz="2300" b="1" i="1" dirty="0"/>
              <a:t>använda en app </a:t>
            </a:r>
            <a:r>
              <a:rPr lang="en-US" sz="2300" dirty="0"/>
              <a:t>till att ta kontroll över ditt digitala liv.</a:t>
            </a:r>
            <a:endParaRPr sz="2300" dirty="0"/>
          </a:p>
          <a:p>
            <a:pPr marL="0" lvl="0" indent="0" algn="l" rtl="0">
              <a:lnSpc>
                <a:spcPct val="103333"/>
              </a:lnSpc>
              <a:spcBef>
                <a:spcPts val="600"/>
              </a:spcBef>
              <a:spcAft>
                <a:spcPts val="0"/>
              </a:spcAft>
              <a:buClr>
                <a:srgbClr val="242B62"/>
              </a:buClr>
              <a:buSzPts val="2400"/>
              <a:buNone/>
            </a:pPr>
            <a:r>
              <a:rPr lang="en-US" sz="2300" b="1" dirty="0">
                <a:solidFill>
                  <a:srgbClr val="242B62"/>
                </a:solidFill>
              </a:rPr>
              <a:t>Fokus </a:t>
            </a:r>
            <a:r>
              <a:rPr lang="en-US" sz="2300" dirty="0"/>
              <a:t>→ Meningsfullt socialt deltagande.</a:t>
            </a:r>
            <a:endParaRPr sz="2300" dirty="0"/>
          </a:p>
          <a:p>
            <a:pPr marL="0" lvl="0" indent="0" algn="l" rtl="0">
              <a:lnSpc>
                <a:spcPct val="103333"/>
              </a:lnSpc>
              <a:spcBef>
                <a:spcPts val="0"/>
              </a:spcBef>
              <a:spcAft>
                <a:spcPts val="0"/>
              </a:spcAft>
              <a:buClr>
                <a:srgbClr val="242B62"/>
              </a:buClr>
              <a:buSzPts val="2400"/>
              <a:buNone/>
            </a:pPr>
            <a:endParaRPr sz="2300" dirty="0"/>
          </a:p>
          <a:p>
            <a:pPr marL="0" lvl="0" indent="0" algn="l" rtl="0">
              <a:lnSpc>
                <a:spcPct val="100000"/>
              </a:lnSpc>
              <a:spcBef>
                <a:spcPts val="0"/>
              </a:spcBef>
              <a:spcAft>
                <a:spcPts val="0"/>
              </a:spcAft>
              <a:buSzPts val="2400"/>
              <a:buNone/>
            </a:pPr>
            <a:r>
              <a:rPr lang="en-US" sz="2300" dirty="0"/>
              <a:t>Vi kommer att </a:t>
            </a:r>
            <a:r>
              <a:rPr lang="en-US" sz="2300" b="1" dirty="0"/>
              <a:t>omvandla </a:t>
            </a:r>
            <a:r>
              <a:rPr lang="en-US" sz="2300" i="1" dirty="0"/>
              <a:t>den digitala användningen </a:t>
            </a:r>
            <a:r>
              <a:rPr lang="en-US" sz="2300" dirty="0"/>
              <a:t>till </a:t>
            </a:r>
            <a:r>
              <a:rPr lang="en-US" sz="2300" b="1" dirty="0"/>
              <a:t>ett medvetet deltagande </a:t>
            </a:r>
            <a:r>
              <a:rPr lang="en-US" sz="2300" dirty="0"/>
              <a:t>genom följande </a:t>
            </a:r>
            <a:r>
              <a:rPr lang="en-US" sz="2300" b="1" dirty="0"/>
              <a:t>pelare</a:t>
            </a:r>
            <a:r>
              <a:rPr lang="en-US" sz="2300" dirty="0"/>
              <a:t>:</a:t>
            </a:r>
            <a:endParaRPr sz="2300" dirty="0"/>
          </a:p>
          <a:p>
            <a:pPr marL="0" lvl="0" indent="0" algn="l" rtl="0">
              <a:lnSpc>
                <a:spcPct val="103333"/>
              </a:lnSpc>
              <a:spcBef>
                <a:spcPts val="0"/>
              </a:spcBef>
              <a:spcAft>
                <a:spcPts val="0"/>
              </a:spcAft>
              <a:buClr>
                <a:srgbClr val="242B62"/>
              </a:buClr>
              <a:buSzPts val="2400"/>
              <a:buNone/>
            </a:pPr>
            <a:endParaRPr sz="2300" dirty="0"/>
          </a:p>
        </p:txBody>
      </p:sp>
      <p:pic>
        <p:nvPicPr>
          <p:cNvPr id="429" name="Google Shape;429;g3ce1553e39b_0_23"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sp>
        <p:nvSpPr>
          <p:cNvPr id="430" name="Google Shape;430;g3ce1553e39b_0_23"/>
          <p:cNvSpPr/>
          <p:nvPr/>
        </p:nvSpPr>
        <p:spPr>
          <a:xfrm>
            <a:off x="5185975" y="402320"/>
            <a:ext cx="5436600" cy="525000"/>
          </a:xfrm>
          <a:prstGeom prst="roundRect">
            <a:avLst>
              <a:gd name="adj" fmla="val 16667"/>
            </a:avLst>
          </a:prstGeom>
          <a:solidFill>
            <a:srgbClr val="6096D1"/>
          </a:solidFill>
          <a:ln w="9525" cap="flat" cmpd="sng">
            <a:solidFill>
              <a:srgbClr val="6096D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chemeClr val="lt1"/>
                </a:solidFill>
                <a:latin typeface="Calibri"/>
                <a:ea typeface="Calibri"/>
                <a:cs typeface="Calibri"/>
                <a:sym typeface="Calibri"/>
              </a:rPr>
              <a:t>”Du styr AI:n, inte tvärtom.”</a:t>
            </a:r>
            <a:endParaRPr sz="2100" b="0" i="0" u="none" strike="noStrike" cap="none">
              <a:solidFill>
                <a:srgbClr val="000000"/>
              </a:solidFill>
              <a:latin typeface="Arial"/>
              <a:ea typeface="Arial"/>
              <a:cs typeface="Arial"/>
              <a:sym typeface="Arial"/>
            </a:endParaRPr>
          </a:p>
        </p:txBody>
      </p:sp>
      <p:sp>
        <p:nvSpPr>
          <p:cNvPr id="431" name="Google Shape;431;g3ce1553e39b_0_23"/>
          <p:cNvSpPr/>
          <p:nvPr/>
        </p:nvSpPr>
        <p:spPr>
          <a:xfrm>
            <a:off x="5995181" y="5482101"/>
            <a:ext cx="1934588" cy="734996"/>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CA7BB3"/>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2" name="Google Shape;432;g3ce1553e39b_0_23"/>
          <p:cNvSpPr/>
          <p:nvPr/>
        </p:nvSpPr>
        <p:spPr>
          <a:xfrm>
            <a:off x="8526387" y="5490523"/>
            <a:ext cx="1934588" cy="733556"/>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3" name="Google Shape;433;g3ce1553e39b_0_23"/>
          <p:cNvSpPr/>
          <p:nvPr/>
        </p:nvSpPr>
        <p:spPr>
          <a:xfrm>
            <a:off x="5995175" y="5570200"/>
            <a:ext cx="1934700" cy="5124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800" b="1" i="0" u="none" strike="noStrike" cap="none" dirty="0" err="1">
                <a:solidFill>
                  <a:schemeClr val="lt1"/>
                </a:solidFill>
                <a:latin typeface="Calibri"/>
                <a:ea typeface="Calibri"/>
                <a:cs typeface="Calibri"/>
                <a:sym typeface="Calibri"/>
              </a:rPr>
              <a:t>Kommunicera</a:t>
            </a:r>
            <a:r>
              <a:rPr lang="en-US" sz="1800" b="1" i="0" u="none" strike="noStrike" cap="none" dirty="0">
                <a:solidFill>
                  <a:schemeClr val="lt1"/>
                </a:solidFill>
                <a:latin typeface="Calibri"/>
                <a:ea typeface="Calibri"/>
                <a:cs typeface="Calibri"/>
                <a:sym typeface="Calibri"/>
              </a:rPr>
              <a:t> med </a:t>
            </a:r>
            <a:r>
              <a:rPr lang="en-US" sz="1800" b="1" i="0" u="none" strike="noStrike" cap="none" dirty="0" err="1">
                <a:solidFill>
                  <a:schemeClr val="lt1"/>
                </a:solidFill>
                <a:latin typeface="Calibri"/>
                <a:ea typeface="Calibri"/>
                <a:cs typeface="Calibri"/>
                <a:sym typeface="Calibri"/>
              </a:rPr>
              <a:t>självförtroende</a:t>
            </a:r>
            <a:endParaRPr sz="1800" b="0" i="0" u="none" strike="noStrike" cap="none" dirty="0">
              <a:solidFill>
                <a:schemeClr val="lt1"/>
              </a:solidFill>
              <a:latin typeface="Calibri"/>
              <a:ea typeface="Calibri"/>
              <a:cs typeface="Calibri"/>
              <a:sym typeface="Calibri"/>
            </a:endParaRPr>
          </a:p>
        </p:txBody>
      </p:sp>
      <p:sp>
        <p:nvSpPr>
          <p:cNvPr id="434" name="Google Shape;434;g3ce1553e39b_0_23"/>
          <p:cNvSpPr/>
          <p:nvPr/>
        </p:nvSpPr>
        <p:spPr>
          <a:xfrm>
            <a:off x="8698831" y="5594942"/>
            <a:ext cx="1589700" cy="4629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800" b="1" i="0" u="none" strike="noStrike" cap="none" dirty="0" err="1">
                <a:solidFill>
                  <a:schemeClr val="lt1"/>
                </a:solidFill>
                <a:latin typeface="Calibri"/>
                <a:ea typeface="Calibri"/>
                <a:cs typeface="Calibri"/>
                <a:sym typeface="Calibri"/>
              </a:rPr>
              <a:t>Hantera</a:t>
            </a:r>
            <a:r>
              <a:rPr lang="en-US" sz="1800" b="1" i="0" u="none" strike="noStrike" cap="none" dirty="0">
                <a:solidFill>
                  <a:schemeClr val="lt1"/>
                </a:solidFill>
                <a:latin typeface="Calibri"/>
                <a:ea typeface="Calibri"/>
                <a:cs typeface="Calibri"/>
                <a:sym typeface="Calibri"/>
              </a:rPr>
              <a:t> </a:t>
            </a:r>
            <a:r>
              <a:rPr lang="en-US" sz="1800" b="1" i="0" u="none" strike="noStrike" cap="none" dirty="0" err="1">
                <a:solidFill>
                  <a:schemeClr val="lt1"/>
                </a:solidFill>
                <a:latin typeface="Calibri"/>
                <a:ea typeface="Calibri"/>
                <a:cs typeface="Calibri"/>
                <a:sym typeface="Calibri"/>
              </a:rPr>
              <a:t>ditt</a:t>
            </a:r>
            <a:r>
              <a:rPr lang="en-US" sz="1800" b="1" i="0" u="none" strike="noStrike" cap="none" dirty="0">
                <a:solidFill>
                  <a:schemeClr val="lt1"/>
                </a:solidFill>
                <a:latin typeface="Calibri"/>
                <a:ea typeface="Calibri"/>
                <a:cs typeface="Calibri"/>
                <a:sym typeface="Calibri"/>
              </a:rPr>
              <a:t> </a:t>
            </a:r>
            <a:r>
              <a:rPr lang="en-US" sz="1800" b="1" i="0" u="none" strike="noStrike" cap="none" dirty="0" err="1">
                <a:solidFill>
                  <a:schemeClr val="lt1"/>
                </a:solidFill>
                <a:latin typeface="Calibri"/>
                <a:ea typeface="Calibri"/>
                <a:cs typeface="Calibri"/>
                <a:sym typeface="Calibri"/>
              </a:rPr>
              <a:t>digitala</a:t>
            </a:r>
            <a:r>
              <a:rPr lang="en-US" sz="1800" b="1" i="0" u="none" strike="noStrike" cap="none" dirty="0">
                <a:solidFill>
                  <a:schemeClr val="lt1"/>
                </a:solidFill>
                <a:latin typeface="Calibri"/>
                <a:ea typeface="Calibri"/>
                <a:cs typeface="Calibri"/>
                <a:sym typeface="Calibri"/>
              </a:rPr>
              <a:t> utrymme</a:t>
            </a:r>
            <a:endParaRPr sz="1800" b="0" i="0" u="none" strike="noStrike" cap="none" dirty="0">
              <a:solidFill>
                <a:schemeClr val="lt1"/>
              </a:solidFill>
              <a:latin typeface="Calibri"/>
              <a:ea typeface="Calibri"/>
              <a:cs typeface="Calibri"/>
              <a:sym typeface="Calibri"/>
            </a:endParaRPr>
          </a:p>
        </p:txBody>
      </p:sp>
      <p:sp>
        <p:nvSpPr>
          <p:cNvPr id="435" name="Google Shape;435;g3ce1553e39b_0_23"/>
          <p:cNvSpPr/>
          <p:nvPr/>
        </p:nvSpPr>
        <p:spPr>
          <a:xfrm>
            <a:off x="1178659" y="5482821"/>
            <a:ext cx="1934588" cy="7335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6" name="Google Shape;436;g3ce1553e39b_0_23"/>
          <p:cNvSpPr/>
          <p:nvPr/>
        </p:nvSpPr>
        <p:spPr>
          <a:xfrm>
            <a:off x="1351103" y="5570209"/>
            <a:ext cx="1589700" cy="5124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a:solidFill>
                  <a:schemeClr val="lt1"/>
                </a:solidFill>
                <a:latin typeface="Calibri"/>
                <a:ea typeface="Calibri"/>
                <a:cs typeface="Calibri"/>
                <a:sym typeface="Calibri"/>
              </a:rPr>
              <a:t>Förstå ditt flöde</a:t>
            </a:r>
            <a:endParaRPr sz="1900" b="0" i="0" u="none" strike="noStrike" cap="none">
              <a:solidFill>
                <a:schemeClr val="lt1"/>
              </a:solidFill>
              <a:latin typeface="Calibri"/>
              <a:ea typeface="Calibri"/>
              <a:cs typeface="Calibri"/>
              <a:sym typeface="Calibri"/>
            </a:endParaRPr>
          </a:p>
        </p:txBody>
      </p:sp>
      <p:sp>
        <p:nvSpPr>
          <p:cNvPr id="437" name="Google Shape;437;g3ce1553e39b_0_23"/>
          <p:cNvSpPr/>
          <p:nvPr/>
        </p:nvSpPr>
        <p:spPr>
          <a:xfrm>
            <a:off x="3563193" y="5490523"/>
            <a:ext cx="1934588" cy="733556"/>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8" name="Google Shape;438;g3ce1553e39b_0_23"/>
          <p:cNvSpPr/>
          <p:nvPr/>
        </p:nvSpPr>
        <p:spPr>
          <a:xfrm>
            <a:off x="3735068" y="5547011"/>
            <a:ext cx="1589700" cy="5775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20" b="1" i="0" u="none" strike="noStrike" cap="none" dirty="0">
                <a:solidFill>
                  <a:schemeClr val="lt1"/>
                </a:solidFill>
                <a:latin typeface="Calibri"/>
                <a:ea typeface="Calibri"/>
                <a:cs typeface="Calibri"/>
                <a:sym typeface="Calibri"/>
              </a:rPr>
              <a:t>Utveckla ett </a:t>
            </a:r>
            <a:r>
              <a:rPr lang="en-US" sz="1920" b="1" i="1" u="none" strike="noStrike" cap="none" dirty="0">
                <a:solidFill>
                  <a:schemeClr val="lt1"/>
                </a:solidFill>
                <a:latin typeface="Calibri"/>
                <a:ea typeface="Calibri"/>
                <a:cs typeface="Calibri"/>
                <a:sym typeface="Calibri"/>
              </a:rPr>
              <a:t>digitalt öga</a:t>
            </a:r>
            <a:endParaRPr sz="1920" b="1" i="1" u="none" strike="noStrike" cap="none" dirty="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g3c8abc38406_0_118"/>
          <p:cNvSpPr txBox="1">
            <a:spLocks noGrp="1"/>
          </p:cNvSpPr>
          <p:nvPr>
            <p:ph type="body" idx="1"/>
          </p:nvPr>
        </p:nvSpPr>
        <p:spPr>
          <a:xfrm>
            <a:off x="820859" y="628686"/>
            <a:ext cx="59970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t>Vad är AI?</a:t>
            </a:r>
            <a:endParaRPr/>
          </a:p>
        </p:txBody>
      </p:sp>
      <p:sp>
        <p:nvSpPr>
          <p:cNvPr id="444" name="Google Shape;444;g3c8abc38406_0_118"/>
          <p:cNvSpPr txBox="1">
            <a:spLocks noGrp="1"/>
          </p:cNvSpPr>
          <p:nvPr>
            <p:ph type="body" idx="2"/>
          </p:nvPr>
        </p:nvSpPr>
        <p:spPr>
          <a:xfrm>
            <a:off x="815750" y="1913124"/>
            <a:ext cx="5989500" cy="31941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dirty="0">
                <a:solidFill>
                  <a:srgbClr val="242B62"/>
                </a:solidFill>
                <a:uFill>
                  <a:noFill/>
                </a:uFill>
                <a:hlinkClick r:id="rId3">
                  <a:extLst>
                    <a:ext uri="{A12FA001-AC4F-418D-AE19-62706E023703}">
                      <ahyp:hlinkClr xmlns:ahyp="http://schemas.microsoft.com/office/drawing/2018/hyperlinkcolor" val="tx"/>
                    </a:ext>
                  </a:extLst>
                </a:hlinkClick>
              </a:rPr>
              <a:t>Artificiell intelligens (AI) </a:t>
            </a:r>
            <a:r>
              <a:rPr lang="en-US" dirty="0"/>
              <a:t>är </a:t>
            </a:r>
            <a:r>
              <a:rPr lang="en-US" b="1" dirty="0"/>
              <a:t>en teknik </a:t>
            </a:r>
            <a:r>
              <a:rPr lang="en-US" dirty="0"/>
              <a:t>som gör det möjligt för datorer och maskiner </a:t>
            </a:r>
            <a:r>
              <a:rPr lang="en-US" b="1" dirty="0"/>
              <a:t>att simulera:</a:t>
            </a:r>
            <a:endParaRPr b="1"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Mänskligt lärande</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Förståelse</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Problemlösning</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Beslutsfattande</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Kreativitet</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Självständighet</a:t>
            </a:r>
            <a:endParaRPr b="1" dirty="0"/>
          </a:p>
          <a:p>
            <a:pPr marL="457200" lvl="0" indent="0" algn="l" rtl="0">
              <a:lnSpc>
                <a:spcPct val="115000"/>
              </a:lnSpc>
              <a:spcBef>
                <a:spcPts val="0"/>
              </a:spcBef>
              <a:spcAft>
                <a:spcPts val="0"/>
              </a:spcAft>
              <a:buSzPts val="2400"/>
              <a:buNone/>
            </a:pPr>
            <a:endParaRPr b="1" dirty="0"/>
          </a:p>
          <a:p>
            <a:pPr marL="0" lvl="0" indent="0" algn="l" rtl="0">
              <a:lnSpc>
                <a:spcPct val="115000"/>
              </a:lnSpc>
              <a:spcBef>
                <a:spcPts val="0"/>
              </a:spcBef>
              <a:spcAft>
                <a:spcPts val="0"/>
              </a:spcAft>
              <a:buSzPts val="2400"/>
              <a:buNone/>
            </a:pPr>
            <a:r>
              <a:rPr lang="en-US" sz="1700" b="1" dirty="0"/>
              <a:t>För mer </a:t>
            </a:r>
            <a:r>
              <a:rPr lang="en-US" sz="1700" b="1" u="sng" dirty="0">
                <a:solidFill>
                  <a:srgbClr val="242B62"/>
                </a:solidFill>
                <a:hlinkClick r:id="rId3">
                  <a:extLst>
                    <a:ext uri="{A12FA001-AC4F-418D-AE19-62706E023703}">
                      <ahyp:hlinkClr xmlns:ahyp="http://schemas.microsoft.com/office/drawing/2018/hyperlinkcolor" val="tx"/>
                    </a:ext>
                  </a:extLst>
                </a:hlinkClick>
              </a:rPr>
              <a:t>information</a:t>
            </a:r>
            <a:endParaRPr sz="1700" b="1" dirty="0">
              <a:solidFill>
                <a:srgbClr val="242B62"/>
              </a:solidFill>
            </a:endParaRPr>
          </a:p>
        </p:txBody>
      </p:sp>
      <p:grpSp>
        <p:nvGrpSpPr>
          <p:cNvPr id="2" name="Graphic 4">
            <a:extLst>
              <a:ext uri="{FF2B5EF4-FFF2-40B4-BE49-F238E27FC236}">
                <a16:creationId xmlns:a16="http://schemas.microsoft.com/office/drawing/2014/main" id="{36DE1623-2889-AB97-9B64-9ABF1156A1B0}"/>
              </a:ext>
            </a:extLst>
          </p:cNvPr>
          <p:cNvGrpSpPr/>
          <p:nvPr/>
        </p:nvGrpSpPr>
        <p:grpSpPr>
          <a:xfrm rot="18986839">
            <a:off x="3388515" y="5269609"/>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38416877-1ADD-E579-E982-5EAFFFE9FD60}"/>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24F72B77-AE47-9439-2A64-2C9407E912C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7FDDCD33-AFA7-81CD-4C63-5AFCACA3BC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5748F9AA-8BA9-9153-0A7C-9CBAA219A70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0B7AAACB-2E24-B2A4-72B1-3639051ACB1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D2FFEAF4-965C-2FBF-76F6-0FBDE18C7B6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47CF7DC3-6432-38F0-3EBF-4552B06AFC9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8F990775-FACD-A399-EE53-C5368CCEC43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6DFBAF83-1EC8-0E81-707F-18BE77E1FC9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A6DD495C-5E2F-3D94-ECB2-F55D6E65DFA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9DD4C713-1F5C-9CD9-D516-0118ECD893B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g3cf0640c514_2_0" title="freepik__talk__55580.jpe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8"/>
          </a:xfrm>
          <a:prstGeom prst="rect">
            <a:avLst/>
          </a:prstGeom>
          <a:solidFill>
            <a:srgbClr val="BFBFBF"/>
          </a:solidFill>
          <a:ln>
            <a:noFill/>
          </a:ln>
        </p:spPr>
      </p:pic>
      <p:sp>
        <p:nvSpPr>
          <p:cNvPr id="451" name="Google Shape;451;g3cf0640c514_2_0"/>
          <p:cNvSpPr txBox="1">
            <a:spLocks noGrp="1"/>
          </p:cNvSpPr>
          <p:nvPr>
            <p:ph type="body" idx="1"/>
          </p:nvPr>
        </p:nvSpPr>
        <p:spPr>
          <a:xfrm>
            <a:off x="4927638" y="708896"/>
            <a:ext cx="5997000" cy="69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Vad gör AI bakom kulisserna?</a:t>
            </a:r>
            <a:endParaRPr/>
          </a:p>
        </p:txBody>
      </p:sp>
      <p:sp>
        <p:nvSpPr>
          <p:cNvPr id="452" name="Google Shape;452;g3cf0640c514_2_0"/>
          <p:cNvSpPr txBox="1">
            <a:spLocks noGrp="1"/>
          </p:cNvSpPr>
          <p:nvPr>
            <p:ph type="body" idx="3"/>
          </p:nvPr>
        </p:nvSpPr>
        <p:spPr>
          <a:xfrm>
            <a:off x="4931400" y="1764825"/>
            <a:ext cx="5989500" cy="25662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dirty="0"/>
              <a:t>AI är ett datorsystem som lär sig av dina handlingar.</a:t>
            </a: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dirty="0"/>
              <a:t>Den tittar på vad du gillar, kommenterar, tittar på eller ignorerar.</a:t>
            </a: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dirty="0"/>
              <a:t>Med tiden skapar AI en bild av dina intressen.</a:t>
            </a:r>
            <a:endParaRPr dirty="0"/>
          </a:p>
        </p:txBody>
      </p:sp>
      <p:pic>
        <p:nvPicPr>
          <p:cNvPr id="453" name="Google Shape;453;g3cf0640c514_2_0"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454" name="Google Shape;454;g3cf0640c514_2_0"/>
          <p:cNvSpPr/>
          <p:nvPr/>
        </p:nvSpPr>
        <p:spPr>
          <a:xfrm>
            <a:off x="5224850" y="4860734"/>
            <a:ext cx="6340803" cy="1608525"/>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292668"/>
              </a:solidFill>
              <a:latin typeface="Calibri"/>
              <a:ea typeface="Calibri"/>
              <a:cs typeface="Calibri"/>
              <a:sym typeface="Calibri"/>
            </a:endParaRPr>
          </a:p>
        </p:txBody>
      </p:sp>
      <p:sp>
        <p:nvSpPr>
          <p:cNvPr id="455" name="Google Shape;455;g3cf0640c514_2_0"/>
          <p:cNvSpPr/>
          <p:nvPr/>
        </p:nvSpPr>
        <p:spPr>
          <a:xfrm>
            <a:off x="5335650" y="4452934"/>
            <a:ext cx="2948814" cy="697499"/>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2100" b="1" i="0" u="none" strike="noStrike" cap="none">
              <a:solidFill>
                <a:schemeClr val="lt1"/>
              </a:solidFill>
              <a:latin typeface="Calibri"/>
              <a:ea typeface="Calibri"/>
              <a:cs typeface="Calibri"/>
              <a:sym typeface="Calibri"/>
            </a:endParaRPr>
          </a:p>
        </p:txBody>
      </p:sp>
      <p:sp>
        <p:nvSpPr>
          <p:cNvPr id="456" name="Google Shape;456;g3cf0640c514_2_0"/>
          <p:cNvSpPr/>
          <p:nvPr/>
        </p:nvSpPr>
        <p:spPr>
          <a:xfrm>
            <a:off x="5556052" y="5185719"/>
            <a:ext cx="5808633"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292668"/>
                </a:solidFill>
                <a:latin typeface="Calibri"/>
                <a:ea typeface="Calibri"/>
                <a:cs typeface="Calibri"/>
                <a:sym typeface="Calibri"/>
              </a:rPr>
              <a:t>Som nämndes i modul 1… AI jämför ditt </a:t>
            </a:r>
            <a:r>
              <a:rPr lang="en-US" sz="1800" b="0" i="0" u="none" strike="noStrike" cap="none" dirty="0" err="1">
                <a:solidFill>
                  <a:srgbClr val="292668"/>
                </a:solidFill>
                <a:latin typeface="Calibri"/>
                <a:ea typeface="Calibri"/>
                <a:cs typeface="Calibri"/>
                <a:sym typeface="Calibri"/>
              </a:rPr>
              <a:t>beteende </a:t>
            </a:r>
            <a:r>
              <a:rPr lang="en-US" sz="1800" b="0" i="0" u="none" strike="noStrike" cap="none" dirty="0">
                <a:solidFill>
                  <a:srgbClr val="292668"/>
                </a:solidFill>
                <a:latin typeface="Calibri"/>
                <a:ea typeface="Calibri"/>
                <a:cs typeface="Calibri"/>
                <a:sym typeface="Calibri"/>
              </a:rPr>
              <a:t>med andra användares och förutsäger vad som kan intressera dig härnäst!    Två personer kan se väldigt olika innehåll på samma plattform.</a:t>
            </a:r>
            <a:endParaRPr sz="1600" b="0" i="0" u="none" strike="noStrike" cap="none" dirty="0">
              <a:solidFill>
                <a:srgbClr val="292668"/>
              </a:solidFill>
              <a:latin typeface="Calibri"/>
              <a:ea typeface="Calibri"/>
              <a:cs typeface="Calibri"/>
              <a:sym typeface="Calibri"/>
            </a:endParaRPr>
          </a:p>
        </p:txBody>
      </p:sp>
      <p:sp>
        <p:nvSpPr>
          <p:cNvPr id="457" name="Google Shape;457;g3cf0640c514_2_0"/>
          <p:cNvSpPr txBox="1"/>
          <p:nvPr/>
        </p:nvSpPr>
        <p:spPr>
          <a:xfrm>
            <a:off x="5556050" y="4363222"/>
            <a:ext cx="2442300" cy="64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2100" b="1" i="0" u="none" strike="noStrike" cap="none" dirty="0">
                <a:solidFill>
                  <a:schemeClr val="lt1"/>
                </a:solidFill>
                <a:latin typeface="Calibri"/>
                <a:ea typeface="Calibri"/>
                <a:cs typeface="Calibri"/>
                <a:sym typeface="Calibri"/>
              </a:rPr>
              <a:t>Hur AI </a:t>
            </a:r>
            <a:r>
              <a:rPr lang="en-US" sz="2100" b="1" i="0" u="none" strike="noStrike" cap="none" dirty="0" err="1">
                <a:solidFill>
                  <a:schemeClr val="lt1"/>
                </a:solidFill>
                <a:latin typeface="Calibri"/>
                <a:ea typeface="Calibri"/>
                <a:cs typeface="Calibri"/>
                <a:sym typeface="Calibri"/>
              </a:rPr>
              <a:t>väljer</a:t>
            </a:r>
            <a:r>
              <a:rPr lang="en-US" sz="2100" b="1" i="0" u="none" strike="noStrike" cap="none" dirty="0">
                <a:solidFill>
                  <a:schemeClr val="lt1"/>
                </a:solidFill>
                <a:latin typeface="Calibri"/>
                <a:ea typeface="Calibri"/>
                <a:cs typeface="Calibri"/>
                <a:sym typeface="Calibri"/>
              </a:rPr>
              <a:t> </a:t>
            </a:r>
            <a:r>
              <a:rPr lang="en-US" sz="2100" b="1" i="0" u="none" strike="noStrike" cap="none" dirty="0" err="1">
                <a:solidFill>
                  <a:schemeClr val="lt1"/>
                </a:solidFill>
                <a:latin typeface="Calibri"/>
                <a:ea typeface="Calibri"/>
                <a:cs typeface="Calibri"/>
                <a:sym typeface="Calibri"/>
              </a:rPr>
              <a:t>vad</a:t>
            </a:r>
            <a:r>
              <a:rPr lang="en-US" sz="2100" b="1" i="0" u="none" strike="noStrike" cap="none" dirty="0">
                <a:solidFill>
                  <a:schemeClr val="lt1"/>
                </a:solidFill>
                <a:latin typeface="Calibri"/>
                <a:ea typeface="Calibri"/>
                <a:cs typeface="Calibri"/>
                <a:sym typeface="Calibri"/>
              </a:rPr>
              <a:t> du </a:t>
            </a:r>
            <a:r>
              <a:rPr lang="en-US" sz="2100" b="1" i="0" u="none" strike="noStrike" cap="none" dirty="0" err="1">
                <a:solidFill>
                  <a:schemeClr val="lt1"/>
                </a:solidFill>
                <a:latin typeface="Calibri"/>
                <a:ea typeface="Calibri"/>
                <a:cs typeface="Calibri"/>
                <a:sym typeface="Calibri"/>
              </a:rPr>
              <a:t>får</a:t>
            </a:r>
            <a:r>
              <a:rPr lang="en-US" sz="2100" b="1" i="0" u="none" strike="noStrike" cap="none" dirty="0">
                <a:solidFill>
                  <a:schemeClr val="lt1"/>
                </a:solidFill>
                <a:latin typeface="Calibri"/>
                <a:ea typeface="Calibri"/>
                <a:cs typeface="Calibri"/>
                <a:sym typeface="Calibri"/>
              </a:rPr>
              <a:t> se</a:t>
            </a:r>
            <a:endParaRPr sz="21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ce1553e39b_0_0"/>
          <p:cNvSpPr txBox="1">
            <a:spLocks noGrp="1"/>
          </p:cNvSpPr>
          <p:nvPr>
            <p:ph type="body" idx="1"/>
          </p:nvPr>
        </p:nvSpPr>
        <p:spPr>
          <a:xfrm>
            <a:off x="1751600" y="483350"/>
            <a:ext cx="86889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Fördelar och risker med AI:</a:t>
            </a:r>
            <a:endParaRPr/>
          </a:p>
        </p:txBody>
      </p:sp>
      <p:graphicFrame>
        <p:nvGraphicFramePr>
          <p:cNvPr id="463" name="Google Shape;463;g3ce1553e39b_0_0"/>
          <p:cNvGraphicFramePr/>
          <p:nvPr>
            <p:extLst>
              <p:ext uri="{D42A27DB-BD31-4B8C-83A1-F6EECF244321}">
                <p14:modId xmlns:p14="http://schemas.microsoft.com/office/powerpoint/2010/main" val="1294219718"/>
              </p:ext>
            </p:extLst>
          </p:nvPr>
        </p:nvGraphicFramePr>
        <p:xfrm>
          <a:off x="1751650" y="1451613"/>
          <a:ext cx="8688800" cy="3869063"/>
        </p:xfrm>
        <a:graphic>
          <a:graphicData uri="http://schemas.openxmlformats.org/drawingml/2006/table">
            <a:tbl>
              <a:tblPr>
                <a:noFill/>
                <a:tableStyleId>{DF7776BB-8149-4868-97FF-04BBAE9743FF}</a:tableStyleId>
              </a:tblPr>
              <a:tblGrid>
                <a:gridCol w="4344400">
                  <a:extLst>
                    <a:ext uri="{9D8B030D-6E8A-4147-A177-3AD203B41FA5}">
                      <a16:colId xmlns:a16="http://schemas.microsoft.com/office/drawing/2014/main" val="20000"/>
                    </a:ext>
                  </a:extLst>
                </a:gridCol>
                <a:gridCol w="4344400">
                  <a:extLst>
                    <a:ext uri="{9D8B030D-6E8A-4147-A177-3AD203B41FA5}">
                      <a16:colId xmlns:a16="http://schemas.microsoft.com/office/drawing/2014/main" val="20001"/>
                    </a:ext>
                  </a:extLst>
                </a:gridCol>
              </a:tblGrid>
              <a:tr h="381000">
                <a:tc>
                  <a:txBody>
                    <a:bodyPr/>
                    <a:lstStyle/>
                    <a:p>
                      <a:pPr marL="0" marR="0" lvl="0" indent="0" algn="l" rtl="0">
                        <a:lnSpc>
                          <a:spcPct val="100000"/>
                        </a:lnSpc>
                        <a:spcBef>
                          <a:spcPts val="0"/>
                        </a:spcBef>
                        <a:spcAft>
                          <a:spcPts val="0"/>
                        </a:spcAft>
                        <a:buClr>
                          <a:srgbClr val="000000"/>
                        </a:buClr>
                        <a:buSzPts val="3600"/>
                        <a:buFont typeface="Arial"/>
                        <a:buNone/>
                      </a:pPr>
                      <a:r>
                        <a:rPr lang="en-US" sz="3600" b="1" u="none" strike="noStrike" cap="none">
                          <a:solidFill>
                            <a:srgbClr val="6296D0"/>
                          </a:solidFill>
                          <a:latin typeface="Calibri"/>
                          <a:ea typeface="Calibri"/>
                          <a:cs typeface="Calibri"/>
                          <a:sym typeface="Calibri"/>
                        </a:rPr>
                        <a:t>Fördelar</a:t>
                      </a:r>
                      <a:endParaRPr sz="3600" b="1" u="none" strike="noStrike" cap="none">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3600"/>
                        <a:buFont typeface="Arial"/>
                        <a:buNone/>
                      </a:pPr>
                      <a:r>
                        <a:rPr lang="en-US" sz="3600" b="1" u="none" strike="noStrike" cap="none">
                          <a:solidFill>
                            <a:srgbClr val="6296D0"/>
                          </a:solidFill>
                          <a:latin typeface="Calibri"/>
                          <a:ea typeface="Calibri"/>
                          <a:cs typeface="Calibri"/>
                          <a:sym typeface="Calibri"/>
                        </a:rPr>
                        <a:t>Risker</a:t>
                      </a:r>
                      <a:endParaRPr sz="3600" b="1" u="none" strike="noStrike" cap="none">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A7BB3"/>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Relevans</a:t>
                      </a:r>
                      <a:r>
                        <a:rPr lang="en-US" sz="2400" b="1" u="none" strike="noStrike" cap="none" dirty="0">
                          <a:solidFill>
                            <a:srgbClr val="CA7BB3"/>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mer användbar information snabbare.</a:t>
                      </a:r>
                      <a:endParaRPr sz="2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A7BB3"/>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Felaktig information</a:t>
                      </a:r>
                      <a:r>
                        <a:rPr lang="en-US" sz="2400" b="1" u="none" strike="noStrike" cap="none" dirty="0">
                          <a:solidFill>
                            <a:srgbClr val="CA7BB3"/>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falskt eller vilseledande innehåll.</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Anslutning</a:t>
                      </a:r>
                      <a:r>
                        <a:rPr lang="en-US" sz="2400" b="1" u="none" strike="noStrike" cap="none" dirty="0">
                          <a:solidFill>
                            <a:srgbClr val="C67CB5"/>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lättare att hitta saker du gillar.</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Filter</a:t>
                      </a:r>
                      <a:r>
                        <a:rPr lang="en-US" sz="2400" b="1" u="none" strike="noStrike" cap="none" dirty="0">
                          <a:solidFill>
                            <a:srgbClr val="CA7BB3"/>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bubblor</a:t>
                      </a:r>
                      <a:r>
                        <a:rPr lang="en-US" sz="2400" b="1" u="none" strike="noStrike" cap="none" dirty="0">
                          <a:solidFill>
                            <a:srgbClr val="CA7BB3"/>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att bara se det man redan tror på.</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Upptäckter</a:t>
                      </a:r>
                      <a:r>
                        <a:rPr lang="en-US" sz="2400" b="1" u="none" strike="noStrike" cap="none" dirty="0">
                          <a:solidFill>
                            <a:srgbClr val="C67CB5"/>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nya intressen och förslag.</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i="0" u="none" strike="noStrike" cap="none" dirty="0">
                          <a:solidFill>
                            <a:srgbClr val="C67CB5"/>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Känslomässigt inflytande: </a:t>
                      </a:r>
                      <a:r>
                        <a:rPr lang="en-US" sz="2400" u="none" strike="noStrike" cap="none" dirty="0">
                          <a:solidFill>
                            <a:srgbClr val="242B62"/>
                          </a:solidFill>
                          <a:latin typeface="Calibri"/>
                          <a:ea typeface="Calibri"/>
                          <a:cs typeface="Calibri"/>
                          <a:sym typeface="Calibri"/>
                        </a:rPr>
                        <a:t>utformat för att hålla dig engagerad.</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64" name="Google Shape;464;g3ce1553e39b_0_0"/>
          <p:cNvSpPr/>
          <p:nvPr/>
        </p:nvSpPr>
        <p:spPr>
          <a:xfrm>
            <a:off x="0" y="5881500"/>
            <a:ext cx="11692200" cy="976500"/>
          </a:xfrm>
          <a:prstGeom prst="rect">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9600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Visar AI-rekommendationerna dig verkligen det du behöver veta?</a:t>
            </a:r>
            <a:endParaRPr sz="2400" b="0" i="0" u="none" strike="noStrike" cap="none">
              <a:solidFill>
                <a:schemeClr val="lt1"/>
              </a:solidFill>
              <a:latin typeface="Calibri"/>
              <a:ea typeface="Calibri"/>
              <a:cs typeface="Calibri"/>
              <a:sym typeface="Calibri"/>
            </a:endParaRPr>
          </a:p>
          <a:p>
            <a:pPr marL="396000" marR="0" lvl="0" indent="0" algn="l" rtl="0">
              <a:lnSpc>
                <a:spcPct val="103333"/>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Vad tycker du om detta?</a:t>
            </a:r>
            <a:endParaRPr sz="2400" b="0" i="0" u="none" strike="noStrike" cap="none">
              <a:solidFill>
                <a:schemeClr val="lt1"/>
              </a:solidFill>
              <a:latin typeface="Arial"/>
              <a:ea typeface="Arial"/>
              <a:cs typeface="Arial"/>
              <a:sym typeface="Arial"/>
            </a:endParaRPr>
          </a:p>
        </p:txBody>
      </p:sp>
      <p:grpSp>
        <p:nvGrpSpPr>
          <p:cNvPr id="465" name="Google Shape;465;g3ce1553e39b_0_0"/>
          <p:cNvGrpSpPr/>
          <p:nvPr/>
        </p:nvGrpSpPr>
        <p:grpSpPr>
          <a:xfrm>
            <a:off x="10440389" y="5611440"/>
            <a:ext cx="975760" cy="699085"/>
            <a:chOff x="3454400" y="159975"/>
            <a:chExt cx="4578885" cy="3280548"/>
          </a:xfrm>
        </p:grpSpPr>
        <p:sp>
          <p:nvSpPr>
            <p:cNvPr id="466" name="Google Shape;466;g3ce1553e39b_0_0"/>
            <p:cNvSpPr/>
            <p:nvPr/>
          </p:nvSpPr>
          <p:spPr>
            <a:xfrm>
              <a:off x="4917909" y="815474"/>
              <a:ext cx="1818990" cy="1732303"/>
            </a:xfrm>
            <a:custGeom>
              <a:avLst/>
              <a:gdLst/>
              <a:ahLst/>
              <a:cxnLst/>
              <a:rect l="l" t="t" r="r" b="b"/>
              <a:pathLst>
                <a:path w="1818990" h="1732303" extrusionOk="0">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67" name="Google Shape;467;g3ce1553e39b_0_0"/>
            <p:cNvGrpSpPr/>
            <p:nvPr/>
          </p:nvGrpSpPr>
          <p:grpSpPr>
            <a:xfrm>
              <a:off x="3454400" y="159975"/>
              <a:ext cx="4578885" cy="3280548"/>
              <a:chOff x="3454400" y="159975"/>
              <a:chExt cx="4578885" cy="3280548"/>
            </a:xfrm>
          </p:grpSpPr>
          <p:sp>
            <p:nvSpPr>
              <p:cNvPr id="468" name="Google Shape;468;g3ce1553e39b_0_0"/>
              <p:cNvSpPr/>
              <p:nvPr/>
            </p:nvSpPr>
            <p:spPr>
              <a:xfrm>
                <a:off x="3454400" y="163639"/>
                <a:ext cx="2024310" cy="3276884"/>
              </a:xfrm>
              <a:custGeom>
                <a:avLst/>
                <a:gdLst/>
                <a:ahLst/>
                <a:cxnLst/>
                <a:rect l="l" t="t" r="r" b="b"/>
                <a:pathLst>
                  <a:path w="2024310" h="3276884" extrusionOk="0">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9" name="Google Shape;469;g3ce1553e39b_0_0"/>
              <p:cNvSpPr/>
              <p:nvPr/>
            </p:nvSpPr>
            <p:spPr>
              <a:xfrm>
                <a:off x="6010295" y="159975"/>
                <a:ext cx="2022990" cy="3267374"/>
              </a:xfrm>
              <a:custGeom>
                <a:avLst/>
                <a:gdLst/>
                <a:ahLst/>
                <a:cxnLst/>
                <a:rect l="l" t="t" r="r" b="b"/>
                <a:pathLst>
                  <a:path w="2022990" h="3267374" extrusionOk="0">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g3ce1553e39b_0_0"/>
              <p:cNvSpPr/>
              <p:nvPr/>
            </p:nvSpPr>
            <p:spPr>
              <a:xfrm>
                <a:off x="4658969" y="648132"/>
                <a:ext cx="2164692" cy="2067396"/>
              </a:xfrm>
              <a:custGeom>
                <a:avLst/>
                <a:gdLst/>
                <a:ahLst/>
                <a:cxnLst/>
                <a:rect l="l" t="t" r="r" b="b"/>
                <a:pathLst>
                  <a:path w="2164692" h="2067396" extrusionOk="0">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g3ce1553e39b_0_0"/>
              <p:cNvSpPr/>
              <p:nvPr/>
            </p:nvSpPr>
            <p:spPr>
              <a:xfrm>
                <a:off x="5871887" y="168271"/>
                <a:ext cx="159266" cy="311931"/>
              </a:xfrm>
              <a:custGeom>
                <a:avLst/>
                <a:gdLst/>
                <a:ahLst/>
                <a:cxnLst/>
                <a:rect l="l" t="t" r="r" b="b"/>
                <a:pathLst>
                  <a:path w="159266" h="311931" extrusionOk="0">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g3ce1553e39b_0_0"/>
              <p:cNvSpPr/>
              <p:nvPr/>
            </p:nvSpPr>
            <p:spPr>
              <a:xfrm>
                <a:off x="5466801" y="166889"/>
                <a:ext cx="160355" cy="313885"/>
              </a:xfrm>
              <a:custGeom>
                <a:avLst/>
                <a:gdLst/>
                <a:ahLst/>
                <a:cxnLst/>
                <a:rect l="l" t="t" r="r" b="b"/>
                <a:pathLst>
                  <a:path w="160355" h="313885" extrusionOk="0">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3" name="Google Shape;473;g3ce1553e39b_0_0"/>
              <p:cNvSpPr/>
              <p:nvPr/>
            </p:nvSpPr>
            <p:spPr>
              <a:xfrm>
                <a:off x="6187892" y="371009"/>
                <a:ext cx="231121" cy="281339"/>
              </a:xfrm>
              <a:custGeom>
                <a:avLst/>
                <a:gdLst/>
                <a:ahLst/>
                <a:cxnLst/>
                <a:rect l="l" t="t" r="r" b="b"/>
                <a:pathLst>
                  <a:path w="231121" h="281339" extrusionOk="0">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g3ce1553e39b_0_0"/>
              <p:cNvSpPr/>
              <p:nvPr/>
            </p:nvSpPr>
            <p:spPr>
              <a:xfrm>
                <a:off x="5084914" y="370440"/>
                <a:ext cx="227981" cy="276684"/>
              </a:xfrm>
              <a:custGeom>
                <a:avLst/>
                <a:gdLst/>
                <a:ahLst/>
                <a:cxnLst/>
                <a:rect l="l" t="t" r="r" b="b"/>
                <a:pathLst>
                  <a:path w="227981" h="276684" extrusionOk="0">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4">
            <a:extLst>
              <a:ext uri="{FF2B5EF4-FFF2-40B4-BE49-F238E27FC236}">
                <a16:creationId xmlns:a16="http://schemas.microsoft.com/office/drawing/2014/main" id="{CF9560C5-E8E6-DBC0-DD48-83B74B06FF8F}"/>
              </a:ext>
            </a:extLst>
          </p:cNvPr>
          <p:cNvGrpSpPr/>
          <p:nvPr/>
        </p:nvGrpSpPr>
        <p:grpSpPr>
          <a:xfrm rot="3208958">
            <a:off x="1314007" y="4095145"/>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295AAEF3-989D-ED5F-3B5A-320CA5E50E71}"/>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CDC59097-0D69-131D-E797-19CF266E8A6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DC7B4EEF-C6A8-2C56-D9B9-81D92ED14AD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F2342C06-4E24-8886-8A44-C4B6F18AA45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7D2F73EC-0F13-7A0F-9A3C-88632E149DA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8D5A89C-4003-677C-840C-F4789BED306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01EFAF89-D63D-0F14-0E12-C837738D659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FBD16C05-3FC7-7D5A-F0A5-5DAB1CBEBD9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FE1E8BF6-C0F1-D1EF-F73E-D730DEAA0D8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97C52C02-7448-25EF-61C0-1F7CDD8A708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1B3D209C-3BBD-06CB-CD9A-B041740FB9F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4" name="TextBox 13">
            <a:extLst>
              <a:ext uri="{FF2B5EF4-FFF2-40B4-BE49-F238E27FC236}">
                <a16:creationId xmlns:a16="http://schemas.microsoft.com/office/drawing/2014/main" id="{19E18C7A-A93E-89EB-52A6-315B6C1BC06E}"/>
              </a:ext>
            </a:extLst>
          </p:cNvPr>
          <p:cNvSpPr txBox="1"/>
          <p:nvPr/>
        </p:nvSpPr>
        <p:spPr>
          <a:xfrm>
            <a:off x="161580" y="4854878"/>
            <a:ext cx="1713073" cy="954107"/>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Klicka på de </a:t>
            </a:r>
            <a:r>
              <a:rPr lang="en-IE" b="1" dirty="0">
                <a:solidFill>
                  <a:srgbClr val="242B62"/>
                </a:solidFill>
                <a:highlight>
                  <a:srgbClr val="ECC0DA"/>
                </a:highlight>
                <a:latin typeface="Calibri" panose="020F0502020204030204" pitchFamily="34" charset="0"/>
                <a:ea typeface="Calibri" panose="020F0502020204030204" pitchFamily="34" charset="0"/>
                <a:cs typeface="Calibri" panose="020F0502020204030204" pitchFamily="34" charset="0"/>
              </a:rPr>
              <a:t>ROSA </a:t>
            </a:r>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orden för att fördjupa dig i ämnena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g3c8abc38406_0_0" descr="A person and a young person looking at a tablet&#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3" cy="3396830"/>
          </a:xfrm>
          <a:prstGeom prst="rect">
            <a:avLst/>
          </a:prstGeom>
          <a:solidFill>
            <a:srgbClr val="D9D9D9"/>
          </a:solidFill>
          <a:ln>
            <a:noFill/>
          </a:ln>
        </p:spPr>
      </p:pic>
      <p:sp>
        <p:nvSpPr>
          <p:cNvPr id="481" name="Google Shape;481;g3c8abc38406_0_0"/>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02</a:t>
            </a:r>
            <a:endParaRPr/>
          </a:p>
        </p:txBody>
      </p:sp>
      <p:sp>
        <p:nvSpPr>
          <p:cNvPr id="482" name="Google Shape;482;g3c8abc38406_0_0"/>
          <p:cNvSpPr/>
          <p:nvPr/>
        </p:nvSpPr>
        <p:spPr>
          <a:xfrm>
            <a:off x="5722300" y="3429000"/>
            <a:ext cx="4046400" cy="280720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3" name="Google Shape;483;g3c8abc38406_0_0"/>
          <p:cNvSpPr txBox="1"/>
          <p:nvPr/>
        </p:nvSpPr>
        <p:spPr>
          <a:xfrm>
            <a:off x="5814400" y="3409900"/>
            <a:ext cx="40176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dirty="0">
                <a:solidFill>
                  <a:srgbClr val="242B62"/>
                </a:solidFill>
                <a:latin typeface="Calibri"/>
                <a:ea typeface="Calibri"/>
                <a:cs typeface="Calibri"/>
                <a:sym typeface="Calibri"/>
              </a:rPr>
              <a:t>HUR MAN KÄNNER IGEN FALSKA PROFILER, BOTAR OCH AI-GENERERAT INNEHÅLL</a:t>
            </a:r>
            <a:endParaRPr sz="3600" b="0" i="0" u="none" strike="noStrike" cap="none" dirty="0">
              <a:solidFill>
                <a:srgbClr val="242B62"/>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TotalTime>
  <Words>4132</Words>
  <Application>Microsoft Office PowerPoint</Application>
  <PresentationFormat>Bredbild</PresentationFormat>
  <Paragraphs>404</Paragraphs>
  <Slides>40</Slides>
  <Notes>38</Notes>
  <HiddenSlides>0</HiddenSlides>
  <MMClips>0</MMClips>
  <ScaleCrop>false</ScaleCrop>
  <HeadingPairs>
    <vt:vector size="6" baseType="variant">
      <vt:variant>
        <vt:lpstr>Använt teckensnitt</vt:lpstr>
      </vt:variant>
      <vt:variant>
        <vt:i4>6</vt:i4>
      </vt:variant>
      <vt:variant>
        <vt:lpstr>Tema</vt:lpstr>
      </vt:variant>
      <vt:variant>
        <vt:i4>4</vt:i4>
      </vt:variant>
      <vt:variant>
        <vt:lpstr>Bildrubriker</vt:lpstr>
      </vt:variant>
      <vt:variant>
        <vt:i4>40</vt:i4>
      </vt:variant>
    </vt:vector>
  </HeadingPairs>
  <TitlesOfParts>
    <vt:vector size="50" baseType="lpstr">
      <vt:lpstr>Arial</vt:lpstr>
      <vt:lpstr>Calibri</vt:lpstr>
      <vt:lpstr>Montserrat</vt:lpstr>
      <vt:lpstr>Montserrat Light</vt:lpstr>
      <vt:lpstr>Wingdings</vt:lpstr>
      <vt:lpstr>Roboto</vt:lpstr>
      <vt:lpstr>Office Theme</vt:lpstr>
      <vt:lpstr>2_Office Theme</vt:lpstr>
      <vt:lpstr>1_Office Theme</vt:lpstr>
      <vt:lpstr>3_Office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docId:C4F4732B43A6337A69637A9438DC83EE</cp:keywords>
  <cp:lastModifiedBy>Cecilia Sten</cp:lastModifiedBy>
  <cp:revision>7</cp:revision>
  <dcterms:created xsi:type="dcterms:W3CDTF">2020-10-14T13:32:04Z</dcterms:created>
  <dcterms:modified xsi:type="dcterms:W3CDTF">2026-08-11T09:50:17Z</dcterms:modified>
</cp:coreProperties>
</file>